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18"/>
  </p:notesMasterIdLst>
  <p:sldIdLst>
    <p:sldId id="256" r:id="rId2"/>
    <p:sldId id="279" r:id="rId3"/>
    <p:sldId id="280" r:id="rId4"/>
    <p:sldId id="281" r:id="rId5"/>
    <p:sldId id="299" r:id="rId6"/>
    <p:sldId id="282" r:id="rId7"/>
    <p:sldId id="283" r:id="rId8"/>
    <p:sldId id="284" r:id="rId9"/>
    <p:sldId id="286" r:id="rId10"/>
    <p:sldId id="290" r:id="rId11"/>
    <p:sldId id="291" r:id="rId12"/>
    <p:sldId id="292" r:id="rId13"/>
    <p:sldId id="293" r:id="rId14"/>
    <p:sldId id="295" r:id="rId15"/>
    <p:sldId id="296" r:id="rId16"/>
    <p:sldId id="297"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11"/>
    <p:restoredTop sz="94720"/>
  </p:normalViewPr>
  <p:slideViewPr>
    <p:cSldViewPr snapToGrid="0">
      <p:cViewPr varScale="1">
        <p:scale>
          <a:sx n="287" d="100"/>
          <a:sy n="287" d="100"/>
        </p:scale>
        <p:origin x="200" y="64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70383590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5bd89d03d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5bd89d03d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5bd89d03d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5bd89d03d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5bd89d03d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5bd89d03d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5bd89d03d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5bd89d03d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5bd89d03d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5bd89d03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5bd89d03d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5bd89d03d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10ec578e3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10ec578e3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10ec578e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10ec578e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5bd89d03d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5bd89d03d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5bd89d03d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5bd89d03d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10ec578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10ec578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05309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10ec578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10ec578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5bd89d03d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5bd89d03d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5bd89d03d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5bd89d03d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5bd89d03d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5bd89d03d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reserve="1">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971800" y="1657350"/>
            <a:ext cx="5586300" cy="8787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i="0" u="none" strike="noStrike" cap="none">
                <a:solidFill>
                  <a:schemeClr val="tx1">
                    <a:lumMod val="50000"/>
                  </a:schemeClr>
                </a:solidFill>
                <a:latin typeface="Arial"/>
                <a:ea typeface="Arial"/>
                <a:cs typeface="Arial"/>
                <a:sym typeface="Arial"/>
              </a:defRPr>
            </a:lvl1pPr>
            <a:lvl2pPr lvl="1"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2pPr>
            <a:lvl3pPr lvl="2"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3pPr>
            <a:lvl4pPr lvl="3"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4pPr>
            <a:lvl5pPr lvl="4"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5pPr>
            <a:lvl6pPr lvl="5"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6pPr>
            <a:lvl7pPr lvl="6"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7pPr>
            <a:lvl8pPr lvl="7"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8pPr>
            <a:lvl9pPr lvl="8"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9pPr>
          </a:lstStyle>
          <a:p>
            <a:endParaRPr dirty="0"/>
          </a:p>
        </p:txBody>
      </p:sp>
      <p:sp>
        <p:nvSpPr>
          <p:cNvPr id="10" name="Google Shape;10;p2"/>
          <p:cNvSpPr txBox="1">
            <a:spLocks noGrp="1"/>
          </p:cNvSpPr>
          <p:nvPr>
            <p:ph type="subTitle" idx="1"/>
          </p:nvPr>
        </p:nvSpPr>
        <p:spPr>
          <a:xfrm>
            <a:off x="2971800" y="2571750"/>
            <a:ext cx="5586300" cy="514200"/>
          </a:xfrm>
          <a:prstGeom prst="rect">
            <a:avLst/>
          </a:prstGeom>
          <a:noFill/>
          <a:ln>
            <a:noFill/>
          </a:ln>
        </p:spPr>
        <p:txBody>
          <a:bodyPr spcFirstLastPara="1" wrap="square" lIns="91425" tIns="91425" rIns="91425" bIns="91425" anchor="t" anchorCtr="0"/>
          <a:lstStyle>
            <a:lvl1pPr lvl="0" algn="l" rtl="0">
              <a:spcBef>
                <a:spcPts val="0"/>
              </a:spcBef>
              <a:spcAft>
                <a:spcPts val="0"/>
              </a:spcAft>
              <a:buClr>
                <a:srgbClr val="000000"/>
              </a:buClr>
              <a:buSzPts val="1800"/>
              <a:buFont typeface="Arial"/>
              <a:buNone/>
              <a:defRPr sz="1800" b="0" i="0" u="none" strike="noStrike" cap="none">
                <a:solidFill>
                  <a:schemeClr val="accent2">
                    <a:lumMod val="50000"/>
                  </a:schemeClr>
                </a:solidFill>
                <a:latin typeface="Arial"/>
                <a:ea typeface="Arial"/>
                <a:cs typeface="Arial"/>
                <a:sym typeface="Arial"/>
              </a:defRPr>
            </a:lvl1pPr>
            <a:lvl2pPr lvl="1"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dirty="0"/>
          </a:p>
        </p:txBody>
      </p:sp>
      <p:cxnSp>
        <p:nvCxnSpPr>
          <p:cNvPr id="11" name="Google Shape;11;p2"/>
          <p:cNvCxnSpPr/>
          <p:nvPr/>
        </p:nvCxnSpPr>
        <p:spPr>
          <a:xfrm rot="10800000" flipH="1">
            <a:off x="2940417" y="2536424"/>
            <a:ext cx="5594100" cy="300"/>
          </a:xfrm>
          <a:prstGeom prst="straightConnector1">
            <a:avLst/>
          </a:prstGeom>
          <a:noFill/>
          <a:ln w="9525" cap="flat" cmpd="sng">
            <a:solidFill>
              <a:srgbClr val="CCCCCC"/>
            </a:solidFill>
            <a:prstDash val="solid"/>
            <a:round/>
            <a:headEnd type="none" w="med" len="med"/>
            <a:tailEnd type="none" w="med" len="med"/>
          </a:ln>
        </p:spPr>
      </p:cxnSp>
      <p:sp>
        <p:nvSpPr>
          <p:cNvPr id="12" name="Google Shape;12;p2"/>
          <p:cNvSpPr txBox="1"/>
          <p:nvPr/>
        </p:nvSpPr>
        <p:spPr>
          <a:xfrm>
            <a:off x="1801689" y="209310"/>
            <a:ext cx="1474500" cy="1029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800" b="1" dirty="0">
                <a:solidFill>
                  <a:schemeClr val="tx1">
                    <a:lumMod val="50000"/>
                  </a:schemeClr>
                </a:solidFill>
              </a:rPr>
              <a:t>190F</a:t>
            </a:r>
            <a:endParaRPr sz="2800" b="1" dirty="0">
              <a:solidFill>
                <a:schemeClr val="tx1">
                  <a:lumMod val="50000"/>
                </a:schemeClr>
              </a:solidFill>
            </a:endParaRPr>
          </a:p>
          <a:p>
            <a:pPr marL="0" lvl="0" indent="0">
              <a:spcBef>
                <a:spcPts val="0"/>
              </a:spcBef>
              <a:spcAft>
                <a:spcPts val="0"/>
              </a:spcAft>
              <a:buNone/>
            </a:pPr>
            <a:r>
              <a:rPr lang="en-US" b="1" dirty="0">
                <a:solidFill>
                  <a:schemeClr val="accent2">
                    <a:lumMod val="50000"/>
                  </a:schemeClr>
                </a:solidFill>
              </a:rPr>
              <a:t> Spring 2020</a:t>
            </a:r>
            <a:r>
              <a:rPr lang="en" b="1" dirty="0">
                <a:solidFill>
                  <a:srgbClr val="C4820E"/>
                </a:solidFill>
              </a:rPr>
              <a:t>	</a:t>
            </a:r>
            <a:endParaRPr b="1" dirty="0">
              <a:solidFill>
                <a:srgbClr val="C4820E"/>
              </a:solidFill>
            </a:endParaRPr>
          </a:p>
        </p:txBody>
      </p:sp>
      <p:pic>
        <p:nvPicPr>
          <p:cNvPr id="1026" name="Picture 2" descr="mage result for umass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8805" y="323069"/>
            <a:ext cx="972884" cy="80178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p:cNvSpPr txBox="1"/>
          <p:nvPr userDrawn="1"/>
        </p:nvSpPr>
        <p:spPr>
          <a:xfrm>
            <a:off x="2855248" y="240366"/>
            <a:ext cx="6738265" cy="523220"/>
          </a:xfrm>
          <a:prstGeom prst="rect">
            <a:avLst/>
          </a:prstGeom>
          <a:noFill/>
        </p:spPr>
        <p:txBody>
          <a:bodyPr wrap="square" rtlCol="0">
            <a:spAutoFit/>
          </a:bodyPr>
          <a:lstStyle/>
          <a:p>
            <a:r>
              <a:rPr lang="en-US" sz="2800" b="1" dirty="0"/>
              <a:t>Foundations of Data Science</a:t>
            </a:r>
          </a:p>
        </p:txBody>
      </p:sp>
    </p:spTree>
    <p:extLst>
      <p:ext uri="{BB962C8B-B14F-4D97-AF65-F5344CB8AC3E}">
        <p14:creationId xmlns:p14="http://schemas.microsoft.com/office/powerpoint/2010/main" val="815103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a:solidFill>
                  <a:schemeClr val="tx1">
                    <a:lumMod val="50000"/>
                  </a:schemeClr>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2"/>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2"/>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2"/>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2"/>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2"/>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2"/>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2"/>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2"/>
                </a:solidFill>
                <a:latin typeface="Arial"/>
                <a:ea typeface="Arial"/>
                <a:cs typeface="Arial"/>
                <a:sym typeface="Arial"/>
              </a:defRPr>
            </a:lvl9pPr>
          </a:lstStyle>
          <a:p>
            <a:endParaRPr dirty="0"/>
          </a:p>
        </p:txBody>
      </p:sp>
      <p:cxnSp>
        <p:nvCxnSpPr>
          <p:cNvPr id="16" name="Google Shape;16;p3"/>
          <p:cNvCxnSpPr/>
          <p:nvPr/>
        </p:nvCxnSpPr>
        <p:spPr>
          <a:xfrm>
            <a:off x="457200" y="881840"/>
            <a:ext cx="8229600" cy="0"/>
          </a:xfrm>
          <a:prstGeom prst="straightConnector1">
            <a:avLst/>
          </a:prstGeom>
          <a:noFill/>
          <a:ln w="9525" cap="flat" cmpd="sng">
            <a:solidFill>
              <a:srgbClr val="CCCCCC"/>
            </a:solidFill>
            <a:prstDash val="solid"/>
            <a:round/>
            <a:headEnd type="none" w="med" len="med"/>
            <a:tailEnd type="none" w="med" len="med"/>
          </a:ln>
        </p:spPr>
      </p:cxnSp>
      <p:cxnSp>
        <p:nvCxnSpPr>
          <p:cNvPr id="17" name="Google Shape;17;p3"/>
          <p:cNvCxnSpPr/>
          <p:nvPr/>
        </p:nvCxnSpPr>
        <p:spPr>
          <a:xfrm>
            <a:off x="457200" y="4743450"/>
            <a:ext cx="8229600" cy="0"/>
          </a:xfrm>
          <a:prstGeom prst="straightConnector1">
            <a:avLst/>
          </a:prstGeom>
          <a:noFill/>
          <a:ln w="9525" cap="flat" cmpd="sng">
            <a:solidFill>
              <a:srgbClr val="CCCCCC"/>
            </a:solidFill>
            <a:prstDash val="solid"/>
            <a:round/>
            <a:headEnd type="none" w="med" len="med"/>
            <a:tailEnd type="none" w="med" len="med"/>
          </a:ln>
        </p:spPr>
      </p:cxnSp>
      <p:sp>
        <p:nvSpPr>
          <p:cNvPr id="18" name="Google Shape;18;p3"/>
          <p:cNvSpPr txBox="1">
            <a:spLocks noGrp="1"/>
          </p:cNvSpPr>
          <p:nvPr>
            <p:ph type="body" idx="1" hasCustomPrompt="1"/>
          </p:nvPr>
        </p:nvSpPr>
        <p:spPr>
          <a:xfrm>
            <a:off x="457200" y="971550"/>
            <a:ext cx="8229600" cy="3623100"/>
          </a:xfrm>
          <a:prstGeom prst="rect">
            <a:avLst/>
          </a:prstGeom>
          <a:noFill/>
          <a:ln>
            <a:noFill/>
          </a:ln>
        </p:spPr>
        <p:txBody>
          <a:bodyPr spcFirstLastPara="1" wrap="square" lIns="91425" tIns="91425" rIns="91425" bIns="91425" anchor="t" anchorCtr="0"/>
          <a:lstStyle>
            <a:lvl1pPr marL="457200" lvl="0" indent="-381000" rtl="0">
              <a:spcBef>
                <a:spcPts val="480"/>
              </a:spcBef>
              <a:spcAft>
                <a:spcPts val="0"/>
              </a:spcAft>
              <a:buClr>
                <a:schemeClr val="accent2">
                  <a:lumMod val="50000"/>
                </a:schemeClr>
              </a:buClr>
              <a:buSzPts val="2400"/>
              <a:buFont typeface="Arial" charset="0"/>
              <a:buChar char="●"/>
              <a:defRPr sz="2400"/>
            </a:lvl1pPr>
            <a:lvl2pPr marL="914400" lvl="1" indent="-381000" rtl="0">
              <a:spcBef>
                <a:spcPts val="0"/>
              </a:spcBef>
              <a:spcAft>
                <a:spcPts val="0"/>
              </a:spcAft>
              <a:buClr>
                <a:schemeClr val="accent2">
                  <a:lumMod val="50000"/>
                </a:schemeClr>
              </a:buClr>
              <a:buSzPts val="2400"/>
              <a:buChar char="○"/>
              <a:defRPr sz="2400"/>
            </a:lvl2pPr>
            <a:lvl3pPr marL="1371600" lvl="2" indent="-381000" rtl="0">
              <a:spcBef>
                <a:spcPts val="0"/>
              </a:spcBef>
              <a:spcAft>
                <a:spcPts val="0"/>
              </a:spcAft>
              <a:buSzPts val="2400"/>
              <a:buChar char="■"/>
              <a:defRPr sz="24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r>
              <a:rPr lang="en-US" dirty="0"/>
              <a:t> </a:t>
            </a:r>
          </a:p>
          <a:p>
            <a:pPr lvl="1"/>
            <a:br>
              <a:rPr lang="en-US" dirty="0"/>
            </a:br>
            <a:endParaRPr lang="en-US" dirty="0"/>
          </a:p>
          <a:p>
            <a:endParaRPr dirty="0"/>
          </a:p>
        </p:txBody>
      </p:sp>
    </p:spTree>
    <p:extLst>
      <p:ext uri="{BB962C8B-B14F-4D97-AF65-F5344CB8AC3E}">
        <p14:creationId xmlns:p14="http://schemas.microsoft.com/office/powerpoint/2010/main" val="371635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reserve="1">
  <p:cSld name="Title and two columns">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a:solidFill>
                  <a:schemeClr val="tx1">
                    <a:lumMod val="50000"/>
                  </a:schemeClr>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2"/>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2"/>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2"/>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2"/>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2"/>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2"/>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2"/>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2"/>
                </a:solidFill>
                <a:latin typeface="Arial"/>
                <a:ea typeface="Arial"/>
                <a:cs typeface="Arial"/>
                <a:sym typeface="Arial"/>
              </a:defRPr>
            </a:lvl9pPr>
          </a:lstStyle>
          <a:p>
            <a:endParaRPr/>
          </a:p>
        </p:txBody>
      </p:sp>
      <p:sp>
        <p:nvSpPr>
          <p:cNvPr id="21" name="Google Shape;21;p4"/>
          <p:cNvSpPr txBox="1">
            <a:spLocks noGrp="1"/>
          </p:cNvSpPr>
          <p:nvPr>
            <p:ph type="body" idx="1"/>
          </p:nvPr>
        </p:nvSpPr>
        <p:spPr>
          <a:xfrm>
            <a:off x="457200" y="971550"/>
            <a:ext cx="4038600" cy="3623100"/>
          </a:xfrm>
          <a:prstGeom prst="rect">
            <a:avLst/>
          </a:prstGeom>
          <a:noFill/>
          <a:ln>
            <a:noFill/>
          </a:ln>
        </p:spPr>
        <p:txBody>
          <a:bodyPr spcFirstLastPara="1" wrap="square" lIns="91425" tIns="91425" rIns="91425" bIns="91425" anchor="t" anchorCtr="0"/>
          <a:lstStyle>
            <a:lvl1pPr marL="457200" lvl="0" indent="-381000" rtl="0">
              <a:spcBef>
                <a:spcPts val="480"/>
              </a:spcBef>
              <a:spcAft>
                <a:spcPts val="0"/>
              </a:spcAft>
              <a:buClr>
                <a:schemeClr val="accent2">
                  <a:lumMod val="50000"/>
                </a:schemeClr>
              </a:buClr>
              <a:buSzPts val="2400"/>
              <a:buChar char="●"/>
              <a:defRPr sz="2400"/>
            </a:lvl1pPr>
            <a:lvl2pPr marL="914400" lvl="1" indent="-381000" rtl="0">
              <a:spcBef>
                <a:spcPts val="0"/>
              </a:spcBef>
              <a:spcAft>
                <a:spcPts val="0"/>
              </a:spcAft>
              <a:buSzPts val="2400"/>
              <a:buChar char="○"/>
              <a:defRPr sz="2400"/>
            </a:lvl2pPr>
            <a:lvl3pPr marL="1371600" lvl="2" indent="-381000" rtl="0">
              <a:spcBef>
                <a:spcPts val="0"/>
              </a:spcBef>
              <a:spcAft>
                <a:spcPts val="0"/>
              </a:spcAft>
              <a:buSzPts val="2400"/>
              <a:buChar char="■"/>
              <a:defRPr sz="24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dirty="0"/>
          </a:p>
        </p:txBody>
      </p:sp>
      <p:sp>
        <p:nvSpPr>
          <p:cNvPr id="22" name="Google Shape;22;p4"/>
          <p:cNvSpPr txBox="1">
            <a:spLocks noGrp="1"/>
          </p:cNvSpPr>
          <p:nvPr>
            <p:ph type="body" idx="2"/>
          </p:nvPr>
        </p:nvSpPr>
        <p:spPr>
          <a:xfrm>
            <a:off x="4648200" y="971550"/>
            <a:ext cx="4038600" cy="3623100"/>
          </a:xfrm>
          <a:prstGeom prst="rect">
            <a:avLst/>
          </a:prstGeom>
          <a:noFill/>
          <a:ln>
            <a:noFill/>
          </a:ln>
        </p:spPr>
        <p:txBody>
          <a:bodyPr spcFirstLastPara="1" wrap="square" lIns="91425" tIns="91425" rIns="91425" bIns="91425" anchor="t" anchorCtr="0"/>
          <a:lstStyle>
            <a:lvl1pPr marL="457200" lvl="0" indent="-381000" rtl="0">
              <a:spcBef>
                <a:spcPts val="480"/>
              </a:spcBef>
              <a:spcAft>
                <a:spcPts val="0"/>
              </a:spcAft>
              <a:buClr>
                <a:schemeClr val="accent2">
                  <a:lumMod val="50000"/>
                </a:schemeClr>
              </a:buClr>
              <a:buSzPts val="2400"/>
              <a:buChar char="●"/>
              <a:defRPr sz="2400"/>
            </a:lvl1pPr>
            <a:lvl2pPr marL="914400" lvl="1" indent="-381000" rtl="0">
              <a:spcBef>
                <a:spcPts val="0"/>
              </a:spcBef>
              <a:spcAft>
                <a:spcPts val="0"/>
              </a:spcAft>
              <a:buSzPts val="2400"/>
              <a:buChar char="○"/>
              <a:defRPr sz="2400">
                <a:solidFill>
                  <a:schemeClr val="dk1"/>
                </a:solidFill>
              </a:defRPr>
            </a:lvl2pPr>
            <a:lvl3pPr marL="1371600" lvl="2" indent="-381000" rtl="0">
              <a:spcBef>
                <a:spcPts val="0"/>
              </a:spcBef>
              <a:spcAft>
                <a:spcPts val="0"/>
              </a:spcAft>
              <a:buSzPts val="2400"/>
              <a:buChar char="■"/>
              <a:defRPr sz="2400">
                <a:solidFill>
                  <a:schemeClr val="dk1"/>
                </a:solidFill>
              </a:defRPr>
            </a:lvl3pPr>
            <a:lvl4pPr marL="1828800" lvl="3" indent="-342900" rtl="0">
              <a:spcBef>
                <a:spcPts val="0"/>
              </a:spcBef>
              <a:spcAft>
                <a:spcPts val="0"/>
              </a:spcAft>
              <a:buSzPts val="1800"/>
              <a:buChar char="●"/>
              <a:defRPr sz="1800">
                <a:solidFill>
                  <a:schemeClr val="dk1"/>
                </a:solidFill>
              </a:defRPr>
            </a:lvl4pPr>
            <a:lvl5pPr marL="2286000" lvl="4" indent="-342900" rtl="0">
              <a:spcBef>
                <a:spcPts val="0"/>
              </a:spcBef>
              <a:spcAft>
                <a:spcPts val="0"/>
              </a:spcAft>
              <a:buSzPts val="1800"/>
              <a:buChar char="○"/>
              <a:defRPr sz="1800">
                <a:solidFill>
                  <a:schemeClr val="dk1"/>
                </a:solidFill>
              </a:defRPr>
            </a:lvl5pPr>
            <a:lvl6pPr marL="2743200" lvl="5" indent="-342900" rtl="0">
              <a:spcBef>
                <a:spcPts val="0"/>
              </a:spcBef>
              <a:spcAft>
                <a:spcPts val="0"/>
              </a:spcAft>
              <a:buSzPts val="1800"/>
              <a:buChar char="■"/>
              <a:defRPr sz="1800">
                <a:solidFill>
                  <a:schemeClr val="dk1"/>
                </a:solidFill>
              </a:defRPr>
            </a:lvl6pPr>
            <a:lvl7pPr marL="3200400" lvl="6" indent="-342900" rtl="0">
              <a:spcBef>
                <a:spcPts val="0"/>
              </a:spcBef>
              <a:spcAft>
                <a:spcPts val="0"/>
              </a:spcAft>
              <a:buSzPts val="1800"/>
              <a:buChar char="●"/>
              <a:defRPr sz="1800">
                <a:solidFill>
                  <a:schemeClr val="dk1"/>
                </a:solidFill>
              </a:defRPr>
            </a:lvl7pPr>
            <a:lvl8pPr marL="3657600" lvl="7" indent="-342900" rtl="0">
              <a:spcBef>
                <a:spcPts val="0"/>
              </a:spcBef>
              <a:spcAft>
                <a:spcPts val="0"/>
              </a:spcAft>
              <a:buSzPts val="1800"/>
              <a:buChar char="○"/>
              <a:defRPr sz="1800">
                <a:solidFill>
                  <a:schemeClr val="dk1"/>
                </a:solidFill>
              </a:defRPr>
            </a:lvl8pPr>
            <a:lvl9pPr marL="4114800" lvl="8" indent="-342900" rtl="0">
              <a:spcBef>
                <a:spcPts val="0"/>
              </a:spcBef>
              <a:spcAft>
                <a:spcPts val="0"/>
              </a:spcAft>
              <a:buSzPts val="1800"/>
              <a:buChar char="■"/>
              <a:defRPr sz="1800"/>
            </a:lvl9pPr>
          </a:lstStyle>
          <a:p>
            <a:endParaRPr dirty="0"/>
          </a:p>
        </p:txBody>
      </p:sp>
      <p:cxnSp>
        <p:nvCxnSpPr>
          <p:cNvPr id="23" name="Google Shape;23;p4"/>
          <p:cNvCxnSpPr/>
          <p:nvPr/>
        </p:nvCxnSpPr>
        <p:spPr>
          <a:xfrm>
            <a:off x="457200" y="881840"/>
            <a:ext cx="8229600" cy="0"/>
          </a:xfrm>
          <a:prstGeom prst="straightConnector1">
            <a:avLst/>
          </a:prstGeom>
          <a:noFill/>
          <a:ln w="9525" cap="flat" cmpd="sng">
            <a:solidFill>
              <a:srgbClr val="CCCCCC"/>
            </a:solidFill>
            <a:prstDash val="solid"/>
            <a:round/>
            <a:headEnd type="none" w="med" len="med"/>
            <a:tailEnd type="none" w="med" len="med"/>
          </a:ln>
        </p:spPr>
      </p:cxnSp>
      <p:cxnSp>
        <p:nvCxnSpPr>
          <p:cNvPr id="24" name="Google Shape;24;p4"/>
          <p:cNvCxnSpPr/>
          <p:nvPr/>
        </p:nvCxnSpPr>
        <p:spPr>
          <a:xfrm>
            <a:off x="457200" y="4743450"/>
            <a:ext cx="8229600" cy="0"/>
          </a:xfrm>
          <a:prstGeom prst="straightConnector1">
            <a:avLst/>
          </a:prstGeom>
          <a:noFill/>
          <a:ln w="9525" cap="flat" cmpd="sng">
            <a:solidFill>
              <a:srgbClr val="CCCCCC"/>
            </a:solidFill>
            <a:prstDash val="solid"/>
            <a:round/>
            <a:headEnd type="none" w="med" len="med"/>
            <a:tailEnd type="none" w="med" len="med"/>
          </a:ln>
        </p:spPr>
      </p:cxnSp>
    </p:spTree>
    <p:extLst>
      <p:ext uri="{BB962C8B-B14F-4D97-AF65-F5344CB8AC3E}">
        <p14:creationId xmlns:p14="http://schemas.microsoft.com/office/powerpoint/2010/main" val="322715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rtl="0">
              <a:spcBef>
                <a:spcPts val="0"/>
              </a:spcBef>
              <a:spcAft>
                <a:spcPts val="0"/>
              </a:spcAft>
              <a:buSzPts val="3600"/>
              <a:buNone/>
              <a:defRPr>
                <a:solidFill>
                  <a:schemeClr val="tx1">
                    <a:lumMod val="50000"/>
                  </a:schemeClr>
                </a:solidFill>
              </a:defRPr>
            </a:lvl1pPr>
            <a:lvl2pPr lvl="1" rtl="0">
              <a:spcBef>
                <a:spcPts val="0"/>
              </a:spcBef>
              <a:spcAft>
                <a:spcPts val="0"/>
              </a:spcAft>
              <a:buSzPts val="3600"/>
              <a:buNone/>
              <a:defRPr>
                <a:solidFill>
                  <a:schemeClr val="dk2"/>
                </a:solidFill>
              </a:defRPr>
            </a:lvl2pPr>
            <a:lvl3pPr lvl="2" rtl="0">
              <a:spcBef>
                <a:spcPts val="0"/>
              </a:spcBef>
              <a:spcAft>
                <a:spcPts val="0"/>
              </a:spcAft>
              <a:buSzPts val="3600"/>
              <a:buNone/>
              <a:defRPr>
                <a:solidFill>
                  <a:schemeClr val="dk2"/>
                </a:solidFill>
              </a:defRPr>
            </a:lvl3pPr>
            <a:lvl4pPr lvl="3" rtl="0">
              <a:spcBef>
                <a:spcPts val="0"/>
              </a:spcBef>
              <a:spcAft>
                <a:spcPts val="0"/>
              </a:spcAft>
              <a:buSzPts val="3600"/>
              <a:buNone/>
              <a:defRPr>
                <a:solidFill>
                  <a:schemeClr val="dk2"/>
                </a:solidFill>
              </a:defRPr>
            </a:lvl4pPr>
            <a:lvl5pPr lvl="4" rtl="0">
              <a:spcBef>
                <a:spcPts val="0"/>
              </a:spcBef>
              <a:spcAft>
                <a:spcPts val="0"/>
              </a:spcAft>
              <a:buSzPts val="3600"/>
              <a:buNone/>
              <a:defRPr>
                <a:solidFill>
                  <a:schemeClr val="dk2"/>
                </a:solidFill>
              </a:defRPr>
            </a:lvl5pPr>
            <a:lvl6pPr lvl="5" rtl="0">
              <a:spcBef>
                <a:spcPts val="0"/>
              </a:spcBef>
              <a:spcAft>
                <a:spcPts val="0"/>
              </a:spcAft>
              <a:buSzPts val="3600"/>
              <a:buNone/>
              <a:defRPr>
                <a:solidFill>
                  <a:schemeClr val="dk2"/>
                </a:solidFill>
              </a:defRPr>
            </a:lvl6pPr>
            <a:lvl7pPr lvl="6" rtl="0">
              <a:spcBef>
                <a:spcPts val="0"/>
              </a:spcBef>
              <a:spcAft>
                <a:spcPts val="0"/>
              </a:spcAft>
              <a:buSzPts val="3600"/>
              <a:buNone/>
              <a:defRPr>
                <a:solidFill>
                  <a:schemeClr val="dk2"/>
                </a:solidFill>
              </a:defRPr>
            </a:lvl7pPr>
            <a:lvl8pPr lvl="7" rtl="0">
              <a:spcBef>
                <a:spcPts val="0"/>
              </a:spcBef>
              <a:spcAft>
                <a:spcPts val="0"/>
              </a:spcAft>
              <a:buSzPts val="3600"/>
              <a:buNone/>
              <a:defRPr>
                <a:solidFill>
                  <a:schemeClr val="dk2"/>
                </a:solidFill>
              </a:defRPr>
            </a:lvl8pPr>
            <a:lvl9pPr lvl="8" rtl="0">
              <a:spcBef>
                <a:spcPts val="0"/>
              </a:spcBef>
              <a:spcAft>
                <a:spcPts val="0"/>
              </a:spcAft>
              <a:buSzPts val="3600"/>
              <a:buNone/>
              <a:defRPr>
                <a:solidFill>
                  <a:schemeClr val="dk2"/>
                </a:solidFill>
              </a:defRPr>
            </a:lvl9pPr>
          </a:lstStyle>
          <a:p>
            <a:endParaRPr/>
          </a:p>
        </p:txBody>
      </p:sp>
      <p:cxnSp>
        <p:nvCxnSpPr>
          <p:cNvPr id="27" name="Google Shape;27;p5"/>
          <p:cNvCxnSpPr/>
          <p:nvPr/>
        </p:nvCxnSpPr>
        <p:spPr>
          <a:xfrm>
            <a:off x="457200" y="881840"/>
            <a:ext cx="8229600" cy="0"/>
          </a:xfrm>
          <a:prstGeom prst="straightConnector1">
            <a:avLst/>
          </a:prstGeom>
          <a:noFill/>
          <a:ln w="9525" cap="flat" cmpd="sng">
            <a:solidFill>
              <a:srgbClr val="CCCCCC"/>
            </a:solidFill>
            <a:prstDash val="solid"/>
            <a:round/>
            <a:headEnd type="none" w="med" len="med"/>
            <a:tailEnd type="none" w="med" len="med"/>
          </a:ln>
        </p:spPr>
      </p:cxnSp>
      <p:cxnSp>
        <p:nvCxnSpPr>
          <p:cNvPr id="28" name="Google Shape;28;p5"/>
          <p:cNvCxnSpPr/>
          <p:nvPr/>
        </p:nvCxnSpPr>
        <p:spPr>
          <a:xfrm>
            <a:off x="457200" y="4743450"/>
            <a:ext cx="8229600" cy="0"/>
          </a:xfrm>
          <a:prstGeom prst="straightConnector1">
            <a:avLst/>
          </a:prstGeom>
          <a:noFill/>
          <a:ln w="9525" cap="flat" cmpd="sng">
            <a:solidFill>
              <a:srgbClr val="CCCCCC"/>
            </a:solidFill>
            <a:prstDash val="solid"/>
            <a:round/>
            <a:headEnd type="none" w="med" len="med"/>
            <a:tailEnd type="none" w="med" len="med"/>
          </a:ln>
        </p:spPr>
      </p:cxnSp>
    </p:spTree>
    <p:extLst>
      <p:ext uri="{BB962C8B-B14F-4D97-AF65-F5344CB8AC3E}">
        <p14:creationId xmlns:p14="http://schemas.microsoft.com/office/powerpoint/2010/main" val="2425382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preserve="1">
  <p:cSld name="Section">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219200" y="2233804"/>
            <a:ext cx="6705600" cy="675900"/>
          </a:xfrm>
          <a:prstGeom prst="rect">
            <a:avLst/>
          </a:prstGeom>
          <a:noFill/>
          <a:ln>
            <a:noFill/>
          </a:ln>
        </p:spPr>
        <p:txBody>
          <a:bodyPr spcFirstLastPara="1" wrap="square" lIns="91425" tIns="91425" rIns="91425" bIns="91425" anchor="b" anchorCtr="0"/>
          <a:lstStyle>
            <a:lvl1pPr lvl="0" algn="ctr" rtl="0">
              <a:spcBef>
                <a:spcPts val="0"/>
              </a:spcBef>
              <a:spcAft>
                <a:spcPts val="0"/>
              </a:spcAft>
              <a:buSzPts val="3600"/>
              <a:buNone/>
              <a:defRPr>
                <a:solidFill>
                  <a:schemeClr val="tx1">
                    <a:lumMod val="50000"/>
                  </a:schemeClr>
                </a:solidFill>
              </a:defRPr>
            </a:lvl1pPr>
            <a:lvl2pPr lvl="1" algn="ctr" rtl="0">
              <a:spcBef>
                <a:spcPts val="0"/>
              </a:spcBef>
              <a:spcAft>
                <a:spcPts val="0"/>
              </a:spcAft>
              <a:buSzPts val="3600"/>
              <a:buNone/>
              <a:defRPr>
                <a:solidFill>
                  <a:schemeClr val="dk2"/>
                </a:solidFill>
              </a:defRPr>
            </a:lvl2pPr>
            <a:lvl3pPr lvl="2" algn="ctr" rtl="0">
              <a:spcBef>
                <a:spcPts val="0"/>
              </a:spcBef>
              <a:spcAft>
                <a:spcPts val="0"/>
              </a:spcAft>
              <a:buSzPts val="3600"/>
              <a:buNone/>
              <a:defRPr>
                <a:solidFill>
                  <a:schemeClr val="dk2"/>
                </a:solidFill>
              </a:defRPr>
            </a:lvl3pPr>
            <a:lvl4pPr lvl="3" algn="ctr" rtl="0">
              <a:spcBef>
                <a:spcPts val="0"/>
              </a:spcBef>
              <a:spcAft>
                <a:spcPts val="0"/>
              </a:spcAft>
              <a:buSzPts val="3600"/>
              <a:buNone/>
              <a:defRPr>
                <a:solidFill>
                  <a:schemeClr val="dk2"/>
                </a:solidFill>
              </a:defRPr>
            </a:lvl4pPr>
            <a:lvl5pPr lvl="4" algn="ctr" rtl="0">
              <a:spcBef>
                <a:spcPts val="0"/>
              </a:spcBef>
              <a:spcAft>
                <a:spcPts val="0"/>
              </a:spcAft>
              <a:buSzPts val="3600"/>
              <a:buNone/>
              <a:defRPr>
                <a:solidFill>
                  <a:schemeClr val="dk2"/>
                </a:solidFill>
              </a:defRPr>
            </a:lvl5pPr>
            <a:lvl6pPr lvl="5" algn="ctr" rtl="0">
              <a:spcBef>
                <a:spcPts val="0"/>
              </a:spcBef>
              <a:spcAft>
                <a:spcPts val="0"/>
              </a:spcAft>
              <a:buSzPts val="3600"/>
              <a:buNone/>
              <a:defRPr>
                <a:solidFill>
                  <a:schemeClr val="dk2"/>
                </a:solidFill>
              </a:defRPr>
            </a:lvl6pPr>
            <a:lvl7pPr lvl="6" algn="ctr" rtl="0">
              <a:spcBef>
                <a:spcPts val="0"/>
              </a:spcBef>
              <a:spcAft>
                <a:spcPts val="0"/>
              </a:spcAft>
              <a:buSzPts val="3600"/>
              <a:buNone/>
              <a:defRPr>
                <a:solidFill>
                  <a:schemeClr val="dk2"/>
                </a:solidFill>
              </a:defRPr>
            </a:lvl7pPr>
            <a:lvl8pPr lvl="7" algn="ctr" rtl="0">
              <a:spcBef>
                <a:spcPts val="0"/>
              </a:spcBef>
              <a:spcAft>
                <a:spcPts val="0"/>
              </a:spcAft>
              <a:buSzPts val="3600"/>
              <a:buNone/>
              <a:defRPr>
                <a:solidFill>
                  <a:schemeClr val="dk2"/>
                </a:solidFill>
              </a:defRPr>
            </a:lvl8pPr>
            <a:lvl9pPr lvl="8" algn="ctr" rtl="0">
              <a:spcBef>
                <a:spcPts val="0"/>
              </a:spcBef>
              <a:spcAft>
                <a:spcPts val="0"/>
              </a:spcAft>
              <a:buSzPts val="3600"/>
              <a:buNone/>
              <a:defRPr>
                <a:solidFill>
                  <a:schemeClr val="dk2"/>
                </a:solidFill>
              </a:defRPr>
            </a:lvl9pPr>
          </a:lstStyle>
          <a:p>
            <a:endParaRPr/>
          </a:p>
        </p:txBody>
      </p:sp>
    </p:spTree>
    <p:extLst>
      <p:ext uri="{BB962C8B-B14F-4D97-AF65-F5344CB8AC3E}">
        <p14:creationId xmlns:p14="http://schemas.microsoft.com/office/powerpoint/2010/main" val="24372217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algn="l" rtl="0">
              <a:spcBef>
                <a:spcPts val="0"/>
              </a:spcBef>
              <a:spcAft>
                <a:spcPts val="0"/>
              </a:spcAft>
              <a:buClr>
                <a:srgbClr val="3B7EA1"/>
              </a:buClr>
              <a:buSzPts val="3600"/>
              <a:buFont typeface="Arial"/>
              <a:buNone/>
              <a:defRPr sz="3600" b="1" i="0" u="none" strike="noStrike" cap="none">
                <a:solidFill>
                  <a:srgbClr val="3B7EA1"/>
                </a:solidFill>
                <a:latin typeface="Arial"/>
                <a:ea typeface="Arial"/>
                <a:cs typeface="Arial"/>
                <a:sym typeface="Arial"/>
              </a:defRPr>
            </a:lvl1pPr>
            <a:lvl2pPr lvl="1"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2pPr>
            <a:lvl3pPr lvl="2"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3pPr>
            <a:lvl4pPr lvl="3"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4pPr>
            <a:lvl5pPr lvl="4"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5pPr>
            <a:lvl6pPr lvl="5"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6pPr>
            <a:lvl7pPr lvl="6"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7pPr>
            <a:lvl8pPr lvl="7"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8pPr>
            <a:lvl9pPr lvl="8"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9pPr>
          </a:lstStyle>
          <a:p>
            <a:r>
              <a:rPr lang="en-US" b="1" dirty="0">
                <a:solidFill>
                  <a:schemeClr val="accent2">
                    <a:lumMod val="50000"/>
                  </a:schemeClr>
                </a:solidFill>
              </a:rPr>
              <a:t>Click to add title</a:t>
            </a:r>
            <a:endParaRPr dirty="0"/>
          </a:p>
        </p:txBody>
      </p:sp>
      <p:sp>
        <p:nvSpPr>
          <p:cNvPr id="7" name="Google Shape;7;p1"/>
          <p:cNvSpPr txBox="1">
            <a:spLocks noGrp="1"/>
          </p:cNvSpPr>
          <p:nvPr>
            <p:ph type="body" idx="1"/>
          </p:nvPr>
        </p:nvSpPr>
        <p:spPr>
          <a:xfrm>
            <a:off x="457200" y="971550"/>
            <a:ext cx="8229600" cy="3623100"/>
          </a:xfrm>
          <a:prstGeom prst="rect">
            <a:avLst/>
          </a:prstGeom>
          <a:noFill/>
          <a:ln>
            <a:noFill/>
          </a:ln>
        </p:spPr>
        <p:txBody>
          <a:bodyPr spcFirstLastPara="1" wrap="square" lIns="91425" tIns="91425" rIns="91425" bIns="91425" anchor="t" anchorCtr="0"/>
          <a:lstStyle>
            <a:lvl1pPr marL="457200" lvl="0" indent="-381000" algn="l" rtl="0">
              <a:spcBef>
                <a:spcPts val="480"/>
              </a:spcBef>
              <a:spcAft>
                <a:spcPts val="0"/>
              </a:spcAft>
              <a:buClr>
                <a:srgbClr val="C4820E"/>
              </a:buClr>
              <a:buSzPts val="2400"/>
              <a:buFont typeface="Arial"/>
              <a:buChar char="●"/>
              <a:defRPr sz="24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rgbClr val="C4820E"/>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rgbClr val="C4820E"/>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9pPr>
          </a:lstStyle>
          <a:p>
            <a:r>
              <a:rPr lang="en-US" dirty="0"/>
              <a:t> </a:t>
            </a:r>
          </a:p>
          <a:p>
            <a:pPr lvl="1"/>
            <a:br>
              <a:rPr lang="en-US" dirty="0"/>
            </a:br>
            <a:endParaRPr lang="en-US" dirty="0"/>
          </a:p>
        </p:txBody>
      </p:sp>
    </p:spTree>
    <p:extLst>
      <p:ext uri="{BB962C8B-B14F-4D97-AF65-F5344CB8AC3E}">
        <p14:creationId xmlns:p14="http://schemas.microsoft.com/office/powerpoint/2010/main" val="529098093"/>
      </p:ext>
    </p:extLst>
  </p:cSld>
  <p:clrMap bg1="lt1" tx1="dk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1" u="none" strike="noStrike" cap="none" baseline="0">
          <a:solidFill>
            <a:schemeClr val="tx1">
              <a:lumMod val="50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590550" marR="0" lvl="0" indent="-514350" algn="l" rtl="0">
        <a:lnSpc>
          <a:spcPct val="100000"/>
        </a:lnSpc>
        <a:spcBef>
          <a:spcPts val="0"/>
        </a:spcBef>
        <a:spcAft>
          <a:spcPts val="0"/>
        </a:spcAft>
        <a:buClr>
          <a:schemeClr val="accent2">
            <a:lumMod val="50000"/>
          </a:schemeClr>
        </a:buClr>
        <a:buSzPct val="100000"/>
        <a:buFont typeface="+mj-lt"/>
        <a:buAutoNum type="romanLcPeriod"/>
        <a:defRPr sz="1400" b="0" i="0" u="none" strike="noStrike" cap="none">
          <a:solidFill>
            <a:schemeClr val="accent2">
              <a:lumMod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accent2">
              <a:lumMod val="75000"/>
            </a:schemeClr>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32"/>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Lecture 1</a:t>
            </a:r>
            <a:r>
              <a:rPr lang="en-US" dirty="0"/>
              <a:t>0</a:t>
            </a:r>
            <a:endParaRPr dirty="0"/>
          </a:p>
        </p:txBody>
      </p:sp>
      <p:sp>
        <p:nvSpPr>
          <p:cNvPr id="138" name="Google Shape;138;p32"/>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Hypothesis Testing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5" name="Google Shape;245;p49"/>
          <p:cNvSpPr txBox="1">
            <a:spLocks noGrp="1"/>
          </p:cNvSpPr>
          <p:nvPr>
            <p:ph type="title"/>
          </p:nvPr>
        </p:nvSpPr>
        <p:spPr>
          <a:xfrm>
            <a:off x="457200" y="205975"/>
            <a:ext cx="7407900" cy="675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Absolute Values &amp; Alternatives</a:t>
            </a:r>
            <a:endParaRPr/>
          </a:p>
        </p:txBody>
      </p:sp>
      <p:sp>
        <p:nvSpPr>
          <p:cNvPr id="244" name="Google Shape;244;p49"/>
          <p:cNvSpPr txBox="1">
            <a:spLocks noGrp="1"/>
          </p:cNvSpPr>
          <p:nvPr>
            <p:ph type="body" idx="1"/>
          </p:nvPr>
        </p:nvSpPr>
        <p:spPr>
          <a:xfrm>
            <a:off x="457200" y="981188"/>
            <a:ext cx="8229600" cy="36030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Clr>
                <a:srgbClr val="D89F39"/>
              </a:buClr>
              <a:buSzPts val="2400"/>
              <a:buChar char="●"/>
            </a:pPr>
            <a:r>
              <a:rPr lang="en" sz="2200" dirty="0"/>
              <a:t>Choose a test statistic where alternative hypothesis suggests which direction statistic will go.</a:t>
            </a:r>
            <a:endParaRPr dirty="0">
              <a:solidFill>
                <a:srgbClr val="000000"/>
              </a:solidFill>
            </a:endParaRPr>
          </a:p>
          <a:p>
            <a:pPr marL="0" lvl="0" indent="0" rtl="0">
              <a:spcBef>
                <a:spcPts val="480"/>
              </a:spcBef>
              <a:spcAft>
                <a:spcPts val="0"/>
              </a:spcAft>
              <a:buNone/>
            </a:pPr>
            <a:endParaRPr sz="600" dirty="0">
              <a:solidFill>
                <a:srgbClr val="000000"/>
              </a:solidFill>
            </a:endParaRPr>
          </a:p>
          <a:p>
            <a:pPr marL="457200" lvl="0" indent="-381000" rtl="0">
              <a:spcBef>
                <a:spcPts val="480"/>
              </a:spcBef>
              <a:spcAft>
                <a:spcPts val="0"/>
              </a:spcAft>
              <a:buClr>
                <a:srgbClr val="D89F39"/>
              </a:buClr>
              <a:buSzPts val="2400"/>
              <a:buChar char="●"/>
            </a:pPr>
            <a:r>
              <a:rPr lang="en" b="1" dirty="0">
                <a:solidFill>
                  <a:srgbClr val="003262"/>
                </a:solidFill>
              </a:rPr>
              <a:t>Alternative: Smoking causes poor health.</a:t>
            </a:r>
            <a:endParaRPr b="1" dirty="0">
              <a:solidFill>
                <a:srgbClr val="003262"/>
              </a:solidFill>
            </a:endParaRPr>
          </a:p>
          <a:p>
            <a:pPr marL="914400" lvl="1" indent="-381000" rtl="0">
              <a:spcBef>
                <a:spcPts val="0"/>
              </a:spcBef>
              <a:spcAft>
                <a:spcPts val="0"/>
              </a:spcAft>
              <a:buClr>
                <a:srgbClr val="D89F39"/>
              </a:buClr>
              <a:buSzPts val="2400"/>
              <a:buChar char="○"/>
            </a:pPr>
            <a:r>
              <a:rPr lang="en" sz="2200" dirty="0"/>
              <a:t>Test statistic: Average birth weight for smokers, minus average for non-smokers.</a:t>
            </a:r>
            <a:endParaRPr dirty="0">
              <a:solidFill>
                <a:srgbClr val="000000"/>
              </a:solidFill>
            </a:endParaRPr>
          </a:p>
          <a:p>
            <a:pPr marL="0" lvl="0" indent="0" rtl="0">
              <a:spcBef>
                <a:spcPts val="480"/>
              </a:spcBef>
              <a:spcAft>
                <a:spcPts val="0"/>
              </a:spcAft>
              <a:buNone/>
            </a:pPr>
            <a:endParaRPr sz="600" dirty="0">
              <a:solidFill>
                <a:srgbClr val="000000"/>
              </a:solidFill>
            </a:endParaRPr>
          </a:p>
          <a:p>
            <a:pPr marL="457200" lvl="0" indent="-381000" rtl="0">
              <a:spcBef>
                <a:spcPts val="480"/>
              </a:spcBef>
              <a:spcAft>
                <a:spcPts val="0"/>
              </a:spcAft>
              <a:buClr>
                <a:srgbClr val="D89F39"/>
              </a:buClr>
              <a:buSzPts val="2400"/>
              <a:buChar char="●"/>
            </a:pPr>
            <a:r>
              <a:rPr lang="en" b="1" dirty="0">
                <a:solidFill>
                  <a:srgbClr val="003262"/>
                </a:solidFill>
              </a:rPr>
              <a:t>Alternative: Smoking has some relation to health.</a:t>
            </a:r>
            <a:endParaRPr b="1" dirty="0">
              <a:solidFill>
                <a:srgbClr val="003262"/>
              </a:solidFill>
            </a:endParaRPr>
          </a:p>
          <a:p>
            <a:pPr marL="914400" lvl="1" indent="-381000" rtl="0">
              <a:spcBef>
                <a:spcPts val="0"/>
              </a:spcBef>
              <a:spcAft>
                <a:spcPts val="0"/>
              </a:spcAft>
              <a:buClr>
                <a:srgbClr val="D89F39"/>
              </a:buClr>
              <a:buSzPts val="2400"/>
              <a:buChar char="○"/>
            </a:pPr>
            <a:r>
              <a:rPr lang="en" sz="2200" dirty="0"/>
              <a:t>Test statistic: Absolute value of that difference.</a:t>
            </a:r>
            <a:endParaRPr dirty="0"/>
          </a:p>
        </p:txBody>
      </p:sp>
    </p:spTree>
    <p:extLst>
      <p:ext uri="{BB962C8B-B14F-4D97-AF65-F5344CB8AC3E}">
        <p14:creationId xmlns:p14="http://schemas.microsoft.com/office/powerpoint/2010/main" val="3014337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50"/>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Step 3:</a:t>
            </a:r>
            <a:br>
              <a:rPr lang="en"/>
            </a:br>
            <a:r>
              <a:rPr lang="en"/>
              <a:t>Compute the Distribution of the Test Statistic under the Null Hypothesis</a:t>
            </a:r>
            <a:endParaRPr/>
          </a:p>
        </p:txBody>
      </p:sp>
    </p:spTree>
    <p:extLst>
      <p:ext uri="{BB962C8B-B14F-4D97-AF65-F5344CB8AC3E}">
        <p14:creationId xmlns:p14="http://schemas.microsoft.com/office/powerpoint/2010/main" val="1599805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51"/>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Step 4:</a:t>
            </a:r>
            <a:br>
              <a:rPr lang="en"/>
            </a:br>
            <a:r>
              <a:rPr lang="en"/>
              <a:t>Compare the Prediction to the Observed Data</a:t>
            </a:r>
            <a:endParaRPr/>
          </a:p>
        </p:txBody>
      </p:sp>
    </p:spTree>
    <p:extLst>
      <p:ext uri="{BB962C8B-B14F-4D97-AF65-F5344CB8AC3E}">
        <p14:creationId xmlns:p14="http://schemas.microsoft.com/office/powerpoint/2010/main" val="1496931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52"/>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Conclusion of a Test</a:t>
            </a:r>
            <a:endParaRPr/>
          </a:p>
        </p:txBody>
      </p:sp>
      <p:sp>
        <p:nvSpPr>
          <p:cNvPr id="261" name="Google Shape;261;p52"/>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Resolve choice between null and alternative hypotheses</a:t>
            </a:r>
            <a:endParaRPr/>
          </a:p>
          <a:p>
            <a:pPr marL="457200" lvl="0" indent="-381000" rtl="0">
              <a:spcBef>
                <a:spcPts val="400"/>
              </a:spcBef>
              <a:spcAft>
                <a:spcPts val="0"/>
              </a:spcAft>
              <a:buSzPts val="2400"/>
              <a:buChar char="●"/>
            </a:pPr>
            <a:r>
              <a:rPr lang="en"/>
              <a:t>Compare observed test statistic to its empirical distribution under the null hypothesis</a:t>
            </a:r>
            <a:endParaRPr/>
          </a:p>
          <a:p>
            <a:pPr marL="457200" lvl="0" indent="-381000" rtl="0">
              <a:spcBef>
                <a:spcPts val="0"/>
              </a:spcBef>
              <a:spcAft>
                <a:spcPts val="0"/>
              </a:spcAft>
              <a:buSzPts val="2400"/>
              <a:buChar char="●"/>
            </a:pPr>
            <a:r>
              <a:rPr lang="en"/>
              <a:t>If the observed value is </a:t>
            </a:r>
            <a:r>
              <a:rPr lang="en" b="1"/>
              <a:t>consistent</a:t>
            </a:r>
            <a:r>
              <a:rPr lang="en"/>
              <a:t> with the distribution, then the test </a:t>
            </a:r>
            <a:r>
              <a:rPr lang="en" i="1"/>
              <a:t>does not </a:t>
            </a:r>
            <a:r>
              <a:rPr lang="en"/>
              <a:t>reject the null hypothesis</a:t>
            </a:r>
            <a:endParaRPr/>
          </a:p>
          <a:p>
            <a:pPr marL="0" lvl="0" indent="0" rtl="0">
              <a:spcBef>
                <a:spcPts val="400"/>
              </a:spcBef>
              <a:spcAft>
                <a:spcPts val="0"/>
              </a:spcAft>
              <a:buNone/>
            </a:pPr>
            <a:r>
              <a:rPr lang="en"/>
              <a:t>Whether a value is consistent with a distribution:</a:t>
            </a:r>
            <a:endParaRPr/>
          </a:p>
          <a:p>
            <a:pPr marL="457200" lvl="0" indent="-381000" rtl="0">
              <a:spcBef>
                <a:spcPts val="400"/>
              </a:spcBef>
              <a:spcAft>
                <a:spcPts val="0"/>
              </a:spcAft>
              <a:buSzPts val="2400"/>
              <a:buChar char="●"/>
            </a:pPr>
            <a:r>
              <a:rPr lang="en"/>
              <a:t>A visualization may be sufficient</a:t>
            </a:r>
            <a:endParaRPr/>
          </a:p>
          <a:p>
            <a:pPr marL="457200" lvl="0" indent="-381000" rtl="0">
              <a:spcBef>
                <a:spcPts val="0"/>
              </a:spcBef>
              <a:spcAft>
                <a:spcPts val="0"/>
              </a:spcAft>
              <a:buSzPts val="2400"/>
              <a:buChar char="●"/>
            </a:pPr>
            <a:r>
              <a:rPr lang="en"/>
              <a:t>Convention: The observed significance level (P-value)</a:t>
            </a:r>
            <a:endParaRPr/>
          </a:p>
        </p:txBody>
      </p:sp>
    </p:spTree>
    <p:extLst>
      <p:ext uri="{BB962C8B-B14F-4D97-AF65-F5344CB8AC3E}">
        <p14:creationId xmlns:p14="http://schemas.microsoft.com/office/powerpoint/2010/main" val="8437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1">
                                            <p:txEl>
                                              <p:pRg st="0" end="0"/>
                                            </p:txEl>
                                          </p:spTgt>
                                        </p:tgtEl>
                                        <p:attrNameLst>
                                          <p:attrName>style.visibility</p:attrName>
                                        </p:attrNameLst>
                                      </p:cBhvr>
                                      <p:to>
                                        <p:strVal val="visible"/>
                                      </p:to>
                                    </p:set>
                                    <p:animEffect transition="in" filter="fade">
                                      <p:cBhvr>
                                        <p:cTn id="7" dur="1"/>
                                        <p:tgtEl>
                                          <p:spTgt spid="2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1">
                                            <p:txEl>
                                              <p:pRg st="1" end="1"/>
                                            </p:txEl>
                                          </p:spTgt>
                                        </p:tgtEl>
                                        <p:attrNameLst>
                                          <p:attrName>style.visibility</p:attrName>
                                        </p:attrNameLst>
                                      </p:cBhvr>
                                      <p:to>
                                        <p:strVal val="visible"/>
                                      </p:to>
                                    </p:set>
                                    <p:animEffect transition="in" filter="fade">
                                      <p:cBhvr>
                                        <p:cTn id="12" dur="1"/>
                                        <p:tgtEl>
                                          <p:spTgt spid="2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1">
                                            <p:txEl>
                                              <p:pRg st="2" end="2"/>
                                            </p:txEl>
                                          </p:spTgt>
                                        </p:tgtEl>
                                        <p:attrNameLst>
                                          <p:attrName>style.visibility</p:attrName>
                                        </p:attrNameLst>
                                      </p:cBhvr>
                                      <p:to>
                                        <p:strVal val="visible"/>
                                      </p:to>
                                    </p:set>
                                    <p:animEffect transition="in" filter="fade">
                                      <p:cBhvr>
                                        <p:cTn id="17" dur="1"/>
                                        <p:tgtEl>
                                          <p:spTgt spid="26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1">
                                            <p:txEl>
                                              <p:pRg st="3" end="3"/>
                                            </p:txEl>
                                          </p:spTgt>
                                        </p:tgtEl>
                                        <p:attrNameLst>
                                          <p:attrName>style.visibility</p:attrName>
                                        </p:attrNameLst>
                                      </p:cBhvr>
                                      <p:to>
                                        <p:strVal val="visible"/>
                                      </p:to>
                                    </p:set>
                                    <p:animEffect transition="in" filter="fade">
                                      <p:cBhvr>
                                        <p:cTn id="22" dur="1"/>
                                        <p:tgtEl>
                                          <p:spTgt spid="26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1">
                                            <p:txEl>
                                              <p:pRg st="4" end="4"/>
                                            </p:txEl>
                                          </p:spTgt>
                                        </p:tgtEl>
                                        <p:attrNameLst>
                                          <p:attrName>style.visibility</p:attrName>
                                        </p:attrNameLst>
                                      </p:cBhvr>
                                      <p:to>
                                        <p:strVal val="visible"/>
                                      </p:to>
                                    </p:set>
                                    <p:animEffect transition="in" filter="fade">
                                      <p:cBhvr>
                                        <p:cTn id="27" dur="1"/>
                                        <p:tgtEl>
                                          <p:spTgt spid="26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61">
                                            <p:txEl>
                                              <p:pRg st="5" end="5"/>
                                            </p:txEl>
                                          </p:spTgt>
                                        </p:tgtEl>
                                        <p:attrNameLst>
                                          <p:attrName>style.visibility</p:attrName>
                                        </p:attrNameLst>
                                      </p:cBhvr>
                                      <p:to>
                                        <p:strVal val="visible"/>
                                      </p:to>
                                    </p:set>
                                    <p:animEffect transition="in" filter="fade">
                                      <p:cBhvr>
                                        <p:cTn id="32" dur="1"/>
                                        <p:tgtEl>
                                          <p:spTgt spid="26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54"/>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Definition of </a:t>
            </a:r>
            <a:r>
              <a:rPr lang="en" i="1"/>
              <a:t>P</a:t>
            </a:r>
            <a:r>
              <a:rPr lang="en"/>
              <a:t>-value</a:t>
            </a:r>
            <a:endParaRPr/>
          </a:p>
        </p:txBody>
      </p:sp>
      <p:sp>
        <p:nvSpPr>
          <p:cNvPr id="273" name="Google Shape;273;p54"/>
          <p:cNvSpPr txBox="1">
            <a:spLocks noGrp="1"/>
          </p:cNvSpPr>
          <p:nvPr>
            <p:ph type="body" idx="1"/>
          </p:nvPr>
        </p:nvSpPr>
        <p:spPr>
          <a:xfrm>
            <a:off x="508825" y="1368900"/>
            <a:ext cx="8229600" cy="2405700"/>
          </a:xfrm>
          <a:prstGeom prst="rect">
            <a:avLst/>
          </a:prstGeom>
        </p:spPr>
        <p:txBody>
          <a:bodyPr spcFirstLastPara="1" wrap="square" lIns="91425" tIns="91425" rIns="91425" bIns="91425" anchor="t" anchorCtr="0">
            <a:noAutofit/>
          </a:bodyPr>
          <a:lstStyle/>
          <a:p>
            <a:pPr marL="0" lvl="0" indent="0" rtl="0">
              <a:spcBef>
                <a:spcPts val="480"/>
              </a:spcBef>
              <a:spcAft>
                <a:spcPts val="0"/>
              </a:spcAft>
              <a:buNone/>
            </a:pPr>
            <a:r>
              <a:rPr lang="en">
                <a:solidFill>
                  <a:srgbClr val="000000"/>
                </a:solidFill>
                <a:highlight>
                  <a:srgbClr val="FFFFFF"/>
                </a:highlight>
              </a:rPr>
              <a:t>The P-value is the chance, </a:t>
            </a:r>
            <a:endParaRPr>
              <a:solidFill>
                <a:srgbClr val="000000"/>
              </a:solidFill>
              <a:highlight>
                <a:srgbClr val="FFFFFF"/>
              </a:highlight>
            </a:endParaRPr>
          </a:p>
          <a:p>
            <a:pPr marL="914400" lvl="0" indent="-381000" rtl="0">
              <a:spcBef>
                <a:spcPts val="480"/>
              </a:spcBef>
              <a:spcAft>
                <a:spcPts val="0"/>
              </a:spcAft>
              <a:buClr>
                <a:srgbClr val="C4820E"/>
              </a:buClr>
              <a:buSzPts val="2400"/>
              <a:buChar char="●"/>
            </a:pPr>
            <a:r>
              <a:rPr lang="en">
                <a:solidFill>
                  <a:srgbClr val="000000"/>
                </a:solidFill>
                <a:highlight>
                  <a:srgbClr val="FFFFFF"/>
                </a:highlight>
              </a:rPr>
              <a:t>under the null hypothesis, </a:t>
            </a:r>
            <a:endParaRPr>
              <a:solidFill>
                <a:srgbClr val="000000"/>
              </a:solidFill>
              <a:highlight>
                <a:srgbClr val="FFFFFF"/>
              </a:highlight>
            </a:endParaRPr>
          </a:p>
          <a:p>
            <a:pPr marL="914400" lvl="0" indent="-381000" rtl="0">
              <a:spcBef>
                <a:spcPts val="0"/>
              </a:spcBef>
              <a:spcAft>
                <a:spcPts val="0"/>
              </a:spcAft>
              <a:buClr>
                <a:srgbClr val="C4820E"/>
              </a:buClr>
              <a:buSzPts val="2400"/>
              <a:buChar char="●"/>
            </a:pPr>
            <a:r>
              <a:rPr lang="en">
                <a:solidFill>
                  <a:srgbClr val="000000"/>
                </a:solidFill>
                <a:highlight>
                  <a:srgbClr val="FFFFFF"/>
                </a:highlight>
              </a:rPr>
              <a:t>that the test statistic </a:t>
            </a:r>
            <a:endParaRPr>
              <a:solidFill>
                <a:srgbClr val="000000"/>
              </a:solidFill>
              <a:highlight>
                <a:srgbClr val="FFFFFF"/>
              </a:highlight>
            </a:endParaRPr>
          </a:p>
          <a:p>
            <a:pPr marL="914400" lvl="0" indent="-381000" rtl="0">
              <a:spcBef>
                <a:spcPts val="0"/>
              </a:spcBef>
              <a:spcAft>
                <a:spcPts val="0"/>
              </a:spcAft>
              <a:buClr>
                <a:srgbClr val="C4820E"/>
              </a:buClr>
              <a:buSzPts val="2400"/>
              <a:buChar char="●"/>
            </a:pPr>
            <a:r>
              <a:rPr lang="en">
                <a:solidFill>
                  <a:srgbClr val="000000"/>
                </a:solidFill>
                <a:highlight>
                  <a:srgbClr val="FFFFFF"/>
                </a:highlight>
              </a:rPr>
              <a:t>is equal to the value that was observed in the data or is even further in the direction of the alternative.</a:t>
            </a:r>
            <a:endParaRPr/>
          </a:p>
        </p:txBody>
      </p:sp>
    </p:spTree>
    <p:extLst>
      <p:ext uri="{BB962C8B-B14F-4D97-AF65-F5344CB8AC3E}">
        <p14:creationId xmlns:p14="http://schemas.microsoft.com/office/powerpoint/2010/main" val="167884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5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Quantifying Conclusions</a:t>
            </a:r>
            <a:endParaRPr/>
          </a:p>
        </p:txBody>
      </p:sp>
      <p:sp>
        <p:nvSpPr>
          <p:cNvPr id="279" name="Google Shape;279;p55"/>
          <p:cNvSpPr txBox="1">
            <a:spLocks noGrp="1"/>
          </p:cNvSpPr>
          <p:nvPr>
            <p:ph type="body" idx="1"/>
          </p:nvPr>
        </p:nvSpPr>
        <p:spPr>
          <a:xfrm>
            <a:off x="457200" y="971550"/>
            <a:ext cx="8229600" cy="902400"/>
          </a:xfrm>
          <a:prstGeom prst="rect">
            <a:avLst/>
          </a:prstGeom>
        </p:spPr>
        <p:txBody>
          <a:bodyPr spcFirstLastPara="1" wrap="square" lIns="91425" tIns="91425" rIns="91425" bIns="91425" anchor="t" anchorCtr="0">
            <a:noAutofit/>
          </a:bodyPr>
          <a:lstStyle/>
          <a:p>
            <a:pPr marL="0" lvl="0" indent="0" rtl="0">
              <a:spcBef>
                <a:spcPts val="0"/>
              </a:spcBef>
              <a:spcAft>
                <a:spcPts val="400"/>
              </a:spcAft>
              <a:buNone/>
            </a:pPr>
            <a:r>
              <a:rPr lang="en"/>
              <a:t>P(the </a:t>
            </a:r>
            <a:r>
              <a:rPr lang="en">
                <a:solidFill>
                  <a:srgbClr val="C4820E"/>
                </a:solidFill>
              </a:rPr>
              <a:t>test statistic</a:t>
            </a:r>
            <a:r>
              <a:rPr lang="en"/>
              <a:t> would be </a:t>
            </a:r>
            <a:r>
              <a:rPr lang="en">
                <a:solidFill>
                  <a:schemeClr val="accent4"/>
                </a:solidFill>
              </a:rPr>
              <a:t>equal to or more extreme</a:t>
            </a:r>
            <a:br>
              <a:rPr lang="en"/>
            </a:br>
            <a:r>
              <a:rPr lang="en"/>
              <a:t>    than </a:t>
            </a:r>
            <a:r>
              <a:rPr lang="en">
                <a:solidFill>
                  <a:srgbClr val="000000"/>
                </a:solidFill>
              </a:rPr>
              <a:t>the</a:t>
            </a:r>
            <a:r>
              <a:rPr lang="en">
                <a:solidFill>
                  <a:srgbClr val="007DD6"/>
                </a:solidFill>
              </a:rPr>
              <a:t> observed test statistic</a:t>
            </a:r>
            <a:r>
              <a:rPr lang="en"/>
              <a:t> </a:t>
            </a:r>
            <a:r>
              <a:rPr lang="en">
                <a:solidFill>
                  <a:srgbClr val="0B5394"/>
                </a:solidFill>
              </a:rPr>
              <a:t>under the null hypothesis</a:t>
            </a:r>
            <a:r>
              <a:rPr lang="en"/>
              <a:t>)</a:t>
            </a:r>
            <a:endParaRPr/>
          </a:p>
        </p:txBody>
      </p:sp>
      <p:pic>
        <p:nvPicPr>
          <p:cNvPr id="280" name="Google Shape;280;p55"/>
          <p:cNvPicPr preferRelativeResize="0"/>
          <p:nvPr/>
        </p:nvPicPr>
        <p:blipFill>
          <a:blip r:embed="rId3">
            <a:alphaModFix/>
          </a:blip>
          <a:stretch>
            <a:fillRect/>
          </a:stretch>
        </p:blipFill>
        <p:spPr>
          <a:xfrm>
            <a:off x="1400175" y="2170225"/>
            <a:ext cx="4163975" cy="2394600"/>
          </a:xfrm>
          <a:prstGeom prst="rect">
            <a:avLst/>
          </a:prstGeom>
          <a:noFill/>
          <a:ln>
            <a:noFill/>
          </a:ln>
        </p:spPr>
      </p:pic>
      <p:grpSp>
        <p:nvGrpSpPr>
          <p:cNvPr id="281" name="Google Shape;281;p55"/>
          <p:cNvGrpSpPr/>
          <p:nvPr/>
        </p:nvGrpSpPr>
        <p:grpSpPr>
          <a:xfrm>
            <a:off x="2093725" y="1826000"/>
            <a:ext cx="2887200" cy="516300"/>
            <a:chOff x="2093725" y="1826000"/>
            <a:chExt cx="2887200" cy="516300"/>
          </a:xfrm>
        </p:grpSpPr>
        <p:cxnSp>
          <p:nvCxnSpPr>
            <p:cNvPr id="282" name="Google Shape;282;p55"/>
            <p:cNvCxnSpPr/>
            <p:nvPr/>
          </p:nvCxnSpPr>
          <p:spPr>
            <a:xfrm rot="10800000" flipH="1">
              <a:off x="2361425" y="1826000"/>
              <a:ext cx="353700" cy="516300"/>
            </a:xfrm>
            <a:prstGeom prst="straightConnector1">
              <a:avLst/>
            </a:prstGeom>
            <a:noFill/>
            <a:ln w="38100" cap="flat" cmpd="sng">
              <a:solidFill>
                <a:srgbClr val="980000"/>
              </a:solidFill>
              <a:prstDash val="solid"/>
              <a:round/>
              <a:headEnd type="stealth" w="med" len="med"/>
              <a:tailEnd type="none" w="med" len="med"/>
            </a:ln>
          </p:spPr>
        </p:cxnSp>
        <p:cxnSp>
          <p:nvCxnSpPr>
            <p:cNvPr id="283" name="Google Shape;283;p55"/>
            <p:cNvCxnSpPr/>
            <p:nvPr/>
          </p:nvCxnSpPr>
          <p:spPr>
            <a:xfrm>
              <a:off x="2093725" y="1826000"/>
              <a:ext cx="2887200" cy="0"/>
            </a:xfrm>
            <a:prstGeom prst="straightConnector1">
              <a:avLst/>
            </a:prstGeom>
            <a:noFill/>
            <a:ln w="38100" cap="flat" cmpd="sng">
              <a:solidFill>
                <a:srgbClr val="980000"/>
              </a:solidFill>
              <a:prstDash val="solid"/>
              <a:round/>
              <a:headEnd type="none" w="med" len="med"/>
              <a:tailEnd type="none" w="med" len="med"/>
            </a:ln>
          </p:spPr>
        </p:cxnSp>
      </p:grpSp>
      <p:grpSp>
        <p:nvGrpSpPr>
          <p:cNvPr id="284" name="Google Shape;284;p55"/>
          <p:cNvGrpSpPr/>
          <p:nvPr/>
        </p:nvGrpSpPr>
        <p:grpSpPr>
          <a:xfrm>
            <a:off x="3040200" y="1825875"/>
            <a:ext cx="5417219" cy="1778400"/>
            <a:chOff x="3040200" y="1825875"/>
            <a:chExt cx="5417219" cy="1778400"/>
          </a:xfrm>
        </p:grpSpPr>
        <p:cxnSp>
          <p:nvCxnSpPr>
            <p:cNvPr id="285" name="Google Shape;285;p55"/>
            <p:cNvCxnSpPr/>
            <p:nvPr/>
          </p:nvCxnSpPr>
          <p:spPr>
            <a:xfrm rot="10800000" flipH="1">
              <a:off x="3040200" y="1825875"/>
              <a:ext cx="2676900" cy="1778400"/>
            </a:xfrm>
            <a:prstGeom prst="straightConnector1">
              <a:avLst/>
            </a:prstGeom>
            <a:noFill/>
            <a:ln w="38100" cap="flat" cmpd="sng">
              <a:solidFill>
                <a:srgbClr val="980000"/>
              </a:solidFill>
              <a:prstDash val="solid"/>
              <a:round/>
              <a:headEnd type="stealth" w="med" len="med"/>
              <a:tailEnd type="none" w="med" len="med"/>
            </a:ln>
          </p:spPr>
        </p:cxnSp>
        <p:cxnSp>
          <p:nvCxnSpPr>
            <p:cNvPr id="286" name="Google Shape;286;p55"/>
            <p:cNvCxnSpPr/>
            <p:nvPr/>
          </p:nvCxnSpPr>
          <p:spPr>
            <a:xfrm>
              <a:off x="5114819" y="1826000"/>
              <a:ext cx="3342600" cy="0"/>
            </a:xfrm>
            <a:prstGeom prst="straightConnector1">
              <a:avLst/>
            </a:prstGeom>
            <a:noFill/>
            <a:ln w="38100" cap="flat" cmpd="sng">
              <a:solidFill>
                <a:srgbClr val="980000"/>
              </a:solidFill>
              <a:prstDash val="solid"/>
              <a:round/>
              <a:headEnd type="none" w="med" len="med"/>
              <a:tailEnd type="none" w="med" len="med"/>
            </a:ln>
          </p:spPr>
        </p:cxnSp>
      </p:grpSp>
      <p:sp>
        <p:nvSpPr>
          <p:cNvPr id="287" name="Google Shape;287;p55"/>
          <p:cNvSpPr txBox="1"/>
          <p:nvPr/>
        </p:nvSpPr>
        <p:spPr>
          <a:xfrm>
            <a:off x="5468550" y="2174250"/>
            <a:ext cx="3342600" cy="64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2400"/>
              <a:t>Evaluating Mendel's pea flower hypothesis</a:t>
            </a:r>
            <a:endParaRPr sz="2400"/>
          </a:p>
        </p:txBody>
      </p:sp>
      <p:sp>
        <p:nvSpPr>
          <p:cNvPr id="288" name="Google Shape;288;p55"/>
          <p:cNvSpPr/>
          <p:nvPr/>
        </p:nvSpPr>
        <p:spPr>
          <a:xfrm>
            <a:off x="2370919" y="2696025"/>
            <a:ext cx="2045925" cy="1539225"/>
          </a:xfrm>
          <a:custGeom>
            <a:avLst/>
            <a:gdLst/>
            <a:ahLst/>
            <a:cxnLst/>
            <a:rect l="l" t="t" r="r" b="b"/>
            <a:pathLst>
              <a:path w="81837" h="61569" extrusionOk="0">
                <a:moveTo>
                  <a:pt x="382" y="0"/>
                </a:moveTo>
                <a:lnTo>
                  <a:pt x="5354" y="0"/>
                </a:lnTo>
                <a:lnTo>
                  <a:pt x="5354" y="19121"/>
                </a:lnTo>
                <a:lnTo>
                  <a:pt x="19885" y="19121"/>
                </a:lnTo>
                <a:lnTo>
                  <a:pt x="19885" y="30594"/>
                </a:lnTo>
                <a:lnTo>
                  <a:pt x="33270" y="30594"/>
                </a:lnTo>
                <a:lnTo>
                  <a:pt x="33270" y="45125"/>
                </a:lnTo>
                <a:lnTo>
                  <a:pt x="46272" y="45125"/>
                </a:lnTo>
                <a:lnTo>
                  <a:pt x="46272" y="52391"/>
                </a:lnTo>
                <a:lnTo>
                  <a:pt x="56980" y="52391"/>
                </a:lnTo>
                <a:lnTo>
                  <a:pt x="56980" y="56598"/>
                </a:lnTo>
                <a:lnTo>
                  <a:pt x="81837" y="56598"/>
                </a:lnTo>
                <a:lnTo>
                  <a:pt x="81837" y="61569"/>
                </a:lnTo>
                <a:lnTo>
                  <a:pt x="0" y="61569"/>
                </a:lnTo>
                <a:close/>
              </a:path>
            </a:pathLst>
          </a:custGeom>
          <a:solidFill>
            <a:srgbClr val="C4CC00">
              <a:alpha val="35000"/>
            </a:srgbClr>
          </a:solidFill>
          <a:ln w="9525" cap="flat" cmpd="sng">
            <a:solidFill>
              <a:schemeClr val="dk2"/>
            </a:solidFill>
            <a:prstDash val="solid"/>
            <a:round/>
            <a:headEnd type="none" w="med" len="med"/>
            <a:tailEnd type="none" w="med" len="med"/>
          </a:ln>
        </p:spPr>
      </p:sp>
      <p:grpSp>
        <p:nvGrpSpPr>
          <p:cNvPr id="289" name="Google Shape;289;p55"/>
          <p:cNvGrpSpPr/>
          <p:nvPr/>
        </p:nvGrpSpPr>
        <p:grpSpPr>
          <a:xfrm>
            <a:off x="3527850" y="3060475"/>
            <a:ext cx="5420700" cy="763500"/>
            <a:chOff x="3527850" y="3060475"/>
            <a:chExt cx="5420700" cy="763500"/>
          </a:xfrm>
        </p:grpSpPr>
        <p:cxnSp>
          <p:nvCxnSpPr>
            <p:cNvPr id="290" name="Google Shape;290;p55"/>
            <p:cNvCxnSpPr>
              <a:endCxn id="291" idx="1"/>
            </p:cNvCxnSpPr>
            <p:nvPr/>
          </p:nvCxnSpPr>
          <p:spPr>
            <a:xfrm rot="10800000" flipH="1">
              <a:off x="3527850" y="3381775"/>
              <a:ext cx="1940700" cy="442200"/>
            </a:xfrm>
            <a:prstGeom prst="straightConnector1">
              <a:avLst/>
            </a:prstGeom>
            <a:noFill/>
            <a:ln w="38100" cap="flat" cmpd="sng">
              <a:solidFill>
                <a:srgbClr val="980000"/>
              </a:solidFill>
              <a:prstDash val="solid"/>
              <a:round/>
              <a:headEnd type="stealth" w="med" len="med"/>
              <a:tailEnd type="none" w="med" len="med"/>
            </a:ln>
          </p:spPr>
        </p:cxnSp>
        <p:sp>
          <p:nvSpPr>
            <p:cNvPr id="291" name="Google Shape;291;p55"/>
            <p:cNvSpPr txBox="1"/>
            <p:nvPr/>
          </p:nvSpPr>
          <p:spPr>
            <a:xfrm>
              <a:off x="5468550" y="3060475"/>
              <a:ext cx="3480000" cy="64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2400"/>
                <a:t>This area is the P-value (approximately) </a:t>
              </a:r>
              <a:endParaRPr sz="2400"/>
            </a:p>
          </p:txBody>
        </p:sp>
      </p:grpSp>
    </p:spTree>
    <p:extLst>
      <p:ext uri="{BB962C8B-B14F-4D97-AF65-F5344CB8AC3E}">
        <p14:creationId xmlns:p14="http://schemas.microsoft.com/office/powerpoint/2010/main" val="1018207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0"/>
                                        </p:tgtEl>
                                        <p:attrNameLst>
                                          <p:attrName>style.visibility</p:attrName>
                                        </p:attrNameLst>
                                      </p:cBhvr>
                                      <p:to>
                                        <p:strVal val="visible"/>
                                      </p:to>
                                    </p:set>
                                    <p:animEffect transition="in" filter="fade">
                                      <p:cBhvr>
                                        <p:cTn id="7" dur="1"/>
                                        <p:tgtEl>
                                          <p:spTgt spid="2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7"/>
                                        </p:tgtEl>
                                        <p:attrNameLst>
                                          <p:attrName>style.visibility</p:attrName>
                                        </p:attrNameLst>
                                      </p:cBhvr>
                                      <p:to>
                                        <p:strVal val="visible"/>
                                      </p:to>
                                    </p:set>
                                    <p:animEffect transition="in" filter="fade">
                                      <p:cBhvr>
                                        <p:cTn id="12" dur="1"/>
                                        <p:tgtEl>
                                          <p:spTgt spid="28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1"/>
                                        </p:tgtEl>
                                        <p:attrNameLst>
                                          <p:attrName>style.visibility</p:attrName>
                                        </p:attrNameLst>
                                      </p:cBhvr>
                                      <p:to>
                                        <p:strVal val="visible"/>
                                      </p:to>
                                    </p:set>
                                    <p:animEffect transition="in" filter="fade">
                                      <p:cBhvr>
                                        <p:cTn id="17" dur="1"/>
                                        <p:tgtEl>
                                          <p:spTgt spid="28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4"/>
                                        </p:tgtEl>
                                        <p:attrNameLst>
                                          <p:attrName>style.visibility</p:attrName>
                                        </p:attrNameLst>
                                      </p:cBhvr>
                                      <p:to>
                                        <p:strVal val="visible"/>
                                      </p:to>
                                    </p:set>
                                    <p:animEffect transition="in" filter="fade">
                                      <p:cBhvr>
                                        <p:cTn id="22" dur="1"/>
                                        <p:tgtEl>
                                          <p:spTgt spid="28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8"/>
                                        </p:tgtEl>
                                        <p:attrNameLst>
                                          <p:attrName>style.visibility</p:attrName>
                                        </p:attrNameLst>
                                      </p:cBhvr>
                                      <p:to>
                                        <p:strVal val="visible"/>
                                      </p:to>
                                    </p:set>
                                    <p:animEffect transition="in" filter="fade">
                                      <p:cBhvr>
                                        <p:cTn id="27" dur="1"/>
                                        <p:tgtEl>
                                          <p:spTgt spid="28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9"/>
                                        </p:tgtEl>
                                        <p:attrNameLst>
                                          <p:attrName>style.visibility</p:attrName>
                                        </p:attrNameLst>
                                      </p:cBhvr>
                                      <p:to>
                                        <p:strVal val="visible"/>
                                      </p:to>
                                    </p:set>
                                    <p:animEffect transition="in" filter="fade">
                                      <p:cBhvr>
                                        <p:cTn id="32" dur="1"/>
                                        <p:tgtEl>
                                          <p:spTgt spid="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Google Shape;297;p5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Conventions of Consistency</a:t>
            </a:r>
            <a:endParaRPr/>
          </a:p>
        </p:txBody>
      </p:sp>
      <p:sp>
        <p:nvSpPr>
          <p:cNvPr id="296" name="Google Shape;296;p56"/>
          <p:cNvSpPr txBox="1">
            <a:spLocks noGrp="1"/>
          </p:cNvSpPr>
          <p:nvPr>
            <p:ph type="body" idx="1"/>
          </p:nvPr>
        </p:nvSpPr>
        <p:spPr>
          <a:xfrm>
            <a:off x="457200" y="981188"/>
            <a:ext cx="8229600" cy="3603000"/>
          </a:xfrm>
          <a:prstGeom prst="rect">
            <a:avLst/>
          </a:prstGeom>
        </p:spPr>
        <p:txBody>
          <a:bodyPr spcFirstLastPara="1" wrap="square" lIns="91425" tIns="91425" rIns="91425" bIns="91425" anchor="t" anchorCtr="0">
            <a:noAutofit/>
          </a:bodyPr>
          <a:lstStyle/>
          <a:p>
            <a:pPr marL="457200" lvl="0" indent="-381000" rtl="0">
              <a:spcBef>
                <a:spcPts val="480"/>
              </a:spcBef>
              <a:spcAft>
                <a:spcPts val="0"/>
              </a:spcAft>
              <a:buClr>
                <a:srgbClr val="D89F39"/>
              </a:buClr>
              <a:buSzPts val="2400"/>
              <a:buChar char="●"/>
            </a:pPr>
            <a:r>
              <a:rPr lang="en" b="1">
                <a:solidFill>
                  <a:srgbClr val="003262"/>
                </a:solidFill>
              </a:rPr>
              <a:t>“Inconsistent”: </a:t>
            </a:r>
            <a:r>
              <a:rPr lang="en">
                <a:solidFill>
                  <a:srgbClr val="000000"/>
                </a:solidFill>
              </a:rPr>
              <a:t>The test statistic is in the tail of the null distribution.</a:t>
            </a:r>
            <a:endParaRPr>
              <a:solidFill>
                <a:srgbClr val="000000"/>
              </a:solidFill>
            </a:endParaRPr>
          </a:p>
          <a:p>
            <a:pPr marL="0" lvl="0" indent="0" rtl="0">
              <a:spcBef>
                <a:spcPts val="480"/>
              </a:spcBef>
              <a:spcAft>
                <a:spcPts val="0"/>
              </a:spcAft>
              <a:buNone/>
            </a:pPr>
            <a:endParaRPr sz="600">
              <a:solidFill>
                <a:srgbClr val="000000"/>
              </a:solidFill>
            </a:endParaRPr>
          </a:p>
          <a:p>
            <a:pPr marL="457200" lvl="0" indent="-381000" rtl="0">
              <a:spcBef>
                <a:spcPts val="480"/>
              </a:spcBef>
              <a:spcAft>
                <a:spcPts val="0"/>
              </a:spcAft>
              <a:buClr>
                <a:srgbClr val="D89F39"/>
              </a:buClr>
              <a:buSzPts val="2400"/>
              <a:buChar char="●"/>
            </a:pPr>
            <a:r>
              <a:rPr lang="en" b="1">
                <a:solidFill>
                  <a:srgbClr val="003262"/>
                </a:solidFill>
              </a:rPr>
              <a:t>“In the tail,” first convention:</a:t>
            </a:r>
            <a:endParaRPr b="1">
              <a:solidFill>
                <a:srgbClr val="003262"/>
              </a:solidFill>
            </a:endParaRPr>
          </a:p>
          <a:p>
            <a:pPr marL="914400" lvl="1" indent="-381000" rtl="0">
              <a:spcBef>
                <a:spcPts val="0"/>
              </a:spcBef>
              <a:spcAft>
                <a:spcPts val="0"/>
              </a:spcAft>
              <a:buClr>
                <a:srgbClr val="D89F39"/>
              </a:buClr>
              <a:buSzPts val="2400"/>
              <a:buChar char="○"/>
            </a:pPr>
            <a:r>
              <a:rPr lang="en">
                <a:solidFill>
                  <a:srgbClr val="000000"/>
                </a:solidFill>
              </a:rPr>
              <a:t>The area in the tail is less than 5%.</a:t>
            </a:r>
            <a:endParaRPr>
              <a:solidFill>
                <a:srgbClr val="000000"/>
              </a:solidFill>
            </a:endParaRPr>
          </a:p>
          <a:p>
            <a:pPr marL="914400" lvl="1" indent="-381000" rtl="0">
              <a:spcBef>
                <a:spcPts val="0"/>
              </a:spcBef>
              <a:spcAft>
                <a:spcPts val="0"/>
              </a:spcAft>
              <a:buClr>
                <a:srgbClr val="D89F39"/>
              </a:buClr>
              <a:buSzPts val="2400"/>
              <a:buChar char="○"/>
            </a:pPr>
            <a:r>
              <a:rPr lang="en">
                <a:solidFill>
                  <a:srgbClr val="000000"/>
                </a:solidFill>
              </a:rPr>
              <a:t>The result is “statistically significant.”</a:t>
            </a:r>
            <a:endParaRPr>
              <a:solidFill>
                <a:srgbClr val="000000"/>
              </a:solidFill>
            </a:endParaRPr>
          </a:p>
          <a:p>
            <a:pPr marL="0" lvl="0" indent="0" rtl="0">
              <a:spcBef>
                <a:spcPts val="480"/>
              </a:spcBef>
              <a:spcAft>
                <a:spcPts val="0"/>
              </a:spcAft>
              <a:buNone/>
            </a:pPr>
            <a:endParaRPr sz="600">
              <a:solidFill>
                <a:srgbClr val="000000"/>
              </a:solidFill>
            </a:endParaRPr>
          </a:p>
          <a:p>
            <a:pPr marL="457200" lvl="0" indent="-381000" rtl="0">
              <a:spcBef>
                <a:spcPts val="480"/>
              </a:spcBef>
              <a:spcAft>
                <a:spcPts val="0"/>
              </a:spcAft>
              <a:buClr>
                <a:srgbClr val="D89F39"/>
              </a:buClr>
              <a:buSzPts val="2400"/>
              <a:buChar char="●"/>
            </a:pPr>
            <a:r>
              <a:rPr lang="en" b="1">
                <a:solidFill>
                  <a:srgbClr val="003262"/>
                </a:solidFill>
              </a:rPr>
              <a:t>“In the tail,” second convention:</a:t>
            </a:r>
            <a:endParaRPr b="1">
              <a:solidFill>
                <a:srgbClr val="003262"/>
              </a:solidFill>
            </a:endParaRPr>
          </a:p>
          <a:p>
            <a:pPr marL="914400" lvl="1" indent="-381000" rtl="0">
              <a:spcBef>
                <a:spcPts val="0"/>
              </a:spcBef>
              <a:spcAft>
                <a:spcPts val="0"/>
              </a:spcAft>
              <a:buClr>
                <a:srgbClr val="D89F39"/>
              </a:buClr>
              <a:buSzPts val="2400"/>
              <a:buChar char="○"/>
            </a:pPr>
            <a:r>
              <a:rPr lang="en"/>
              <a:t>The area in the tail is less than 1%.</a:t>
            </a:r>
            <a:endParaRPr/>
          </a:p>
          <a:p>
            <a:pPr marL="914400" lvl="1" indent="-381000" rtl="0">
              <a:spcBef>
                <a:spcPts val="0"/>
              </a:spcBef>
              <a:spcAft>
                <a:spcPts val="0"/>
              </a:spcAft>
              <a:buClr>
                <a:srgbClr val="D89F39"/>
              </a:buClr>
              <a:buSzPts val="2400"/>
              <a:buChar char="○"/>
            </a:pPr>
            <a:r>
              <a:rPr lang="en"/>
              <a:t>The result is “highly statistically significant.”</a:t>
            </a:r>
            <a:endParaRPr/>
          </a:p>
        </p:txBody>
      </p:sp>
    </p:spTree>
    <p:extLst>
      <p:ext uri="{BB962C8B-B14F-4D97-AF65-F5344CB8AC3E}">
        <p14:creationId xmlns:p14="http://schemas.microsoft.com/office/powerpoint/2010/main" val="13387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4" name="Google Shape;174;p38"/>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Testing a Hypothesis</a:t>
            </a:r>
            <a:endParaRPr/>
          </a:p>
        </p:txBody>
      </p:sp>
      <p:sp>
        <p:nvSpPr>
          <p:cNvPr id="173" name="Google Shape;173;p38"/>
          <p:cNvSpPr txBox="1">
            <a:spLocks noGrp="1"/>
          </p:cNvSpPr>
          <p:nvPr>
            <p:ph type="body" idx="1"/>
          </p:nvPr>
        </p:nvSpPr>
        <p:spPr>
          <a:xfrm>
            <a:off x="304800" y="895350"/>
            <a:ext cx="8763000" cy="3623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200" b="1" dirty="0"/>
              <a:t>Step 1: Select Two Hypotheses</a:t>
            </a:r>
            <a:endParaRPr sz="2200" b="1" dirty="0"/>
          </a:p>
          <a:p>
            <a:pPr marL="457200" lvl="0" indent="-368300" rtl="0">
              <a:spcBef>
                <a:spcPts val="600"/>
              </a:spcBef>
              <a:spcAft>
                <a:spcPts val="0"/>
              </a:spcAft>
              <a:buSzPts val="2200"/>
              <a:buChar char="●"/>
            </a:pPr>
            <a:r>
              <a:rPr lang="en" sz="2200" dirty="0"/>
              <a:t>A test chooses between two views of how data were generated:</a:t>
            </a:r>
            <a:br>
              <a:rPr lang="en" sz="2200" dirty="0"/>
            </a:br>
            <a:r>
              <a:rPr lang="en" sz="2200" i="1" dirty="0"/>
              <a:t>Null hypothesis </a:t>
            </a:r>
            <a:r>
              <a:rPr lang="en" sz="2200" dirty="0"/>
              <a:t>proposes a random process for how the data were generated </a:t>
            </a:r>
            <a:r>
              <a:rPr lang="en" sz="2200" b="1" dirty="0"/>
              <a:t>that can be simulated</a:t>
            </a:r>
            <a:r>
              <a:rPr lang="en" sz="2200" dirty="0"/>
              <a:t>;</a:t>
            </a:r>
            <a:br>
              <a:rPr lang="en" sz="2200" dirty="0"/>
            </a:br>
            <a:r>
              <a:rPr lang="en" sz="2200" i="1" dirty="0"/>
              <a:t>Alternative hypothesis</a:t>
            </a:r>
            <a:r>
              <a:rPr lang="en" sz="2200" dirty="0"/>
              <a:t> proposes some </a:t>
            </a:r>
            <a:r>
              <a:rPr lang="en-US" sz="2200" dirty="0"/>
              <a:t>other process</a:t>
            </a:r>
            <a:endParaRPr sz="2200" dirty="0"/>
          </a:p>
          <a:p>
            <a:pPr marL="0" lvl="0" indent="0" rtl="0">
              <a:spcBef>
                <a:spcPts val="600"/>
              </a:spcBef>
              <a:spcAft>
                <a:spcPts val="0"/>
              </a:spcAft>
              <a:buNone/>
            </a:pPr>
            <a:r>
              <a:rPr lang="en" sz="2200" b="1" dirty="0"/>
              <a:t>Step 2: Choose a Test Statistic</a:t>
            </a:r>
            <a:endParaRPr sz="2200" b="1" dirty="0"/>
          </a:p>
          <a:p>
            <a:pPr marL="457200" lvl="0" indent="-368300" rtl="0">
              <a:spcBef>
                <a:spcPts val="600"/>
              </a:spcBef>
              <a:spcAft>
                <a:spcPts val="0"/>
              </a:spcAft>
              <a:buSzPts val="2200"/>
              <a:buChar char="●"/>
            </a:pPr>
            <a:r>
              <a:rPr lang="en" sz="2200" dirty="0"/>
              <a:t>A value that can be computed from the data</a:t>
            </a:r>
            <a:endParaRPr sz="2200" dirty="0"/>
          </a:p>
          <a:p>
            <a:pPr marL="0" lvl="0" indent="0" rtl="0">
              <a:spcBef>
                <a:spcPts val="600"/>
              </a:spcBef>
              <a:spcAft>
                <a:spcPts val="0"/>
              </a:spcAft>
              <a:buNone/>
            </a:pPr>
            <a:r>
              <a:rPr lang="en" sz="2200" b="1" dirty="0"/>
              <a:t>Step 3: Compute What The Null Hypothesis Predicts</a:t>
            </a:r>
            <a:endParaRPr sz="2200" b="1" dirty="0"/>
          </a:p>
          <a:p>
            <a:pPr marL="457200" lvl="0" indent="-368300" rtl="0">
              <a:spcBef>
                <a:spcPts val="600"/>
              </a:spcBef>
              <a:spcAft>
                <a:spcPts val="0"/>
              </a:spcAft>
              <a:buSzPts val="2200"/>
              <a:buChar char="●"/>
            </a:pPr>
            <a:r>
              <a:rPr lang="en" sz="2200" dirty="0"/>
              <a:t>Compute the distribution of the test statistic under the null: what the test statistic might be if the null hypothesis were true.</a:t>
            </a:r>
            <a:endParaRPr sz="2200" dirty="0"/>
          </a:p>
          <a:p>
            <a:pPr marL="0" lvl="0" indent="0" rtl="0">
              <a:spcBef>
                <a:spcPts val="600"/>
              </a:spcBef>
              <a:spcAft>
                <a:spcPts val="600"/>
              </a:spcAft>
              <a:buNone/>
            </a:pPr>
            <a:r>
              <a:rPr lang="en" sz="2200" b="1" dirty="0"/>
              <a:t>Step 4: Compare the Prediction to the Observed Data</a:t>
            </a:r>
            <a:endParaRPr sz="2200" dirty="0"/>
          </a:p>
        </p:txBody>
      </p:sp>
    </p:spTree>
    <p:extLst>
      <p:ext uri="{BB962C8B-B14F-4D97-AF65-F5344CB8AC3E}">
        <p14:creationId xmlns:p14="http://schemas.microsoft.com/office/powerpoint/2010/main" val="1343664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animEffect transition="in" filter="fade">
                                      <p:cBhvr>
                                        <p:cTn id="7" dur="1"/>
                                        <p:tgtEl>
                                          <p:spTgt spid="1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3">
                                            <p:txEl>
                                              <p:pRg st="1" end="1"/>
                                            </p:txEl>
                                          </p:spTgt>
                                        </p:tgtEl>
                                        <p:attrNameLst>
                                          <p:attrName>style.visibility</p:attrName>
                                        </p:attrNameLst>
                                      </p:cBhvr>
                                      <p:to>
                                        <p:strVal val="visible"/>
                                      </p:to>
                                    </p:set>
                                    <p:animEffect transition="in" filter="fade">
                                      <p:cBhvr>
                                        <p:cTn id="12" dur="1"/>
                                        <p:tgtEl>
                                          <p:spTgt spid="17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3">
                                            <p:txEl>
                                              <p:pRg st="2" end="2"/>
                                            </p:txEl>
                                          </p:spTgt>
                                        </p:tgtEl>
                                        <p:attrNameLst>
                                          <p:attrName>style.visibility</p:attrName>
                                        </p:attrNameLst>
                                      </p:cBhvr>
                                      <p:to>
                                        <p:strVal val="visible"/>
                                      </p:to>
                                    </p:set>
                                    <p:animEffect transition="in" filter="fade">
                                      <p:cBhvr>
                                        <p:cTn id="17" dur="1"/>
                                        <p:tgtEl>
                                          <p:spTgt spid="17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3">
                                            <p:txEl>
                                              <p:pRg st="3" end="3"/>
                                            </p:txEl>
                                          </p:spTgt>
                                        </p:tgtEl>
                                        <p:attrNameLst>
                                          <p:attrName>style.visibility</p:attrName>
                                        </p:attrNameLst>
                                      </p:cBhvr>
                                      <p:to>
                                        <p:strVal val="visible"/>
                                      </p:to>
                                    </p:set>
                                    <p:animEffect transition="in" filter="fade">
                                      <p:cBhvr>
                                        <p:cTn id="22" dur="1"/>
                                        <p:tgtEl>
                                          <p:spTgt spid="17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3">
                                            <p:txEl>
                                              <p:pRg st="4" end="4"/>
                                            </p:txEl>
                                          </p:spTgt>
                                        </p:tgtEl>
                                        <p:attrNameLst>
                                          <p:attrName>style.visibility</p:attrName>
                                        </p:attrNameLst>
                                      </p:cBhvr>
                                      <p:to>
                                        <p:strVal val="visible"/>
                                      </p:to>
                                    </p:set>
                                    <p:animEffect transition="in" filter="fade">
                                      <p:cBhvr>
                                        <p:cTn id="27" dur="1"/>
                                        <p:tgtEl>
                                          <p:spTgt spid="17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3">
                                            <p:txEl>
                                              <p:pRg st="5" end="5"/>
                                            </p:txEl>
                                          </p:spTgt>
                                        </p:tgtEl>
                                        <p:attrNameLst>
                                          <p:attrName>style.visibility</p:attrName>
                                        </p:attrNameLst>
                                      </p:cBhvr>
                                      <p:to>
                                        <p:strVal val="visible"/>
                                      </p:to>
                                    </p:set>
                                    <p:animEffect transition="in" filter="fade">
                                      <p:cBhvr>
                                        <p:cTn id="32" dur="1"/>
                                        <p:tgtEl>
                                          <p:spTgt spid="17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3">
                                            <p:txEl>
                                              <p:pRg st="6" end="6"/>
                                            </p:txEl>
                                          </p:spTgt>
                                        </p:tgtEl>
                                        <p:attrNameLst>
                                          <p:attrName>style.visibility</p:attrName>
                                        </p:attrNameLst>
                                      </p:cBhvr>
                                      <p:to>
                                        <p:strVal val="visible"/>
                                      </p:to>
                                    </p:set>
                                    <p:animEffect transition="in" filter="fade">
                                      <p:cBhvr>
                                        <p:cTn id="37" dur="1"/>
                                        <p:tgtEl>
                                          <p:spTgt spid="17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80" name="Google Shape;180;p39"/>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Hypothesis Testing Logic</a:t>
            </a:r>
            <a:endParaRPr/>
          </a:p>
        </p:txBody>
      </p:sp>
      <p:sp>
        <p:nvSpPr>
          <p:cNvPr id="179" name="Google Shape;179;p39"/>
          <p:cNvSpPr txBox="1">
            <a:spLocks noGrp="1"/>
          </p:cNvSpPr>
          <p:nvPr>
            <p:ph type="body" idx="1"/>
          </p:nvPr>
        </p:nvSpPr>
        <p:spPr>
          <a:xfrm>
            <a:off x="433239" y="971550"/>
            <a:ext cx="8686800" cy="36231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dirty="0"/>
              <a:t>Define 2 mutually exclusive descriptions: either this or that.</a:t>
            </a:r>
            <a:endParaRPr dirty="0"/>
          </a:p>
          <a:p>
            <a:pPr marL="0" lvl="0" indent="0" rtl="0">
              <a:lnSpc>
                <a:spcPct val="115000"/>
              </a:lnSpc>
              <a:spcBef>
                <a:spcPts val="400"/>
              </a:spcBef>
              <a:spcAft>
                <a:spcPts val="0"/>
              </a:spcAft>
              <a:buNone/>
            </a:pPr>
            <a:endParaRPr lang="en-US" dirty="0"/>
          </a:p>
          <a:p>
            <a:pPr marL="342900" indent="-342900">
              <a:lnSpc>
                <a:spcPct val="115000"/>
              </a:lnSpc>
              <a:spcBef>
                <a:spcPts val="400"/>
              </a:spcBef>
            </a:pPr>
            <a:r>
              <a:rPr lang="en-US" dirty="0"/>
              <a:t> </a:t>
            </a:r>
            <a:r>
              <a:rPr lang="en" dirty="0"/>
              <a:t>One of them can be evaluated using probability (the null hypo</a:t>
            </a:r>
            <a:r>
              <a:rPr lang="en-US" dirty="0"/>
              <a:t>thesis</a:t>
            </a:r>
            <a:r>
              <a:rPr lang="en" dirty="0"/>
              <a:t>)</a:t>
            </a:r>
            <a:endParaRPr lang="en-US" dirty="0"/>
          </a:p>
          <a:p>
            <a:pPr marL="342900" indent="-342900">
              <a:lnSpc>
                <a:spcPct val="115000"/>
              </a:lnSpc>
              <a:spcBef>
                <a:spcPts val="400"/>
              </a:spcBef>
            </a:pPr>
            <a:r>
              <a:rPr lang="en-US" dirty="0"/>
              <a:t> </a:t>
            </a:r>
            <a:r>
              <a:rPr lang="en" dirty="0"/>
              <a:t>You can "reject the null," so then you </a:t>
            </a:r>
            <a:r>
              <a:rPr lang="en-US" dirty="0"/>
              <a:t>“</a:t>
            </a:r>
            <a:r>
              <a:rPr lang="en" dirty="0"/>
              <a:t>accept</a:t>
            </a:r>
            <a:r>
              <a:rPr lang="en-US" dirty="0"/>
              <a:t>”</a:t>
            </a:r>
            <a:r>
              <a:rPr lang="en" dirty="0"/>
              <a:t> the alternative.</a:t>
            </a:r>
            <a:endParaRPr lang="en-US" dirty="0"/>
          </a:p>
          <a:p>
            <a:pPr marL="342900" indent="-342900">
              <a:lnSpc>
                <a:spcPct val="115000"/>
              </a:lnSpc>
              <a:spcBef>
                <a:spcPts val="400"/>
              </a:spcBef>
            </a:pPr>
            <a:r>
              <a:rPr lang="en-US" dirty="0"/>
              <a:t> </a:t>
            </a:r>
            <a:r>
              <a:rPr lang="en" dirty="0"/>
              <a:t>Otherwise: you're still not sure, but null looks plausible.</a:t>
            </a:r>
            <a:endParaRPr dirty="0"/>
          </a:p>
        </p:txBody>
      </p:sp>
    </p:spTree>
    <p:extLst>
      <p:ext uri="{BB962C8B-B14F-4D97-AF65-F5344CB8AC3E}">
        <p14:creationId xmlns:p14="http://schemas.microsoft.com/office/powerpoint/2010/main" val="370571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9">
                                            <p:txEl>
                                              <p:pRg st="0" end="0"/>
                                            </p:txEl>
                                          </p:spTgt>
                                        </p:tgtEl>
                                        <p:attrNameLst>
                                          <p:attrName>style.visibility</p:attrName>
                                        </p:attrNameLst>
                                      </p:cBhvr>
                                      <p:to>
                                        <p:strVal val="visible"/>
                                      </p:to>
                                    </p:set>
                                    <p:animEffect transition="in" filter="fade">
                                      <p:cBhvr>
                                        <p:cTn id="7" dur="1"/>
                                        <p:tgtEl>
                                          <p:spTgt spid="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9">
                                            <p:txEl>
                                              <p:pRg st="2" end="2"/>
                                            </p:txEl>
                                          </p:spTgt>
                                        </p:tgtEl>
                                        <p:attrNameLst>
                                          <p:attrName>style.visibility</p:attrName>
                                        </p:attrNameLst>
                                      </p:cBhvr>
                                      <p:to>
                                        <p:strVal val="visible"/>
                                      </p:to>
                                    </p:set>
                                    <p:animEffect transition="in" filter="fade">
                                      <p:cBhvr>
                                        <p:cTn id="12" dur="1"/>
                                        <p:tgtEl>
                                          <p:spTgt spid="17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9">
                                            <p:txEl>
                                              <p:pRg st="3" end="3"/>
                                            </p:txEl>
                                          </p:spTgt>
                                        </p:tgtEl>
                                        <p:attrNameLst>
                                          <p:attrName>style.visibility</p:attrName>
                                        </p:attrNameLst>
                                      </p:cBhvr>
                                      <p:to>
                                        <p:strVal val="visible"/>
                                      </p:to>
                                    </p:set>
                                    <p:animEffect transition="in" filter="fade">
                                      <p:cBhvr>
                                        <p:cTn id="17" dur="1"/>
                                        <p:tgtEl>
                                          <p:spTgt spid="17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9">
                                            <p:txEl>
                                              <p:pRg st="4" end="4"/>
                                            </p:txEl>
                                          </p:spTgt>
                                        </p:tgtEl>
                                        <p:attrNameLst>
                                          <p:attrName>style.visibility</p:attrName>
                                        </p:attrNameLst>
                                      </p:cBhvr>
                                      <p:to>
                                        <p:strVal val="visible"/>
                                      </p:to>
                                    </p:set>
                                    <p:animEffect transition="in" filter="fade">
                                      <p:cBhvr>
                                        <p:cTn id="22" dur="1"/>
                                        <p:tgtEl>
                                          <p:spTgt spid="1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40"/>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Step 1:</a:t>
            </a:r>
            <a:br>
              <a:rPr lang="en"/>
            </a:br>
            <a:r>
              <a:rPr lang="en"/>
              <a:t>Select Two Hypotheses</a:t>
            </a:r>
            <a:endParaRPr/>
          </a:p>
        </p:txBody>
      </p:sp>
    </p:spTree>
    <p:extLst>
      <p:ext uri="{BB962C8B-B14F-4D97-AF65-F5344CB8AC3E}">
        <p14:creationId xmlns:p14="http://schemas.microsoft.com/office/powerpoint/2010/main" val="741378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4" name="Google Shape;194;p41"/>
          <p:cNvSpPr txBox="1">
            <a:spLocks noGrp="1"/>
          </p:cNvSpPr>
          <p:nvPr>
            <p:ph type="title"/>
          </p:nvPr>
        </p:nvSpPr>
        <p:spPr>
          <a:xfrm>
            <a:off x="457200" y="205975"/>
            <a:ext cx="7390500" cy="675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Example: Jury</a:t>
            </a:r>
            <a:endParaRPr dirty="0"/>
          </a:p>
        </p:txBody>
      </p:sp>
      <p:sp>
        <p:nvSpPr>
          <p:cNvPr id="190" name="Google Shape;190;p41"/>
          <p:cNvSpPr txBox="1">
            <a:spLocks noGrp="1"/>
          </p:cNvSpPr>
          <p:nvPr>
            <p:ph type="body" idx="1"/>
          </p:nvPr>
        </p:nvSpPr>
        <p:spPr>
          <a:xfrm>
            <a:off x="457200" y="859524"/>
            <a:ext cx="8229600" cy="3204600"/>
          </a:xfrm>
          <a:prstGeom prst="rect">
            <a:avLst/>
          </a:prstGeom>
        </p:spPr>
        <p:txBody>
          <a:bodyPr spcFirstLastPara="1" wrap="square" lIns="91425" tIns="91425" rIns="91425" bIns="91425" anchor="t" anchorCtr="0">
            <a:noAutofit/>
          </a:bodyPr>
          <a:lstStyle/>
          <a:p>
            <a:pPr marL="0" indent="0">
              <a:buNone/>
            </a:pPr>
            <a:r>
              <a:rPr lang="en-US" b="1" dirty="0">
                <a:solidFill>
                  <a:schemeClr val="accent1">
                    <a:lumMod val="50000"/>
                  </a:schemeClr>
                </a:solidFill>
              </a:rPr>
              <a:t>Swain vs. Alabama: 8 Black jurors out of 100 from a population that was 26% Black</a:t>
            </a:r>
            <a:r>
              <a:rPr lang="en" dirty="0">
                <a:solidFill>
                  <a:schemeClr val="accent1">
                    <a:lumMod val="50000"/>
                  </a:schemeClr>
                </a:solidFill>
              </a:rPr>
              <a:t>.</a:t>
            </a:r>
            <a:endParaRPr dirty="0">
              <a:solidFill>
                <a:schemeClr val="accent1">
                  <a:lumMod val="50000"/>
                </a:schemeClr>
              </a:solidFill>
            </a:endParaRPr>
          </a:p>
          <a:p>
            <a:pPr marL="457200" lvl="0" indent="-381000" rtl="0">
              <a:spcBef>
                <a:spcPts val="480"/>
              </a:spcBef>
              <a:spcAft>
                <a:spcPts val="0"/>
              </a:spcAft>
              <a:buClr>
                <a:srgbClr val="D89F39"/>
              </a:buClr>
              <a:buSzPts val="2400"/>
              <a:buChar char="●"/>
            </a:pPr>
            <a:r>
              <a:rPr lang="en" b="1" dirty="0">
                <a:solidFill>
                  <a:srgbClr val="003262"/>
                </a:solidFill>
              </a:rPr>
              <a:t>Jury selection is random from the population.</a:t>
            </a:r>
            <a:r>
              <a:rPr lang="en" dirty="0"/>
              <a:t> If the observed distribution of jurors is different from the model, the difference is due to random chance.</a:t>
            </a:r>
            <a:endParaRPr dirty="0"/>
          </a:p>
          <a:p>
            <a:pPr marL="0" lvl="0" indent="0" rtl="0">
              <a:spcBef>
                <a:spcPts val="480"/>
              </a:spcBef>
              <a:spcAft>
                <a:spcPts val="0"/>
              </a:spcAft>
              <a:buNone/>
            </a:pPr>
            <a:endParaRPr dirty="0"/>
          </a:p>
          <a:p>
            <a:pPr marL="457200" lvl="0" indent="-381000" rtl="0">
              <a:spcBef>
                <a:spcPts val="480"/>
              </a:spcBef>
              <a:spcAft>
                <a:spcPts val="0"/>
              </a:spcAft>
              <a:buClr>
                <a:srgbClr val="D89F39"/>
              </a:buClr>
              <a:buSzPts val="2400"/>
              <a:buChar char="●"/>
            </a:pPr>
            <a:r>
              <a:rPr lang="en" b="1" dirty="0">
                <a:solidFill>
                  <a:srgbClr val="003262"/>
                </a:solidFill>
              </a:rPr>
              <a:t>Jury selection is not Random from the po</a:t>
            </a:r>
            <a:r>
              <a:rPr lang="en-US" b="1" dirty="0">
                <a:solidFill>
                  <a:srgbClr val="003262"/>
                </a:solidFill>
              </a:rPr>
              <a:t>p</a:t>
            </a:r>
            <a:r>
              <a:rPr lang="en" b="1" dirty="0" err="1">
                <a:solidFill>
                  <a:srgbClr val="003262"/>
                </a:solidFill>
              </a:rPr>
              <a:t>ulation</a:t>
            </a:r>
            <a:r>
              <a:rPr lang="en" b="1" dirty="0">
                <a:solidFill>
                  <a:srgbClr val="003262"/>
                </a:solidFill>
              </a:rPr>
              <a:t>.</a:t>
            </a:r>
            <a:endParaRPr b="1" dirty="0">
              <a:solidFill>
                <a:srgbClr val="003262"/>
              </a:solidFill>
            </a:endParaRPr>
          </a:p>
        </p:txBody>
      </p:sp>
      <p:sp>
        <p:nvSpPr>
          <p:cNvPr id="191" name="Google Shape;191;p41"/>
          <p:cNvSpPr/>
          <p:nvPr/>
        </p:nvSpPr>
        <p:spPr>
          <a:xfrm>
            <a:off x="4781175" y="4007052"/>
            <a:ext cx="2175900" cy="660900"/>
          </a:xfrm>
          <a:prstGeom prst="wedgeRoundRectCallout">
            <a:avLst>
              <a:gd name="adj1" fmla="val -79222"/>
              <a:gd name="adj2" fmla="val -75609"/>
              <a:gd name="adj3" fmla="val 0"/>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Alternative</a:t>
            </a:r>
            <a:endParaRPr sz="3000" dirty="0"/>
          </a:p>
        </p:txBody>
      </p:sp>
      <p:sp>
        <p:nvSpPr>
          <p:cNvPr id="192" name="Google Shape;192;p41"/>
          <p:cNvSpPr/>
          <p:nvPr/>
        </p:nvSpPr>
        <p:spPr>
          <a:xfrm>
            <a:off x="7744800" y="2142549"/>
            <a:ext cx="1101600" cy="660900"/>
          </a:xfrm>
          <a:prstGeom prst="wedgeRoundRectCallout">
            <a:avLst>
              <a:gd name="adj1" fmla="val -63643"/>
              <a:gd name="adj2" fmla="val -35745"/>
              <a:gd name="adj3" fmla="val 0"/>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Null</a:t>
            </a:r>
            <a:endParaRPr sz="3000" dirty="0"/>
          </a:p>
        </p:txBody>
      </p:sp>
      <p:sp>
        <p:nvSpPr>
          <p:cNvPr id="193" name="Google Shape;193;p41"/>
          <p:cNvSpPr txBox="1"/>
          <p:nvPr/>
        </p:nvSpPr>
        <p:spPr>
          <a:xfrm>
            <a:off x="7162800" y="4117608"/>
            <a:ext cx="1683600" cy="60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3B7EA1"/>
                </a:solidFill>
              </a:rPr>
              <a:t>(Demo)</a:t>
            </a:r>
            <a:endParaRPr/>
          </a:p>
          <a:p>
            <a:pPr marL="0" lvl="0" indent="0" rtl="0">
              <a:spcBef>
                <a:spcPts val="0"/>
              </a:spcBef>
              <a:spcAft>
                <a:spcPts val="0"/>
              </a:spcAft>
              <a:buNone/>
            </a:pPr>
            <a:endParaRPr sz="2400"/>
          </a:p>
        </p:txBody>
      </p:sp>
    </p:spTree>
    <p:extLst>
      <p:ext uri="{BB962C8B-B14F-4D97-AF65-F5344CB8AC3E}">
        <p14:creationId xmlns:p14="http://schemas.microsoft.com/office/powerpoint/2010/main" val="84536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0">
                                            <p:txEl>
                                              <p:pRg st="0" end="0"/>
                                            </p:txEl>
                                          </p:spTgt>
                                        </p:tgtEl>
                                        <p:attrNameLst>
                                          <p:attrName>style.visibility</p:attrName>
                                        </p:attrNameLst>
                                      </p:cBhvr>
                                      <p:to>
                                        <p:strVal val="visible"/>
                                      </p:to>
                                    </p:set>
                                    <p:animEffect transition="in" filter="fade">
                                      <p:cBhvr>
                                        <p:cTn id="7" dur="1"/>
                                        <p:tgtEl>
                                          <p:spTgt spid="1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0">
                                            <p:txEl>
                                              <p:pRg st="1" end="1"/>
                                            </p:txEl>
                                          </p:spTgt>
                                        </p:tgtEl>
                                        <p:attrNameLst>
                                          <p:attrName>style.visibility</p:attrName>
                                        </p:attrNameLst>
                                      </p:cBhvr>
                                      <p:to>
                                        <p:strVal val="visible"/>
                                      </p:to>
                                    </p:set>
                                    <p:animEffect transition="in" filter="fade">
                                      <p:cBhvr>
                                        <p:cTn id="12" dur="1"/>
                                        <p:tgtEl>
                                          <p:spTgt spid="19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0">
                                            <p:txEl>
                                              <p:pRg st="3" end="3"/>
                                            </p:txEl>
                                          </p:spTgt>
                                        </p:tgtEl>
                                        <p:attrNameLst>
                                          <p:attrName>style.visibility</p:attrName>
                                        </p:attrNameLst>
                                      </p:cBhvr>
                                      <p:to>
                                        <p:strVal val="visible"/>
                                      </p:to>
                                    </p:set>
                                    <p:animEffect transition="in" filter="fade">
                                      <p:cBhvr>
                                        <p:cTn id="17" dur="1"/>
                                        <p:tgtEl>
                                          <p:spTgt spid="19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2"/>
                                        </p:tgtEl>
                                        <p:attrNameLst>
                                          <p:attrName>style.visibility</p:attrName>
                                        </p:attrNameLst>
                                      </p:cBhvr>
                                      <p:to>
                                        <p:strVal val="visible"/>
                                      </p:to>
                                    </p:set>
                                    <p:animEffect transition="in" filter="fade">
                                      <p:cBhvr>
                                        <p:cTn id="22" dur="1"/>
                                        <p:tgtEl>
                                          <p:spTgt spid="19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1"/>
                                        </p:tgtEl>
                                        <p:attrNameLst>
                                          <p:attrName>style.visibility</p:attrName>
                                        </p:attrNameLst>
                                      </p:cBhvr>
                                      <p:to>
                                        <p:strVal val="visible"/>
                                      </p:to>
                                    </p:set>
                                    <p:animEffect transition="in" filter="fade">
                                      <p:cBhvr>
                                        <p:cTn id="27" dur="1"/>
                                        <p:tgtEl>
                                          <p:spTgt spid="19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3"/>
                                        </p:tgtEl>
                                        <p:attrNameLst>
                                          <p:attrName>style.visibility</p:attrName>
                                        </p:attrNameLst>
                                      </p:cBhvr>
                                      <p:to>
                                        <p:strVal val="visible"/>
                                      </p:to>
                                    </p:set>
                                    <p:animEffect transition="in" filter="fade">
                                      <p:cBhvr>
                                        <p:cTn id="32" dur="1"/>
                                        <p:tgtEl>
                                          <p:spTgt spid="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4" name="Google Shape;194;p41"/>
          <p:cNvSpPr txBox="1">
            <a:spLocks noGrp="1"/>
          </p:cNvSpPr>
          <p:nvPr>
            <p:ph type="title"/>
          </p:nvPr>
        </p:nvSpPr>
        <p:spPr>
          <a:xfrm>
            <a:off x="457200" y="205975"/>
            <a:ext cx="7390500" cy="675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Example: The Two Hypotheses</a:t>
            </a:r>
            <a:endParaRPr/>
          </a:p>
        </p:txBody>
      </p:sp>
      <p:sp>
        <p:nvSpPr>
          <p:cNvPr id="190" name="Google Shape;190;p41"/>
          <p:cNvSpPr txBox="1">
            <a:spLocks noGrp="1"/>
          </p:cNvSpPr>
          <p:nvPr>
            <p:ph type="body" idx="1"/>
          </p:nvPr>
        </p:nvSpPr>
        <p:spPr>
          <a:xfrm>
            <a:off x="457200" y="859524"/>
            <a:ext cx="8229600" cy="3204600"/>
          </a:xfrm>
          <a:prstGeom prst="rect">
            <a:avLst/>
          </a:prstGeom>
        </p:spPr>
        <p:txBody>
          <a:bodyPr spcFirstLastPara="1" wrap="square" lIns="91425" tIns="91425" rIns="91425" bIns="91425" anchor="t" anchorCtr="0">
            <a:noAutofit/>
          </a:bodyPr>
          <a:lstStyle/>
          <a:p>
            <a:pPr marL="0" lvl="0" indent="0" rtl="0">
              <a:spcBef>
                <a:spcPts val="480"/>
              </a:spcBef>
              <a:spcAft>
                <a:spcPts val="0"/>
              </a:spcAft>
              <a:buNone/>
            </a:pPr>
            <a:r>
              <a:rPr lang="en" b="1" dirty="0">
                <a:solidFill>
                  <a:srgbClr val="003262"/>
                </a:solidFill>
              </a:rPr>
              <a:t>Gregor Mendel (1822-1884) </a:t>
            </a:r>
            <a:r>
              <a:rPr lang="en" dirty="0">
                <a:solidFill>
                  <a:srgbClr val="003262"/>
                </a:solidFill>
              </a:rPr>
              <a:t>was an Austrian monk and founder of the modern field of genetics. Among many experiments, he tested the hypothesis that pea plants will bear purple or white flowers at random, in the ratio 3:1.</a:t>
            </a:r>
            <a:endParaRPr dirty="0">
              <a:solidFill>
                <a:srgbClr val="003262"/>
              </a:solidFill>
            </a:endParaRPr>
          </a:p>
          <a:p>
            <a:pPr marL="457200" lvl="0" indent="-381000" rtl="0">
              <a:spcBef>
                <a:spcPts val="480"/>
              </a:spcBef>
              <a:spcAft>
                <a:spcPts val="0"/>
              </a:spcAft>
              <a:buClr>
                <a:srgbClr val="D89F39"/>
              </a:buClr>
              <a:buSzPts val="2400"/>
              <a:buChar char="●"/>
            </a:pPr>
            <a:r>
              <a:rPr lang="en" b="1" dirty="0">
                <a:solidFill>
                  <a:srgbClr val="003262"/>
                </a:solidFill>
              </a:rPr>
              <a:t>Mendel’s model describes the world.</a:t>
            </a:r>
            <a:r>
              <a:rPr lang="en" dirty="0"/>
              <a:t> If the distribution of the observed plants is different from the distribution in the model, it's just chance variation.</a:t>
            </a:r>
            <a:endParaRPr dirty="0"/>
          </a:p>
          <a:p>
            <a:pPr marL="0" lvl="0" indent="0" rtl="0">
              <a:spcBef>
                <a:spcPts val="480"/>
              </a:spcBef>
              <a:spcAft>
                <a:spcPts val="0"/>
              </a:spcAft>
              <a:buNone/>
            </a:pPr>
            <a:endParaRPr dirty="0"/>
          </a:p>
          <a:p>
            <a:pPr marL="457200" lvl="0" indent="-381000" rtl="0">
              <a:spcBef>
                <a:spcPts val="480"/>
              </a:spcBef>
              <a:spcAft>
                <a:spcPts val="0"/>
              </a:spcAft>
              <a:buClr>
                <a:srgbClr val="D89F39"/>
              </a:buClr>
              <a:buSzPts val="2400"/>
              <a:buChar char="●"/>
            </a:pPr>
            <a:r>
              <a:rPr lang="en" b="1" dirty="0">
                <a:solidFill>
                  <a:srgbClr val="003262"/>
                </a:solidFill>
              </a:rPr>
              <a:t>Mendel’s model doesn’t describe the world.</a:t>
            </a:r>
            <a:endParaRPr b="1" dirty="0">
              <a:solidFill>
                <a:srgbClr val="003262"/>
              </a:solidFill>
            </a:endParaRPr>
          </a:p>
        </p:txBody>
      </p:sp>
      <p:sp>
        <p:nvSpPr>
          <p:cNvPr id="191" name="Google Shape;191;p41"/>
          <p:cNvSpPr/>
          <p:nvPr/>
        </p:nvSpPr>
        <p:spPr>
          <a:xfrm>
            <a:off x="5409300" y="3541949"/>
            <a:ext cx="2175900" cy="660900"/>
          </a:xfrm>
          <a:prstGeom prst="wedgeRoundRectCallout">
            <a:avLst>
              <a:gd name="adj1" fmla="val -83607"/>
              <a:gd name="adj2" fmla="val 43498"/>
              <a:gd name="adj3" fmla="val 0"/>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t>Alternative</a:t>
            </a:r>
            <a:endParaRPr sz="3000"/>
          </a:p>
        </p:txBody>
      </p:sp>
      <p:sp>
        <p:nvSpPr>
          <p:cNvPr id="192" name="Google Shape;192;p41"/>
          <p:cNvSpPr/>
          <p:nvPr/>
        </p:nvSpPr>
        <p:spPr>
          <a:xfrm>
            <a:off x="7913711" y="3211499"/>
            <a:ext cx="1101600" cy="660900"/>
          </a:xfrm>
          <a:prstGeom prst="wedgeRoundRectCallout">
            <a:avLst>
              <a:gd name="adj1" fmla="val -63643"/>
              <a:gd name="adj2" fmla="val -35745"/>
              <a:gd name="adj3" fmla="val 0"/>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Null</a:t>
            </a:r>
            <a:endParaRPr sz="3000" dirty="0"/>
          </a:p>
        </p:txBody>
      </p:sp>
      <p:sp>
        <p:nvSpPr>
          <p:cNvPr id="193" name="Google Shape;193;p41"/>
          <p:cNvSpPr txBox="1"/>
          <p:nvPr/>
        </p:nvSpPr>
        <p:spPr>
          <a:xfrm>
            <a:off x="7162800" y="4117608"/>
            <a:ext cx="1683600" cy="60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rgbClr val="3B7EA1"/>
                </a:solidFill>
              </a:rPr>
              <a:t>(Demo)</a:t>
            </a:r>
            <a:endParaRPr dirty="0"/>
          </a:p>
          <a:p>
            <a:pPr marL="0" lvl="0" indent="0" rtl="0">
              <a:spcBef>
                <a:spcPts val="0"/>
              </a:spcBef>
              <a:spcAft>
                <a:spcPts val="0"/>
              </a:spcAft>
              <a:buNone/>
            </a:pPr>
            <a:endParaRPr sz="2400" dirty="0"/>
          </a:p>
        </p:txBody>
      </p:sp>
    </p:spTree>
    <p:extLst>
      <p:ext uri="{BB962C8B-B14F-4D97-AF65-F5344CB8AC3E}">
        <p14:creationId xmlns:p14="http://schemas.microsoft.com/office/powerpoint/2010/main" val="2183039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0">
                                            <p:txEl>
                                              <p:pRg st="0" end="0"/>
                                            </p:txEl>
                                          </p:spTgt>
                                        </p:tgtEl>
                                        <p:attrNameLst>
                                          <p:attrName>style.visibility</p:attrName>
                                        </p:attrNameLst>
                                      </p:cBhvr>
                                      <p:to>
                                        <p:strVal val="visible"/>
                                      </p:to>
                                    </p:set>
                                    <p:animEffect transition="in" filter="fade">
                                      <p:cBhvr>
                                        <p:cTn id="7" dur="1"/>
                                        <p:tgtEl>
                                          <p:spTgt spid="1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0">
                                            <p:txEl>
                                              <p:pRg st="1" end="1"/>
                                            </p:txEl>
                                          </p:spTgt>
                                        </p:tgtEl>
                                        <p:attrNameLst>
                                          <p:attrName>style.visibility</p:attrName>
                                        </p:attrNameLst>
                                      </p:cBhvr>
                                      <p:to>
                                        <p:strVal val="visible"/>
                                      </p:to>
                                    </p:set>
                                    <p:animEffect transition="in" filter="fade">
                                      <p:cBhvr>
                                        <p:cTn id="12" dur="1"/>
                                        <p:tgtEl>
                                          <p:spTgt spid="19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0">
                                            <p:txEl>
                                              <p:pRg st="3" end="3"/>
                                            </p:txEl>
                                          </p:spTgt>
                                        </p:tgtEl>
                                        <p:attrNameLst>
                                          <p:attrName>style.visibility</p:attrName>
                                        </p:attrNameLst>
                                      </p:cBhvr>
                                      <p:to>
                                        <p:strVal val="visible"/>
                                      </p:to>
                                    </p:set>
                                    <p:animEffect transition="in" filter="fade">
                                      <p:cBhvr>
                                        <p:cTn id="17" dur="1"/>
                                        <p:tgtEl>
                                          <p:spTgt spid="19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2"/>
                                        </p:tgtEl>
                                        <p:attrNameLst>
                                          <p:attrName>style.visibility</p:attrName>
                                        </p:attrNameLst>
                                      </p:cBhvr>
                                      <p:to>
                                        <p:strVal val="visible"/>
                                      </p:to>
                                    </p:set>
                                    <p:animEffect transition="in" filter="fade">
                                      <p:cBhvr>
                                        <p:cTn id="22" dur="1"/>
                                        <p:tgtEl>
                                          <p:spTgt spid="19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1"/>
                                        </p:tgtEl>
                                        <p:attrNameLst>
                                          <p:attrName>style.visibility</p:attrName>
                                        </p:attrNameLst>
                                      </p:cBhvr>
                                      <p:to>
                                        <p:strVal val="visible"/>
                                      </p:to>
                                    </p:set>
                                    <p:animEffect transition="in" filter="fade">
                                      <p:cBhvr>
                                        <p:cTn id="27" dur="1"/>
                                        <p:tgtEl>
                                          <p:spTgt spid="19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3"/>
                                        </p:tgtEl>
                                        <p:attrNameLst>
                                          <p:attrName>style.visibility</p:attrName>
                                        </p:attrNameLst>
                                      </p:cBhvr>
                                      <p:to>
                                        <p:strVal val="visible"/>
                                      </p:to>
                                    </p:set>
                                    <p:animEffect transition="in" filter="fade">
                                      <p:cBhvr>
                                        <p:cTn id="32" dur="1"/>
                                        <p:tgtEl>
                                          <p:spTgt spid="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02" name="Google Shape;202;p42"/>
          <p:cNvSpPr txBox="1">
            <a:spLocks noGrp="1"/>
          </p:cNvSpPr>
          <p:nvPr>
            <p:ph type="title"/>
          </p:nvPr>
        </p:nvSpPr>
        <p:spPr>
          <a:xfrm>
            <a:off x="457200" y="205975"/>
            <a:ext cx="7390500" cy="675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Example: Smoking and Babies</a:t>
            </a:r>
            <a:endParaRPr/>
          </a:p>
        </p:txBody>
      </p:sp>
      <p:sp>
        <p:nvSpPr>
          <p:cNvPr id="199" name="Google Shape;199;p42"/>
          <p:cNvSpPr txBox="1">
            <a:spLocks noGrp="1"/>
          </p:cNvSpPr>
          <p:nvPr>
            <p:ph type="body" idx="1"/>
          </p:nvPr>
        </p:nvSpPr>
        <p:spPr>
          <a:xfrm>
            <a:off x="457200" y="859524"/>
            <a:ext cx="8229600" cy="3204600"/>
          </a:xfrm>
          <a:prstGeom prst="rect">
            <a:avLst/>
          </a:prstGeom>
        </p:spPr>
        <p:txBody>
          <a:bodyPr spcFirstLastPara="1" wrap="square" lIns="91425" tIns="91425" rIns="91425" bIns="91425" anchor="t" anchorCtr="0">
            <a:noAutofit/>
          </a:bodyPr>
          <a:lstStyle/>
          <a:p>
            <a:pPr marL="0" lvl="0" indent="0" rtl="0">
              <a:spcBef>
                <a:spcPts val="480"/>
              </a:spcBef>
              <a:spcAft>
                <a:spcPts val="0"/>
              </a:spcAft>
              <a:buNone/>
            </a:pPr>
            <a:r>
              <a:rPr lang="en">
                <a:solidFill>
                  <a:srgbClr val="003262"/>
                </a:solidFill>
              </a:rPr>
              <a:t>Researchers are interested in whether there is an association between smoking mothers and the health of their babies. For each birth, they record the baby's birth weight and whether the mother smokes or not.</a:t>
            </a:r>
            <a:endParaRPr>
              <a:solidFill>
                <a:srgbClr val="003262"/>
              </a:solidFill>
            </a:endParaRPr>
          </a:p>
          <a:p>
            <a:pPr marL="457200" lvl="0" indent="-381000" rtl="0">
              <a:spcBef>
                <a:spcPts val="480"/>
              </a:spcBef>
              <a:spcAft>
                <a:spcPts val="0"/>
              </a:spcAft>
              <a:buClr>
                <a:srgbClr val="D89F39"/>
              </a:buClr>
              <a:buSzPts val="2400"/>
              <a:buChar char="●"/>
            </a:pPr>
            <a:r>
              <a:rPr lang="en" b="1">
                <a:solidFill>
                  <a:srgbClr val="003262"/>
                </a:solidFill>
              </a:rPr>
              <a:t>Birth weights aren't affected by maternal smoking.</a:t>
            </a:r>
            <a:r>
              <a:rPr lang="en"/>
              <a:t> The birthweight distribution for babies of smokers is same as that of babies of non-smokers.</a:t>
            </a:r>
            <a:endParaRPr/>
          </a:p>
          <a:p>
            <a:pPr marL="0" lvl="0" indent="0" rtl="0">
              <a:spcBef>
                <a:spcPts val="480"/>
              </a:spcBef>
              <a:spcAft>
                <a:spcPts val="0"/>
              </a:spcAft>
              <a:buNone/>
            </a:pPr>
            <a:endParaRPr/>
          </a:p>
          <a:p>
            <a:pPr marL="457200" lvl="0" indent="-381000" rtl="0">
              <a:spcBef>
                <a:spcPts val="480"/>
              </a:spcBef>
              <a:spcAft>
                <a:spcPts val="0"/>
              </a:spcAft>
              <a:buClr>
                <a:srgbClr val="D89F39"/>
              </a:buClr>
              <a:buSzPts val="2400"/>
              <a:buChar char="●"/>
            </a:pPr>
            <a:r>
              <a:rPr lang="en" b="1">
                <a:solidFill>
                  <a:srgbClr val="003262"/>
                </a:solidFill>
              </a:rPr>
              <a:t>They are affected.</a:t>
            </a:r>
            <a:endParaRPr b="1">
              <a:solidFill>
                <a:srgbClr val="003262"/>
              </a:solidFill>
            </a:endParaRPr>
          </a:p>
        </p:txBody>
      </p:sp>
      <p:sp>
        <p:nvSpPr>
          <p:cNvPr id="200" name="Google Shape;200;p42"/>
          <p:cNvSpPr/>
          <p:nvPr/>
        </p:nvSpPr>
        <p:spPr>
          <a:xfrm>
            <a:off x="4032125" y="4190152"/>
            <a:ext cx="2175900" cy="660900"/>
          </a:xfrm>
          <a:prstGeom prst="wedgeRoundRectCallout">
            <a:avLst>
              <a:gd name="adj1" fmla="val -58393"/>
              <a:gd name="adj2" fmla="val -8235"/>
              <a:gd name="adj3" fmla="val 0"/>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t>Alternative</a:t>
            </a:r>
            <a:endParaRPr sz="3000"/>
          </a:p>
        </p:txBody>
      </p:sp>
      <p:sp>
        <p:nvSpPr>
          <p:cNvPr id="201" name="Google Shape;201;p42"/>
          <p:cNvSpPr/>
          <p:nvPr/>
        </p:nvSpPr>
        <p:spPr>
          <a:xfrm>
            <a:off x="6483992" y="3361613"/>
            <a:ext cx="1101600" cy="660900"/>
          </a:xfrm>
          <a:prstGeom prst="wedgeRoundRectCallout">
            <a:avLst>
              <a:gd name="adj1" fmla="val -63643"/>
              <a:gd name="adj2" fmla="val -35745"/>
              <a:gd name="adj3" fmla="val 0"/>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t>Null</a:t>
            </a:r>
            <a:endParaRPr sz="3000"/>
          </a:p>
        </p:txBody>
      </p:sp>
    </p:spTree>
    <p:extLst>
      <p:ext uri="{BB962C8B-B14F-4D97-AF65-F5344CB8AC3E}">
        <p14:creationId xmlns:p14="http://schemas.microsoft.com/office/powerpoint/2010/main" val="595813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xEl>
                                              <p:pRg st="0" end="0"/>
                                            </p:txEl>
                                          </p:spTgt>
                                        </p:tgtEl>
                                        <p:attrNameLst>
                                          <p:attrName>style.visibility</p:attrName>
                                        </p:attrNameLst>
                                      </p:cBhvr>
                                      <p:to>
                                        <p:strVal val="visible"/>
                                      </p:to>
                                    </p:set>
                                    <p:animEffect transition="in" filter="fade">
                                      <p:cBhvr>
                                        <p:cTn id="7" dur="1"/>
                                        <p:tgtEl>
                                          <p:spTgt spid="1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9">
                                            <p:txEl>
                                              <p:pRg st="1" end="1"/>
                                            </p:txEl>
                                          </p:spTgt>
                                        </p:tgtEl>
                                        <p:attrNameLst>
                                          <p:attrName>style.visibility</p:attrName>
                                        </p:attrNameLst>
                                      </p:cBhvr>
                                      <p:to>
                                        <p:strVal val="visible"/>
                                      </p:to>
                                    </p:set>
                                    <p:animEffect transition="in" filter="fade">
                                      <p:cBhvr>
                                        <p:cTn id="12" dur="1"/>
                                        <p:tgtEl>
                                          <p:spTgt spid="1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9">
                                            <p:txEl>
                                              <p:pRg st="2" end="2"/>
                                            </p:txEl>
                                          </p:spTgt>
                                        </p:tgtEl>
                                        <p:attrNameLst>
                                          <p:attrName>style.visibility</p:attrName>
                                        </p:attrNameLst>
                                      </p:cBhvr>
                                      <p:to>
                                        <p:strVal val="visible"/>
                                      </p:to>
                                    </p:set>
                                    <p:animEffect transition="in" filter="fade">
                                      <p:cBhvr>
                                        <p:cTn id="17" dur="1"/>
                                        <p:tgtEl>
                                          <p:spTgt spid="1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9">
                                            <p:txEl>
                                              <p:pRg st="3" end="3"/>
                                            </p:txEl>
                                          </p:spTgt>
                                        </p:tgtEl>
                                        <p:attrNameLst>
                                          <p:attrName>style.visibility</p:attrName>
                                        </p:attrNameLst>
                                      </p:cBhvr>
                                      <p:to>
                                        <p:strVal val="visible"/>
                                      </p:to>
                                    </p:set>
                                    <p:animEffect transition="in" filter="fade">
                                      <p:cBhvr>
                                        <p:cTn id="22" dur="1"/>
                                        <p:tgtEl>
                                          <p:spTgt spid="1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1"/>
                                        </p:tgtEl>
                                        <p:attrNameLst>
                                          <p:attrName>style.visibility</p:attrName>
                                        </p:attrNameLst>
                                      </p:cBhvr>
                                      <p:to>
                                        <p:strVal val="visible"/>
                                      </p:to>
                                    </p:set>
                                    <p:animEffect transition="in" filter="fade">
                                      <p:cBhvr>
                                        <p:cTn id="27" dur="1"/>
                                        <p:tgtEl>
                                          <p:spTgt spid="20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0"/>
                                        </p:tgtEl>
                                        <p:attrNameLst>
                                          <p:attrName>style.visibility</p:attrName>
                                        </p:attrNameLst>
                                      </p:cBhvr>
                                      <p:to>
                                        <p:strVal val="visible"/>
                                      </p:to>
                                    </p:set>
                                    <p:animEffect transition="in" filter="fade">
                                      <p:cBhvr>
                                        <p:cTn id="32" dur="1"/>
                                        <p:tgtEl>
                                          <p:spTgt spid="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8" name="Google Shape;208;p43"/>
          <p:cNvSpPr txBox="1">
            <a:spLocks noGrp="1"/>
          </p:cNvSpPr>
          <p:nvPr>
            <p:ph type="title"/>
          </p:nvPr>
        </p:nvSpPr>
        <p:spPr>
          <a:xfrm>
            <a:off x="457200" y="205975"/>
            <a:ext cx="7390500" cy="675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Example: Smoking and Babies</a:t>
            </a:r>
            <a:endParaRPr/>
          </a:p>
        </p:txBody>
      </p:sp>
      <p:sp>
        <p:nvSpPr>
          <p:cNvPr id="207" name="Google Shape;207;p43"/>
          <p:cNvSpPr txBox="1">
            <a:spLocks noGrp="1"/>
          </p:cNvSpPr>
          <p:nvPr>
            <p:ph type="body" idx="1"/>
          </p:nvPr>
        </p:nvSpPr>
        <p:spPr>
          <a:xfrm>
            <a:off x="457200" y="859524"/>
            <a:ext cx="8229600" cy="3204600"/>
          </a:xfrm>
          <a:prstGeom prst="rect">
            <a:avLst/>
          </a:prstGeom>
        </p:spPr>
        <p:txBody>
          <a:bodyPr spcFirstLastPara="1" wrap="square" lIns="91425" tIns="91425" rIns="91425" bIns="91425" anchor="t" anchorCtr="0">
            <a:noAutofit/>
          </a:bodyPr>
          <a:lstStyle/>
          <a:p>
            <a:pPr marL="0" lvl="0" indent="0" rtl="0">
              <a:spcBef>
                <a:spcPts val="480"/>
              </a:spcBef>
              <a:spcAft>
                <a:spcPts val="0"/>
              </a:spcAft>
              <a:buNone/>
            </a:pPr>
            <a:r>
              <a:rPr lang="en">
                <a:solidFill>
                  <a:srgbClr val="003262"/>
                </a:solidFill>
              </a:rPr>
              <a:t>Researchers are interested in whether there is an association between smoking mothers and the health of their babies. For each birth, they record the baby's birth weight and whether the mother smokes or not.</a:t>
            </a:r>
            <a:endParaRPr>
              <a:solidFill>
                <a:srgbClr val="003262"/>
              </a:solidFill>
            </a:endParaRPr>
          </a:p>
          <a:p>
            <a:pPr marL="457200" lvl="0" indent="-381000" rtl="0">
              <a:spcBef>
                <a:spcPts val="480"/>
              </a:spcBef>
              <a:spcAft>
                <a:spcPts val="0"/>
              </a:spcAft>
              <a:buClr>
                <a:srgbClr val="D89F39"/>
              </a:buClr>
              <a:buSzPts val="2400"/>
              <a:buChar char="●"/>
            </a:pPr>
            <a:r>
              <a:rPr lang="en" b="1">
                <a:solidFill>
                  <a:srgbClr val="003262"/>
                </a:solidFill>
              </a:rPr>
              <a:t>Birth weights aren't affected by maternal smoking.</a:t>
            </a:r>
            <a:r>
              <a:rPr lang="en"/>
              <a:t> The birthweight distribution for babies of smokers is same as that of babies of non-smokers.</a:t>
            </a:r>
            <a:endParaRPr/>
          </a:p>
          <a:p>
            <a:pPr marL="457200" lvl="0" indent="-381000" rtl="0">
              <a:spcBef>
                <a:spcPts val="0"/>
              </a:spcBef>
              <a:spcAft>
                <a:spcPts val="0"/>
              </a:spcAft>
              <a:buClr>
                <a:srgbClr val="D89F39"/>
              </a:buClr>
              <a:buSzPts val="2400"/>
              <a:buChar char="●"/>
            </a:pPr>
            <a:r>
              <a:rPr lang="en" b="1">
                <a:solidFill>
                  <a:srgbClr val="003262"/>
                </a:solidFill>
              </a:rPr>
              <a:t>They are lower.  </a:t>
            </a:r>
            <a:r>
              <a:rPr lang="en"/>
              <a:t>Birthweight of babies of smokers are lower than birthweights of babies of non-smokers.</a:t>
            </a:r>
            <a:endParaRPr b="1">
              <a:solidFill>
                <a:srgbClr val="003262"/>
              </a:solidFill>
            </a:endParaRPr>
          </a:p>
        </p:txBody>
      </p:sp>
    </p:spTree>
    <p:extLst>
      <p:ext uri="{BB962C8B-B14F-4D97-AF65-F5344CB8AC3E}">
        <p14:creationId xmlns:p14="http://schemas.microsoft.com/office/powerpoint/2010/main" val="290944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7">
                                            <p:txEl>
                                              <p:pRg st="0" end="0"/>
                                            </p:txEl>
                                          </p:spTgt>
                                        </p:tgtEl>
                                        <p:attrNameLst>
                                          <p:attrName>style.visibility</p:attrName>
                                        </p:attrNameLst>
                                      </p:cBhvr>
                                      <p:to>
                                        <p:strVal val="visible"/>
                                      </p:to>
                                    </p:set>
                                    <p:animEffect transition="in" filter="fade">
                                      <p:cBhvr>
                                        <p:cTn id="7" dur="1"/>
                                        <p:tgtEl>
                                          <p:spTgt spid="2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7">
                                            <p:txEl>
                                              <p:pRg st="1" end="1"/>
                                            </p:txEl>
                                          </p:spTgt>
                                        </p:tgtEl>
                                        <p:attrNameLst>
                                          <p:attrName>style.visibility</p:attrName>
                                        </p:attrNameLst>
                                      </p:cBhvr>
                                      <p:to>
                                        <p:strVal val="visible"/>
                                      </p:to>
                                    </p:set>
                                    <p:animEffect transition="in" filter="fade">
                                      <p:cBhvr>
                                        <p:cTn id="12" dur="1"/>
                                        <p:tgtEl>
                                          <p:spTgt spid="2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7">
                                            <p:txEl>
                                              <p:pRg st="2" end="2"/>
                                            </p:txEl>
                                          </p:spTgt>
                                        </p:tgtEl>
                                        <p:attrNameLst>
                                          <p:attrName>style.visibility</p:attrName>
                                        </p:attrNameLst>
                                      </p:cBhvr>
                                      <p:to>
                                        <p:strVal val="visible"/>
                                      </p:to>
                                    </p:set>
                                    <p:animEffect transition="in" filter="fade">
                                      <p:cBhvr>
                                        <p:cTn id="17" dur="1"/>
                                        <p:tgtEl>
                                          <p:spTgt spid="2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Step 2:</a:t>
            </a:r>
            <a:br>
              <a:rPr lang="en"/>
            </a:br>
            <a:r>
              <a:rPr lang="en"/>
              <a:t>Choose a Test Statistic</a:t>
            </a:r>
            <a:endParaRPr/>
          </a:p>
        </p:txBody>
      </p:sp>
    </p:spTree>
    <p:extLst>
      <p:ext uri="{BB962C8B-B14F-4D97-AF65-F5344CB8AC3E}">
        <p14:creationId xmlns:p14="http://schemas.microsoft.com/office/powerpoint/2010/main" val="2995069046"/>
      </p:ext>
    </p:extLst>
  </p:cSld>
  <p:clrMapOvr>
    <a:masterClrMapping/>
  </p:clrMapOvr>
</p:sld>
</file>

<file path=ppt/theme/theme1.xml><?xml version="1.0" encoding="utf-8"?>
<a:theme xmlns:a="http://schemas.openxmlformats.org/drawingml/2006/main" name="1_Custom">
  <a:themeElements>
    <a:clrScheme name="Custom 430">
      <a:dk1>
        <a:srgbClr val="3B3B3B"/>
      </a:dk1>
      <a:lt1>
        <a:srgbClr val="FFFFFF"/>
      </a:lt1>
      <a:dk2>
        <a:srgbClr val="3369FC"/>
      </a:dk2>
      <a:lt2>
        <a:srgbClr val="CCCCCC"/>
      </a:lt2>
      <a:accent1>
        <a:srgbClr val="0056FB"/>
      </a:accent1>
      <a:accent2>
        <a:srgbClr val="F50017"/>
      </a:accent2>
      <a:accent3>
        <a:srgbClr val="FF8608"/>
      </a:accent3>
      <a:accent4>
        <a:srgbClr val="069924"/>
      </a:accent4>
      <a:accent5>
        <a:srgbClr val="60B4F6"/>
      </a:accent5>
      <a:accent6>
        <a:srgbClr val="F0C631"/>
      </a:accent6>
      <a:hlink>
        <a:srgbClr val="0056FB"/>
      </a:hlink>
      <a:folHlink>
        <a:srgbClr val="41424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2906</TotalTime>
  <Words>790</Words>
  <Application>Microsoft Macintosh PowerPoint</Application>
  <PresentationFormat>On-screen Show (16:9)</PresentationFormat>
  <Paragraphs>81</Paragraphs>
  <Slides>16</Slides>
  <Notes>16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Arial</vt:lpstr>
      <vt:lpstr>1_Custom</vt:lpstr>
      <vt:lpstr>Lecture 10</vt:lpstr>
      <vt:lpstr>Testing a Hypothesis</vt:lpstr>
      <vt:lpstr>Hypothesis Testing Logic</vt:lpstr>
      <vt:lpstr>Step 1: Select Two Hypotheses</vt:lpstr>
      <vt:lpstr>Example: Jury</vt:lpstr>
      <vt:lpstr>Example: The Two Hypotheses</vt:lpstr>
      <vt:lpstr>Example: Smoking and Babies</vt:lpstr>
      <vt:lpstr>Example: Smoking and Babies</vt:lpstr>
      <vt:lpstr>Step 2: Choose a Test Statistic</vt:lpstr>
      <vt:lpstr>Absolute Values &amp; Alternatives</vt:lpstr>
      <vt:lpstr>Step 3: Compute the Distribution of the Test Statistic under the Null Hypothesis</vt:lpstr>
      <vt:lpstr>Step 4: Compare the Prediction to the Observed Data</vt:lpstr>
      <vt:lpstr>Conclusion of a Test</vt:lpstr>
      <vt:lpstr>Definition of P-value</vt:lpstr>
      <vt:lpstr>Quantifying Conclusions</vt:lpstr>
      <vt:lpstr>Conventions of Consistency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19</dc:title>
  <cp:lastModifiedBy>Thomas Bernardin</cp:lastModifiedBy>
  <cp:revision>9</cp:revision>
  <dcterms:modified xsi:type="dcterms:W3CDTF">2020-10-09T18:26:24Z</dcterms:modified>
</cp:coreProperties>
</file>