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48E6D-E74D-4C65-B5BA-005C833BE83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3BE93-1590-4AB6-9AFE-1E54F8770B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4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0E753-A3A8-4CAB-A1C9-B4F2C1A620A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06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10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30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9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3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79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9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2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7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93A-927E-4416-87BC-CFB7718F87CD}" type="datetimeFigureOut">
              <a:rPr kumimoji="1" lang="ja-JP" altLang="en-US" smtClean="0"/>
              <a:t>2022/3/31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ADB6-B82D-4A85-AE94-A91978839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1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7485" y="1626085"/>
            <a:ext cx="114104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3200" dirty="0"/>
          </a:p>
          <a:p>
            <a:r>
              <a:rPr kumimoji="1" lang="ja-JP" altLang="en-US" sz="3200" dirty="0"/>
              <a:t>プログラム名：　</a:t>
            </a:r>
            <a:endParaRPr kumimoji="1" lang="en-US" altLang="ja-JP" sz="3200" dirty="0"/>
          </a:p>
          <a:p>
            <a:r>
              <a:rPr lang="ja-JP" altLang="en-US" sz="3200" dirty="0"/>
              <a:t>　アプリケーション開発におけるデータベース設計およびその操作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担当：桑原恒夫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2161082" y="753682"/>
            <a:ext cx="6043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/>
              <a:t>2022</a:t>
            </a:r>
            <a:r>
              <a:rPr lang="ja-JP" altLang="en-US" sz="3600" dirty="0"/>
              <a:t>年度　情報科学発展演習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2269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577879" y="108488"/>
            <a:ext cx="928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/>
              <a:t>アプリケーションを構成する技術階層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297708" y="788510"/>
            <a:ext cx="7923321" cy="204472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97709" y="2833522"/>
            <a:ext cx="7923321" cy="2008215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97707" y="4841737"/>
            <a:ext cx="7923321" cy="178591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41443" y="789363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ユーザ・インタフェース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4930" y="2834091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ロジック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68417" y="4915332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データベース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79599" y="1300544"/>
            <a:ext cx="417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0000FF"/>
                </a:solidFill>
              </a:rPr>
              <a:t>使いやすさ、解りやすさ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73347" y="1921266"/>
            <a:ext cx="5002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認知心理学・感性工学に基づく</a:t>
            </a:r>
            <a:endParaRPr lang="en-US" altLang="ja-JP" sz="2800" dirty="0"/>
          </a:p>
          <a:p>
            <a:r>
              <a:rPr lang="ja-JP" altLang="en-US" sz="2800" dirty="0"/>
              <a:t>実験参加者実験・評価　</a:t>
            </a:r>
          </a:p>
        </p:txBody>
      </p:sp>
      <p:sp>
        <p:nvSpPr>
          <p:cNvPr id="12" name="右矢印 11"/>
          <p:cNvSpPr/>
          <p:nvPr/>
        </p:nvSpPr>
        <p:spPr>
          <a:xfrm>
            <a:off x="2171704" y="2030804"/>
            <a:ext cx="401643" cy="292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952626" y="3345273"/>
            <a:ext cx="20986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0000FF"/>
                </a:solidFill>
              </a:rPr>
              <a:t>機能、性能</a:t>
            </a:r>
          </a:p>
        </p:txBody>
      </p:sp>
      <p:sp>
        <p:nvSpPr>
          <p:cNvPr id="14" name="右矢印 13"/>
          <p:cNvSpPr/>
          <p:nvPr/>
        </p:nvSpPr>
        <p:spPr>
          <a:xfrm>
            <a:off x="2317756" y="4002506"/>
            <a:ext cx="401643" cy="292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719399" y="3856455"/>
            <a:ext cx="6608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オブジェクト指向に基づく</a:t>
            </a:r>
            <a:endParaRPr lang="en-US" altLang="ja-JP" sz="2800" dirty="0"/>
          </a:p>
          <a:p>
            <a:r>
              <a:rPr lang="ja-JP" altLang="en-US" sz="2800" dirty="0"/>
              <a:t>業務分析・機能設計・プログラミング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989139" y="5426514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3200" dirty="0">
                <a:solidFill>
                  <a:srgbClr val="0000FF"/>
                </a:solidFill>
              </a:rPr>
              <a:t>守備範囲の決定</a:t>
            </a:r>
          </a:p>
        </p:txBody>
      </p:sp>
      <p:sp>
        <p:nvSpPr>
          <p:cNvPr id="17" name="右矢印 16"/>
          <p:cNvSpPr/>
          <p:nvPr/>
        </p:nvSpPr>
        <p:spPr>
          <a:xfrm>
            <a:off x="2208217" y="6193286"/>
            <a:ext cx="401643" cy="29210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46373" y="6010721"/>
            <a:ext cx="5659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対象世界の情報構造の同定（</a:t>
            </a:r>
            <a:r>
              <a:rPr lang="en-US" altLang="ja-JP" sz="2800" dirty="0"/>
              <a:t>ER</a:t>
            </a:r>
            <a:r>
              <a:rPr lang="ja-JP" altLang="en-US" sz="2800" dirty="0"/>
              <a:t>図）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439793" y="18313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心の情報処理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439793" y="3418866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オブジェクト指向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プログラミング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04902" y="5426514"/>
            <a:ext cx="14478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本プログラム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  <p:bldP spid="15" grpId="0"/>
      <p:bldP spid="16" grpId="0"/>
      <p:bldP spid="17" grpId="0" animBg="1"/>
      <p:bldP spid="19" grpId="0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6813" y="620021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定員</a:t>
            </a:r>
            <a:r>
              <a:rPr lang="en-US" altLang="ja-JP" dirty="0"/>
              <a:t>:9</a:t>
            </a:r>
            <a:r>
              <a:rPr lang="ja-JP" altLang="en-US" dirty="0"/>
              <a:t>名（</a:t>
            </a:r>
            <a:r>
              <a:rPr lang="en-US" altLang="ja-JP" dirty="0"/>
              <a:t>3</a:t>
            </a:r>
            <a:r>
              <a:rPr lang="ja-JP" altLang="en-US" dirty="0"/>
              <a:t>名ずつのグループワーク</a:t>
            </a:r>
            <a:r>
              <a:rPr lang="en-US" altLang="ja-JP" dirty="0"/>
              <a:t>3</a:t>
            </a:r>
            <a:r>
              <a:rPr lang="ja-JP" altLang="en-US" dirty="0"/>
              <a:t>組）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813" y="1185234"/>
            <a:ext cx="1138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概要：</a:t>
            </a:r>
            <a:r>
              <a:rPr lang="ja-JP" altLang="en-US" dirty="0"/>
              <a:t>簡単なアプリケーションを作成するときに必要となるデータベースの設計（</a:t>
            </a:r>
            <a:r>
              <a:rPr lang="en-US" altLang="ja-JP" dirty="0"/>
              <a:t>E-R</a:t>
            </a:r>
            <a:r>
              <a:rPr lang="ja-JP" altLang="en-US" dirty="0"/>
              <a:t>図の作成）の演習を行う。まずユースケース分析で要求仕様を決め、その仕様を実現可能なデータベースの設計を行う。時間的余裕があれば</a:t>
            </a:r>
            <a:r>
              <a:rPr lang="en-US" altLang="ja-JP" dirty="0"/>
              <a:t>SQL</a:t>
            </a:r>
            <a:r>
              <a:rPr lang="ja-JP" altLang="en-US" dirty="0"/>
              <a:t>言語によるデータベースの操作演習も行う（が、</a:t>
            </a:r>
            <a:r>
              <a:rPr lang="en-US" altLang="ja-JP" dirty="0"/>
              <a:t>SQL</a:t>
            </a:r>
            <a:r>
              <a:rPr lang="ja-JP" altLang="en-US" dirty="0"/>
              <a:t>の演習は多分無理そう）。　　　　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9235" y="2239844"/>
            <a:ext cx="967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演習問題例</a:t>
            </a:r>
            <a:endParaRPr lang="en-US" altLang="ja-JP" dirty="0"/>
          </a:p>
          <a:p>
            <a:r>
              <a:rPr kumimoji="1" lang="ja-JP" altLang="en-US" dirty="0"/>
              <a:t>　　例えば以下のアプリケーション作成に必要なデータベースを設計する。</a:t>
            </a:r>
            <a:endParaRPr lang="en-US" altLang="ja-JP" dirty="0"/>
          </a:p>
          <a:p>
            <a:r>
              <a:rPr lang="ja-JP" altLang="en-US" dirty="0"/>
              <a:t>　　　　</a:t>
            </a:r>
            <a:endParaRPr lang="en-US" altLang="ja-JP" dirty="0"/>
          </a:p>
          <a:p>
            <a:r>
              <a:rPr lang="en-US" altLang="ja-JP" dirty="0"/>
              <a:t>                                                            </a:t>
            </a:r>
            <a:r>
              <a:rPr lang="ja-JP" altLang="en-US" dirty="0"/>
              <a:t>例題：コンサートのチケット予約</a:t>
            </a:r>
            <a:endParaRPr kumimoji="1"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221" y="6307360"/>
            <a:ext cx="74655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履修条件：データベースシステムと</a:t>
            </a:r>
            <a:r>
              <a:rPr lang="ja-JP" altLang="en-US" dirty="0"/>
              <a:t>ソフトウェア工学</a:t>
            </a:r>
            <a:r>
              <a:rPr kumimoji="1" lang="ja-JP" altLang="en-US" dirty="0"/>
              <a:t>の単位を取得済の事。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2221" y="5753362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時間割：前期火曜日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時間目のうちの</a:t>
            </a:r>
            <a:r>
              <a:rPr kumimoji="1" lang="en-US" altLang="ja-JP" dirty="0"/>
              <a:t>7</a:t>
            </a:r>
            <a:r>
              <a:rPr lang="ja-JP" altLang="en-US" dirty="0"/>
              <a:t>回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47" y="3428533"/>
            <a:ext cx="4689158" cy="23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3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221</Words>
  <Application>Microsoft Macintosh PowerPoint</Application>
  <PresentationFormat>ワイド画面</PresentationFormat>
  <Paragraphs>31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桑原</dc:creator>
  <cp:lastModifiedBy>馬谷 誠二(ft102053ts)</cp:lastModifiedBy>
  <cp:revision>34</cp:revision>
  <dcterms:created xsi:type="dcterms:W3CDTF">2020-10-20T01:26:47Z</dcterms:created>
  <dcterms:modified xsi:type="dcterms:W3CDTF">2022-03-31T06:13:01Z</dcterms:modified>
</cp:coreProperties>
</file>