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3"/>
  </p:notesMasterIdLst>
  <p:sldIdLst>
    <p:sldId id="292" r:id="rId5"/>
    <p:sldId id="1305" r:id="rId6"/>
    <p:sldId id="352" r:id="rId7"/>
    <p:sldId id="1300" r:id="rId8"/>
    <p:sldId id="1284" r:id="rId9"/>
    <p:sldId id="1285" r:id="rId10"/>
    <p:sldId id="1286" r:id="rId11"/>
    <p:sldId id="1249" r:id="rId1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0" d="100"/>
          <a:sy n="90" d="100"/>
        </p:scale>
        <p:origin x="1044"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1">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87" r:id="rId8"/>
    <p:sldLayoutId id="214748370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61665"/>
          </a:xfrm>
          <a:prstGeom prst="rect">
            <a:avLst/>
          </a:prstGeom>
          <a:noFill/>
        </p:spPr>
        <p:txBody>
          <a:bodyPr wrap="square" rtlCol="0">
            <a:spAutoFit/>
          </a:bodyPr>
          <a:lstStyle/>
          <a:p>
            <a:r>
              <a:rPr lang="en-IN" sz="1200" dirty="0"/>
              <a:t>VOTING APPLICATION USING DJANGO FRAMEWORK</a:t>
            </a:r>
            <a:endParaRPr lang="en-US" sz="1200" dirty="0">
              <a:solidFill>
                <a:srgbClr val="161D23"/>
              </a:solidFill>
            </a:endParaRP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49871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:V. Uma Bhagavathy</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:au951221104055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IN" sz="1100" b="0" i="0" u="none" strike="noStrike" cap="none" dirty="0">
                <a:solidFill>
                  <a:schemeClr val="tx1"/>
                </a:solidFill>
                <a:latin typeface="Arial"/>
                <a:ea typeface="Arial"/>
                <a:cs typeface="Arial"/>
                <a:sym typeface="Arial"/>
              </a:rPr>
              <a:t>J</a:t>
            </a:r>
            <a:r>
              <a:rPr lang="en-US" sz="1100" b="0" i="0" u="none" strike="noStrike" cap="none" dirty="0">
                <a:solidFill>
                  <a:schemeClr val="tx1"/>
                </a:solidFill>
                <a:latin typeface="Arial"/>
                <a:ea typeface="Arial"/>
                <a:cs typeface="Arial"/>
                <a:sym typeface="Arial"/>
              </a:rPr>
              <a:t>P </a:t>
            </a:r>
            <a:r>
              <a:rPr lang="en-US" sz="1100" dirty="0">
                <a:solidFill>
                  <a:schemeClr val="tx1"/>
                </a:solidFill>
              </a:rPr>
              <a:t>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IN" sz="1600" dirty="0">
                <a:latin typeface="+mj-lt"/>
                <a:cs typeface="Poppins"/>
              </a:rPr>
              <a:t>Voting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017536" y="4021667"/>
            <a:ext cx="7133541"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Problem Statement | Importance | Advantages | Features | Technologies used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a:t>
            </a:r>
          </a:p>
        </p:txBody>
      </p:sp>
      <p:sp>
        <p:nvSpPr>
          <p:cNvPr id="5" name="TextBox 4">
            <a:extLst>
              <a:ext uri="{FF2B5EF4-FFF2-40B4-BE49-F238E27FC236}">
                <a16:creationId xmlns:a16="http://schemas.microsoft.com/office/drawing/2014/main" id="{2A9B14E7-C72A-A41F-0769-56FAB5310159}"/>
              </a:ext>
            </a:extLst>
          </p:cNvPr>
          <p:cNvSpPr txBox="1"/>
          <p:nvPr/>
        </p:nvSpPr>
        <p:spPr>
          <a:xfrm>
            <a:off x="754912" y="1562733"/>
            <a:ext cx="6108404" cy="1600438"/>
          </a:xfrm>
          <a:prstGeom prst="rect">
            <a:avLst/>
          </a:prstGeom>
          <a:noFill/>
        </p:spPr>
        <p:txBody>
          <a:bodyPr wrap="square">
            <a:spAutoFit/>
          </a:bodyPr>
          <a:lstStyle/>
          <a:p>
            <a:r>
              <a:rPr lang="en-IN" dirty="0"/>
              <a:t>                  A Voting application is a software program or web application that allows users to cast their votes on various topics or issues. It typically includes features such as creating, polls, voting on polls, viewing poll results, and sometimes user authentication to ensure that only authorized users can participate. Voting applications are commonly used for conducting surveys, collecting feedbacks, or making decisions in a democratic manner.</a:t>
            </a: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Importance:</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a:t>
            </a:r>
          </a:p>
        </p:txBody>
      </p:sp>
      <p:sp>
        <p:nvSpPr>
          <p:cNvPr id="5" name="TextBox 4">
            <a:extLst>
              <a:ext uri="{FF2B5EF4-FFF2-40B4-BE49-F238E27FC236}">
                <a16:creationId xmlns:a16="http://schemas.microsoft.com/office/drawing/2014/main" id="{C7700476-8751-6716-02E4-79D5840EE99E}"/>
              </a:ext>
            </a:extLst>
          </p:cNvPr>
          <p:cNvSpPr txBox="1"/>
          <p:nvPr/>
        </p:nvSpPr>
        <p:spPr>
          <a:xfrm>
            <a:off x="845820" y="1778176"/>
            <a:ext cx="6017496" cy="1815882"/>
          </a:xfrm>
          <a:prstGeom prst="rect">
            <a:avLst/>
          </a:prstGeom>
          <a:noFill/>
        </p:spPr>
        <p:txBody>
          <a:bodyPr wrap="square">
            <a:spAutoFit/>
          </a:bodyPr>
          <a:lstStyle/>
          <a:p>
            <a:pPr marL="0" indent="0">
              <a:buNone/>
            </a:pPr>
            <a:r>
              <a:rPr lang="en-IN" dirty="0"/>
              <a:t>               A voting application built with the Django framework can be incredibly important for several reasons:</a:t>
            </a:r>
          </a:p>
          <a:p>
            <a:pPr marL="0" indent="0">
              <a:buNone/>
            </a:pPr>
            <a:endParaRPr lang="en-IN" dirty="0"/>
          </a:p>
          <a:p>
            <a:pPr marL="514350" indent="-514350">
              <a:buAutoNum type="arabicPeriod"/>
            </a:pPr>
            <a:r>
              <a:rPr lang="en-IN" dirty="0"/>
              <a:t>Accessibility</a:t>
            </a:r>
          </a:p>
          <a:p>
            <a:pPr marL="514350" indent="-514350">
              <a:buAutoNum type="arabicPeriod"/>
            </a:pPr>
            <a:r>
              <a:rPr lang="en-IN" dirty="0"/>
              <a:t>Efficiency</a:t>
            </a:r>
          </a:p>
          <a:p>
            <a:pPr marL="514350" indent="-514350">
              <a:buAutoNum type="arabicPeriod"/>
            </a:pPr>
            <a:r>
              <a:rPr lang="en-IN" dirty="0"/>
              <a:t>Transparency</a:t>
            </a:r>
          </a:p>
          <a:p>
            <a:pPr marL="514350" indent="-514350">
              <a:buAutoNum type="arabicPeriod"/>
            </a:pPr>
            <a:r>
              <a:rPr lang="en-IN" dirty="0"/>
              <a:t>Security</a:t>
            </a:r>
          </a:p>
          <a:p>
            <a:pPr marL="514350" indent="-514350">
              <a:buAutoNum type="arabicPeriod"/>
            </a:pPr>
            <a:r>
              <a:rPr lang="en-IN" dirty="0"/>
              <a:t>Engagement.</a:t>
            </a:r>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Advantages:</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AB9314B6-BF46-D2A0-D126-547A3F84533D}"/>
              </a:ext>
            </a:extLst>
          </p:cNvPr>
          <p:cNvSpPr txBox="1"/>
          <p:nvPr/>
        </p:nvSpPr>
        <p:spPr>
          <a:xfrm>
            <a:off x="1105786" y="1670454"/>
            <a:ext cx="5757530" cy="1815882"/>
          </a:xfrm>
          <a:prstGeom prst="rect">
            <a:avLst/>
          </a:prstGeom>
          <a:noFill/>
        </p:spPr>
        <p:txBody>
          <a:bodyPr wrap="square">
            <a:spAutoFit/>
          </a:bodyPr>
          <a:lstStyle/>
          <a:p>
            <a:pPr marL="285750" indent="-285750">
              <a:buFont typeface="Wingdings" panose="05000000000000000000" pitchFamily="2" charset="2"/>
              <a:buChar char="Ø"/>
            </a:pPr>
            <a:r>
              <a:rPr lang="en-IN" dirty="0"/>
              <a:t>Accessibility</a:t>
            </a:r>
          </a:p>
          <a:p>
            <a:pPr marL="285750" indent="-285750">
              <a:buFont typeface="Wingdings" panose="05000000000000000000" pitchFamily="2" charset="2"/>
              <a:buChar char="Ø"/>
            </a:pPr>
            <a:r>
              <a:rPr lang="en-IN" dirty="0"/>
              <a:t>Efficiency</a:t>
            </a:r>
          </a:p>
          <a:p>
            <a:pPr marL="285750" indent="-285750">
              <a:buFont typeface="Wingdings" panose="05000000000000000000" pitchFamily="2" charset="2"/>
              <a:buChar char="Ø"/>
            </a:pPr>
            <a:r>
              <a:rPr lang="en-IN" dirty="0"/>
              <a:t>Cost-Effectiveness</a:t>
            </a:r>
          </a:p>
          <a:p>
            <a:pPr marL="285750" indent="-285750">
              <a:buFont typeface="Wingdings" panose="05000000000000000000" pitchFamily="2" charset="2"/>
              <a:buChar char="Ø"/>
            </a:pPr>
            <a:r>
              <a:rPr lang="en-IN" dirty="0"/>
              <a:t>Accuracy</a:t>
            </a:r>
          </a:p>
          <a:p>
            <a:pPr marL="285750" indent="-285750">
              <a:buFont typeface="Wingdings" panose="05000000000000000000" pitchFamily="2" charset="2"/>
              <a:buChar char="Ø"/>
            </a:pPr>
            <a:r>
              <a:rPr lang="en-IN" dirty="0"/>
              <a:t>Security</a:t>
            </a:r>
          </a:p>
          <a:p>
            <a:pPr marL="285750" indent="-285750">
              <a:buFont typeface="Wingdings" panose="05000000000000000000" pitchFamily="2" charset="2"/>
              <a:buChar char="Ø"/>
            </a:pPr>
            <a:r>
              <a:rPr lang="en-IN" dirty="0"/>
              <a:t>Transparency</a:t>
            </a:r>
          </a:p>
          <a:p>
            <a:pPr marL="285750" indent="-285750">
              <a:buFont typeface="Wingdings" panose="05000000000000000000" pitchFamily="2" charset="2"/>
              <a:buChar char="Ø"/>
            </a:pPr>
            <a:r>
              <a:rPr lang="en-IN" dirty="0"/>
              <a:t>Scalability</a:t>
            </a:r>
          </a:p>
          <a:p>
            <a:pPr marL="285750" indent="-285750">
              <a:buFont typeface="Wingdings" panose="05000000000000000000" pitchFamily="2" charset="2"/>
              <a:buChar char="Ø"/>
            </a:pPr>
            <a:r>
              <a:rPr lang="en-IN" dirty="0"/>
              <a:t>Environmental impact.</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dirty="0"/>
              <a:t>Features:</a:t>
            </a: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6305385B-FBA1-999E-6427-72EC188C170C}"/>
              </a:ext>
            </a:extLst>
          </p:cNvPr>
          <p:cNvSpPr txBox="1"/>
          <p:nvPr/>
        </p:nvSpPr>
        <p:spPr>
          <a:xfrm>
            <a:off x="1286540" y="1670454"/>
            <a:ext cx="5576776" cy="1815882"/>
          </a:xfrm>
          <a:prstGeom prst="rect">
            <a:avLst/>
          </a:prstGeom>
          <a:noFill/>
        </p:spPr>
        <p:txBody>
          <a:bodyPr wrap="square">
            <a:spAutoFit/>
          </a:bodyPr>
          <a:lstStyle/>
          <a:p>
            <a:pPr marL="285750" indent="-285750">
              <a:buFont typeface="Wingdings" panose="05000000000000000000" pitchFamily="2" charset="2"/>
              <a:buChar char="Ø"/>
            </a:pPr>
            <a:r>
              <a:rPr lang="en-IN" dirty="0"/>
              <a:t>User Registration and Authentication</a:t>
            </a:r>
          </a:p>
          <a:p>
            <a:pPr marL="285750" indent="-285750">
              <a:buFont typeface="Wingdings" panose="05000000000000000000" pitchFamily="2" charset="2"/>
              <a:buChar char="Ø"/>
            </a:pPr>
            <a:r>
              <a:rPr lang="en-IN" dirty="0"/>
              <a:t>Poll creation</a:t>
            </a:r>
          </a:p>
          <a:p>
            <a:pPr marL="285750" indent="-285750">
              <a:buFont typeface="Wingdings" panose="05000000000000000000" pitchFamily="2" charset="2"/>
              <a:buChar char="Ø"/>
            </a:pPr>
            <a:r>
              <a:rPr lang="en-IN" dirty="0"/>
              <a:t>Voting</a:t>
            </a:r>
          </a:p>
          <a:p>
            <a:pPr marL="285750" indent="-285750">
              <a:buFont typeface="Wingdings" panose="05000000000000000000" pitchFamily="2" charset="2"/>
              <a:buChar char="Ø"/>
            </a:pPr>
            <a:r>
              <a:rPr lang="en-IN" dirty="0"/>
              <a:t>Real-time results</a:t>
            </a:r>
          </a:p>
          <a:p>
            <a:pPr marL="285750" indent="-285750">
              <a:buFont typeface="Wingdings" panose="05000000000000000000" pitchFamily="2" charset="2"/>
              <a:buChar char="Ø"/>
            </a:pPr>
            <a:r>
              <a:rPr lang="en-IN" dirty="0"/>
              <a:t>Anonymous voting</a:t>
            </a:r>
          </a:p>
          <a:p>
            <a:pPr marL="285750" indent="-285750">
              <a:buFont typeface="Wingdings" panose="05000000000000000000" pitchFamily="2" charset="2"/>
              <a:buChar char="Ø"/>
            </a:pPr>
            <a:r>
              <a:rPr lang="en-IN" dirty="0"/>
              <a:t>Security Measures</a:t>
            </a:r>
          </a:p>
          <a:p>
            <a:pPr marL="285750" indent="-285750">
              <a:buFont typeface="Wingdings" panose="05000000000000000000" pitchFamily="2" charset="2"/>
              <a:buChar char="Ø"/>
            </a:pPr>
            <a:r>
              <a:rPr lang="en-IN" dirty="0"/>
              <a:t>Accessibility</a:t>
            </a:r>
          </a:p>
          <a:p>
            <a:pPr marL="285750" indent="-285750">
              <a:buFont typeface="Wingdings" panose="05000000000000000000" pitchFamily="2" charset="2"/>
              <a:buChar char="Ø"/>
            </a:pPr>
            <a:r>
              <a:rPr lang="en-IN" dirty="0"/>
              <a:t>Notification system and so on.</a:t>
            </a:r>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151</TotalTime>
  <Words>201</Words>
  <Application>Microsoft Office PowerPoint</Application>
  <PresentationFormat>On-screen Show (16:9)</PresentationFormat>
  <Paragraphs>49</Paragraphs>
  <Slides>8</Slides>
  <Notes>8</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8</vt:i4>
      </vt:variant>
      <vt:variant>
        <vt:lpstr>Custom Shows</vt:lpstr>
      </vt:variant>
      <vt:variant>
        <vt:i4>1</vt:i4>
      </vt:variant>
    </vt:vector>
  </HeadingPairs>
  <TitlesOfParts>
    <vt:vector size="14" baseType="lpstr">
      <vt:lpstr>Arial</vt:lpstr>
      <vt:lpstr>Arial MT</vt:lpstr>
      <vt:lpstr>Times New Roman</vt:lpstr>
      <vt:lpstr>Wingdings</vt:lpstr>
      <vt:lpstr>Simple Light</vt:lpstr>
      <vt:lpstr>PowerPoint Presentation</vt:lpstr>
      <vt:lpstr>PowerPoint Presentation</vt:lpstr>
      <vt:lpstr>Problem statement:</vt:lpstr>
      <vt:lpstr>Importance:</vt:lpstr>
      <vt:lpstr>Advantages:</vt:lpstr>
      <vt:lpstr>Features:</vt:lpstr>
      <vt:lpstr>Technology Used</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uma uma</cp:lastModifiedBy>
  <cp:revision>9</cp:revision>
  <dcterms:modified xsi:type="dcterms:W3CDTF">2024-04-11T16:22:45Z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