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58594" y="107003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8045" y="2248853"/>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707886"/>
          </a:xfrm>
          <a:prstGeom prst="rect">
            <a:avLst/>
          </a:prstGeom>
          <a:noFill/>
        </p:spPr>
        <p:txBody>
          <a:bodyPr wrap="square" rtlCol="0">
            <a:spAutoFit/>
          </a:bodyPr>
          <a:lstStyle/>
          <a:p>
            <a:r>
              <a:rPr lang="en-US" sz="2000">
                <a:solidFill>
                  <a:srgbClr val="161D23"/>
                </a:solidFill>
              </a:rPr>
              <a:t>Voting Application Using Django Framework</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61612"/>
            <a:ext cx="517554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a:ea typeface="Arial"/>
                <a:cs typeface="Arial"/>
                <a:sym typeface="Arial"/>
              </a:rPr>
              <a:t>Student Name :V. Uma Bhagavathy </a:t>
            </a:r>
          </a:p>
          <a:p>
            <a:pPr marR="0" lvl="0" rtl="0">
              <a:lnSpc>
                <a:spcPct val="100000"/>
              </a:lnSpc>
              <a:spcBef>
                <a:spcPts val="0"/>
              </a:spcBef>
              <a:spcAft>
                <a:spcPts val="200"/>
              </a:spcAft>
              <a:buClr>
                <a:schemeClr val="bg1"/>
              </a:buClr>
            </a:pPr>
            <a:r>
              <a:rPr lang="en-US" sz="1100" b="0" i="0" u="none" strike="noStrike" cap="none">
                <a:solidFill>
                  <a:schemeClr val="tx1"/>
                </a:solidFill>
                <a:latin typeface="Arial"/>
                <a:ea typeface="Arial"/>
                <a:cs typeface="Arial"/>
                <a:sym typeface="Arial"/>
              </a:rPr>
              <a:t>Student ID :au951221104055 </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2175763" cy="7248"/>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a:ea typeface="Arial"/>
                <a:cs typeface="Arial"/>
                <a:sym typeface="Arial"/>
              </a:rPr>
              <a:t>JP College of Engineering </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47B72237-CCE1-ED90-5821-8085DD1A016C}"/>
              </a:ext>
            </a:extLst>
          </p:cNvPr>
          <p:cNvSpPr txBox="1"/>
          <p:nvPr/>
        </p:nvSpPr>
        <p:spPr>
          <a:xfrm>
            <a:off x="845820" y="1430814"/>
            <a:ext cx="6973146" cy="2677656"/>
          </a:xfrm>
          <a:prstGeom prst="rect">
            <a:avLst/>
          </a:prstGeom>
          <a:noFill/>
        </p:spPr>
        <p:txBody>
          <a:bodyPr wrap="square">
            <a:spAutoFit/>
          </a:bodyPr>
          <a:lstStyle/>
          <a:p>
            <a:r>
              <a:rPr lang="en-US"/>
              <a:t>User Model:Represents a user of the application.Fields: username, email, password (hashed), date_joined, is_staff, is_active, is_superuser, etc.</a:t>
            </a:r>
          </a:p>
          <a:p>
            <a:endParaRPr lang="en-US"/>
          </a:p>
          <a:p>
            <a:r>
              <a:rPr lang="en-US"/>
              <a:t>Election Model:Represents an election.Fields: title, description, start_date, end_date, is_active, etc.</a:t>
            </a:r>
          </a:p>
          <a:p>
            <a:endParaRPr lang="en-US"/>
          </a:p>
          <a:p>
            <a:r>
              <a:rPr lang="en-US"/>
              <a:t>Candidate Model:Represents a candidate in an election.Fields: election (ForeignKey to Election), name, description, etc.</a:t>
            </a:r>
          </a:p>
          <a:p>
            <a:endParaRPr lang="en-US"/>
          </a:p>
          <a:p>
            <a:r>
              <a:rPr lang="en-US"/>
              <a:t>Vote Model:Represents a vote cast by a user in an election.Fields: election (ForeignKey to Election), candidate (ForeignKey to Candidate), voter (ForeignKey to User), timestamp, etc.</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a:extLst>
              <a:ext uri="{FF2B5EF4-FFF2-40B4-BE49-F238E27FC236}">
                <a16:creationId xmlns:a16="http://schemas.microsoft.com/office/drawing/2014/main" id="{29A8511A-F172-B6C7-4122-C5B40E640F6D}"/>
              </a:ext>
            </a:extLst>
          </p:cNvPr>
          <p:cNvPicPr>
            <a:picLocks noChangeAspect="1"/>
          </p:cNvPicPr>
          <p:nvPr/>
        </p:nvPicPr>
        <p:blipFill>
          <a:blip r:embed="rId2"/>
          <a:stretch>
            <a:fillRect/>
          </a:stretch>
        </p:blipFill>
        <p:spPr>
          <a:xfrm>
            <a:off x="311699" y="1324052"/>
            <a:ext cx="7680834" cy="324494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74509DC3-EA68-E8BA-2B42-D1CA862F2E11}"/>
              </a:ext>
            </a:extLst>
          </p:cNvPr>
          <p:cNvSpPr txBox="1"/>
          <p:nvPr/>
        </p:nvSpPr>
        <p:spPr>
          <a:xfrm>
            <a:off x="1198244" y="1326773"/>
            <a:ext cx="6353175" cy="3323987"/>
          </a:xfrm>
          <a:prstGeom prst="rect">
            <a:avLst/>
          </a:prstGeom>
          <a:noFill/>
        </p:spPr>
        <p:txBody>
          <a:bodyPr wrap="square">
            <a:spAutoFit/>
          </a:bodyPr>
          <a:lstStyle/>
          <a:p>
            <a:r>
              <a:rPr lang="en-IN" dirty="0"/>
              <a:t>1.Credibility: </a:t>
            </a:r>
          </a:p>
          <a:p>
            <a:r>
              <a:rPr lang="en-IN" dirty="0"/>
              <a:t>                The "About Us" page establishes credibility by providing information about the organization's history, mission, and team members</a:t>
            </a:r>
          </a:p>
          <a:p>
            <a:r>
              <a:rPr lang="en-IN" dirty="0"/>
              <a:t>2.Mission and Values:  </a:t>
            </a:r>
          </a:p>
          <a:p>
            <a:r>
              <a:rPr lang="en-IN" dirty="0"/>
              <a:t>                   It communicates the organization's mission, values, and objectives in promoting democratic participation and decision-making.</a:t>
            </a:r>
          </a:p>
          <a:p>
            <a:r>
              <a:rPr lang="en-IN" dirty="0"/>
              <a:t>3. Community Engagement: </a:t>
            </a:r>
          </a:p>
          <a:p>
            <a:r>
              <a:rPr lang="en-IN" dirty="0"/>
              <a:t>                    The page showcases the organization's commitment to community engagement and empowerment through the voting process, inspiring active participation.</a:t>
            </a:r>
          </a:p>
          <a:p>
            <a:r>
              <a:rPr lang="en-IN" dirty="0"/>
              <a:t>4. Contact Information: </a:t>
            </a:r>
          </a:p>
          <a:p>
            <a:r>
              <a:rPr lang="en-IN" dirty="0"/>
              <a:t>                   Users can easily reach out with questions, feedback, or inquiries about the voting application through the contact information provided on the page.</a:t>
            </a:r>
          </a:p>
          <a:p>
            <a:endParaRPr lang="en-IN" dirty="0"/>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4" name="Subtitle 2">
            <a:extLst>
              <a:ext uri="{FF2B5EF4-FFF2-40B4-BE49-F238E27FC236}">
                <a16:creationId xmlns:a16="http://schemas.microsoft.com/office/drawing/2014/main" id="{E90A1302-3359-7F4B-192A-A5CD5ADBFF90}"/>
              </a:ext>
            </a:extLst>
          </p:cNvPr>
          <p:cNvSpPr>
            <a:spLocks noGrp="1"/>
          </p:cNvSpPr>
          <p:nvPr>
            <p:ph type="title"/>
          </p:nvPr>
        </p:nvSpPr>
        <p:spPr>
          <a:xfrm>
            <a:off x="1516380" y="1775460"/>
            <a:ext cx="5524500" cy="2057400"/>
          </a:xfrm>
        </p:spPr>
        <p:txBody>
          <a:bodyPr/>
          <a:lstStyle/>
          <a:p>
            <a:r>
              <a:rPr lang="en-US" b="1" dirty="0"/>
              <a:t>1.Header Section </a:t>
            </a:r>
          </a:p>
          <a:p>
            <a:r>
              <a:rPr lang="en-US" b="1" dirty="0"/>
              <a:t>2.Introduction section</a:t>
            </a:r>
          </a:p>
          <a:p>
            <a:r>
              <a:rPr lang="en-US" b="1" dirty="0"/>
              <a:t>3.User Services</a:t>
            </a:r>
          </a:p>
          <a:p>
            <a:r>
              <a:rPr lang="en-US" b="1" dirty="0"/>
              <a:t>4.Administrator Services</a:t>
            </a:r>
          </a:p>
          <a:p>
            <a:r>
              <a:rPr lang="en-US" b="1" dirty="0"/>
              <a:t>5.Organizational Services</a:t>
            </a:r>
          </a:p>
          <a:p>
            <a:r>
              <a:rPr lang="en-US" b="1" dirty="0"/>
              <a:t>6.Technical Services</a:t>
            </a:r>
          </a:p>
          <a:p>
            <a:r>
              <a:rPr lang="en-US" b="1" dirty="0"/>
              <a:t>7.Consulting Services</a:t>
            </a:r>
          </a:p>
          <a:p>
            <a:r>
              <a:rPr lang="en-US" b="1" dirty="0"/>
              <a:t>8.Call to Action Services</a:t>
            </a:r>
          </a:p>
          <a:p>
            <a:r>
              <a:rPr lang="en-US" b="1" dirty="0"/>
              <a:t> </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
        <p:nvSpPr>
          <p:cNvPr id="4" name="Text Placeholder 2">
            <a:extLst>
              <a:ext uri="{FF2B5EF4-FFF2-40B4-BE49-F238E27FC236}">
                <a16:creationId xmlns:a16="http://schemas.microsoft.com/office/drawing/2014/main" id="{C6BD086F-8789-B4D9-86BF-304949D4DAA7}"/>
              </a:ext>
            </a:extLst>
          </p:cNvPr>
          <p:cNvSpPr txBox="1">
            <a:spLocks/>
          </p:cNvSpPr>
          <p:nvPr/>
        </p:nvSpPr>
        <p:spPr>
          <a:xfrm>
            <a:off x="311700" y="1389600"/>
            <a:ext cx="7498800" cy="3179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t>Header Section</a:t>
            </a:r>
          </a:p>
          <a:p>
            <a:r>
              <a:rPr lang="en-US" sz="1800" dirty="0"/>
              <a:t>Introduction Section</a:t>
            </a:r>
          </a:p>
          <a:p>
            <a:r>
              <a:rPr lang="en-US" sz="1800" dirty="0"/>
              <a:t>Department Listings</a:t>
            </a:r>
          </a:p>
          <a:p>
            <a:r>
              <a:rPr lang="en-US" sz="1800" dirty="0"/>
              <a:t>Department Details</a:t>
            </a:r>
          </a:p>
          <a:p>
            <a:r>
              <a:rPr lang="en-US" sz="1800" dirty="0"/>
              <a:t>Key  Personnel</a:t>
            </a:r>
          </a:p>
          <a:p>
            <a:r>
              <a:rPr lang="en-US" sz="1800" dirty="0"/>
              <a:t>Collaboration Opportunities</a:t>
            </a:r>
          </a:p>
          <a:p>
            <a:r>
              <a:rPr lang="en-US" sz="1800" dirty="0"/>
              <a:t>Footer Section</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 Placeholder 2">
            <a:extLst>
              <a:ext uri="{FF2B5EF4-FFF2-40B4-BE49-F238E27FC236}">
                <a16:creationId xmlns:a16="http://schemas.microsoft.com/office/drawing/2014/main" id="{EDDBF082-525F-4FEF-133B-814BE28A7D78}"/>
              </a:ext>
            </a:extLst>
          </p:cNvPr>
          <p:cNvSpPr txBox="1">
            <a:spLocks/>
          </p:cNvSpPr>
          <p:nvPr/>
        </p:nvSpPr>
        <p:spPr>
          <a:xfrm>
            <a:off x="311700" y="1389600"/>
            <a:ext cx="7498800" cy="3179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dirty="0"/>
          </a:p>
        </p:txBody>
      </p:sp>
      <p:pic>
        <p:nvPicPr>
          <p:cNvPr id="3" name="Picture 2">
            <a:extLst>
              <a:ext uri="{FF2B5EF4-FFF2-40B4-BE49-F238E27FC236}">
                <a16:creationId xmlns:a16="http://schemas.microsoft.com/office/drawing/2014/main" id="{1848FE7F-1B8F-D463-0259-93C2B050E086}"/>
              </a:ext>
            </a:extLst>
          </p:cNvPr>
          <p:cNvPicPr>
            <a:picLocks noChangeAspect="1"/>
          </p:cNvPicPr>
          <p:nvPr/>
        </p:nvPicPr>
        <p:blipFill>
          <a:blip r:embed="rId2"/>
          <a:stretch>
            <a:fillRect/>
          </a:stretch>
        </p:blipFill>
        <p:spPr>
          <a:xfrm>
            <a:off x="1524000" y="1300511"/>
            <a:ext cx="6096000" cy="254247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F952F2F4-0655-C697-BAA1-4030B92E95F1}"/>
              </a:ext>
            </a:extLst>
          </p:cNvPr>
          <p:cNvSpPr txBox="1"/>
          <p:nvPr/>
        </p:nvSpPr>
        <p:spPr>
          <a:xfrm>
            <a:off x="1224776" y="1374929"/>
            <a:ext cx="7168375" cy="2677656"/>
          </a:xfrm>
          <a:prstGeom prst="rect">
            <a:avLst/>
          </a:prstGeom>
          <a:noFill/>
        </p:spPr>
        <p:txBody>
          <a:bodyPr wrap="square">
            <a:spAutoFit/>
          </a:bodyPr>
          <a:lstStyle/>
          <a:p>
            <a:pPr marL="285750" indent="-285750">
              <a:buFont typeface="Arial" panose="020B0604020202020204" pitchFamily="34" charset="0"/>
              <a:buChar char="•"/>
            </a:pPr>
            <a:r>
              <a:rPr lang="en-IN" dirty="0"/>
              <a:t>In the pursuit of advancing the voting application, several avenues for enhancement present themselves to enrich its functionality and user engagement. </a:t>
            </a:r>
            <a:endParaRPr lang="en-US" dirty="0"/>
          </a:p>
          <a:p>
            <a:pPr marL="285750" indent="-285750">
              <a:buFont typeface="Arial" panose="020B0604020202020204" pitchFamily="34" charset="0"/>
              <a:buChar char="•"/>
            </a:pPr>
            <a:r>
              <a:rPr lang="en-IN" dirty="0"/>
              <a:t>One promising direction is the integration of advanced analytics tools, enabling administrators to glean deeper insights into voting </a:t>
            </a:r>
            <a:r>
              <a:rPr lang="en-IN" dirty="0" err="1"/>
              <a:t>behaviors</a:t>
            </a:r>
            <a:r>
              <a:rPr lang="en-IN" dirty="0"/>
              <a:t>, demographic trends, and predictive </a:t>
            </a:r>
            <a:r>
              <a:rPr lang="en-IN" dirty="0" err="1"/>
              <a:t>modeling</a:t>
            </a:r>
            <a:r>
              <a:rPr lang="en-IN" dirty="0"/>
              <a:t> for future electoral outcomes. </a:t>
            </a:r>
            <a:endParaRPr lang="en-US" dirty="0"/>
          </a:p>
          <a:p>
            <a:pPr marL="285750" indent="-285750">
              <a:buFont typeface="Arial" panose="020B0604020202020204" pitchFamily="34" charset="0"/>
              <a:buChar char="•"/>
            </a:pPr>
            <a:r>
              <a:rPr lang="en-IN" dirty="0"/>
              <a:t>Furthermore, the incorporation of social media integration could amplify user engagement by allowing participants to share their voting activities and poll results seamlessly across popular platforms, fostering a wider reach and encouraging community involvement. </a:t>
            </a:r>
            <a:endParaRPr lang="en-US" dirty="0"/>
          </a:p>
          <a:p>
            <a:pPr marL="285750" indent="-285750">
              <a:buFont typeface="Arial" panose="020B0604020202020204" pitchFamily="34" charset="0"/>
              <a:buChar char="•"/>
            </a:pPr>
            <a:r>
              <a:rPr lang="en-IN" dirty="0"/>
              <a:t>Real-time collaboration features offer another avenue for enhancement, empowering teams or committees to collaboratively create and refine polls, enhancing decision-making processes.</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79A6750-8C9B-7A63-C96F-9F16F962306C}"/>
              </a:ext>
            </a:extLst>
          </p:cNvPr>
          <p:cNvSpPr txBox="1"/>
          <p:nvPr/>
        </p:nvSpPr>
        <p:spPr>
          <a:xfrm>
            <a:off x="912728" y="1556087"/>
            <a:ext cx="7666278" cy="2031325"/>
          </a:xfrm>
          <a:prstGeom prst="rect">
            <a:avLst/>
          </a:prstGeom>
          <a:noFill/>
        </p:spPr>
        <p:txBody>
          <a:bodyPr wrap="square">
            <a:spAutoFit/>
          </a:bodyPr>
          <a:lstStyle/>
          <a:p>
            <a:r>
              <a:rPr lang="en-IN" dirty="0"/>
              <a:t>In conclusion, the development of the voting application using the Django framework has provided a solid foundation for facilitating democratic participation and decision-making processes. Through meticulous </a:t>
            </a:r>
            <a:r>
              <a:rPr lang="en-IN" dirty="0" err="1"/>
              <a:t>modeling</a:t>
            </a:r>
            <a:r>
              <a:rPr lang="en-IN" dirty="0"/>
              <a:t> of the data structure and thoughtful presentation of voting results, the application delivers a seamless and transparent user experience. However, the journey does not end here. By embracing future enhancements such as advanced analytics, social media integration, real-time collaboration, and mobile accessibility, the application can evolve to meet the evolving needs of its users and administrators. Ultimately, the voting application stands as a testament to the power of technology in fostering civic engagement, empowering individuals, and upholding the principles of democracy.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01395" cy="369343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a:solidFill>
                  <a:srgbClr val="213163"/>
                </a:solidFill>
              </a:rPr>
              <a:t>Abstract:</a:t>
            </a:r>
            <a:br>
              <a:rPr lang="en-US" sz="1600" b="1">
                <a:solidFill>
                  <a:srgbClr val="213163"/>
                </a:solidFill>
              </a:rPr>
            </a:br>
            <a:br>
              <a:rPr lang="en-US" sz="1600" b="1">
                <a:solidFill>
                  <a:srgbClr val="213163"/>
                </a:solidFill>
              </a:rPr>
            </a:br>
            <a:r>
              <a:rPr lang="en-US" sz="1600" b="1">
                <a:solidFill>
                  <a:srgbClr val="213163"/>
                </a:solidFill>
              </a:rPr>
              <a:t>              This project aims to develop a secure and scalable voting application using the Django framework. The application will allow users to participate in various types of elections, such as governmental, organizational, or public polls, ensuring the integrity and confidentiality of the voting process. Key features include user authentication, candidate nomination, real-time result tracking, and secure data storage. The application will leverage Django's built-in security features, such as user authentication, CSRF protection, and SQL injection prevention, to ensure the integrity of the voting process. Additionally, the application will be designed to scale horizontally to handle a large number of users and votes. Overall, this project aims to provide a reliable and user-friendly platform for conducting online voting.</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6CFB4B7-E777-0F68-CBCA-D390ABF4ACAD}"/>
              </a:ext>
            </a:extLst>
          </p:cNvPr>
          <p:cNvSpPr txBox="1"/>
          <p:nvPr/>
        </p:nvSpPr>
        <p:spPr>
          <a:xfrm>
            <a:off x="615527" y="1285880"/>
            <a:ext cx="7322819" cy="2893100"/>
          </a:xfrm>
          <a:prstGeom prst="rect">
            <a:avLst/>
          </a:prstGeom>
          <a:noFill/>
        </p:spPr>
        <p:txBody>
          <a:bodyPr wrap="square">
            <a:spAutoFit/>
          </a:bodyPr>
          <a:lstStyle/>
          <a:p>
            <a:r>
              <a:rPr lang="en-US"/>
              <a:t>               Online voting systems face significant challenges related to security and scalability. Existing systems often struggle to prevent unauthorized access, ensure the integrity of the voting process, and handle a large number of users and votes efficiently. The objective of this project is to develop a secure and scalable online voting application using the Django framework. The application will address key security challenges by implementing robust authentication mechanisms, ensuring data encryption, and preventing common vulnerabilities such as SQL injection and cross-site scripting (XSS). Furthermore, the application will be designed to scale horizontally to accommodate a growing number of users and votes. This will involve optimizing database queries, using caching mechanisms, and employing load balancing techniques to distribute traffic evenly across servers. By addressing these challenges, this project aims to provide a reliable and secure platform for conducting online voting, thereby increasing voter participation and trust in the electoral process.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br>
              <a:rPr lang="en-US" sz="1600" b="1">
                <a:solidFill>
                  <a:srgbClr val="213163"/>
                </a:solidFill>
              </a:rPr>
            </a:br>
            <a:br>
              <a:rPr lang="en-US" sz="1600" b="1">
                <a:solidFill>
                  <a:srgbClr val="213163"/>
                </a:solidFill>
              </a:rPr>
            </a:br>
            <a:r>
              <a:rPr lang="en-US" sz="1600" b="1">
                <a:solidFill>
                  <a:srgbClr val="213163"/>
                </a:solidFill>
              </a:rPr>
              <a:t>1. User Authentication </a:t>
            </a:r>
            <a:br>
              <a:rPr lang="en-US" sz="1600" b="1">
                <a:solidFill>
                  <a:srgbClr val="213163"/>
                </a:solidFill>
              </a:rPr>
            </a:br>
            <a:r>
              <a:rPr lang="en-US" sz="1600" b="1">
                <a:solidFill>
                  <a:srgbClr val="213163"/>
                </a:solidFill>
              </a:rPr>
              <a:t>2. Voting process</a:t>
            </a:r>
            <a:br>
              <a:rPr lang="en-US" sz="1600" b="1">
                <a:solidFill>
                  <a:srgbClr val="213163"/>
                </a:solidFill>
              </a:rPr>
            </a:br>
            <a:r>
              <a:rPr lang="en-US" sz="1600" b="1">
                <a:solidFill>
                  <a:srgbClr val="213163"/>
                </a:solidFill>
              </a:rPr>
              <a:t>3. Candidate Nomination</a:t>
            </a:r>
            <a:br>
              <a:rPr lang="en-US" sz="1600" b="1">
                <a:solidFill>
                  <a:srgbClr val="213163"/>
                </a:solidFill>
              </a:rPr>
            </a:br>
            <a:r>
              <a:rPr lang="en-US" sz="1600" b="1">
                <a:solidFill>
                  <a:srgbClr val="213163"/>
                </a:solidFill>
              </a:rPr>
              <a:t>4. Real time Result Tracking</a:t>
            </a:r>
            <a:br>
              <a:rPr lang="en-US" sz="1600" b="1">
                <a:solidFill>
                  <a:srgbClr val="213163"/>
                </a:solidFill>
              </a:rPr>
            </a:br>
            <a:r>
              <a:rPr lang="en-US" sz="1600" b="1">
                <a:solidFill>
                  <a:srgbClr val="213163"/>
                </a:solidFill>
              </a:rPr>
              <a:t>5. Security features</a:t>
            </a:r>
            <a:br>
              <a:rPr lang="en-US" sz="1600" b="1">
                <a:solidFill>
                  <a:srgbClr val="213163"/>
                </a:solidFill>
              </a:rPr>
            </a:br>
            <a:r>
              <a:rPr lang="en-US" sz="1600" b="1">
                <a:solidFill>
                  <a:srgbClr val="213163"/>
                </a:solidFill>
              </a:rPr>
              <a:t>6. Scalability</a:t>
            </a:r>
            <a:br>
              <a:rPr lang="en-US" sz="1600" b="1">
                <a:solidFill>
                  <a:srgbClr val="213163"/>
                </a:solidFill>
              </a:rPr>
            </a:br>
            <a:r>
              <a:rPr lang="en-US" sz="1600" b="1">
                <a:solidFill>
                  <a:srgbClr val="213163"/>
                </a:solidFill>
              </a:rPr>
              <a:t>7. Accessibility </a:t>
            </a:r>
            <a:br>
              <a:rPr lang="en-US" sz="1600" b="1">
                <a:solidFill>
                  <a:srgbClr val="213163"/>
                </a:solidFill>
              </a:rPr>
            </a:br>
            <a:r>
              <a:rPr lang="en-US" sz="1600" b="1">
                <a:solidFill>
                  <a:srgbClr val="213163"/>
                </a:solidFill>
              </a:rPr>
              <a:t>8. Data storage</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1671676"/>
          </a:xfrm>
          <a:prstGeom prst="rect">
            <a:avLst/>
          </a:prstGeom>
          <a:noFill/>
        </p:spPr>
        <p:txBody>
          <a:bodyPr wrap="square">
            <a:spAutoFit/>
          </a:bodyPr>
          <a:lstStyle/>
          <a:p>
            <a:pPr algn="l">
              <a:lnSpc>
                <a:spcPct val="150000"/>
              </a:lnSpc>
            </a:pPr>
            <a:r>
              <a:rPr lang="en-US">
                <a:solidFill>
                  <a:srgbClr val="374151"/>
                </a:solidFill>
                <a:latin typeface="Times New Roman" panose="02020603050405020304" pitchFamily="18" charset="0"/>
                <a:cs typeface="Times New Roman" panose="02020603050405020304" pitchFamily="18" charset="0"/>
              </a:rPr>
              <a:t>1</a:t>
            </a:r>
            <a:r>
              <a:rPr lang="en-US" b="0" i="0">
                <a:solidFill>
                  <a:srgbClr val="374151"/>
                </a:solidFill>
                <a:effectLst/>
                <a:latin typeface="Times New Roman" panose="02020603050405020304" pitchFamily="18" charset="0"/>
                <a:cs typeface="Times New Roman" panose="02020603050405020304" pitchFamily="18" charset="0"/>
              </a:rPr>
              <a:t>. Using Django’s Authentication System</a:t>
            </a:r>
          </a:p>
          <a:p>
            <a:pPr algn="l">
              <a:lnSpc>
                <a:spcPct val="150000"/>
              </a:lnSpc>
            </a:pPr>
            <a:r>
              <a:rPr lang="en-US">
                <a:solidFill>
                  <a:srgbClr val="374151"/>
                </a:solidFill>
                <a:latin typeface="Times New Roman" panose="02020603050405020304" pitchFamily="18" charset="0"/>
                <a:cs typeface="Times New Roman" panose="02020603050405020304" pitchFamily="18" charset="0"/>
              </a:rPr>
              <a:t>2. Develop functionalities to manage voting process </a:t>
            </a:r>
          </a:p>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3.Allow administrator to create  and manage the ballot for each voting</a:t>
            </a:r>
          </a:p>
          <a:p>
            <a:pPr algn="l">
              <a:lnSpc>
                <a:spcPct val="150000"/>
              </a:lnSpc>
            </a:pPr>
            <a:r>
              <a:rPr lang="en-US">
                <a:solidFill>
                  <a:srgbClr val="374151"/>
                </a:solidFill>
                <a:latin typeface="Times New Roman" panose="02020603050405020304" pitchFamily="18" charset="0"/>
                <a:cs typeface="Times New Roman" panose="02020603050405020304" pitchFamily="18" charset="0"/>
              </a:rPr>
              <a:t>4. Use https for encrypt data transmission between the client and the server </a:t>
            </a:r>
          </a:p>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5. Implement the real time result tracking for users to view updated result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 y="455208"/>
            <a:ext cx="8886613" cy="3287503"/>
          </a:xfrm>
          <a:prstGeom prst="rect">
            <a:avLst/>
          </a:prstGeom>
          <a:noFill/>
        </p:spPr>
        <p:txBody>
          <a:bodyPr wrap="square">
            <a:spAutoFit/>
          </a:bodyPr>
          <a:lstStyle/>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Advantages:</a:t>
            </a:r>
          </a:p>
          <a:p>
            <a:pPr marL="800100" lvl="1" indent="-342900" algn="l">
              <a:lnSpc>
                <a:spcPct val="150000"/>
              </a:lnSpc>
              <a:buAutoNum type="arabicPeriod"/>
            </a:pPr>
            <a:r>
              <a:rPr lang="en-US" b="0" i="0">
                <a:solidFill>
                  <a:srgbClr val="374151"/>
                </a:solidFill>
                <a:effectLst/>
                <a:latin typeface="Times New Roman" panose="02020603050405020304" pitchFamily="18" charset="0"/>
                <a:cs typeface="Times New Roman" panose="02020603050405020304" pitchFamily="18" charset="0"/>
              </a:rPr>
              <a:t>Rapid Development: Django's "batteries-included" approach provides a set of tools and libraries for common web development tasks, allowing developers to build applications quickly and efficiently.</a:t>
            </a:r>
          </a:p>
          <a:p>
            <a:pPr marL="457200" lvl="1" algn="l">
              <a:lnSpc>
                <a:spcPct val="150000"/>
              </a:lnSpc>
            </a:pPr>
            <a:r>
              <a:rPr lang="en-US">
                <a:solidFill>
                  <a:srgbClr val="374151"/>
                </a:solidFill>
                <a:latin typeface="Times New Roman" panose="02020603050405020304" pitchFamily="18" charset="0"/>
                <a:cs typeface="Times New Roman" panose="02020603050405020304" pitchFamily="18" charset="0"/>
              </a:rPr>
              <a:t> 2.   </a:t>
            </a:r>
            <a:r>
              <a:rPr lang="en-US" b="0" i="0">
                <a:solidFill>
                  <a:srgbClr val="374151"/>
                </a:solidFill>
                <a:effectLst/>
                <a:latin typeface="Times New Roman" panose="02020603050405020304" pitchFamily="18" charset="0"/>
                <a:cs typeface="Times New Roman" panose="02020603050405020304" pitchFamily="18" charset="0"/>
              </a:rPr>
              <a:t>Scalability: Django is designed to scale horizontally, making it well-suited for applications that need to handle a large number of users and votes. It supports efficient database queries, caching, and load balancing, which are essential for scalability.</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3.   Authentication and Authorization: Django's authentication and authorization system makes it easy to implement user authentication and manage user roles and permissions.</a:t>
            </a:r>
          </a:p>
          <a:p>
            <a:pPr marL="457200" lvl="1" algn="l">
              <a:lnSpc>
                <a:spcPct val="150000"/>
              </a:lnSpc>
            </a:pPr>
            <a:r>
              <a:rPr lang="en-US">
                <a:solidFill>
                  <a:srgbClr val="374151"/>
                </a:solidFill>
                <a:latin typeface="Times New Roman" panose="02020603050405020304" pitchFamily="18" charset="0"/>
                <a:cs typeface="Times New Roman" panose="02020603050405020304" pitchFamily="18" charset="0"/>
              </a:rPr>
              <a:t>4.   </a:t>
            </a:r>
            <a:r>
              <a:rPr lang="en-US" b="0" i="0">
                <a:solidFill>
                  <a:srgbClr val="374151"/>
                </a:solidFill>
                <a:effectLst/>
                <a:latin typeface="Times New Roman" panose="02020603050405020304" pitchFamily="18" charset="0"/>
                <a:cs typeface="Times New Roman" panose="02020603050405020304" pitchFamily="18" charset="0"/>
              </a:rPr>
              <a:t>Admin Interface:  Django's admin interface allows administrators to manage the application's data, including creating and managing elections, candidates, and votes, without writing any code</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2318007"/>
          </a:xfrm>
          <a:prstGeom prst="rect">
            <a:avLst/>
          </a:prstGeom>
          <a:noFill/>
        </p:spPr>
        <p:txBody>
          <a:bodyPr wrap="square">
            <a:spAutoFit/>
          </a:bodyPr>
          <a:lstStyle/>
          <a:p>
            <a:pPr marL="457200" lvl="1" algn="l">
              <a:lnSpc>
                <a:spcPct val="150000"/>
              </a:lnSpc>
            </a:pPr>
            <a:r>
              <a:rPr lang="en-US">
                <a:solidFill>
                  <a:srgbClr val="374151"/>
                </a:solidFill>
                <a:latin typeface="Times New Roman" panose="02020603050405020304" pitchFamily="18" charset="0"/>
                <a:cs typeface="Times New Roman" panose="02020603050405020304" pitchFamily="18" charset="0"/>
              </a:rPr>
              <a:t>Features: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1.User Authentication </a:t>
            </a:r>
          </a:p>
          <a:p>
            <a:pPr marL="457200" lvl="1" algn="l">
              <a:lnSpc>
                <a:spcPct val="150000"/>
              </a:lnSpc>
            </a:pPr>
            <a:r>
              <a:rPr lang="en-US">
                <a:solidFill>
                  <a:srgbClr val="374151"/>
                </a:solidFill>
                <a:latin typeface="Times New Roman" panose="02020603050405020304" pitchFamily="18" charset="0"/>
                <a:cs typeface="Times New Roman" panose="02020603050405020304" pitchFamily="18" charset="0"/>
              </a:rPr>
              <a:t>2.Election Management </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3.Candidate Management </a:t>
            </a:r>
          </a:p>
          <a:p>
            <a:pPr marL="457200" lvl="1" algn="l">
              <a:lnSpc>
                <a:spcPct val="150000"/>
              </a:lnSpc>
            </a:pPr>
            <a:r>
              <a:rPr lang="en-US">
                <a:solidFill>
                  <a:srgbClr val="374151"/>
                </a:solidFill>
                <a:latin typeface="Times New Roman" panose="02020603050405020304" pitchFamily="18" charset="0"/>
                <a:cs typeface="Times New Roman" panose="02020603050405020304" pitchFamily="18" charset="0"/>
              </a:rPr>
              <a:t>4.Voting process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5.Real time result tracking</a:t>
            </a:r>
          </a:p>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
  <TotalTime>132</TotalTime>
  <Words>100</Words>
  <Application>Microsoft Office PowerPoint</Application>
  <PresentationFormat>On-screen Show (16:9)</PresentationFormat>
  <Paragraphs>40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This project aims to develop a secure and scalable voting application using the Django framework. The application will allow users to participate in various types of elections, such as governmental, organizational, or public polls, ensuring the integrity and confidentiality of the voting process. Key features include user authentication, candidate nomination, real-time result tracking, and secure data storage. The application will leverage Django's built-in security features, such as user authentication, CSRF protection, and SQL injection prevention, to ensure the integrity of the voting process. Additionally, the application will be designed to scale horizontally to handle a large number of users and votes. Overall, this project aims to provide a reliable and user-friendly platform for conducting online voting.</vt:lpstr>
      <vt:lpstr>Problem Statement</vt:lpstr>
      <vt:lpstr>Project Overview  1. User Authentication  2. Voting process 3. Candidate Nomination 4. Real time Result Tracking 5. Security features 6. Scalability 7. Accessibility  8. Data storage</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uma uma</cp:lastModifiedBy>
  <cp:revision>16</cp:revision>
  <dcterms:modified xsi:type="dcterms:W3CDTF">2024-04-26T08:34:44Z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