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9" r:id="rId5"/>
    <p:sldId id="262" r:id="rId6"/>
    <p:sldId id="260" r:id="rId7"/>
    <p:sldId id="264" r:id="rId8"/>
    <p:sldId id="267" r:id="rId9"/>
    <p:sldId id="266" r:id="rId10"/>
    <p:sldId id="263" r:id="rId11"/>
    <p:sldId id="261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FFF66"/>
    <a:srgbClr val="FFFF00"/>
    <a:srgbClr val="EAB200"/>
    <a:srgbClr val="CC99FF"/>
    <a:srgbClr val="FF5050"/>
    <a:srgbClr val="F4B183"/>
    <a:srgbClr val="00B050"/>
    <a:srgbClr val="9DC3E6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中間スタイル 1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>
        <p:scale>
          <a:sx n="80" d="100"/>
          <a:sy n="80" d="100"/>
        </p:scale>
        <p:origin x="-1698" y="-9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6FC42-1A75-4AB4-A383-F88D6C512EDD}" type="datetimeFigureOut">
              <a:rPr kumimoji="1" lang="ja-JP" altLang="en-US" smtClean="0"/>
              <a:t>2016/12/14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8382-5E6B-4F2E-8983-D90CCEAFDE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7318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6FC42-1A75-4AB4-A383-F88D6C512EDD}" type="datetimeFigureOut">
              <a:rPr kumimoji="1" lang="ja-JP" altLang="en-US" smtClean="0"/>
              <a:t>2016/12/14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8382-5E6B-4F2E-8983-D90CCEAFDE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2114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6FC42-1A75-4AB4-A383-F88D6C512EDD}" type="datetimeFigureOut">
              <a:rPr kumimoji="1" lang="ja-JP" altLang="en-US" smtClean="0"/>
              <a:t>2016/12/14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8382-5E6B-4F2E-8983-D90CCEAFDE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5517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6FC42-1A75-4AB4-A383-F88D6C512EDD}" type="datetimeFigureOut">
              <a:rPr kumimoji="1" lang="ja-JP" altLang="en-US" smtClean="0"/>
              <a:t>2016/12/14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8382-5E6B-4F2E-8983-D90CCEAFDE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518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6FC42-1A75-4AB4-A383-F88D6C512EDD}" type="datetimeFigureOut">
              <a:rPr kumimoji="1" lang="ja-JP" altLang="en-US" smtClean="0"/>
              <a:t>2016/12/14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8382-5E6B-4F2E-8983-D90CCEAFDE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000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6FC42-1A75-4AB4-A383-F88D6C512EDD}" type="datetimeFigureOut">
              <a:rPr kumimoji="1" lang="ja-JP" altLang="en-US" smtClean="0"/>
              <a:t>2016/12/14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8382-5E6B-4F2E-8983-D90CCEAFDE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1923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6FC42-1A75-4AB4-A383-F88D6C512EDD}" type="datetimeFigureOut">
              <a:rPr kumimoji="1" lang="ja-JP" altLang="en-US" smtClean="0"/>
              <a:t>2016/12/14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8382-5E6B-4F2E-8983-D90CCEAFDE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287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6FC42-1A75-4AB4-A383-F88D6C512EDD}" type="datetimeFigureOut">
              <a:rPr kumimoji="1" lang="ja-JP" altLang="en-US" smtClean="0"/>
              <a:t>2016/12/14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8382-5E6B-4F2E-8983-D90CCEAFDE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2281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6FC42-1A75-4AB4-A383-F88D6C512EDD}" type="datetimeFigureOut">
              <a:rPr kumimoji="1" lang="ja-JP" altLang="en-US" smtClean="0"/>
              <a:t>2016/12/14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8382-5E6B-4F2E-8983-D90CCEAFDE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1614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6FC42-1A75-4AB4-A383-F88D6C512EDD}" type="datetimeFigureOut">
              <a:rPr kumimoji="1" lang="ja-JP" altLang="en-US" smtClean="0"/>
              <a:t>2016/12/14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8382-5E6B-4F2E-8983-D90CCEAFDE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65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6FC42-1A75-4AB4-A383-F88D6C512EDD}" type="datetimeFigureOut">
              <a:rPr kumimoji="1" lang="ja-JP" altLang="en-US" smtClean="0"/>
              <a:t>2016/12/14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8382-5E6B-4F2E-8983-D90CCEAFDE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737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6FC42-1A75-4AB4-A383-F88D6C512EDD}" type="datetimeFigureOut">
              <a:rPr kumimoji="1" lang="ja-JP" altLang="en-US" smtClean="0"/>
              <a:t>2016/12/14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48382-5E6B-4F2E-8983-D90CCEAFDE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554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SonoSite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Schedule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System</a:t>
            </a:r>
            <a:br>
              <a:rPr kumimoji="1" lang="en-US" altLang="ja-JP" dirty="0" smtClean="0"/>
            </a:br>
            <a:r>
              <a:rPr kumimoji="1" lang="en-US" altLang="ja-JP" dirty="0" smtClean="0"/>
              <a:t>Image Design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kumimoji="1" lang="en-US" altLang="ja-JP" dirty="0" smtClean="0"/>
              <a:t>Produced by JTP</a:t>
            </a:r>
          </a:p>
        </p:txBody>
      </p:sp>
    </p:spTree>
    <p:extLst>
      <p:ext uri="{BB962C8B-B14F-4D97-AF65-F5344CB8AC3E}">
        <p14:creationId xmlns:p14="http://schemas.microsoft.com/office/powerpoint/2010/main" val="378031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12192000" cy="468000"/>
          </a:xfrm>
          <a:prstGeom prst="rect">
            <a:avLst/>
          </a:prstGeom>
          <a:solidFill>
            <a:srgbClr val="4472C4"/>
          </a:solidFill>
        </p:spPr>
        <p:txBody>
          <a:bodyPr wrap="square" rtlCol="0" anchor="ctr">
            <a:no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Product management</a:t>
            </a:r>
            <a:r>
              <a:rPr kumimoji="1" lang="ja-JP" altLang="en-US" dirty="0" smtClean="0">
                <a:solidFill>
                  <a:schemeClr val="bg1"/>
                </a:solidFill>
              </a:rPr>
              <a:t> </a:t>
            </a:r>
            <a:r>
              <a:rPr lang="en-US" altLang="ja-JP" dirty="0" smtClean="0">
                <a:solidFill>
                  <a:schemeClr val="bg1"/>
                </a:solidFill>
              </a:rPr>
              <a:t>&lt;</a:t>
            </a:r>
            <a:r>
              <a:rPr lang="ja-JP" altLang="en-US" dirty="0">
                <a:solidFill>
                  <a:schemeClr val="bg1"/>
                </a:solidFill>
              </a:rPr>
              <a:t>商品</a:t>
            </a:r>
            <a:r>
              <a:rPr lang="ja-JP" altLang="en-US" dirty="0" smtClean="0">
                <a:solidFill>
                  <a:schemeClr val="bg1"/>
                </a:solidFill>
              </a:rPr>
              <a:t>管理</a:t>
            </a:r>
            <a:r>
              <a:rPr kumimoji="1" lang="en-US" altLang="ja-JP" dirty="0" smtClean="0">
                <a:solidFill>
                  <a:schemeClr val="bg1"/>
                </a:solidFill>
              </a:rPr>
              <a:t>&gt;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253809" y="49334"/>
            <a:ext cx="86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 smtClean="0">
                <a:solidFill>
                  <a:schemeClr val="bg1"/>
                </a:solidFill>
              </a:rPr>
              <a:t>&lt;Top&gt;</a:t>
            </a:r>
            <a:endParaRPr kumimoji="1" lang="ja-JP" altLang="en-US" u="sng" dirty="0">
              <a:solidFill>
                <a:schemeClr val="bg1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000999" y="557000"/>
            <a:ext cx="2052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ja-JP" altLang="en-US" dirty="0" smtClean="0">
                <a:solidFill>
                  <a:schemeClr val="bg1">
                    <a:lumMod val="65000"/>
                  </a:schemeClr>
                </a:solidFill>
              </a:rPr>
              <a:t>検索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335998" y="557000"/>
            <a:ext cx="1350001" cy="369332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商品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4115999" y="553814"/>
            <a:ext cx="1109654" cy="369332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検索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1713599" y="557000"/>
            <a:ext cx="287400" cy="369332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▼</a:t>
            </a:r>
            <a:endParaRPr kumimoji="1" lang="ja-JP" altLang="en-US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442490"/>
              </p:ext>
            </p:extLst>
          </p:nvPr>
        </p:nvGraphicFramePr>
        <p:xfrm>
          <a:off x="329921" y="3879000"/>
          <a:ext cx="8878278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955"/>
                <a:gridCol w="833755"/>
                <a:gridCol w="771842"/>
                <a:gridCol w="1195705"/>
                <a:gridCol w="376555"/>
                <a:gridCol w="1138555"/>
                <a:gridCol w="1426274"/>
                <a:gridCol w="681355"/>
                <a:gridCol w="681355"/>
                <a:gridCol w="434941"/>
                <a:gridCol w="280031"/>
                <a:gridCol w="528955"/>
              </a:tblGrid>
              <a:tr h="26199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</a:rPr>
                        <a:t>解除</a:t>
                      </a:r>
                      <a:endParaRPr kumimoji="1" lang="en-US" altLang="ja-JP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</a:rPr>
                        <a:t>優先順位</a:t>
                      </a:r>
                      <a:endParaRPr kumimoji="1" lang="en-US" altLang="ja-JP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</a:rPr>
                        <a:t>REF</a:t>
                      </a:r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</a:rPr>
                        <a:t>番号</a:t>
                      </a:r>
                      <a:endParaRPr kumimoji="1" lang="en-US" altLang="ja-JP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</a:rPr>
                        <a:t>商品グループ</a:t>
                      </a:r>
                      <a:endParaRPr kumimoji="1" lang="en-US" altLang="ja-JP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en-US" altLang="ja-JP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</a:rPr>
                        <a:t>親商品名</a:t>
                      </a:r>
                      <a:endParaRPr kumimoji="1" lang="en-US" altLang="ja-JP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</a:rPr>
                        <a:t>商品名</a:t>
                      </a:r>
                      <a:endParaRPr kumimoji="1" lang="en-US" altLang="ja-JP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</a:rPr>
                        <a:t>出荷数</a:t>
                      </a:r>
                      <a:endParaRPr kumimoji="1" lang="en-US" altLang="ja-JP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</a:rPr>
                        <a:t>在庫数</a:t>
                      </a:r>
                      <a:endParaRPr kumimoji="1" lang="en-US" altLang="ja-JP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</a:rPr>
                        <a:t>写真</a:t>
                      </a:r>
                      <a:endParaRPr kumimoji="1" lang="en-US" altLang="ja-JP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en-US" altLang="ja-JP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</a:rPr>
                        <a:t>削除</a:t>
                      </a:r>
                      <a:endParaRPr kumimoji="1" lang="en-US" altLang="ja-JP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19333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u="sng" dirty="0" smtClean="0">
                          <a:solidFill>
                            <a:schemeClr val="accent1"/>
                          </a:solidFill>
                        </a:rPr>
                        <a:t>解除</a:t>
                      </a:r>
                      <a:endParaRPr kumimoji="1" lang="en-US" altLang="ja-JP" sz="1200" u="sng" dirty="0" smtClean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100</a:t>
                      </a:r>
                      <a:endParaRPr kumimoji="1" lang="ja-JP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P01102</a:t>
                      </a:r>
                      <a:endParaRPr kumimoji="1" lang="ja-JP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u="none" dirty="0" smtClean="0">
                          <a:solidFill>
                            <a:schemeClr val="tx1"/>
                          </a:solidFill>
                        </a:rPr>
                        <a:t>180</a:t>
                      </a:r>
                      <a:r>
                        <a:rPr kumimoji="1" lang="ja-JP" altLang="en-US" sz="1200" u="none" dirty="0" smtClean="0">
                          <a:solidFill>
                            <a:schemeClr val="tx1"/>
                          </a:solidFill>
                        </a:rPr>
                        <a:t>シリーズ</a:t>
                      </a:r>
                      <a:endParaRPr kumimoji="1" lang="en-US" altLang="ja-JP" sz="120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u="none" dirty="0" smtClean="0">
                          <a:solidFill>
                            <a:schemeClr val="tx1"/>
                          </a:solidFill>
                        </a:rPr>
                        <a:t>▼</a:t>
                      </a:r>
                      <a:endParaRPr kumimoji="1" lang="en-US" altLang="ja-JP" sz="120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20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u="none" dirty="0" err="1" smtClean="0">
                          <a:solidFill>
                            <a:schemeClr val="tx1"/>
                          </a:solidFill>
                        </a:rPr>
                        <a:t>SonoSite</a:t>
                      </a:r>
                      <a:r>
                        <a:rPr kumimoji="1" lang="en-US" altLang="ja-JP" sz="1200" u="none" dirty="0" smtClean="0">
                          <a:solidFill>
                            <a:schemeClr val="tx1"/>
                          </a:solidFill>
                        </a:rPr>
                        <a:t> 180Plus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20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u="non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u="none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</a:rPr>
                        <a:t>削除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</a:tr>
              <a:tr h="23401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u="sng" dirty="0" smtClean="0">
                          <a:solidFill>
                            <a:schemeClr val="accent1"/>
                          </a:solidFill>
                        </a:rPr>
                        <a:t>解除</a:t>
                      </a:r>
                      <a:endParaRPr kumimoji="1" lang="en-US" altLang="ja-JP" sz="1200" u="sng" dirty="0" smtClean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100</a:t>
                      </a:r>
                      <a:endParaRPr kumimoji="1" lang="ja-JP" altLang="en-US" sz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P04303</a:t>
                      </a:r>
                      <a:endParaRPr kumimoji="1" lang="ja-JP" altLang="en-US" sz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u="none" dirty="0" err="1" smtClean="0">
                          <a:solidFill>
                            <a:schemeClr val="tx1"/>
                          </a:solidFill>
                        </a:rPr>
                        <a:t>iLook</a:t>
                      </a:r>
                      <a:r>
                        <a:rPr kumimoji="1" lang="ja-JP" altLang="en-US" sz="1200" u="none" dirty="0" smtClean="0">
                          <a:solidFill>
                            <a:schemeClr val="tx1"/>
                          </a:solidFill>
                        </a:rPr>
                        <a:t>シリーズ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u="none" dirty="0" smtClean="0">
                          <a:solidFill>
                            <a:schemeClr val="tx1"/>
                          </a:solidFill>
                        </a:rPr>
                        <a:t>▽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u="none" dirty="0" err="1" smtClean="0">
                          <a:solidFill>
                            <a:schemeClr val="tx1"/>
                          </a:solidFill>
                        </a:rPr>
                        <a:t>SonoSite</a:t>
                      </a:r>
                      <a:r>
                        <a:rPr kumimoji="1" lang="en-US" altLang="ja-JP" sz="1200" u="none" dirty="0" smtClean="0">
                          <a:solidFill>
                            <a:schemeClr val="tx1"/>
                          </a:solidFill>
                        </a:rPr>
                        <a:t>  iLook25</a:t>
                      </a:r>
                      <a:endParaRPr kumimoji="1" lang="ja-JP" altLang="en-US" sz="120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u="non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20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u="none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ja-JP" altLang="en-US" sz="120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</a:rPr>
                        <a:t>削除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</a:tr>
              <a:tr h="2619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u="sng" dirty="0" smtClean="0">
                          <a:solidFill>
                            <a:schemeClr val="accent1"/>
                          </a:solidFill>
                        </a:rPr>
                        <a:t>解除</a:t>
                      </a:r>
                      <a:endParaRPr kumimoji="1" lang="en-US" altLang="ja-JP" sz="1200" u="sng" dirty="0" smtClean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u="none" dirty="0" smtClean="0">
                          <a:solidFill>
                            <a:schemeClr val="tx1"/>
                          </a:solidFill>
                        </a:rPr>
                        <a:t>300</a:t>
                      </a:r>
                      <a:endParaRPr kumimoji="1" lang="ja-JP" altLang="en-US" sz="120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u="none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120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u="none" dirty="0" smtClean="0">
                          <a:solidFill>
                            <a:schemeClr val="tx1"/>
                          </a:solidFill>
                        </a:rPr>
                        <a:t>資産外</a:t>
                      </a:r>
                      <a:endParaRPr kumimoji="1" lang="ja-JP" altLang="en-US" sz="12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u="none" dirty="0" smtClean="0">
                          <a:solidFill>
                            <a:schemeClr val="tx1"/>
                          </a:solidFill>
                        </a:rPr>
                        <a:t>▽</a:t>
                      </a:r>
                      <a:endParaRPr kumimoji="1" lang="ja-JP" altLang="en-US" sz="12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u="none" dirty="0" smtClean="0">
                          <a:solidFill>
                            <a:schemeClr val="tx1"/>
                          </a:solidFill>
                        </a:rPr>
                        <a:t>展示パネル</a:t>
                      </a:r>
                      <a:r>
                        <a:rPr kumimoji="1" lang="en-US" altLang="ja-JP" sz="1200" u="none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sz="1200" u="none" dirty="0" smtClean="0">
                          <a:solidFill>
                            <a:schemeClr val="tx1"/>
                          </a:solidFill>
                        </a:rPr>
                        <a:t>大</a:t>
                      </a:r>
                      <a:r>
                        <a:rPr kumimoji="1" lang="en-US" altLang="ja-JP" sz="1200" u="none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12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u="none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sz="12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u="none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</a:rPr>
                        <a:t>削除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</a:tr>
              <a:tr h="2619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u="sng" dirty="0" smtClean="0">
                          <a:solidFill>
                            <a:schemeClr val="accent1"/>
                          </a:solidFill>
                        </a:rPr>
                        <a:t>解除</a:t>
                      </a:r>
                      <a:endParaRPr kumimoji="1" lang="en-US" altLang="ja-JP" sz="1200" u="sng" dirty="0" smtClean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u="none" dirty="0" smtClean="0">
                          <a:solidFill>
                            <a:schemeClr val="tx1"/>
                          </a:solidFill>
                        </a:rPr>
                        <a:t>300</a:t>
                      </a:r>
                      <a:endParaRPr kumimoji="1" lang="ja-JP" altLang="en-US" sz="120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u="none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120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u="none" dirty="0" smtClean="0">
                          <a:solidFill>
                            <a:schemeClr val="tx1"/>
                          </a:solidFill>
                        </a:rPr>
                        <a:t>資産外</a:t>
                      </a:r>
                      <a:endParaRPr kumimoji="1" lang="ja-JP" altLang="en-US" sz="12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u="none" dirty="0" smtClean="0">
                          <a:solidFill>
                            <a:schemeClr val="tx1"/>
                          </a:solidFill>
                        </a:rPr>
                        <a:t>▽</a:t>
                      </a:r>
                      <a:endParaRPr kumimoji="1" lang="ja-JP" altLang="en-US" sz="12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u="none" dirty="0" smtClean="0">
                          <a:solidFill>
                            <a:schemeClr val="tx1"/>
                          </a:solidFill>
                        </a:rPr>
                        <a:t>タオルセット</a:t>
                      </a:r>
                      <a:endParaRPr kumimoji="1" lang="ja-JP" altLang="en-US" sz="12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u="non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2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u="none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en-US" altLang="ja-JP" sz="120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</a:rPr>
                        <a:t>削除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</a:tr>
              <a:tr h="2511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u="sng" dirty="0" smtClean="0">
                          <a:solidFill>
                            <a:schemeClr val="accent1"/>
                          </a:solidFill>
                        </a:rPr>
                        <a:t>解除</a:t>
                      </a:r>
                      <a:endParaRPr kumimoji="1" lang="en-US" altLang="ja-JP" sz="1200" u="sng" dirty="0" smtClean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u="none" dirty="0" smtClean="0">
                          <a:solidFill>
                            <a:schemeClr val="tx1"/>
                          </a:solidFill>
                        </a:rPr>
                        <a:t>300</a:t>
                      </a:r>
                      <a:endParaRPr kumimoji="1" lang="ja-JP" altLang="en-US" sz="120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u="none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120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u="none" dirty="0" smtClean="0">
                          <a:solidFill>
                            <a:schemeClr val="tx1"/>
                          </a:solidFill>
                        </a:rPr>
                        <a:t>資産外</a:t>
                      </a:r>
                      <a:endParaRPr kumimoji="1" lang="ja-JP" altLang="en-US" sz="12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u="none" dirty="0" smtClean="0">
                          <a:solidFill>
                            <a:schemeClr val="tx1"/>
                          </a:solidFill>
                        </a:rPr>
                        <a:t>▽</a:t>
                      </a:r>
                      <a:endParaRPr kumimoji="1" lang="ja-JP" altLang="en-US" sz="12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u="none" dirty="0" smtClean="0">
                          <a:solidFill>
                            <a:schemeClr val="tx1"/>
                          </a:solidFill>
                        </a:rPr>
                        <a:t>タオルセット</a:t>
                      </a:r>
                      <a:endParaRPr kumimoji="1" lang="ja-JP" altLang="en-US" sz="12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u="none" dirty="0" smtClean="0">
                          <a:solidFill>
                            <a:schemeClr val="tx1"/>
                          </a:solidFill>
                        </a:rPr>
                        <a:t>バスタオル</a:t>
                      </a:r>
                      <a:endParaRPr kumimoji="1" lang="ja-JP" altLang="en-US" sz="12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u="none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sz="12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u="none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en-US" altLang="ja-JP" sz="120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</a:rPr>
                        <a:t>削除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</a:tr>
              <a:tr h="2480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u="sng" dirty="0" smtClean="0">
                          <a:solidFill>
                            <a:schemeClr val="accent1"/>
                          </a:solidFill>
                        </a:rPr>
                        <a:t>解除</a:t>
                      </a:r>
                      <a:endParaRPr kumimoji="1" lang="en-US" altLang="ja-JP" sz="1200" u="sng" dirty="0" smtClean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u="none" dirty="0" smtClean="0">
                          <a:solidFill>
                            <a:schemeClr val="tx1"/>
                          </a:solidFill>
                        </a:rPr>
                        <a:t>300</a:t>
                      </a:r>
                      <a:endParaRPr kumimoji="1" lang="ja-JP" altLang="en-US" sz="120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u="none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120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u="none" dirty="0" smtClean="0">
                          <a:solidFill>
                            <a:schemeClr val="tx1"/>
                          </a:solidFill>
                        </a:rPr>
                        <a:t>資産外</a:t>
                      </a:r>
                      <a:endParaRPr kumimoji="1" lang="ja-JP" altLang="en-US" sz="12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u="none" dirty="0" smtClean="0">
                          <a:solidFill>
                            <a:schemeClr val="tx1"/>
                          </a:solidFill>
                        </a:rPr>
                        <a:t>▽</a:t>
                      </a:r>
                      <a:endParaRPr kumimoji="1" lang="ja-JP" altLang="en-US" sz="12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u="none" dirty="0" smtClean="0">
                          <a:solidFill>
                            <a:schemeClr val="tx1"/>
                          </a:solidFill>
                        </a:rPr>
                        <a:t>タオルセット</a:t>
                      </a:r>
                      <a:endParaRPr kumimoji="1" lang="en-US" altLang="ja-JP" sz="120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u="none" dirty="0" smtClean="0">
                          <a:solidFill>
                            <a:schemeClr val="tx1"/>
                          </a:solidFill>
                        </a:rPr>
                        <a:t>フェイスタオル</a:t>
                      </a:r>
                      <a:endParaRPr kumimoji="1" lang="ja-JP" altLang="en-US" sz="12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u="none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sz="12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u="none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en-US" altLang="ja-JP" sz="120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</a:rPr>
                        <a:t>削除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</a:tr>
              <a:tr h="2619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u="sng" dirty="0" smtClean="0">
                          <a:solidFill>
                            <a:schemeClr val="accent1"/>
                          </a:solidFill>
                        </a:rPr>
                        <a:t>解除</a:t>
                      </a:r>
                      <a:endParaRPr kumimoji="1" lang="en-US" altLang="ja-JP" sz="1200" u="sng" dirty="0" smtClean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u="none" dirty="0" smtClean="0">
                          <a:solidFill>
                            <a:schemeClr val="tx1"/>
                          </a:solidFill>
                        </a:rPr>
                        <a:t>300</a:t>
                      </a:r>
                      <a:endParaRPr kumimoji="1" lang="ja-JP" altLang="en-US" sz="120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u="none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120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u="none" dirty="0" smtClean="0">
                          <a:solidFill>
                            <a:schemeClr val="tx1"/>
                          </a:solidFill>
                        </a:rPr>
                        <a:t>資産外</a:t>
                      </a:r>
                      <a:endParaRPr kumimoji="1" lang="ja-JP" altLang="en-US" sz="12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u="none" dirty="0" smtClean="0">
                          <a:solidFill>
                            <a:schemeClr val="tx1"/>
                          </a:solidFill>
                        </a:rPr>
                        <a:t>▽</a:t>
                      </a:r>
                      <a:endParaRPr kumimoji="1" lang="ja-JP" altLang="en-US" sz="12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u="none" dirty="0" smtClean="0">
                          <a:solidFill>
                            <a:schemeClr val="tx1"/>
                          </a:solidFill>
                        </a:rPr>
                        <a:t>タオルセット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u="none" dirty="0" smtClean="0">
                          <a:solidFill>
                            <a:schemeClr val="tx1"/>
                          </a:solidFill>
                        </a:rPr>
                        <a:t>紙パンツ</a:t>
                      </a:r>
                      <a:endParaRPr kumimoji="1" lang="ja-JP" altLang="en-US" sz="12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u="non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2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u="none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</a:rPr>
                        <a:t>削除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</a:tr>
            </a:tbl>
          </a:graphicData>
        </a:graphic>
      </p:graphicFrame>
      <p:sp>
        <p:nvSpPr>
          <p:cNvPr id="10" name="正方形/長方形 9"/>
          <p:cNvSpPr/>
          <p:nvPr/>
        </p:nvSpPr>
        <p:spPr>
          <a:xfrm>
            <a:off x="153138" y="1505875"/>
            <a:ext cx="5445000" cy="217547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215959" y="1594315"/>
            <a:ext cx="30096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400" dirty="0" smtClean="0">
                <a:solidFill>
                  <a:schemeClr val="bg1">
                    <a:lumMod val="65000"/>
                  </a:schemeClr>
                </a:solidFill>
              </a:rPr>
              <a:t>REF</a:t>
            </a:r>
            <a:r>
              <a:rPr kumimoji="1" lang="ja-JP" altLang="en-US" sz="1400" dirty="0" smtClean="0">
                <a:solidFill>
                  <a:schemeClr val="bg1">
                    <a:lumMod val="65000"/>
                  </a:schemeClr>
                </a:solidFill>
              </a:rPr>
              <a:t>番号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297412" y="1594315"/>
            <a:ext cx="1918547" cy="369332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REF</a:t>
            </a:r>
            <a:r>
              <a:rPr kumimoji="1" lang="ja-JP" altLang="en-US" sz="1400" dirty="0" smtClean="0"/>
              <a:t>番号</a:t>
            </a:r>
            <a:r>
              <a:rPr kumimoji="1" lang="en-US" altLang="ja-JP" sz="1400" dirty="0" smtClean="0"/>
              <a:t>*</a:t>
            </a:r>
            <a:endParaRPr kumimoji="1" lang="ja-JP" altLang="en-US" sz="1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215959" y="1963646"/>
            <a:ext cx="3009694" cy="3565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1400" dirty="0" smtClean="0">
                <a:solidFill>
                  <a:schemeClr val="bg1">
                    <a:lumMod val="65000"/>
                  </a:schemeClr>
                </a:solidFill>
              </a:rPr>
              <a:t>装置グループ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297412" y="1950904"/>
            <a:ext cx="1918547" cy="369332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装置グループ</a:t>
            </a:r>
            <a:r>
              <a:rPr kumimoji="1" lang="en-US" altLang="ja-JP" sz="1400" dirty="0" smtClean="0"/>
              <a:t>*</a:t>
            </a:r>
            <a:endParaRPr kumimoji="1" lang="ja-JP" altLang="en-US" sz="1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217781" y="2320236"/>
            <a:ext cx="3007022" cy="3815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1400" dirty="0" smtClean="0">
                <a:solidFill>
                  <a:schemeClr val="bg1">
                    <a:lumMod val="65000"/>
                  </a:schemeClr>
                </a:solidFill>
              </a:rPr>
              <a:t>装置名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97412" y="2332436"/>
            <a:ext cx="1918547" cy="369332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装置名*</a:t>
            </a:r>
            <a:endParaRPr kumimoji="1" lang="ja-JP" altLang="en-US" sz="1400" dirty="0"/>
          </a:p>
        </p:txBody>
      </p:sp>
      <p:sp>
        <p:nvSpPr>
          <p:cNvPr id="17" name="正方形/長方形 16"/>
          <p:cNvSpPr/>
          <p:nvPr/>
        </p:nvSpPr>
        <p:spPr>
          <a:xfrm>
            <a:off x="4115149" y="3209536"/>
            <a:ext cx="1109654" cy="369332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新規登録</a:t>
            </a:r>
            <a:endParaRPr kumimoji="1" lang="ja-JP" altLang="en-US" sz="1400" dirty="0"/>
          </a:p>
        </p:txBody>
      </p:sp>
      <p:sp>
        <p:nvSpPr>
          <p:cNvPr id="18" name="正方形/長方形 17"/>
          <p:cNvSpPr/>
          <p:nvPr/>
        </p:nvSpPr>
        <p:spPr>
          <a:xfrm>
            <a:off x="329921" y="1058100"/>
            <a:ext cx="1671078" cy="369332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新規商品</a:t>
            </a:r>
            <a:r>
              <a:rPr kumimoji="1" lang="ja-JP" altLang="en-US" sz="1400" dirty="0" smtClean="0"/>
              <a:t>登録</a:t>
            </a:r>
            <a:endParaRPr kumimoji="1" lang="ja-JP" altLang="en-US" sz="1400" dirty="0"/>
          </a:p>
        </p:txBody>
      </p:sp>
      <p:sp>
        <p:nvSpPr>
          <p:cNvPr id="29" name="正方形/長方形 28"/>
          <p:cNvSpPr/>
          <p:nvPr/>
        </p:nvSpPr>
        <p:spPr>
          <a:xfrm>
            <a:off x="288561" y="6354000"/>
            <a:ext cx="1109654" cy="369332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確定</a:t>
            </a:r>
            <a:endParaRPr kumimoji="1" lang="ja-JP" altLang="en-US" sz="1400" dirty="0"/>
          </a:p>
        </p:txBody>
      </p:sp>
      <p:sp>
        <p:nvSpPr>
          <p:cNvPr id="30" name="角丸四角形吹き出し 29"/>
          <p:cNvSpPr/>
          <p:nvPr/>
        </p:nvSpPr>
        <p:spPr>
          <a:xfrm>
            <a:off x="5637731" y="915895"/>
            <a:ext cx="3555000" cy="895130"/>
          </a:xfrm>
          <a:prstGeom prst="wedgeRoundRectCallout">
            <a:avLst>
              <a:gd name="adj1" fmla="val -52490"/>
              <a:gd name="adj2" fmla="val 95678"/>
              <a:gd name="adj3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隠フォーム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新規装置登録ボタンがトリガー</a:t>
            </a:r>
            <a:endParaRPr kumimoji="1" lang="ja-JP" altLang="en-US" dirty="0"/>
          </a:p>
        </p:txBody>
      </p:sp>
      <p:cxnSp>
        <p:nvCxnSpPr>
          <p:cNvPr id="31" name="直線矢印コネクタ 30"/>
          <p:cNvCxnSpPr>
            <a:stCxn id="30" idx="1"/>
            <a:endCxn id="18" idx="3"/>
          </p:cNvCxnSpPr>
          <p:nvPr/>
        </p:nvCxnSpPr>
        <p:spPr>
          <a:xfrm flipH="1" flipV="1">
            <a:off x="2000999" y="1242766"/>
            <a:ext cx="3636732" cy="1206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2" name="Large Icons"/>
          <p:cNvSpPr>
            <a:spLocks noChangeAspect="1" noEditPoints="1"/>
          </p:cNvSpPr>
          <p:nvPr/>
        </p:nvSpPr>
        <p:spPr bwMode="auto">
          <a:xfrm>
            <a:off x="7335128" y="4704639"/>
            <a:ext cx="325259" cy="277426"/>
          </a:xfrm>
          <a:custGeom>
            <a:avLst/>
            <a:gdLst>
              <a:gd name="T0" fmla="*/ 0 w 667"/>
              <a:gd name="T1" fmla="*/ 0 h 560"/>
              <a:gd name="T2" fmla="*/ 0 w 667"/>
              <a:gd name="T3" fmla="*/ 560 h 560"/>
              <a:gd name="T4" fmla="*/ 667 w 667"/>
              <a:gd name="T5" fmla="*/ 560 h 560"/>
              <a:gd name="T6" fmla="*/ 667 w 667"/>
              <a:gd name="T7" fmla="*/ 0 h 560"/>
              <a:gd name="T8" fmla="*/ 0 w 667"/>
              <a:gd name="T9" fmla="*/ 0 h 560"/>
              <a:gd name="T10" fmla="*/ 27 w 667"/>
              <a:gd name="T11" fmla="*/ 27 h 560"/>
              <a:gd name="T12" fmla="*/ 640 w 667"/>
              <a:gd name="T13" fmla="*/ 27 h 560"/>
              <a:gd name="T14" fmla="*/ 640 w 667"/>
              <a:gd name="T15" fmla="*/ 534 h 560"/>
              <a:gd name="T16" fmla="*/ 27 w 667"/>
              <a:gd name="T17" fmla="*/ 534 h 560"/>
              <a:gd name="T18" fmla="*/ 27 w 667"/>
              <a:gd name="T19" fmla="*/ 27 h 560"/>
              <a:gd name="T20" fmla="*/ 67 w 667"/>
              <a:gd name="T21" fmla="*/ 67 h 560"/>
              <a:gd name="T22" fmla="*/ 67 w 667"/>
              <a:gd name="T23" fmla="*/ 494 h 560"/>
              <a:gd name="T24" fmla="*/ 600 w 667"/>
              <a:gd name="T25" fmla="*/ 494 h 560"/>
              <a:gd name="T26" fmla="*/ 600 w 667"/>
              <a:gd name="T27" fmla="*/ 67 h 560"/>
              <a:gd name="T28" fmla="*/ 67 w 667"/>
              <a:gd name="T29" fmla="*/ 67 h 560"/>
              <a:gd name="T30" fmla="*/ 93 w 667"/>
              <a:gd name="T31" fmla="*/ 94 h 560"/>
              <a:gd name="T32" fmla="*/ 573 w 667"/>
              <a:gd name="T33" fmla="*/ 94 h 560"/>
              <a:gd name="T34" fmla="*/ 573 w 667"/>
              <a:gd name="T35" fmla="*/ 335 h 560"/>
              <a:gd name="T36" fmla="*/ 472 w 667"/>
              <a:gd name="T37" fmla="*/ 295 h 560"/>
              <a:gd name="T38" fmla="*/ 461 w 667"/>
              <a:gd name="T39" fmla="*/ 295 h 560"/>
              <a:gd name="T40" fmla="*/ 364 w 667"/>
              <a:gd name="T41" fmla="*/ 343 h 560"/>
              <a:gd name="T42" fmla="*/ 237 w 667"/>
              <a:gd name="T43" fmla="*/ 166 h 560"/>
              <a:gd name="T44" fmla="*/ 226 w 667"/>
              <a:gd name="T45" fmla="*/ 160 h 560"/>
              <a:gd name="T46" fmla="*/ 217 w 667"/>
              <a:gd name="T47" fmla="*/ 165 h 560"/>
              <a:gd name="T48" fmla="*/ 93 w 667"/>
              <a:gd name="T49" fmla="*/ 309 h 560"/>
              <a:gd name="T50" fmla="*/ 93 w 667"/>
              <a:gd name="T51" fmla="*/ 94 h 560"/>
              <a:gd name="T52" fmla="*/ 440 w 667"/>
              <a:gd name="T53" fmla="*/ 147 h 560"/>
              <a:gd name="T54" fmla="*/ 387 w 667"/>
              <a:gd name="T55" fmla="*/ 200 h 560"/>
              <a:gd name="T56" fmla="*/ 440 w 667"/>
              <a:gd name="T57" fmla="*/ 254 h 560"/>
              <a:gd name="T58" fmla="*/ 493 w 667"/>
              <a:gd name="T59" fmla="*/ 200 h 560"/>
              <a:gd name="T60" fmla="*/ 440 w 667"/>
              <a:gd name="T61" fmla="*/ 147 h 560"/>
              <a:gd name="T62" fmla="*/ 440 w 667"/>
              <a:gd name="T63" fmla="*/ 174 h 560"/>
              <a:gd name="T64" fmla="*/ 467 w 667"/>
              <a:gd name="T65" fmla="*/ 200 h 560"/>
              <a:gd name="T66" fmla="*/ 440 w 667"/>
              <a:gd name="T67" fmla="*/ 227 h 560"/>
              <a:gd name="T68" fmla="*/ 413 w 667"/>
              <a:gd name="T69" fmla="*/ 200 h 560"/>
              <a:gd name="T70" fmla="*/ 440 w 667"/>
              <a:gd name="T71" fmla="*/ 174 h 560"/>
              <a:gd name="T72" fmla="*/ 226 w 667"/>
              <a:gd name="T73" fmla="*/ 195 h 560"/>
              <a:gd name="T74" fmla="*/ 349 w 667"/>
              <a:gd name="T75" fmla="*/ 368 h 560"/>
              <a:gd name="T76" fmla="*/ 366 w 667"/>
              <a:gd name="T77" fmla="*/ 372 h 560"/>
              <a:gd name="T78" fmla="*/ 467 w 667"/>
              <a:gd name="T79" fmla="*/ 322 h 560"/>
              <a:gd name="T80" fmla="*/ 573 w 667"/>
              <a:gd name="T81" fmla="*/ 364 h 560"/>
              <a:gd name="T82" fmla="*/ 573 w 667"/>
              <a:gd name="T83" fmla="*/ 467 h 560"/>
              <a:gd name="T84" fmla="*/ 93 w 667"/>
              <a:gd name="T85" fmla="*/ 467 h 560"/>
              <a:gd name="T86" fmla="*/ 93 w 667"/>
              <a:gd name="T87" fmla="*/ 350 h 560"/>
              <a:gd name="T88" fmla="*/ 226 w 667"/>
              <a:gd name="T89" fmla="*/ 195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560">
                <a:moveTo>
                  <a:pt x="0" y="0"/>
                </a:moveTo>
                <a:lnTo>
                  <a:pt x="0" y="560"/>
                </a:lnTo>
                <a:lnTo>
                  <a:pt x="667" y="56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534"/>
                </a:lnTo>
                <a:lnTo>
                  <a:pt x="27" y="534"/>
                </a:lnTo>
                <a:lnTo>
                  <a:pt x="27" y="27"/>
                </a:lnTo>
                <a:close/>
                <a:moveTo>
                  <a:pt x="67" y="67"/>
                </a:moveTo>
                <a:lnTo>
                  <a:pt x="67" y="494"/>
                </a:lnTo>
                <a:lnTo>
                  <a:pt x="600" y="494"/>
                </a:lnTo>
                <a:lnTo>
                  <a:pt x="600" y="67"/>
                </a:lnTo>
                <a:lnTo>
                  <a:pt x="67" y="67"/>
                </a:lnTo>
                <a:close/>
                <a:moveTo>
                  <a:pt x="93" y="94"/>
                </a:moveTo>
                <a:lnTo>
                  <a:pt x="573" y="94"/>
                </a:lnTo>
                <a:lnTo>
                  <a:pt x="573" y="335"/>
                </a:lnTo>
                <a:lnTo>
                  <a:pt x="472" y="295"/>
                </a:lnTo>
                <a:cubicBezTo>
                  <a:pt x="468" y="293"/>
                  <a:pt x="464" y="293"/>
                  <a:pt x="461" y="295"/>
                </a:cubicBezTo>
                <a:lnTo>
                  <a:pt x="364" y="343"/>
                </a:lnTo>
                <a:lnTo>
                  <a:pt x="237" y="166"/>
                </a:lnTo>
                <a:cubicBezTo>
                  <a:pt x="235" y="162"/>
                  <a:pt x="231" y="160"/>
                  <a:pt x="226" y="160"/>
                </a:cubicBezTo>
                <a:cubicBezTo>
                  <a:pt x="222" y="161"/>
                  <a:pt x="219" y="162"/>
                  <a:pt x="217" y="165"/>
                </a:cubicBezTo>
                <a:lnTo>
                  <a:pt x="93" y="309"/>
                </a:lnTo>
                <a:lnTo>
                  <a:pt x="93" y="94"/>
                </a:lnTo>
                <a:close/>
                <a:moveTo>
                  <a:pt x="440" y="147"/>
                </a:moveTo>
                <a:cubicBezTo>
                  <a:pt x="411" y="147"/>
                  <a:pt x="387" y="171"/>
                  <a:pt x="387" y="200"/>
                </a:cubicBezTo>
                <a:cubicBezTo>
                  <a:pt x="387" y="230"/>
                  <a:pt x="411" y="254"/>
                  <a:pt x="440" y="254"/>
                </a:cubicBezTo>
                <a:cubicBezTo>
                  <a:pt x="469" y="254"/>
                  <a:pt x="493" y="230"/>
                  <a:pt x="493" y="200"/>
                </a:cubicBezTo>
                <a:cubicBezTo>
                  <a:pt x="493" y="171"/>
                  <a:pt x="469" y="147"/>
                  <a:pt x="440" y="147"/>
                </a:cubicBezTo>
                <a:close/>
                <a:moveTo>
                  <a:pt x="440" y="174"/>
                </a:moveTo>
                <a:cubicBezTo>
                  <a:pt x="455" y="174"/>
                  <a:pt x="467" y="185"/>
                  <a:pt x="467" y="200"/>
                </a:cubicBezTo>
                <a:cubicBezTo>
                  <a:pt x="467" y="215"/>
                  <a:pt x="455" y="227"/>
                  <a:pt x="440" y="227"/>
                </a:cubicBezTo>
                <a:cubicBezTo>
                  <a:pt x="425" y="227"/>
                  <a:pt x="413" y="215"/>
                  <a:pt x="413" y="200"/>
                </a:cubicBezTo>
                <a:cubicBezTo>
                  <a:pt x="413" y="185"/>
                  <a:pt x="425" y="174"/>
                  <a:pt x="440" y="174"/>
                </a:cubicBezTo>
                <a:close/>
                <a:moveTo>
                  <a:pt x="226" y="195"/>
                </a:moveTo>
                <a:lnTo>
                  <a:pt x="349" y="368"/>
                </a:lnTo>
                <a:cubicBezTo>
                  <a:pt x="353" y="373"/>
                  <a:pt x="360" y="375"/>
                  <a:pt x="366" y="372"/>
                </a:cubicBezTo>
                <a:lnTo>
                  <a:pt x="467" y="322"/>
                </a:lnTo>
                <a:lnTo>
                  <a:pt x="573" y="364"/>
                </a:lnTo>
                <a:lnTo>
                  <a:pt x="573" y="467"/>
                </a:lnTo>
                <a:lnTo>
                  <a:pt x="93" y="467"/>
                </a:lnTo>
                <a:lnTo>
                  <a:pt x="93" y="350"/>
                </a:lnTo>
                <a:lnTo>
                  <a:pt x="226" y="195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224942" y="2701769"/>
            <a:ext cx="2672071" cy="371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1400" dirty="0" smtClean="0">
                <a:solidFill>
                  <a:schemeClr val="bg1">
                    <a:lumMod val="65000"/>
                  </a:schemeClr>
                </a:solidFill>
              </a:rPr>
              <a:t>ファイル名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299234" y="2704334"/>
            <a:ext cx="1918547" cy="369332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写真</a:t>
            </a:r>
            <a:endParaRPr kumimoji="1" lang="ja-JP" altLang="en-US" sz="14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897013" y="2701769"/>
            <a:ext cx="327791" cy="371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400" dirty="0" smtClean="0"/>
              <a:t>…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8903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0"/>
            <a:ext cx="12192000" cy="468000"/>
          </a:xfrm>
          <a:prstGeom prst="rect">
            <a:avLst/>
          </a:prstGeom>
          <a:solidFill>
            <a:srgbClr val="92D050"/>
          </a:solidFill>
        </p:spPr>
        <p:txBody>
          <a:bodyPr wrap="square" rtlCol="0" anchor="ctr">
            <a:no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Option</a:t>
            </a:r>
            <a:r>
              <a:rPr lang="ja-JP" altLang="en-US" dirty="0">
                <a:solidFill>
                  <a:schemeClr val="bg1"/>
                </a:solidFill>
              </a:rPr>
              <a:t>　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322595" y="49334"/>
            <a:ext cx="86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 smtClean="0">
                <a:solidFill>
                  <a:schemeClr val="bg1"/>
                </a:solidFill>
              </a:rPr>
              <a:t>&lt;Top&gt;</a:t>
            </a:r>
            <a:endParaRPr kumimoji="1" lang="ja-JP" altLang="en-US" u="sng" dirty="0">
              <a:solidFill>
                <a:schemeClr val="bg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11000" y="12240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ユーザ管理</a:t>
            </a:r>
            <a:endParaRPr kumimoji="1" lang="en-US" altLang="ja-JP" dirty="0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21022" y="1993768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スケジュール表に表示する項目一覧の管理</a:t>
            </a:r>
            <a:endParaRPr kumimoji="1" lang="en-US" altLang="ja-JP" dirty="0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21022" y="28440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セット品の管理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76231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12192000" cy="468000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r>
              <a:rPr kumimoji="1" lang="en-US" altLang="ja-JP" dirty="0" err="1" smtClean="0">
                <a:solidFill>
                  <a:schemeClr val="bg1"/>
                </a:solidFill>
              </a:rPr>
              <a:t>SonoSite</a:t>
            </a:r>
            <a:r>
              <a:rPr kumimoji="1" lang="en-US" altLang="ja-JP" dirty="0" smtClean="0">
                <a:solidFill>
                  <a:schemeClr val="bg1"/>
                </a:solidFill>
              </a:rPr>
              <a:t> Schedule System</a:t>
            </a:r>
            <a:r>
              <a:rPr lang="ja-JP" altLang="en-US" dirty="0">
                <a:solidFill>
                  <a:schemeClr val="bg1"/>
                </a:solidFill>
              </a:rPr>
              <a:t>　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656000" y="2263666"/>
            <a:ext cx="324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kumimoji="1" lang="en-US" altLang="ja-JP" dirty="0" smtClean="0">
                <a:solidFill>
                  <a:schemeClr val="bg1">
                    <a:lumMod val="65000"/>
                  </a:schemeClr>
                </a:solidFill>
              </a:rPr>
              <a:t>Account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656000" y="2709000"/>
            <a:ext cx="324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kumimoji="1" lang="en-US" altLang="ja-JP" dirty="0" smtClean="0">
                <a:solidFill>
                  <a:schemeClr val="bg1">
                    <a:lumMod val="65000"/>
                  </a:schemeClr>
                </a:solidFill>
              </a:rPr>
              <a:t>Password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4296000" y="2263666"/>
            <a:ext cx="360000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4296000" y="2709000"/>
            <a:ext cx="360000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4296000" y="3339000"/>
            <a:ext cx="3600000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Login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66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正方形/長方形 35"/>
          <p:cNvSpPr/>
          <p:nvPr/>
        </p:nvSpPr>
        <p:spPr>
          <a:xfrm>
            <a:off x="8275514" y="529459"/>
            <a:ext cx="1330486" cy="132454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076715" y="2339298"/>
            <a:ext cx="1909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-Schedule-</a:t>
            </a:r>
            <a:endParaRPr kumimoji="1" lang="ja-JP" altLang="en-US" sz="28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81650" y="3799753"/>
            <a:ext cx="2805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-Administration-</a:t>
            </a:r>
            <a:endParaRPr kumimoji="1" lang="ja-JP" altLang="en-US" sz="2800" dirty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3998489" y="3006658"/>
            <a:ext cx="4065948" cy="540000"/>
            <a:chOff x="4038844" y="1683140"/>
            <a:chExt cx="4065948" cy="540000"/>
          </a:xfrm>
        </p:grpSpPr>
        <p:sp>
          <p:nvSpPr>
            <p:cNvPr id="9" name="角丸四角形 8"/>
            <p:cNvSpPr/>
            <p:nvPr/>
          </p:nvSpPr>
          <p:spPr>
            <a:xfrm>
              <a:off x="6137712" y="1683140"/>
              <a:ext cx="1967080" cy="540000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dirty="0" smtClean="0">
                  <a:solidFill>
                    <a:schemeClr val="bg1"/>
                  </a:solidFill>
                </a:rPr>
                <a:t>デモ機</a:t>
              </a:r>
              <a:endParaRPr lang="ja-JP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" name="角丸四角形 9"/>
            <p:cNvSpPr/>
            <p:nvPr/>
          </p:nvSpPr>
          <p:spPr>
            <a:xfrm>
              <a:off x="4038844" y="1683140"/>
              <a:ext cx="1980000" cy="54000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dirty="0" smtClean="0">
                  <a:solidFill>
                    <a:schemeClr val="bg1"/>
                  </a:solidFill>
                </a:rPr>
                <a:t>代替機</a:t>
              </a:r>
              <a:endParaRPr lang="ja-JP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テキスト ボックス 18"/>
          <p:cNvSpPr txBox="1"/>
          <p:nvPr/>
        </p:nvSpPr>
        <p:spPr>
          <a:xfrm>
            <a:off x="5103740" y="5140613"/>
            <a:ext cx="1984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-</a:t>
            </a:r>
            <a:r>
              <a:rPr kumimoji="1" lang="en-US" altLang="ja-JP" sz="2800" dirty="0" err="1" smtClean="0"/>
              <a:t>Stocktake</a:t>
            </a:r>
            <a:r>
              <a:rPr kumimoji="1" lang="en-US" altLang="ja-JP" sz="2800" dirty="0" smtClean="0"/>
              <a:t>-</a:t>
            </a:r>
            <a:endParaRPr kumimoji="1" lang="ja-JP" altLang="en-US" sz="2800" dirty="0"/>
          </a:p>
        </p:txBody>
      </p:sp>
      <p:grpSp>
        <p:nvGrpSpPr>
          <p:cNvPr id="20" name="グループ化 19"/>
          <p:cNvGrpSpPr/>
          <p:nvPr/>
        </p:nvGrpSpPr>
        <p:grpSpPr>
          <a:xfrm>
            <a:off x="4063025" y="5815577"/>
            <a:ext cx="4065948" cy="540000"/>
            <a:chOff x="4038844" y="1683140"/>
            <a:chExt cx="4065948" cy="540000"/>
          </a:xfrm>
        </p:grpSpPr>
        <p:sp>
          <p:nvSpPr>
            <p:cNvPr id="21" name="角丸四角形 20"/>
            <p:cNvSpPr/>
            <p:nvPr/>
          </p:nvSpPr>
          <p:spPr>
            <a:xfrm>
              <a:off x="6137712" y="1683140"/>
              <a:ext cx="1967080" cy="540000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dirty="0" smtClean="0">
                  <a:solidFill>
                    <a:schemeClr val="bg1"/>
                  </a:solidFill>
                </a:rPr>
                <a:t>デモ機</a:t>
              </a:r>
              <a:endParaRPr lang="ja-JP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22" name="角丸四角形 21"/>
            <p:cNvSpPr/>
            <p:nvPr/>
          </p:nvSpPr>
          <p:spPr>
            <a:xfrm>
              <a:off x="4038844" y="1683140"/>
              <a:ext cx="1980000" cy="54000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dirty="0" smtClean="0">
                  <a:solidFill>
                    <a:schemeClr val="bg1"/>
                  </a:solidFill>
                </a:rPr>
                <a:t>代替機</a:t>
              </a:r>
              <a:endParaRPr lang="ja-JP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テキスト ボックス 22"/>
          <p:cNvSpPr txBox="1"/>
          <p:nvPr/>
        </p:nvSpPr>
        <p:spPr>
          <a:xfrm>
            <a:off x="0" y="0"/>
            <a:ext cx="12192000" cy="468000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r>
              <a:rPr kumimoji="1" lang="en-US" altLang="ja-JP" dirty="0" err="1" smtClean="0">
                <a:solidFill>
                  <a:schemeClr val="bg1"/>
                </a:solidFill>
              </a:rPr>
              <a:t>SonoSite</a:t>
            </a:r>
            <a:r>
              <a:rPr kumimoji="1" lang="en-US" altLang="ja-JP" dirty="0" smtClean="0">
                <a:solidFill>
                  <a:schemeClr val="bg1"/>
                </a:solidFill>
              </a:rPr>
              <a:t> Schedule System</a:t>
            </a:r>
            <a:r>
              <a:rPr lang="ja-JP" altLang="en-US" dirty="0">
                <a:solidFill>
                  <a:schemeClr val="bg1"/>
                </a:solidFill>
              </a:rPr>
              <a:t>　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grpSp>
        <p:nvGrpSpPr>
          <p:cNvPr id="25" name="グループ化 24"/>
          <p:cNvGrpSpPr/>
          <p:nvPr/>
        </p:nvGrpSpPr>
        <p:grpSpPr>
          <a:xfrm>
            <a:off x="1980096" y="4456805"/>
            <a:ext cx="8208684" cy="540000"/>
            <a:chOff x="3023132" y="3456052"/>
            <a:chExt cx="8208684" cy="540000"/>
          </a:xfrm>
        </p:grpSpPr>
        <p:sp>
          <p:nvSpPr>
            <p:cNvPr id="14" name="角丸四角形 13"/>
            <p:cNvSpPr/>
            <p:nvPr/>
          </p:nvSpPr>
          <p:spPr>
            <a:xfrm>
              <a:off x="7201788" y="3456052"/>
              <a:ext cx="1967080" cy="5400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dirty="0">
                  <a:solidFill>
                    <a:schemeClr val="bg1"/>
                  </a:solidFill>
                </a:rPr>
                <a:t>消耗品</a:t>
              </a:r>
            </a:p>
          </p:txBody>
        </p:sp>
        <p:sp>
          <p:nvSpPr>
            <p:cNvPr id="15" name="角丸四角形 14"/>
            <p:cNvSpPr/>
            <p:nvPr/>
          </p:nvSpPr>
          <p:spPr>
            <a:xfrm>
              <a:off x="5118920" y="3456052"/>
              <a:ext cx="1967080" cy="540000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dirty="0" smtClean="0">
                  <a:solidFill>
                    <a:schemeClr val="bg1"/>
                  </a:solidFill>
                </a:rPr>
                <a:t>デモ機</a:t>
              </a:r>
              <a:endParaRPr lang="ja-JP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3023132" y="3456052"/>
              <a:ext cx="1980000" cy="54000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dirty="0" smtClean="0">
                  <a:solidFill>
                    <a:schemeClr val="bg1"/>
                  </a:solidFill>
                </a:rPr>
                <a:t>代替機</a:t>
              </a:r>
              <a:endParaRPr lang="ja-JP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24" name="角丸四角形 23"/>
            <p:cNvSpPr/>
            <p:nvPr/>
          </p:nvSpPr>
          <p:spPr>
            <a:xfrm>
              <a:off x="9264736" y="3456052"/>
              <a:ext cx="1967080" cy="5400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>
                  <a:solidFill>
                    <a:schemeClr val="bg1"/>
                  </a:solidFill>
                </a:rPr>
                <a:t>Option</a:t>
              </a:r>
              <a:endParaRPr lang="ja-JP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テキスト ボックス 25"/>
          <p:cNvSpPr txBox="1"/>
          <p:nvPr/>
        </p:nvSpPr>
        <p:spPr>
          <a:xfrm>
            <a:off x="10977825" y="49334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 smtClean="0">
                <a:solidFill>
                  <a:schemeClr val="bg1"/>
                </a:solidFill>
              </a:rPr>
              <a:t>&lt;Logout&gt;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562559"/>
              </p:ext>
            </p:extLst>
          </p:nvPr>
        </p:nvGraphicFramePr>
        <p:xfrm>
          <a:off x="3475547" y="774000"/>
          <a:ext cx="458889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889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dirty="0" smtClean="0"/>
                        <a:t>お知らせ事項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dirty="0" err="1" smtClean="0"/>
                        <a:t>iVIz</a:t>
                      </a:r>
                      <a:r>
                        <a:rPr kumimoji="1" lang="ja-JP" altLang="en-US" sz="1800" dirty="0" smtClean="0"/>
                        <a:t>の故障が頻発しております。</a:t>
                      </a:r>
                      <a:endParaRPr kumimoji="1" lang="en-US" altLang="ja-JP" sz="1800" dirty="0" smtClean="0"/>
                    </a:p>
                    <a:p>
                      <a:r>
                        <a:rPr lang="ja-JP" altLang="en-US" sz="1800" dirty="0" smtClean="0"/>
                        <a:t>取扱には十分注意して使用してください。</a:t>
                      </a:r>
                      <a:endParaRPr kumimoji="1" lang="ja-JP" altLang="en-US" sz="1800" dirty="0" smtClean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4" name="正方形/長方形 33"/>
          <p:cNvSpPr/>
          <p:nvPr/>
        </p:nvSpPr>
        <p:spPr>
          <a:xfrm>
            <a:off x="8391000" y="774000"/>
            <a:ext cx="1109654" cy="369332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編集</a:t>
            </a:r>
            <a:endParaRPr kumimoji="1" lang="ja-JP" altLang="en-US" sz="1400" dirty="0"/>
          </a:p>
        </p:txBody>
      </p:sp>
      <p:sp>
        <p:nvSpPr>
          <p:cNvPr id="35" name="正方形/長方形 34"/>
          <p:cNvSpPr/>
          <p:nvPr/>
        </p:nvSpPr>
        <p:spPr>
          <a:xfrm>
            <a:off x="8397842" y="1295732"/>
            <a:ext cx="1109654" cy="369332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更新</a:t>
            </a:r>
            <a:endParaRPr kumimoji="1" lang="ja-JP" altLang="en-US" sz="1400" dirty="0"/>
          </a:p>
        </p:txBody>
      </p:sp>
      <p:sp>
        <p:nvSpPr>
          <p:cNvPr id="37" name="角丸四角形吹き出し 36"/>
          <p:cNvSpPr/>
          <p:nvPr/>
        </p:nvSpPr>
        <p:spPr>
          <a:xfrm>
            <a:off x="8391000" y="1964153"/>
            <a:ext cx="3555000" cy="895130"/>
          </a:xfrm>
          <a:prstGeom prst="wedgeRoundRectCallout">
            <a:avLst>
              <a:gd name="adj1" fmla="val -36790"/>
              <a:gd name="adj2" fmla="val -66175"/>
              <a:gd name="adj3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管理ユーザーのみ表示する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28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正方形/長方形 52"/>
          <p:cNvSpPr/>
          <p:nvPr/>
        </p:nvSpPr>
        <p:spPr>
          <a:xfrm>
            <a:off x="340575" y="3060432"/>
            <a:ext cx="11679965" cy="116214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0" y="0"/>
            <a:ext cx="12192000" cy="468000"/>
          </a:xfrm>
          <a:prstGeom prst="rect">
            <a:avLst/>
          </a:prstGeom>
          <a:solidFill>
            <a:srgbClr val="4472C4"/>
          </a:solidFill>
        </p:spPr>
        <p:txBody>
          <a:bodyPr wrap="square" rtlCol="0" anchor="ctr">
            <a:no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Schedule</a:t>
            </a:r>
            <a:r>
              <a:rPr kumimoji="1" lang="ja-JP" altLang="en-US" dirty="0" smtClean="0">
                <a:solidFill>
                  <a:schemeClr val="bg1"/>
                </a:solidFill>
              </a:rPr>
              <a:t> </a:t>
            </a:r>
            <a:r>
              <a:rPr lang="en-US" altLang="ja-JP" dirty="0" smtClean="0">
                <a:solidFill>
                  <a:schemeClr val="bg1"/>
                </a:solidFill>
              </a:rPr>
              <a:t>&lt;</a:t>
            </a:r>
            <a:r>
              <a:rPr lang="ja-JP" altLang="en-US" dirty="0" smtClean="0">
                <a:solidFill>
                  <a:schemeClr val="bg1"/>
                </a:solidFill>
              </a:rPr>
              <a:t>スケジュール</a:t>
            </a:r>
            <a:r>
              <a:rPr kumimoji="1" lang="en-US" altLang="ja-JP" dirty="0" smtClean="0">
                <a:solidFill>
                  <a:schemeClr val="bg1"/>
                </a:solidFill>
              </a:rPr>
              <a:t>&gt;</a:t>
            </a:r>
            <a:r>
              <a:rPr lang="ja-JP" altLang="en-US" dirty="0">
                <a:solidFill>
                  <a:schemeClr val="bg1"/>
                </a:solidFill>
              </a:rPr>
              <a:t>　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096394" y="49334"/>
            <a:ext cx="4103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 smtClean="0">
                <a:solidFill>
                  <a:schemeClr val="bg1"/>
                </a:solidFill>
              </a:rPr>
              <a:t>&lt;Top&gt;</a:t>
            </a:r>
            <a:r>
              <a:rPr lang="ja-JP" altLang="en-US" dirty="0" smtClean="0">
                <a:solidFill>
                  <a:schemeClr val="bg1"/>
                </a:solidFill>
              </a:rPr>
              <a:t> </a:t>
            </a:r>
            <a:r>
              <a:rPr lang="en-US" altLang="ja-JP" dirty="0" smtClean="0">
                <a:solidFill>
                  <a:schemeClr val="bg1"/>
                </a:solidFill>
              </a:rPr>
              <a:t>&lt;</a:t>
            </a:r>
            <a:r>
              <a:rPr kumimoji="1" lang="en-US" altLang="ja-JP" u="sng" dirty="0" smtClean="0">
                <a:solidFill>
                  <a:schemeClr val="bg1"/>
                </a:solidFill>
              </a:rPr>
              <a:t>Administration&gt;</a:t>
            </a:r>
            <a:r>
              <a:rPr kumimoji="1" lang="en-US" altLang="ja-JP" dirty="0" smtClean="0">
                <a:solidFill>
                  <a:schemeClr val="bg1"/>
                </a:solidFill>
              </a:rPr>
              <a:t> &lt;</a:t>
            </a:r>
            <a:r>
              <a:rPr kumimoji="1" lang="en-US" altLang="ja-JP" u="sng" dirty="0" err="1" smtClean="0">
                <a:solidFill>
                  <a:schemeClr val="bg1"/>
                </a:solidFill>
              </a:rPr>
              <a:t>Stocktake</a:t>
            </a:r>
            <a:r>
              <a:rPr kumimoji="1" lang="en-US" altLang="ja-JP" u="sng" dirty="0" smtClean="0">
                <a:solidFill>
                  <a:schemeClr val="bg1"/>
                </a:solidFill>
              </a:rPr>
              <a:t>&gt;</a:t>
            </a:r>
            <a:endParaRPr kumimoji="1" lang="ja-JP" altLang="en-US" u="sng" dirty="0">
              <a:solidFill>
                <a:schemeClr val="bg1"/>
              </a:solidFill>
            </a:endParaRPr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151148"/>
              </p:ext>
            </p:extLst>
          </p:nvPr>
        </p:nvGraphicFramePr>
        <p:xfrm>
          <a:off x="741000" y="4554000"/>
          <a:ext cx="9756585" cy="20362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432"/>
                <a:gridCol w="681355"/>
                <a:gridCol w="803021"/>
                <a:gridCol w="833755"/>
                <a:gridCol w="573387"/>
                <a:gridCol w="1138555"/>
                <a:gridCol w="577120"/>
                <a:gridCol w="577120"/>
                <a:gridCol w="577120"/>
                <a:gridCol w="577120"/>
                <a:gridCol w="577120"/>
                <a:gridCol w="577120"/>
                <a:gridCol w="577120"/>
                <a:gridCol w="577120"/>
                <a:gridCol w="577120"/>
              </a:tblGrid>
              <a:tr h="139320">
                <a:tc gridSpan="6">
                  <a:txBody>
                    <a:bodyPr/>
                    <a:lstStyle/>
                    <a:p>
                      <a:pPr algn="ctr"/>
                      <a:endParaRPr kumimoji="1" lang="en-US" altLang="ja-JP" sz="1200" dirty="0" smtClean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en-US" altLang="ja-JP" sz="12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0" dirty="0" smtClean="0">
                          <a:solidFill>
                            <a:schemeClr val="bg1"/>
                          </a:solidFill>
                        </a:rPr>
                        <a:t>6/22</a:t>
                      </a:r>
                      <a:endParaRPr lang="ja-JP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0" dirty="0" smtClean="0">
                          <a:solidFill>
                            <a:schemeClr val="bg1"/>
                          </a:solidFill>
                        </a:rPr>
                        <a:t>6/23</a:t>
                      </a:r>
                      <a:endParaRPr lang="ja-JP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 smtClean="0">
                          <a:solidFill>
                            <a:schemeClr val="bg1"/>
                          </a:solidFill>
                        </a:rPr>
                        <a:t>6/24</a:t>
                      </a:r>
                      <a:endParaRPr kumimoji="1" lang="ja-JP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 smtClean="0">
                          <a:solidFill>
                            <a:schemeClr val="bg1"/>
                          </a:solidFill>
                        </a:rPr>
                        <a:t>6/25</a:t>
                      </a:r>
                      <a:endParaRPr kumimoji="1" lang="ja-JP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 smtClean="0">
                          <a:solidFill>
                            <a:schemeClr val="bg1"/>
                          </a:solidFill>
                        </a:rPr>
                        <a:t>6/26</a:t>
                      </a:r>
                      <a:endParaRPr kumimoji="1" lang="ja-JP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 smtClean="0">
                          <a:solidFill>
                            <a:schemeClr val="bg1"/>
                          </a:solidFill>
                        </a:rPr>
                        <a:t>6/27</a:t>
                      </a:r>
                      <a:endParaRPr kumimoji="1" lang="ja-JP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 smtClean="0">
                          <a:solidFill>
                            <a:schemeClr val="bg1"/>
                          </a:solidFill>
                        </a:rPr>
                        <a:t>6/28</a:t>
                      </a:r>
                      <a:endParaRPr kumimoji="1" lang="ja-JP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 smtClean="0">
                          <a:solidFill>
                            <a:schemeClr val="bg1"/>
                          </a:solidFill>
                        </a:rPr>
                        <a:t>6/29</a:t>
                      </a:r>
                      <a:endParaRPr kumimoji="1" lang="ja-JP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 smtClean="0">
                          <a:solidFill>
                            <a:schemeClr val="bg1"/>
                          </a:solidFill>
                        </a:rPr>
                        <a:t>6/30</a:t>
                      </a:r>
                      <a:endParaRPr kumimoji="1" lang="ja-JP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18843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</a:rPr>
                        <a:t>詳細</a:t>
                      </a:r>
                      <a:endParaRPr kumimoji="1" lang="en-US" altLang="ja-JP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</a:rPr>
                        <a:t>区分</a:t>
                      </a:r>
                      <a:endParaRPr kumimoji="1" lang="en-US" altLang="ja-JP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</a:rPr>
                        <a:t>商品名</a:t>
                      </a:r>
                      <a:endParaRPr kumimoji="1" lang="en-US" altLang="ja-JP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</a:rPr>
                        <a:t>管理番号</a:t>
                      </a:r>
                      <a:endParaRPr kumimoji="1" lang="en-US" altLang="ja-JP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</a:rPr>
                        <a:t>動物</a:t>
                      </a:r>
                      <a:endParaRPr kumimoji="1" lang="en-US" altLang="ja-JP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</a:rPr>
                        <a:t>ステータス</a:t>
                      </a:r>
                      <a:endParaRPr kumimoji="1" lang="en-US" altLang="ja-JP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 smtClean="0">
                          <a:solidFill>
                            <a:schemeClr val="bg1"/>
                          </a:solidFill>
                        </a:rPr>
                        <a:t>月</a:t>
                      </a:r>
                      <a:endParaRPr kumimoji="1" lang="ja-JP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 smtClean="0">
                          <a:solidFill>
                            <a:schemeClr val="bg1"/>
                          </a:solidFill>
                        </a:rPr>
                        <a:t>火</a:t>
                      </a:r>
                      <a:endParaRPr kumimoji="1" lang="ja-JP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 smtClean="0">
                          <a:solidFill>
                            <a:schemeClr val="bg1"/>
                          </a:solidFill>
                        </a:rPr>
                        <a:t>水</a:t>
                      </a:r>
                      <a:endParaRPr kumimoji="1" lang="ja-JP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 smtClean="0">
                          <a:solidFill>
                            <a:schemeClr val="bg1"/>
                          </a:solidFill>
                        </a:rPr>
                        <a:t>木</a:t>
                      </a:r>
                      <a:endParaRPr kumimoji="1" lang="ja-JP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 smtClean="0">
                          <a:solidFill>
                            <a:schemeClr val="bg1"/>
                          </a:solidFill>
                        </a:rPr>
                        <a:t>金</a:t>
                      </a:r>
                      <a:endParaRPr kumimoji="1" lang="ja-JP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 smtClean="0">
                          <a:solidFill>
                            <a:srgbClr val="FF0000"/>
                          </a:solidFill>
                        </a:rPr>
                        <a:t>土</a:t>
                      </a:r>
                      <a:endParaRPr kumimoji="1" lang="ja-JP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 smtClean="0">
                          <a:solidFill>
                            <a:srgbClr val="FF0000"/>
                          </a:solidFill>
                        </a:rPr>
                        <a:t>日</a:t>
                      </a:r>
                      <a:endParaRPr kumimoji="1" lang="ja-JP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 smtClean="0">
                          <a:solidFill>
                            <a:schemeClr val="bg1"/>
                          </a:solidFill>
                        </a:rPr>
                        <a:t>月</a:t>
                      </a:r>
                      <a:endParaRPr kumimoji="1" lang="ja-JP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 smtClean="0">
                          <a:solidFill>
                            <a:schemeClr val="bg1"/>
                          </a:solidFill>
                        </a:rPr>
                        <a:t>火</a:t>
                      </a:r>
                      <a:endParaRPr kumimoji="1" lang="ja-JP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37190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u="sng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詳細</a:t>
                      </a:r>
                      <a:endParaRPr kumimoji="1" lang="ja-JP" altLang="en-US" sz="1200" u="sng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代替機</a:t>
                      </a:r>
                      <a:endParaRPr kumimoji="1" lang="ja-JP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M-Turbo</a:t>
                      </a:r>
                      <a:endParaRPr kumimoji="1" lang="ja-JP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NIM101</a:t>
                      </a:r>
                      <a:endParaRPr kumimoji="1" lang="ja-JP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熊本中央病院</a:t>
                      </a:r>
                    </a:p>
                  </a:txBody>
                  <a:tcPr anchor="ctr">
                    <a:solidFill>
                      <a:srgbClr val="9DC3E6"/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熊本中央病院</a:t>
                      </a:r>
                      <a:endParaRPr kumimoji="1" lang="ja-JP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9DC3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9DC3E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9DC3E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9DC3E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9DC3E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9DC3E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9DC3E6"/>
                    </a:solidFill>
                  </a:tcPr>
                </a:tc>
              </a:tr>
              <a:tr h="3719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u="sng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詳細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代替機</a:t>
                      </a:r>
                      <a:endParaRPr kumimoji="1" lang="ja-JP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M-Turbo</a:t>
                      </a:r>
                      <a:endParaRPr kumimoji="1" lang="ja-JP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NIM104</a:t>
                      </a:r>
                      <a:endParaRPr kumimoji="1" lang="ja-JP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Y</a:t>
                      </a:r>
                      <a:endParaRPr kumimoji="1" lang="ja-JP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JTP</a:t>
                      </a:r>
                      <a:r>
                        <a:rPr kumimoji="1" lang="ja-JP" alt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保管</a:t>
                      </a:r>
                      <a:endParaRPr kumimoji="1" lang="ja-JP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FFFF66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販売店返却済</a:t>
                      </a:r>
                      <a:endParaRPr kumimoji="1" lang="ja-JP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着荷</a:t>
                      </a:r>
                      <a:endParaRPr kumimoji="1" lang="ja-JP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FFFF66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JTP</a:t>
                      </a:r>
                      <a:r>
                        <a:rPr kumimoji="1" lang="ja-JP" alt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保管</a:t>
                      </a:r>
                      <a:endParaRPr kumimoji="1" lang="ja-JP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371903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371903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角丸四角形 14"/>
          <p:cNvSpPr/>
          <p:nvPr/>
        </p:nvSpPr>
        <p:spPr>
          <a:xfrm>
            <a:off x="1443533" y="3708784"/>
            <a:ext cx="1676110" cy="400717"/>
          </a:xfrm>
          <a:prstGeom prst="round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2">
                    <a:lumMod val="25000"/>
                  </a:schemeClr>
                </a:solidFill>
              </a:rPr>
              <a:t>JTP</a:t>
            </a:r>
            <a:r>
              <a:rPr kumimoji="1" lang="ja-JP" altLang="en-US" dirty="0" smtClean="0">
                <a:solidFill>
                  <a:schemeClr val="bg2">
                    <a:lumMod val="25000"/>
                  </a:schemeClr>
                </a:solidFill>
              </a:rPr>
              <a:t>保管</a:t>
            </a:r>
            <a:endParaRPr kumimoji="1" lang="ja-JP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3192934" y="3708783"/>
            <a:ext cx="1676110" cy="400717"/>
          </a:xfrm>
          <a:prstGeom prst="roundRect">
            <a:avLst/>
          </a:prstGeom>
          <a:solidFill>
            <a:srgbClr val="CC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bg2">
                    <a:lumMod val="25000"/>
                  </a:schemeClr>
                </a:solidFill>
              </a:rPr>
              <a:t>修理依頼品待</a:t>
            </a:r>
            <a:endParaRPr kumimoji="1" lang="ja-JP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4942335" y="3725632"/>
            <a:ext cx="1705945" cy="367018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bg2">
                    <a:lumMod val="25000"/>
                  </a:schemeClr>
                </a:solidFill>
              </a:rPr>
              <a:t>販売店返却済</a:t>
            </a:r>
            <a:endParaRPr kumimoji="1" lang="ja-JP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6723371" y="3710721"/>
            <a:ext cx="1676110" cy="400717"/>
          </a:xfrm>
          <a:prstGeom prst="round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bg2">
                    <a:lumMod val="25000"/>
                  </a:schemeClr>
                </a:solidFill>
              </a:rPr>
              <a:t>通常貸出</a:t>
            </a:r>
            <a:endParaRPr kumimoji="1" lang="ja-JP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10237312" y="3690918"/>
            <a:ext cx="1676110" cy="400717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2">
                    <a:lumMod val="25000"/>
                  </a:schemeClr>
                </a:solidFill>
              </a:rPr>
              <a:t>取消</a:t>
            </a:r>
            <a:endParaRPr kumimoji="1" lang="ja-JP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045997" y="1504265"/>
            <a:ext cx="25050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ja-JP" altLang="en-US" sz="1600" dirty="0" smtClean="0">
                <a:solidFill>
                  <a:schemeClr val="bg1">
                    <a:lumMod val="65000"/>
                  </a:schemeClr>
                </a:solidFill>
              </a:rPr>
              <a:t>検索</a:t>
            </a:r>
            <a:endParaRPr kumimoji="1" lang="ja-JP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380996" y="1504265"/>
            <a:ext cx="1350001" cy="369332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商品</a:t>
            </a:r>
            <a:r>
              <a:rPr kumimoji="1" lang="ja-JP" altLang="en-US" sz="1600" dirty="0" smtClean="0"/>
              <a:t>名</a:t>
            </a:r>
            <a:endParaRPr kumimoji="1" lang="ja-JP" altLang="en-US" sz="1600" dirty="0"/>
          </a:p>
        </p:txBody>
      </p:sp>
      <p:sp>
        <p:nvSpPr>
          <p:cNvPr id="22" name="正方形/長方形 21"/>
          <p:cNvSpPr/>
          <p:nvPr/>
        </p:nvSpPr>
        <p:spPr>
          <a:xfrm>
            <a:off x="4767389" y="987688"/>
            <a:ext cx="1109654" cy="369332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検索</a:t>
            </a:r>
            <a:endParaRPr kumimoji="1" lang="ja-JP" altLang="en-US" sz="1600" dirty="0"/>
          </a:p>
        </p:txBody>
      </p:sp>
      <p:sp>
        <p:nvSpPr>
          <p:cNvPr id="23" name="正方形/長方形 22"/>
          <p:cNvSpPr/>
          <p:nvPr/>
        </p:nvSpPr>
        <p:spPr>
          <a:xfrm>
            <a:off x="1758597" y="1504265"/>
            <a:ext cx="287400" cy="369332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▼</a:t>
            </a:r>
            <a:endParaRPr kumimoji="1" lang="ja-JP" altLang="en-US" sz="1600" dirty="0"/>
          </a:p>
        </p:txBody>
      </p:sp>
      <p:sp>
        <p:nvSpPr>
          <p:cNvPr id="24" name="正方形/長方形 23"/>
          <p:cNvSpPr/>
          <p:nvPr/>
        </p:nvSpPr>
        <p:spPr>
          <a:xfrm>
            <a:off x="10343399" y="618355"/>
            <a:ext cx="1350001" cy="369332"/>
          </a:xfrm>
          <a:prstGeom prst="rect">
            <a:avLst/>
          </a:prstGeom>
          <a:solidFill>
            <a:srgbClr val="00B050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ALL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11721000" y="618355"/>
            <a:ext cx="287400" cy="369332"/>
          </a:xfrm>
          <a:prstGeom prst="rect">
            <a:avLst/>
          </a:prstGeom>
          <a:solidFill>
            <a:srgbClr val="00B050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▼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045997" y="1973053"/>
            <a:ext cx="2496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ja-JP" altLang="en-US" sz="1600" dirty="0" smtClean="0">
                <a:solidFill>
                  <a:schemeClr val="bg1">
                    <a:lumMod val="65000"/>
                  </a:schemeClr>
                </a:solidFill>
              </a:rPr>
              <a:t>検索</a:t>
            </a:r>
            <a:endParaRPr kumimoji="1" lang="ja-JP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380996" y="1973053"/>
            <a:ext cx="1350001" cy="369332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管理番号</a:t>
            </a:r>
            <a:endParaRPr kumimoji="1" lang="ja-JP" altLang="en-US" sz="1600" dirty="0"/>
          </a:p>
        </p:txBody>
      </p:sp>
      <p:sp>
        <p:nvSpPr>
          <p:cNvPr id="28" name="正方形/長方形 27"/>
          <p:cNvSpPr/>
          <p:nvPr/>
        </p:nvSpPr>
        <p:spPr>
          <a:xfrm>
            <a:off x="4776088" y="1485555"/>
            <a:ext cx="1109654" cy="369332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削除</a:t>
            </a:r>
            <a:endParaRPr kumimoji="1" lang="ja-JP" altLang="en-US" sz="1600" dirty="0"/>
          </a:p>
        </p:txBody>
      </p:sp>
      <p:sp>
        <p:nvSpPr>
          <p:cNvPr id="29" name="正方形/長方形 28"/>
          <p:cNvSpPr/>
          <p:nvPr/>
        </p:nvSpPr>
        <p:spPr>
          <a:xfrm>
            <a:off x="1758597" y="1973053"/>
            <a:ext cx="287400" cy="369332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▼</a:t>
            </a:r>
            <a:endParaRPr kumimoji="1" lang="ja-JP" altLang="en-US" sz="16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80997" y="987687"/>
            <a:ext cx="16650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kumimoji="1" lang="ja-JP" altLang="en-US" sz="1600" dirty="0" smtClean="0">
                <a:solidFill>
                  <a:schemeClr val="bg1">
                    <a:lumMod val="65000"/>
                  </a:schemeClr>
                </a:solidFill>
              </a:rPr>
              <a:t>期間</a:t>
            </a:r>
            <a:endParaRPr kumimoji="1" lang="ja-JP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652388" y="987687"/>
            <a:ext cx="189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kumimoji="1" lang="ja-JP" altLang="en-US" sz="1600" dirty="0" smtClean="0">
                <a:solidFill>
                  <a:schemeClr val="bg1">
                    <a:lumMod val="65000"/>
                  </a:schemeClr>
                </a:solidFill>
              </a:rPr>
              <a:t>期間</a:t>
            </a:r>
            <a:endParaRPr kumimoji="1" lang="ja-JP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067387" y="987688"/>
            <a:ext cx="585001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2000" dirty="0" smtClean="0"/>
              <a:t>～</a:t>
            </a:r>
            <a:endParaRPr kumimoji="1" lang="ja-JP" altLang="en-US" sz="2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4767388" y="1977795"/>
            <a:ext cx="1109654" cy="369332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削除</a:t>
            </a:r>
            <a:endParaRPr kumimoji="1" lang="ja-JP" altLang="en-US" sz="1600" dirty="0"/>
          </a:p>
        </p:txBody>
      </p:sp>
      <p:sp>
        <p:nvSpPr>
          <p:cNvPr id="35" name="正方形/長方形 34"/>
          <p:cNvSpPr/>
          <p:nvPr/>
        </p:nvSpPr>
        <p:spPr>
          <a:xfrm>
            <a:off x="380996" y="2483670"/>
            <a:ext cx="1109654" cy="369332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追加</a:t>
            </a:r>
            <a:endParaRPr kumimoji="1" lang="ja-JP" altLang="en-US" sz="16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02096" y="3722812"/>
            <a:ext cx="1109653" cy="36933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ja-JP" altLang="en-US" sz="2000" dirty="0" smtClean="0"/>
              <a:t>代替機</a:t>
            </a:r>
            <a:endParaRPr kumimoji="1" lang="ja-JP" altLang="en-US" sz="2000" dirty="0"/>
          </a:p>
        </p:txBody>
      </p:sp>
      <p:sp>
        <p:nvSpPr>
          <p:cNvPr id="37" name="角丸四角形 36"/>
          <p:cNvSpPr/>
          <p:nvPr/>
        </p:nvSpPr>
        <p:spPr>
          <a:xfrm>
            <a:off x="1474467" y="3187572"/>
            <a:ext cx="1676110" cy="400717"/>
          </a:xfrm>
          <a:prstGeom prst="round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2">
                    <a:lumMod val="25000"/>
                  </a:schemeClr>
                </a:solidFill>
              </a:rPr>
              <a:t>JTP</a:t>
            </a:r>
            <a:r>
              <a:rPr kumimoji="1" lang="ja-JP" altLang="en-US" dirty="0" smtClean="0">
                <a:solidFill>
                  <a:schemeClr val="bg2">
                    <a:lumMod val="25000"/>
                  </a:schemeClr>
                </a:solidFill>
              </a:rPr>
              <a:t>保管</a:t>
            </a:r>
            <a:endParaRPr kumimoji="1" lang="ja-JP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3223868" y="3187571"/>
            <a:ext cx="1676110" cy="400717"/>
          </a:xfrm>
          <a:prstGeom prst="round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bg2">
                    <a:lumMod val="25000"/>
                  </a:schemeClr>
                </a:solidFill>
              </a:rPr>
              <a:t>展示</a:t>
            </a:r>
            <a:endParaRPr kumimoji="1" lang="ja-JP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8475421" y="3170213"/>
            <a:ext cx="1705945" cy="367018"/>
          </a:xfrm>
          <a:prstGeom prst="round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bg2">
                    <a:lumMod val="25000"/>
                  </a:schemeClr>
                </a:solidFill>
              </a:rPr>
              <a:t>修理代替</a:t>
            </a:r>
            <a:endParaRPr kumimoji="1" lang="ja-JP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4979845" y="3170214"/>
            <a:ext cx="1676110" cy="400717"/>
          </a:xfrm>
          <a:prstGeom prst="round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bg2">
                    <a:lumMod val="25000"/>
                  </a:schemeClr>
                </a:solidFill>
              </a:rPr>
              <a:t>通常貸出</a:t>
            </a:r>
            <a:endParaRPr kumimoji="1" lang="ja-JP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10263837" y="3153363"/>
            <a:ext cx="1676110" cy="400717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2">
                    <a:lumMod val="25000"/>
                  </a:schemeClr>
                </a:solidFill>
              </a:rPr>
              <a:t>取消</a:t>
            </a:r>
            <a:endParaRPr kumimoji="1" lang="ja-JP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233030" y="3201600"/>
            <a:ext cx="1109653" cy="36933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ja-JP" altLang="en-US" sz="2000" dirty="0" smtClean="0"/>
              <a:t>デモ機</a:t>
            </a:r>
            <a:endParaRPr kumimoji="1" lang="ja-JP" altLang="en-US" sz="2000" dirty="0"/>
          </a:p>
        </p:txBody>
      </p:sp>
      <p:sp>
        <p:nvSpPr>
          <p:cNvPr id="43" name="角丸四角形 42"/>
          <p:cNvSpPr/>
          <p:nvPr/>
        </p:nvSpPr>
        <p:spPr>
          <a:xfrm>
            <a:off x="6720794" y="3170213"/>
            <a:ext cx="1676110" cy="40071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bg2">
                    <a:lumMod val="25000"/>
                  </a:schemeClr>
                </a:solidFill>
              </a:rPr>
              <a:t>修理中</a:t>
            </a:r>
            <a:endParaRPr kumimoji="1" lang="ja-JP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8492886" y="3691426"/>
            <a:ext cx="1676110" cy="400717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bg2">
                    <a:lumMod val="25000"/>
                  </a:schemeClr>
                </a:solidFill>
              </a:rPr>
              <a:t>長期貸出</a:t>
            </a:r>
            <a:endParaRPr kumimoji="1" lang="ja-JP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830847" y="618357"/>
            <a:ext cx="1305927" cy="36933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r>
              <a:rPr lang="ja-JP" altLang="en-US" dirty="0" smtClean="0"/>
              <a:t>☑ 動物あり</a:t>
            </a:r>
            <a:endParaRPr kumimoji="1" lang="ja-JP" altLang="en-US" dirty="0"/>
          </a:p>
        </p:txBody>
      </p:sp>
      <p:sp>
        <p:nvSpPr>
          <p:cNvPr id="52" name="正方形/長方形 51"/>
          <p:cNvSpPr/>
          <p:nvPr/>
        </p:nvSpPr>
        <p:spPr>
          <a:xfrm>
            <a:off x="10343398" y="1011493"/>
            <a:ext cx="1350001" cy="966302"/>
          </a:xfrm>
          <a:prstGeom prst="rect">
            <a:avLst/>
          </a:prstGeom>
          <a:solidFill>
            <a:srgbClr val="92D050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ALL</a:t>
            </a:r>
          </a:p>
          <a:p>
            <a:pPr algn="ctr"/>
            <a:r>
              <a:rPr lang="ja-JP" altLang="en-US" dirty="0" smtClean="0"/>
              <a:t>デモ機</a:t>
            </a:r>
            <a:endParaRPr lang="en-US" altLang="ja-JP" dirty="0" smtClean="0"/>
          </a:p>
          <a:p>
            <a:pPr algn="ctr"/>
            <a:r>
              <a:rPr kumimoji="1" lang="ja-JP" altLang="en-US" dirty="0"/>
              <a:t>代替機</a:t>
            </a:r>
          </a:p>
        </p:txBody>
      </p:sp>
      <p:sp>
        <p:nvSpPr>
          <p:cNvPr id="54" name="角丸四角形吹き出し 53"/>
          <p:cNvSpPr/>
          <p:nvPr/>
        </p:nvSpPr>
        <p:spPr>
          <a:xfrm>
            <a:off x="6318894" y="1737687"/>
            <a:ext cx="3555000" cy="895130"/>
          </a:xfrm>
          <a:prstGeom prst="wedgeRoundRectCallout">
            <a:avLst>
              <a:gd name="adj1" fmla="val -30443"/>
              <a:gd name="adj2" fmla="val 102312"/>
              <a:gd name="adj3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区分によって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表示リストを変更</a:t>
            </a:r>
            <a:endParaRPr kumimoji="1" lang="ja-JP" altLang="en-US" dirty="0"/>
          </a:p>
        </p:txBody>
      </p:sp>
      <p:cxnSp>
        <p:nvCxnSpPr>
          <p:cNvPr id="5" name="直線矢印コネクタ 4"/>
          <p:cNvCxnSpPr>
            <a:stCxn id="54" idx="0"/>
          </p:cNvCxnSpPr>
          <p:nvPr/>
        </p:nvCxnSpPr>
        <p:spPr>
          <a:xfrm flipV="1">
            <a:off x="8096394" y="1011493"/>
            <a:ext cx="2084972" cy="726194"/>
          </a:xfrm>
          <a:prstGeom prst="straightConnector1">
            <a:avLst/>
          </a:prstGeom>
          <a:ln w="38100">
            <a:solidFill>
              <a:srgbClr val="EAB2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00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12192000" cy="468000"/>
          </a:xfrm>
          <a:prstGeom prst="rect">
            <a:avLst/>
          </a:prstGeom>
          <a:solidFill>
            <a:srgbClr val="4472C4"/>
          </a:solidFill>
        </p:spPr>
        <p:txBody>
          <a:bodyPr wrap="square" rtlCol="0" anchor="ctr">
            <a:no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User management</a:t>
            </a:r>
            <a:r>
              <a:rPr kumimoji="1" lang="ja-JP" altLang="en-US" dirty="0" smtClean="0">
                <a:solidFill>
                  <a:schemeClr val="bg1"/>
                </a:solidFill>
              </a:rPr>
              <a:t> </a:t>
            </a:r>
            <a:r>
              <a:rPr lang="en-US" altLang="ja-JP" dirty="0" smtClean="0">
                <a:solidFill>
                  <a:schemeClr val="bg1"/>
                </a:solidFill>
              </a:rPr>
              <a:t>&lt;</a:t>
            </a:r>
            <a:r>
              <a:rPr lang="ja-JP" altLang="en-US" dirty="0" smtClean="0">
                <a:solidFill>
                  <a:schemeClr val="bg1"/>
                </a:solidFill>
              </a:rPr>
              <a:t>ユーザー管理</a:t>
            </a:r>
            <a:r>
              <a:rPr kumimoji="1" lang="en-US" altLang="ja-JP" dirty="0" smtClean="0">
                <a:solidFill>
                  <a:schemeClr val="bg1"/>
                </a:solidFill>
              </a:rPr>
              <a:t>&gt;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253809" y="49334"/>
            <a:ext cx="86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 smtClean="0">
                <a:solidFill>
                  <a:schemeClr val="bg1"/>
                </a:solidFill>
              </a:rPr>
              <a:t>&lt;Top&gt;</a:t>
            </a:r>
            <a:endParaRPr kumimoji="1" lang="ja-JP" altLang="en-US" u="sng" dirty="0">
              <a:solidFill>
                <a:schemeClr val="bg1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992145" y="557000"/>
            <a:ext cx="2052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ja-JP" altLang="en-US" sz="1400" dirty="0" smtClean="0">
                <a:solidFill>
                  <a:schemeClr val="bg1">
                    <a:lumMod val="65000"/>
                  </a:schemeClr>
                </a:solidFill>
              </a:rPr>
              <a:t>検索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327144" y="557000"/>
            <a:ext cx="1350001" cy="369332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ユーザー名</a:t>
            </a:r>
            <a:endParaRPr kumimoji="1" lang="ja-JP" altLang="en-US" sz="1400" dirty="0"/>
          </a:p>
        </p:txBody>
      </p:sp>
      <p:sp>
        <p:nvSpPr>
          <p:cNvPr id="27" name="正方形/長方形 26"/>
          <p:cNvSpPr/>
          <p:nvPr/>
        </p:nvSpPr>
        <p:spPr>
          <a:xfrm>
            <a:off x="4107145" y="553814"/>
            <a:ext cx="1109654" cy="369332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検索</a:t>
            </a:r>
            <a:endParaRPr kumimoji="1" lang="ja-JP" altLang="en-US" sz="1400" dirty="0"/>
          </a:p>
        </p:txBody>
      </p:sp>
      <p:sp>
        <p:nvSpPr>
          <p:cNvPr id="28" name="正方形/長方形 27"/>
          <p:cNvSpPr/>
          <p:nvPr/>
        </p:nvSpPr>
        <p:spPr>
          <a:xfrm>
            <a:off x="1704745" y="557000"/>
            <a:ext cx="287400" cy="369332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▼</a:t>
            </a:r>
            <a:endParaRPr kumimoji="1" lang="ja-JP" altLang="en-US" sz="1400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397875"/>
              </p:ext>
            </p:extLst>
          </p:nvPr>
        </p:nvGraphicFramePr>
        <p:xfrm>
          <a:off x="377926" y="4239000"/>
          <a:ext cx="4952854" cy="202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935"/>
                <a:gridCol w="528955"/>
                <a:gridCol w="376555"/>
                <a:gridCol w="1124268"/>
                <a:gridCol w="1869186"/>
                <a:gridCol w="528955"/>
              </a:tblGrid>
              <a:tr h="45512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</a:rPr>
                        <a:t>解除</a:t>
                      </a:r>
                      <a:endParaRPr kumimoji="1" lang="en-US" altLang="ja-JP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</a:rPr>
                        <a:t>権限</a:t>
                      </a:r>
                      <a:endParaRPr kumimoji="1" lang="en-US" altLang="ja-JP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</a:rPr>
                        <a:t>ユーザー名</a:t>
                      </a:r>
                      <a:endParaRPr kumimoji="1" lang="en-US" altLang="ja-JP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</a:rPr>
                        <a:t>メールアドレス</a:t>
                      </a:r>
                      <a:endParaRPr kumimoji="1" lang="en-US" altLang="ja-JP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</a:rPr>
                        <a:t>削除</a:t>
                      </a:r>
                      <a:endParaRPr kumimoji="1" lang="en-US" altLang="ja-JP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54020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u="sng" dirty="0" smtClean="0">
                          <a:solidFill>
                            <a:schemeClr val="accent1"/>
                          </a:solidFill>
                        </a:rPr>
                        <a:t>解除</a:t>
                      </a:r>
                      <a:endParaRPr kumimoji="1" lang="en-US" altLang="ja-JP" sz="1200" u="sng" dirty="0" smtClean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管理</a:t>
                      </a:r>
                      <a:endParaRPr kumimoji="1" lang="ja-JP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▼</a:t>
                      </a:r>
                      <a:endParaRPr kumimoji="1" lang="ja-JP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u="none" dirty="0" smtClean="0">
                          <a:solidFill>
                            <a:schemeClr val="tx1"/>
                          </a:solidFill>
                        </a:rPr>
                        <a:t>AdminUser1</a:t>
                      </a:r>
                      <a:endParaRPr kumimoji="1" lang="ja-JP" altLang="en-US" sz="12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AdminUser1@test.co.jp</a:t>
                      </a:r>
                      <a:endParaRPr kumimoji="1" lang="ja-JP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</a:rPr>
                        <a:t>削除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</a:tr>
              <a:tr h="54020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u="sng" dirty="0" smtClean="0">
                          <a:solidFill>
                            <a:schemeClr val="accent1"/>
                          </a:solidFill>
                        </a:rPr>
                        <a:t>解除</a:t>
                      </a:r>
                      <a:endParaRPr kumimoji="1" lang="en-US" altLang="ja-JP" sz="1200" u="sng" dirty="0" smtClean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一般</a:t>
                      </a:r>
                      <a:endParaRPr kumimoji="1" lang="ja-JP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▽</a:t>
                      </a:r>
                      <a:endParaRPr kumimoji="1" lang="ja-JP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u="none" dirty="0" smtClean="0">
                          <a:solidFill>
                            <a:schemeClr val="tx1"/>
                          </a:solidFill>
                        </a:rPr>
                        <a:t>GeneralUser1</a:t>
                      </a:r>
                      <a:endParaRPr kumimoji="1" lang="ja-JP" altLang="en-US" sz="120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u="none" dirty="0" smtClean="0">
                          <a:solidFill>
                            <a:schemeClr val="tx1"/>
                          </a:solidFill>
                        </a:rPr>
                        <a:t>GeneralUser1</a:t>
                      </a:r>
                      <a:r>
                        <a:rPr kumimoji="1" lang="en-US" altLang="ja-JP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@test.co.jp</a:t>
                      </a:r>
                      <a:endParaRPr kumimoji="1" lang="ja-JP" altLang="en-US" sz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</a:rPr>
                        <a:t>削除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</a:tr>
              <a:tr h="48926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u="sng" dirty="0" smtClean="0">
                          <a:solidFill>
                            <a:schemeClr val="accent1"/>
                          </a:solidFill>
                        </a:rPr>
                        <a:t>解除</a:t>
                      </a:r>
                      <a:endParaRPr kumimoji="1" lang="en-US" altLang="ja-JP" sz="1200" u="sng" dirty="0" smtClean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閲覧</a:t>
                      </a:r>
                      <a:endParaRPr kumimoji="1" lang="ja-JP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▽</a:t>
                      </a:r>
                      <a:endParaRPr kumimoji="1" lang="ja-JP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u="none" dirty="0" smtClean="0">
                          <a:solidFill>
                            <a:schemeClr val="tx1"/>
                          </a:solidFill>
                        </a:rPr>
                        <a:t>ViewUser1</a:t>
                      </a:r>
                      <a:endParaRPr kumimoji="1" lang="ja-JP" altLang="en-US" sz="12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u="none" dirty="0" smtClean="0">
                          <a:solidFill>
                            <a:schemeClr val="tx1"/>
                          </a:solidFill>
                        </a:rPr>
                        <a:t>ViewUser1</a:t>
                      </a:r>
                      <a:r>
                        <a:rPr kumimoji="1" lang="en-US" altLang="ja-JP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@test.co.jp</a:t>
                      </a:r>
                      <a:endParaRPr kumimoji="1" lang="ja-JP" altLang="en-US" sz="120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</a:rPr>
                        <a:t>削除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</a:tr>
            </a:tbl>
          </a:graphicData>
        </a:graphic>
      </p:graphicFrame>
      <p:sp>
        <p:nvSpPr>
          <p:cNvPr id="3" name="正方形/長方形 2"/>
          <p:cNvSpPr/>
          <p:nvPr/>
        </p:nvSpPr>
        <p:spPr>
          <a:xfrm>
            <a:off x="196831" y="1509722"/>
            <a:ext cx="5445000" cy="259427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221745" y="1594315"/>
            <a:ext cx="30096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1400" dirty="0" smtClean="0">
                <a:solidFill>
                  <a:schemeClr val="bg1">
                    <a:lumMod val="65000"/>
                  </a:schemeClr>
                </a:solidFill>
              </a:rPr>
              <a:t>権限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404344" y="1594315"/>
            <a:ext cx="1827441" cy="369332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権限</a:t>
            </a:r>
            <a:r>
              <a:rPr kumimoji="1" lang="en-US" altLang="ja-JP" sz="1400" dirty="0" smtClean="0"/>
              <a:t>*</a:t>
            </a:r>
            <a:endParaRPr kumimoji="1" lang="ja-JP" altLang="en-US" sz="14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221745" y="1963646"/>
            <a:ext cx="3009694" cy="3565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1400" dirty="0" smtClean="0">
                <a:solidFill>
                  <a:schemeClr val="bg1">
                    <a:lumMod val="65000"/>
                  </a:schemeClr>
                </a:solidFill>
              </a:rPr>
              <a:t>ユーザー名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404344" y="1950904"/>
            <a:ext cx="1827441" cy="369332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ユーザー名</a:t>
            </a:r>
            <a:r>
              <a:rPr kumimoji="1" lang="en-US" altLang="ja-JP" sz="1400" dirty="0" smtClean="0"/>
              <a:t>*</a:t>
            </a:r>
            <a:endParaRPr kumimoji="1" lang="ja-JP" altLang="en-US" sz="14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223567" y="2320236"/>
            <a:ext cx="3007872" cy="3815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1400" dirty="0" smtClean="0">
                <a:solidFill>
                  <a:schemeClr val="bg1">
                    <a:lumMod val="65000"/>
                  </a:schemeClr>
                </a:solidFill>
              </a:rPr>
              <a:t>メールアドレス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404344" y="2332436"/>
            <a:ext cx="1829263" cy="369332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メールアドレス</a:t>
            </a:r>
            <a:endParaRPr kumimoji="1" lang="ja-JP" altLang="en-US" sz="1400" dirty="0"/>
          </a:p>
        </p:txBody>
      </p:sp>
      <p:sp>
        <p:nvSpPr>
          <p:cNvPr id="42" name="正方形/長方形 41"/>
          <p:cNvSpPr/>
          <p:nvPr/>
        </p:nvSpPr>
        <p:spPr>
          <a:xfrm>
            <a:off x="4121785" y="3609000"/>
            <a:ext cx="1109654" cy="369332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新規登録</a:t>
            </a:r>
            <a:endParaRPr kumimoji="1" lang="ja-JP" altLang="en-US" sz="1400" dirty="0"/>
          </a:p>
        </p:txBody>
      </p:sp>
      <p:sp>
        <p:nvSpPr>
          <p:cNvPr id="43" name="正方形/長方形 42"/>
          <p:cNvSpPr/>
          <p:nvPr/>
        </p:nvSpPr>
        <p:spPr>
          <a:xfrm>
            <a:off x="329922" y="1058100"/>
            <a:ext cx="1662223" cy="369332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新規ユーザー登録</a:t>
            </a:r>
            <a:endParaRPr kumimoji="1" lang="ja-JP" altLang="en-US" sz="1400" dirty="0"/>
          </a:p>
        </p:txBody>
      </p:sp>
      <p:sp>
        <p:nvSpPr>
          <p:cNvPr id="5" name="角丸四角形吹き出し 4"/>
          <p:cNvSpPr/>
          <p:nvPr/>
        </p:nvSpPr>
        <p:spPr>
          <a:xfrm>
            <a:off x="5826000" y="926332"/>
            <a:ext cx="4500000" cy="895130"/>
          </a:xfrm>
          <a:prstGeom prst="wedgeRoundRectCallout">
            <a:avLst>
              <a:gd name="adj1" fmla="val -57986"/>
              <a:gd name="adj2" fmla="val 89566"/>
              <a:gd name="adj3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隠フォーム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新規ユーザー登録ボタンがトリガー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/>
        </p:nvSpPr>
        <p:spPr>
          <a:xfrm>
            <a:off x="378704" y="6401920"/>
            <a:ext cx="1109654" cy="369332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確定</a:t>
            </a:r>
            <a:endParaRPr kumimoji="1" lang="ja-JP" altLang="en-US" sz="1400" dirty="0"/>
          </a:p>
        </p:txBody>
      </p:sp>
      <p:cxnSp>
        <p:nvCxnSpPr>
          <p:cNvPr id="7" name="直線矢印コネクタ 6"/>
          <p:cNvCxnSpPr>
            <a:stCxn id="5" idx="1"/>
            <a:endCxn id="43" idx="3"/>
          </p:cNvCxnSpPr>
          <p:nvPr/>
        </p:nvCxnSpPr>
        <p:spPr>
          <a:xfrm flipH="1" flipV="1">
            <a:off x="1992145" y="1242766"/>
            <a:ext cx="3833855" cy="1311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2223567" y="2702316"/>
            <a:ext cx="3007872" cy="3815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1400" dirty="0" smtClean="0">
                <a:solidFill>
                  <a:schemeClr val="bg1">
                    <a:lumMod val="65000"/>
                  </a:schemeClr>
                </a:solidFill>
              </a:rPr>
              <a:t>パスワード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404344" y="2714516"/>
            <a:ext cx="1829263" cy="369332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パスワード</a:t>
            </a:r>
            <a:r>
              <a:rPr kumimoji="1" lang="en-US" altLang="ja-JP" sz="1400" dirty="0" smtClean="0"/>
              <a:t>*</a:t>
            </a:r>
            <a:endParaRPr kumimoji="1" lang="ja-JP" altLang="en-US" sz="1400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222655" y="3083848"/>
            <a:ext cx="30087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1400" dirty="0" smtClean="0">
                <a:solidFill>
                  <a:schemeClr val="bg1">
                    <a:lumMod val="65000"/>
                  </a:schemeClr>
                </a:solidFill>
              </a:rPr>
              <a:t>パスワード</a:t>
            </a:r>
            <a:r>
              <a:rPr lang="ja-JP" altLang="en-US" sz="1400" dirty="0">
                <a:solidFill>
                  <a:schemeClr val="bg1">
                    <a:lumMod val="65000"/>
                  </a:schemeClr>
                </a:solidFill>
              </a:rPr>
              <a:t>確認用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403432" y="3095658"/>
            <a:ext cx="1829263" cy="357522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パスワード確認用</a:t>
            </a:r>
            <a:r>
              <a:rPr kumimoji="1" lang="en-US" altLang="ja-JP" sz="1400" dirty="0" smtClean="0"/>
              <a:t>*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8964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0"/>
            <a:ext cx="12192000" cy="468000"/>
          </a:xfrm>
          <a:prstGeom prst="rect">
            <a:avLst/>
          </a:prstGeom>
          <a:solidFill>
            <a:srgbClr val="4472C4"/>
          </a:solidFill>
        </p:spPr>
        <p:txBody>
          <a:bodyPr wrap="square" rtlCol="0" anchor="ctr">
            <a:no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</a:rPr>
              <a:t>M-Turbo</a:t>
            </a:r>
            <a:r>
              <a:rPr kumimoji="1" lang="ja-JP" altLang="en-US" dirty="0" smtClean="0">
                <a:solidFill>
                  <a:schemeClr val="bg1"/>
                </a:solidFill>
              </a:rPr>
              <a:t> </a:t>
            </a:r>
            <a:r>
              <a:rPr lang="en-US" altLang="ja-JP" dirty="0" smtClean="0">
                <a:solidFill>
                  <a:schemeClr val="bg1"/>
                </a:solidFill>
              </a:rPr>
              <a:t>03C6XN</a:t>
            </a:r>
            <a:r>
              <a:rPr lang="ja-JP" altLang="en-US" dirty="0" smtClean="0">
                <a:solidFill>
                  <a:schemeClr val="bg1"/>
                </a:solidFill>
              </a:rPr>
              <a:t> </a:t>
            </a:r>
            <a:r>
              <a:rPr lang="en-US" altLang="ja-JP" dirty="0" smtClean="0">
                <a:solidFill>
                  <a:schemeClr val="bg1"/>
                </a:solidFill>
              </a:rPr>
              <a:t>NIM101</a:t>
            </a:r>
            <a:r>
              <a:rPr lang="en-US" altLang="ja-JP" dirty="0">
                <a:solidFill>
                  <a:schemeClr val="bg1"/>
                </a:solidFill>
              </a:rPr>
              <a:t> &lt;</a:t>
            </a:r>
            <a:r>
              <a:rPr lang="ja-JP" altLang="en-US" dirty="0">
                <a:solidFill>
                  <a:schemeClr val="bg1"/>
                </a:solidFill>
              </a:rPr>
              <a:t>代替機</a:t>
            </a:r>
            <a:r>
              <a:rPr lang="en-US" altLang="ja-JP" dirty="0" smtClean="0">
                <a:solidFill>
                  <a:schemeClr val="bg1"/>
                </a:solidFill>
              </a:rPr>
              <a:t>&gt;</a:t>
            </a:r>
            <a:r>
              <a:rPr lang="ja-JP" altLang="en-US" dirty="0" smtClean="0">
                <a:solidFill>
                  <a:schemeClr val="bg1"/>
                </a:solidFill>
              </a:rPr>
              <a:t>　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019354" y="49334"/>
            <a:ext cx="2172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 smtClean="0">
                <a:solidFill>
                  <a:schemeClr val="bg1"/>
                </a:solidFill>
              </a:rPr>
              <a:t>&lt;Top&gt;</a:t>
            </a:r>
            <a:r>
              <a:rPr lang="ja-JP" altLang="en-US" dirty="0" smtClean="0">
                <a:solidFill>
                  <a:schemeClr val="bg1"/>
                </a:solidFill>
              </a:rPr>
              <a:t> </a:t>
            </a:r>
            <a:r>
              <a:rPr lang="en-US" altLang="ja-JP" dirty="0" smtClean="0">
                <a:solidFill>
                  <a:schemeClr val="bg1"/>
                </a:solidFill>
              </a:rPr>
              <a:t>&lt;</a:t>
            </a:r>
            <a:r>
              <a:rPr kumimoji="1" lang="en-US" altLang="ja-JP" u="sng" dirty="0" smtClean="0">
                <a:solidFill>
                  <a:schemeClr val="bg1"/>
                </a:solidFill>
              </a:rPr>
              <a:t>Schedule&gt;</a:t>
            </a:r>
            <a:endParaRPr kumimoji="1" lang="ja-JP" altLang="en-US" u="sng" dirty="0">
              <a:solidFill>
                <a:schemeClr val="bg1"/>
              </a:solidFill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506279"/>
              </p:ext>
            </p:extLst>
          </p:nvPr>
        </p:nvGraphicFramePr>
        <p:xfrm>
          <a:off x="377360" y="1443945"/>
          <a:ext cx="11430000" cy="35661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655000"/>
                <a:gridCol w="8775000"/>
              </a:tblGrid>
              <a:tr h="16372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 smtClean="0"/>
                        <a:t>管理番号</a:t>
                      </a:r>
                      <a:endParaRPr kumimoji="1" lang="ja-JP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smtClean="0"/>
                        <a:t>NIM101</a:t>
                      </a:r>
                    </a:p>
                  </a:txBody>
                  <a:tcPr anchor="ctr"/>
                </a:tc>
              </a:tr>
              <a:tr h="16372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 smtClean="0"/>
                        <a:t>商品名</a:t>
                      </a:r>
                      <a:endParaRPr kumimoji="1" lang="en-US" altLang="ja-JP" sz="12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u="none" dirty="0" smtClean="0">
                          <a:solidFill>
                            <a:schemeClr val="tx1"/>
                          </a:solidFill>
                        </a:rPr>
                        <a:t>M-Turbo</a:t>
                      </a:r>
                      <a:endParaRPr kumimoji="1" lang="ja-JP" altLang="en-US" sz="120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6372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 smtClean="0"/>
                        <a:t>型式</a:t>
                      </a:r>
                      <a:endParaRPr kumimoji="1" lang="en-US" altLang="ja-JP" sz="12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u="sng" dirty="0" smtClean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16372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 smtClean="0"/>
                        <a:t>S/N</a:t>
                      </a:r>
                      <a:endParaRPr kumimoji="1" lang="ja-JP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smtClean="0"/>
                        <a:t>03C6XN</a:t>
                      </a:r>
                      <a:endParaRPr kumimoji="1" lang="ja-JP" altLang="en-US" sz="1200" b="0" dirty="0"/>
                    </a:p>
                  </a:txBody>
                  <a:tcPr anchor="ctr"/>
                </a:tc>
              </a:tr>
              <a:tr h="16372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 smtClean="0"/>
                        <a:t>デモローナ区分</a:t>
                      </a:r>
                      <a:endParaRPr kumimoji="1" lang="ja-JP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/>
                    </a:p>
                  </a:txBody>
                  <a:tcPr anchor="ctr"/>
                </a:tc>
              </a:tr>
              <a:tr h="16372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 smtClean="0"/>
                        <a:t>資産登録日</a:t>
                      </a:r>
                      <a:endParaRPr kumimoji="1" lang="ja-JP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smtClean="0"/>
                        <a:t>2014</a:t>
                      </a:r>
                      <a:r>
                        <a:rPr kumimoji="1" lang="ja-JP" altLang="en-US" sz="1200" b="0" dirty="0" smtClean="0"/>
                        <a:t>年</a:t>
                      </a:r>
                      <a:r>
                        <a:rPr kumimoji="1" lang="en-US" altLang="ja-JP" sz="1200" b="0" dirty="0" smtClean="0"/>
                        <a:t>10</a:t>
                      </a:r>
                      <a:r>
                        <a:rPr kumimoji="1" lang="ja-JP" altLang="en-US" sz="1200" b="0" dirty="0" smtClean="0"/>
                        <a:t>月</a:t>
                      </a:r>
                      <a:r>
                        <a:rPr kumimoji="1" lang="en-US" altLang="ja-JP" sz="1200" b="0" dirty="0" smtClean="0"/>
                        <a:t>12</a:t>
                      </a:r>
                      <a:r>
                        <a:rPr kumimoji="1" lang="ja-JP" altLang="en-US" sz="1200" b="0" dirty="0" smtClean="0"/>
                        <a:t>日</a:t>
                      </a:r>
                      <a:endParaRPr kumimoji="1" lang="ja-JP" altLang="en-US" sz="1200" b="0" dirty="0"/>
                    </a:p>
                  </a:txBody>
                  <a:tcPr anchor="ctr"/>
                </a:tc>
              </a:tr>
              <a:tr h="16372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 smtClean="0"/>
                        <a:t>FMS</a:t>
                      </a:r>
                      <a:r>
                        <a:rPr kumimoji="1" lang="ja-JP" altLang="en-US" sz="1200" b="0" dirty="0" smtClean="0"/>
                        <a:t>固定資産</a:t>
                      </a:r>
                      <a:endParaRPr kumimoji="1" lang="ja-JP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/>
                    </a:p>
                  </a:txBody>
                  <a:tcPr anchor="ctr"/>
                </a:tc>
              </a:tr>
              <a:tr h="16372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 smtClean="0"/>
                        <a:t>旧管理番号</a:t>
                      </a:r>
                      <a:r>
                        <a:rPr kumimoji="1" lang="en-US" altLang="ja-JP" sz="1200" b="0" dirty="0" smtClean="0"/>
                        <a:t>1</a:t>
                      </a:r>
                      <a:endParaRPr kumimoji="1" lang="ja-JP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/>
                    </a:p>
                  </a:txBody>
                  <a:tcPr anchor="ctr"/>
                </a:tc>
              </a:tr>
              <a:tr h="16372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 smtClean="0"/>
                        <a:t>旧管理番号</a:t>
                      </a:r>
                      <a:r>
                        <a:rPr kumimoji="1" lang="en-US" altLang="ja-JP" sz="1200" b="0" dirty="0" smtClean="0"/>
                        <a:t>2</a:t>
                      </a:r>
                      <a:endParaRPr kumimoji="1" lang="ja-JP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/>
                    </a:p>
                  </a:txBody>
                  <a:tcPr anchor="ctr"/>
                </a:tc>
              </a:tr>
              <a:tr h="16372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 smtClean="0"/>
                        <a:t>リプレース前のシリアル</a:t>
                      </a:r>
                      <a:endParaRPr kumimoji="1" lang="ja-JP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/>
                    </a:p>
                  </a:txBody>
                  <a:tcPr anchor="ctr"/>
                </a:tc>
              </a:tr>
              <a:tr h="16372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 smtClean="0"/>
                        <a:t>動物</a:t>
                      </a:r>
                      <a:endParaRPr kumimoji="1" lang="ja-JP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smtClean="0"/>
                        <a:t>false</a:t>
                      </a:r>
                      <a:endParaRPr kumimoji="1" lang="ja-JP" altLang="en-US" sz="1200" b="0" dirty="0"/>
                    </a:p>
                  </a:txBody>
                  <a:tcPr anchor="ctr"/>
                </a:tc>
              </a:tr>
              <a:tr h="16372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 smtClean="0"/>
                        <a:t>備考</a:t>
                      </a:r>
                      <a:endParaRPr kumimoji="1" lang="ja-JP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0" dirty="0" smtClean="0"/>
                        <a:t>部品が取れやすいため取り扱い注意</a:t>
                      </a:r>
                      <a:endParaRPr kumimoji="1" lang="ja-JP" altLang="en-US" sz="1200" b="0" dirty="0"/>
                    </a:p>
                  </a:txBody>
                  <a:tcPr anchor="ctr"/>
                </a:tc>
              </a:tr>
              <a:tr h="16372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 smtClean="0"/>
                        <a:t>廃棄</a:t>
                      </a:r>
                      <a:endParaRPr kumimoji="1" lang="ja-JP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smtClean="0"/>
                        <a:t>false</a:t>
                      </a:r>
                      <a:endParaRPr kumimoji="1" lang="ja-JP" altLang="en-US" sz="1200" b="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377360" y="714724"/>
            <a:ext cx="6300000" cy="461665"/>
          </a:xfrm>
          <a:prstGeom prst="rect">
            <a:avLst/>
          </a:prstGeom>
          <a:solidFill>
            <a:srgbClr val="9DC3E6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2400" dirty="0"/>
              <a:t>修理中：施設</a:t>
            </a:r>
            <a:r>
              <a:rPr lang="ja-JP" altLang="en-US" sz="2400" dirty="0" smtClean="0"/>
              <a:t>直送 </a:t>
            </a:r>
            <a:r>
              <a:rPr lang="ja-JP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熊本</a:t>
            </a:r>
            <a:r>
              <a:rPr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中央</a:t>
            </a:r>
            <a:r>
              <a:rPr lang="ja-JP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病院</a:t>
            </a:r>
            <a:endParaRPr lang="ja-JP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537533" y="6315319"/>
            <a:ext cx="1109654" cy="369332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確定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8571000" y="771306"/>
            <a:ext cx="2160000" cy="369332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貸出確認書出力</a:t>
            </a:r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992" y="517334"/>
            <a:ext cx="896368" cy="896368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377360" y="5217947"/>
            <a:ext cx="11430000" cy="8895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65000"/>
                  </a:schemeClr>
                </a:solidFill>
              </a:rPr>
              <a:t>メモ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33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図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76" y="4892218"/>
            <a:ext cx="4215952" cy="480889"/>
          </a:xfrm>
          <a:prstGeom prst="rect">
            <a:avLst/>
          </a:prstGeom>
        </p:spPr>
      </p:pic>
      <p:pic>
        <p:nvPicPr>
          <p:cNvPr id="44" name="図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9593" y="983200"/>
            <a:ext cx="2703390" cy="440814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0" y="0"/>
            <a:ext cx="12192000" cy="468000"/>
          </a:xfrm>
          <a:prstGeom prst="rect">
            <a:avLst/>
          </a:prstGeom>
          <a:solidFill>
            <a:srgbClr val="4472C4"/>
          </a:solidFill>
        </p:spPr>
        <p:txBody>
          <a:bodyPr wrap="square" rtlCol="0" anchor="ctr">
            <a:no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</a:rPr>
              <a:t>Shipment request &lt;</a:t>
            </a:r>
            <a:r>
              <a:rPr lang="ja-JP" altLang="en-US" dirty="0" smtClean="0">
                <a:solidFill>
                  <a:schemeClr val="bg1"/>
                </a:solidFill>
              </a:rPr>
              <a:t>出荷依頼</a:t>
            </a:r>
            <a:r>
              <a:rPr kumimoji="1" lang="en-US" altLang="ja-JP" dirty="0" smtClean="0">
                <a:solidFill>
                  <a:schemeClr val="bg1"/>
                </a:solidFill>
              </a:rPr>
              <a:t>&gt;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253809" y="49334"/>
            <a:ext cx="86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 smtClean="0">
                <a:solidFill>
                  <a:schemeClr val="bg1"/>
                </a:solidFill>
              </a:rPr>
              <a:t>&lt;Top&gt;</a:t>
            </a:r>
            <a:endParaRPr kumimoji="1" lang="ja-JP" altLang="en-US" u="sng" dirty="0">
              <a:solidFill>
                <a:schemeClr val="bg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6456000" y="664866"/>
            <a:ext cx="1350001" cy="369332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出荷要求者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456000" y="1034198"/>
            <a:ext cx="13500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dirty="0" smtClean="0">
                <a:solidFill>
                  <a:schemeClr val="bg1">
                    <a:lumMod val="65000"/>
                  </a:schemeClr>
                </a:solidFill>
              </a:rPr>
              <a:t>出荷要求者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362214" y="1034198"/>
            <a:ext cx="1714499" cy="342900"/>
          </a:xfrm>
          <a:prstGeom prst="rect">
            <a:avLst/>
          </a:prstGeom>
          <a:solidFill>
            <a:srgbClr val="4472C4"/>
          </a:solidFill>
          <a:ln w="3175"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800"/>
              <a:t>到着希望日</a:t>
            </a:r>
            <a:endParaRPr kumimoji="1" lang="en-US" altLang="ja-JP" sz="1800"/>
          </a:p>
        </p:txBody>
      </p:sp>
      <p:sp>
        <p:nvSpPr>
          <p:cNvPr id="24" name="正方形/長方形 23"/>
          <p:cNvSpPr/>
          <p:nvPr/>
        </p:nvSpPr>
        <p:spPr>
          <a:xfrm>
            <a:off x="362214" y="1377098"/>
            <a:ext cx="1714499" cy="342900"/>
          </a:xfrm>
          <a:prstGeom prst="rect">
            <a:avLst/>
          </a:prstGeom>
          <a:solidFill>
            <a:srgbClr val="4472C4"/>
          </a:solidFill>
          <a:ln w="3175"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800"/>
              <a:t>JTP</a:t>
            </a:r>
            <a:r>
              <a:rPr kumimoji="1" lang="ja-JP" altLang="en-US" sz="1800"/>
              <a:t>返却予定日</a:t>
            </a:r>
            <a:endParaRPr kumimoji="1" lang="en-US" altLang="ja-JP" sz="1800"/>
          </a:p>
        </p:txBody>
      </p:sp>
      <p:sp>
        <p:nvSpPr>
          <p:cNvPr id="32" name="正方形/長方形 31"/>
          <p:cNvSpPr/>
          <p:nvPr/>
        </p:nvSpPr>
        <p:spPr>
          <a:xfrm>
            <a:off x="2076713" y="691298"/>
            <a:ext cx="857252" cy="342900"/>
          </a:xfrm>
          <a:prstGeom prst="rect">
            <a:avLst/>
          </a:prstGeom>
          <a:solidFill>
            <a:srgbClr val="4472C4"/>
          </a:solidFill>
          <a:ln w="3175"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800"/>
              <a:t>日付</a:t>
            </a:r>
            <a:endParaRPr kumimoji="1" lang="en-US" altLang="ja-JP" sz="1800"/>
          </a:p>
        </p:txBody>
      </p:sp>
      <p:sp>
        <p:nvSpPr>
          <p:cNvPr id="33" name="正方形/長方形 32"/>
          <p:cNvSpPr/>
          <p:nvPr/>
        </p:nvSpPr>
        <p:spPr>
          <a:xfrm>
            <a:off x="2933963" y="691298"/>
            <a:ext cx="2914650" cy="342900"/>
          </a:xfrm>
          <a:prstGeom prst="rect">
            <a:avLst/>
          </a:prstGeom>
          <a:solidFill>
            <a:srgbClr val="4472C4"/>
          </a:solidFill>
          <a:ln w="3175"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800"/>
              <a:t>時間指定</a:t>
            </a:r>
            <a:endParaRPr kumimoji="1" lang="en-US" altLang="ja-JP" sz="1800"/>
          </a:p>
        </p:txBody>
      </p:sp>
      <p:sp>
        <p:nvSpPr>
          <p:cNvPr id="34" name="テキスト ボックス 27"/>
          <p:cNvSpPr txBox="1"/>
          <p:nvPr/>
        </p:nvSpPr>
        <p:spPr>
          <a:xfrm>
            <a:off x="2076713" y="1034198"/>
            <a:ext cx="857251" cy="342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800">
                <a:solidFill>
                  <a:sysClr val="windowText" lastClr="000000"/>
                </a:solidFill>
              </a:rPr>
              <a:t>11/20</a:t>
            </a:r>
            <a:endParaRPr kumimoji="1" lang="ja-JP" altLang="en-US" sz="1800">
              <a:solidFill>
                <a:sysClr val="windowText" lastClr="000000"/>
              </a:solidFill>
            </a:endParaRPr>
          </a:p>
        </p:txBody>
      </p:sp>
      <p:sp>
        <p:nvSpPr>
          <p:cNvPr id="35" name="テキスト ボックス 27"/>
          <p:cNvSpPr txBox="1"/>
          <p:nvPr/>
        </p:nvSpPr>
        <p:spPr>
          <a:xfrm>
            <a:off x="2076713" y="1377097"/>
            <a:ext cx="857251" cy="342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800">
                <a:solidFill>
                  <a:sysClr val="windowText" lastClr="000000"/>
                </a:solidFill>
              </a:rPr>
              <a:t>11/20</a:t>
            </a:r>
            <a:endParaRPr kumimoji="1" lang="ja-JP" altLang="en-US" sz="1800">
              <a:solidFill>
                <a:sysClr val="windowText" lastClr="000000"/>
              </a:solidFill>
            </a:endParaRPr>
          </a:p>
        </p:txBody>
      </p:sp>
      <p:sp>
        <p:nvSpPr>
          <p:cNvPr id="36" name="テキスト ボックス 27"/>
          <p:cNvSpPr txBox="1"/>
          <p:nvPr/>
        </p:nvSpPr>
        <p:spPr>
          <a:xfrm>
            <a:off x="2933963" y="1030116"/>
            <a:ext cx="2914650" cy="346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800">
              <a:solidFill>
                <a:sysClr val="windowText" lastClr="000000"/>
              </a:solidFill>
            </a:endParaRPr>
          </a:p>
        </p:txBody>
      </p:sp>
      <p:sp>
        <p:nvSpPr>
          <p:cNvPr id="47" name="Check" hidden="1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3736656" y="3181138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61948" y="1870362"/>
            <a:ext cx="4218832" cy="342901"/>
          </a:xfrm>
          <a:prstGeom prst="rect">
            <a:avLst/>
          </a:prstGeom>
          <a:solidFill>
            <a:srgbClr val="4472C4"/>
          </a:solidFill>
          <a:ln w="3175"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800"/>
              <a:t>貸出先</a:t>
            </a:r>
            <a:endParaRPr kumimoji="1" lang="en-US" altLang="ja-JP" sz="1800"/>
          </a:p>
        </p:txBody>
      </p:sp>
      <p:sp>
        <p:nvSpPr>
          <p:cNvPr id="16" name="正方形/長方形 15"/>
          <p:cNvSpPr/>
          <p:nvPr/>
        </p:nvSpPr>
        <p:spPr>
          <a:xfrm>
            <a:off x="361949" y="2213263"/>
            <a:ext cx="1324050" cy="342900"/>
          </a:xfrm>
          <a:prstGeom prst="rect">
            <a:avLst/>
          </a:prstGeom>
          <a:solidFill>
            <a:srgbClr val="4472C4"/>
          </a:solidFill>
          <a:ln w="3175"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800"/>
              <a:t>病院名</a:t>
            </a:r>
            <a:endParaRPr kumimoji="1" lang="en-US" altLang="ja-JP" sz="1800"/>
          </a:p>
        </p:txBody>
      </p:sp>
      <p:sp>
        <p:nvSpPr>
          <p:cNvPr id="17" name="正方形/長方形 16"/>
          <p:cNvSpPr/>
          <p:nvPr/>
        </p:nvSpPr>
        <p:spPr>
          <a:xfrm>
            <a:off x="361948" y="2556163"/>
            <a:ext cx="1324051" cy="342900"/>
          </a:xfrm>
          <a:prstGeom prst="rect">
            <a:avLst/>
          </a:prstGeom>
          <a:solidFill>
            <a:srgbClr val="4472C4"/>
          </a:solidFill>
          <a:ln w="3175"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800"/>
              <a:t>診療科</a:t>
            </a:r>
            <a:endParaRPr kumimoji="1" lang="en-US" altLang="ja-JP" sz="1800"/>
          </a:p>
        </p:txBody>
      </p:sp>
      <p:sp>
        <p:nvSpPr>
          <p:cNvPr id="18" name="テキスト ボックス 27"/>
          <p:cNvSpPr txBox="1"/>
          <p:nvPr/>
        </p:nvSpPr>
        <p:spPr>
          <a:xfrm>
            <a:off x="1685999" y="2213263"/>
            <a:ext cx="2894780" cy="342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800" dirty="0">
                <a:solidFill>
                  <a:sysClr val="windowText" lastClr="000000"/>
                </a:solidFill>
              </a:rPr>
              <a:t>国立東京病院</a:t>
            </a:r>
          </a:p>
        </p:txBody>
      </p:sp>
      <p:sp>
        <p:nvSpPr>
          <p:cNvPr id="19" name="テキスト ボックス 27"/>
          <p:cNvSpPr txBox="1"/>
          <p:nvPr/>
        </p:nvSpPr>
        <p:spPr>
          <a:xfrm>
            <a:off x="1685999" y="2556164"/>
            <a:ext cx="2894780" cy="342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800" dirty="0">
                <a:solidFill>
                  <a:sysClr val="windowText" lastClr="000000"/>
                </a:solidFill>
              </a:rPr>
              <a:t>麻酔科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352879" y="3056090"/>
            <a:ext cx="4238700" cy="317128"/>
          </a:xfrm>
          <a:prstGeom prst="rect">
            <a:avLst/>
          </a:prstGeom>
          <a:solidFill>
            <a:srgbClr val="4472C4"/>
          </a:solidFill>
          <a:ln w="3175"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800"/>
              <a:t>送付先情報①</a:t>
            </a:r>
            <a:endParaRPr kumimoji="1" lang="en-US" altLang="ja-JP" sz="1800"/>
          </a:p>
        </p:txBody>
      </p:sp>
      <p:sp>
        <p:nvSpPr>
          <p:cNvPr id="25" name="正方形/長方形 24"/>
          <p:cNvSpPr/>
          <p:nvPr/>
        </p:nvSpPr>
        <p:spPr>
          <a:xfrm>
            <a:off x="352879" y="3373218"/>
            <a:ext cx="1324050" cy="342900"/>
          </a:xfrm>
          <a:prstGeom prst="rect">
            <a:avLst/>
          </a:prstGeom>
          <a:solidFill>
            <a:srgbClr val="4472C4"/>
          </a:solidFill>
          <a:ln w="3175"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800"/>
              <a:t>会社名</a:t>
            </a:r>
            <a:endParaRPr kumimoji="1" lang="en-US" altLang="ja-JP" sz="1800"/>
          </a:p>
        </p:txBody>
      </p:sp>
      <p:sp>
        <p:nvSpPr>
          <p:cNvPr id="26" name="正方形/長方形 25"/>
          <p:cNvSpPr/>
          <p:nvPr/>
        </p:nvSpPr>
        <p:spPr>
          <a:xfrm>
            <a:off x="352878" y="3716117"/>
            <a:ext cx="1324051" cy="368674"/>
          </a:xfrm>
          <a:prstGeom prst="rect">
            <a:avLst/>
          </a:prstGeom>
          <a:solidFill>
            <a:srgbClr val="4472C4"/>
          </a:solidFill>
          <a:ln w="3175"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800"/>
              <a:t>部署名</a:t>
            </a:r>
            <a:endParaRPr kumimoji="1" lang="en-US" altLang="ja-JP" sz="1800"/>
          </a:p>
        </p:txBody>
      </p:sp>
      <p:sp>
        <p:nvSpPr>
          <p:cNvPr id="27" name="テキスト ボックス 27"/>
          <p:cNvSpPr txBox="1"/>
          <p:nvPr/>
        </p:nvSpPr>
        <p:spPr>
          <a:xfrm>
            <a:off x="1676929" y="3373219"/>
            <a:ext cx="2914649" cy="342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800" dirty="0">
                <a:solidFill>
                  <a:sysClr val="windowText" lastClr="000000"/>
                </a:solidFill>
              </a:rPr>
              <a:t>株式会社東京医療機械店</a:t>
            </a: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676930" y="3716118"/>
            <a:ext cx="2914650" cy="368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800">
                <a:solidFill>
                  <a:sysClr val="windowText" lastClr="000000"/>
                </a:solidFill>
              </a:rPr>
              <a:t>営業第</a:t>
            </a:r>
            <a:r>
              <a:rPr kumimoji="1" lang="en-US" altLang="ja-JP" sz="1800">
                <a:solidFill>
                  <a:sysClr val="windowText" lastClr="000000"/>
                </a:solidFill>
              </a:rPr>
              <a:t>2</a:t>
            </a:r>
            <a:r>
              <a:rPr kumimoji="1" lang="ja-JP" altLang="en-US" sz="1800">
                <a:solidFill>
                  <a:sysClr val="windowText" lastClr="000000"/>
                </a:solidFill>
              </a:rPr>
              <a:t>課</a:t>
            </a:r>
          </a:p>
        </p:txBody>
      </p:sp>
      <p:sp>
        <p:nvSpPr>
          <p:cNvPr id="29" name="正方形/長方形 28"/>
          <p:cNvSpPr/>
          <p:nvPr/>
        </p:nvSpPr>
        <p:spPr>
          <a:xfrm>
            <a:off x="352879" y="4084792"/>
            <a:ext cx="1321922" cy="342899"/>
          </a:xfrm>
          <a:prstGeom prst="rect">
            <a:avLst/>
          </a:prstGeom>
          <a:solidFill>
            <a:srgbClr val="4472C4"/>
          </a:solidFill>
          <a:ln w="3175"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800"/>
              <a:t>担当者</a:t>
            </a:r>
            <a:endParaRPr kumimoji="1" lang="en-US" altLang="ja-JP" sz="1800"/>
          </a:p>
        </p:txBody>
      </p:sp>
      <p:sp>
        <p:nvSpPr>
          <p:cNvPr id="30" name="テキスト ボックス 27"/>
          <p:cNvSpPr txBox="1"/>
          <p:nvPr/>
        </p:nvSpPr>
        <p:spPr>
          <a:xfrm>
            <a:off x="1676930" y="4084792"/>
            <a:ext cx="2914650" cy="3428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ja-JP" sz="1800" kern="1200">
                <a:solidFill>
                  <a:schemeClr val="tx1"/>
                </a:solidFill>
                <a:effectLst/>
              </a:rPr>
              <a:t>東京</a:t>
            </a:r>
            <a:r>
              <a:rPr kumimoji="1" lang="ja-JP" altLang="en-US" sz="1800">
                <a:solidFill>
                  <a:sysClr val="windowText" lastClr="000000"/>
                </a:solidFill>
              </a:rPr>
              <a:t>太郎</a:t>
            </a:r>
          </a:p>
        </p:txBody>
      </p:sp>
      <p:sp>
        <p:nvSpPr>
          <p:cNvPr id="41" name="正方形/長方形 40"/>
          <p:cNvSpPr/>
          <p:nvPr/>
        </p:nvSpPr>
        <p:spPr>
          <a:xfrm>
            <a:off x="373733" y="4594641"/>
            <a:ext cx="4217847" cy="342899"/>
          </a:xfrm>
          <a:prstGeom prst="rect">
            <a:avLst/>
          </a:prstGeom>
          <a:solidFill>
            <a:srgbClr val="4472C4"/>
          </a:solidFill>
          <a:ln w="3175"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800" dirty="0"/>
              <a:t>送付先情報②</a:t>
            </a:r>
            <a:endParaRPr kumimoji="1" lang="en-US" altLang="ja-JP" sz="1800" dirty="0"/>
          </a:p>
        </p:txBody>
      </p:sp>
      <p:sp>
        <p:nvSpPr>
          <p:cNvPr id="42" name="テキスト ボックス 27"/>
          <p:cNvSpPr txBox="1"/>
          <p:nvPr/>
        </p:nvSpPr>
        <p:spPr>
          <a:xfrm>
            <a:off x="373732" y="4937540"/>
            <a:ext cx="4217845" cy="342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kumimoji="1" lang="ja-JP" altLang="en-US" sz="1800">
              <a:solidFill>
                <a:sysClr val="windowText" lastClr="00000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373733" y="691298"/>
            <a:ext cx="1702979" cy="338818"/>
          </a:xfrm>
          <a:prstGeom prst="rect">
            <a:avLst/>
          </a:prstGeom>
          <a:solidFill>
            <a:srgbClr val="4472C4"/>
          </a:solidFill>
          <a:ln w="3175"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en-US" altLang="ja-JP" sz="1800" dirty="0"/>
          </a:p>
        </p:txBody>
      </p:sp>
      <p:sp>
        <p:nvSpPr>
          <p:cNvPr id="46" name="正方形/長方形 45"/>
          <p:cNvSpPr/>
          <p:nvPr/>
        </p:nvSpPr>
        <p:spPr>
          <a:xfrm>
            <a:off x="383675" y="5420715"/>
            <a:ext cx="4197103" cy="342900"/>
          </a:xfrm>
          <a:prstGeom prst="rect">
            <a:avLst/>
          </a:prstGeom>
          <a:solidFill>
            <a:srgbClr val="4472C4"/>
          </a:solidFill>
          <a:ln w="3175"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/>
              <a:t>備考</a:t>
            </a:r>
            <a:endParaRPr kumimoji="1" lang="en-US" altLang="ja-JP"/>
          </a:p>
        </p:txBody>
      </p:sp>
      <p:sp>
        <p:nvSpPr>
          <p:cNvPr id="48" name="テキスト ボックス 27"/>
          <p:cNvSpPr txBox="1"/>
          <p:nvPr/>
        </p:nvSpPr>
        <p:spPr>
          <a:xfrm>
            <a:off x="383675" y="6106517"/>
            <a:ext cx="4197103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49" name="テキスト ボックス 27"/>
          <p:cNvSpPr txBox="1"/>
          <p:nvPr/>
        </p:nvSpPr>
        <p:spPr>
          <a:xfrm>
            <a:off x="383675" y="5763614"/>
            <a:ext cx="4197105" cy="3429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</a:rPr>
              <a:t>　　　　　☐ なし　　　　</a:t>
            </a:r>
            <a:r>
              <a:rPr kumimoji="1" lang="en-US" altLang="ja-JP" dirty="0">
                <a:solidFill>
                  <a:sysClr val="windowText" lastClr="000000"/>
                </a:solidFill>
              </a:rPr>
              <a:t>/</a:t>
            </a:r>
            <a:r>
              <a:rPr kumimoji="1" lang="ja-JP" altLang="en-US" dirty="0">
                <a:solidFill>
                  <a:sysClr val="windowText" lastClr="000000"/>
                </a:solidFill>
              </a:rPr>
              <a:t>　　　ある場合は下記へ記入</a:t>
            </a:r>
          </a:p>
        </p:txBody>
      </p:sp>
      <p:graphicFrame>
        <p:nvGraphicFramePr>
          <p:cNvPr id="50" name="表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292224"/>
              </p:ext>
            </p:extLst>
          </p:nvPr>
        </p:nvGraphicFramePr>
        <p:xfrm>
          <a:off x="6366000" y="1758845"/>
          <a:ext cx="4595487" cy="46518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2818"/>
                <a:gridCol w="303329"/>
                <a:gridCol w="916045"/>
                <a:gridCol w="517765"/>
                <a:gridCol w="517765"/>
                <a:gridCol w="517765"/>
              </a:tblGrid>
              <a:tr h="332278"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貸出品リスト</a:t>
                      </a:r>
                      <a:endParaRPr lang="ja-JP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メイリオ"/>
                      </a:endParaRP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32278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商品名</a:t>
                      </a:r>
                      <a:endParaRPr lang="ja-JP" altLang="en-US" sz="1400" b="0" i="0" u="none" strike="noStrike">
                        <a:solidFill>
                          <a:schemeClr val="bg1"/>
                        </a:solidFill>
                        <a:effectLst/>
                        <a:latin typeface="メイリオ"/>
                      </a:endParaRP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管理番号</a:t>
                      </a:r>
                      <a:endParaRPr lang="ja-JP" altLang="en-US" sz="1400" b="0" i="0" u="none" strike="noStrike">
                        <a:solidFill>
                          <a:schemeClr val="bg1"/>
                        </a:solidFill>
                        <a:effectLst/>
                        <a:latin typeface="メイリオ"/>
                      </a:endParaRP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数量</a:t>
                      </a:r>
                      <a:endParaRPr lang="ja-JP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メイリオ"/>
                      </a:endParaRP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/>
                        </a:rPr>
                        <a:t>写真</a:t>
                      </a:r>
                      <a:endParaRPr lang="ja-JP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メイリオ"/>
                      </a:endParaRP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削除</a:t>
                      </a:r>
                      <a:endParaRPr lang="ja-JP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メイリオ"/>
                      </a:endParaRP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</a:tr>
              <a:tr h="33227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M-Turbo</a:t>
                      </a:r>
                      <a:endParaRPr lang="en-US" sz="1400" b="0" i="0" u="none" strike="noStrike" dirty="0">
                        <a:solidFill>
                          <a:srgbClr val="262626"/>
                        </a:solidFill>
                        <a:effectLst/>
                        <a:latin typeface="メイリオ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400" u="none" strike="noStrike">
                          <a:effectLst/>
                        </a:rPr>
                        <a:t>▽</a:t>
                      </a:r>
                      <a:endParaRPr lang="ja-JP" altLang="en-US" sz="1400" b="0" i="0" u="none" strike="noStrike">
                        <a:solidFill>
                          <a:srgbClr val="262626"/>
                        </a:solidFill>
                        <a:effectLst/>
                        <a:latin typeface="メイリオ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MAE001</a:t>
                      </a:r>
                      <a:endParaRPr lang="en-US" sz="1400" b="0" i="0" u="none" strike="noStrike">
                        <a:solidFill>
                          <a:srgbClr val="262626"/>
                        </a:solidFill>
                        <a:effectLst/>
                        <a:latin typeface="メイリオ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400" u="none" strike="noStrike" dirty="0">
                          <a:effectLst/>
                        </a:rPr>
                        <a:t>1</a:t>
                      </a:r>
                      <a:endParaRPr lang="en-US" altLang="ja-JP" sz="1400" b="0" i="0" u="none" strike="noStrike" dirty="0">
                        <a:solidFill>
                          <a:srgbClr val="262626"/>
                        </a:solidFill>
                        <a:effectLst/>
                        <a:latin typeface="メイリオ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ja-JP" sz="1400" b="0" i="0" u="none" strike="noStrike" dirty="0">
                        <a:solidFill>
                          <a:srgbClr val="262626"/>
                        </a:solidFill>
                        <a:effectLst/>
                        <a:latin typeface="メイリオ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削除</a:t>
                      </a:r>
                      <a:endParaRPr lang="ja-JP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メイリオ"/>
                      </a:endParaRPr>
                    </a:p>
                  </a:txBody>
                  <a:tcPr marL="9525" marR="9525" marT="9525" marB="0" anchor="ctr">
                    <a:solidFill>
                      <a:srgbClr val="4472C4"/>
                    </a:solidFill>
                  </a:tcPr>
                </a:tc>
              </a:tr>
              <a:tr h="33227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HFL38x/13-6</a:t>
                      </a:r>
                      <a:endParaRPr lang="en-US" sz="1400" b="0" i="0" u="none" strike="noStrike" dirty="0">
                        <a:solidFill>
                          <a:srgbClr val="262626"/>
                        </a:solidFill>
                        <a:effectLst/>
                        <a:latin typeface="メイリオ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400" u="none" strike="noStrike">
                          <a:effectLst/>
                        </a:rPr>
                        <a:t>▽</a:t>
                      </a:r>
                      <a:endParaRPr lang="ja-JP" altLang="en-US" sz="1400" b="0" i="0" u="none" strike="noStrike">
                        <a:solidFill>
                          <a:srgbClr val="262626"/>
                        </a:solidFill>
                        <a:effectLst/>
                        <a:latin typeface="メイリオ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MAE001</a:t>
                      </a:r>
                      <a:endParaRPr lang="en-US" sz="1400" b="0" i="0" u="none" strike="noStrike">
                        <a:solidFill>
                          <a:srgbClr val="262626"/>
                        </a:solidFill>
                        <a:effectLst/>
                        <a:latin typeface="メイリオ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400" u="none" strike="noStrike" dirty="0">
                          <a:effectLst/>
                        </a:rPr>
                        <a:t>1</a:t>
                      </a:r>
                      <a:endParaRPr lang="en-US" altLang="ja-JP" sz="1400" b="0" i="0" u="none" strike="noStrike" dirty="0">
                        <a:solidFill>
                          <a:srgbClr val="262626"/>
                        </a:solidFill>
                        <a:effectLst/>
                        <a:latin typeface="メイリオ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ja-JP" sz="1400" b="0" i="0" u="none" strike="noStrike" dirty="0">
                        <a:solidFill>
                          <a:srgbClr val="262626"/>
                        </a:solidFill>
                        <a:effectLst/>
                        <a:latin typeface="メイリオ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削除</a:t>
                      </a:r>
                      <a:endParaRPr lang="ja-JP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メイリオ"/>
                      </a:endParaRPr>
                    </a:p>
                  </a:txBody>
                  <a:tcPr marL="9525" marR="9525" marT="9525" marB="0" anchor="ctr">
                    <a:solidFill>
                      <a:srgbClr val="4472C4"/>
                    </a:solidFill>
                  </a:tcPr>
                </a:tc>
              </a:tr>
              <a:tr h="33227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400" u="none" strike="noStrike" dirty="0">
                          <a:effectLst/>
                        </a:rPr>
                        <a:t>AC</a:t>
                      </a:r>
                      <a:r>
                        <a:rPr lang="ja-JP" altLang="en-US" sz="1400" u="none" strike="noStrike" dirty="0">
                          <a:effectLst/>
                        </a:rPr>
                        <a:t>電源アダプター</a:t>
                      </a:r>
                      <a:endParaRPr lang="ja-JP" altLang="en-US" sz="1400" b="0" i="0" u="none" strike="noStrike" dirty="0">
                        <a:solidFill>
                          <a:srgbClr val="262626"/>
                        </a:solidFill>
                        <a:effectLst/>
                        <a:latin typeface="メイリオ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400" u="none" strike="noStrike">
                          <a:effectLst/>
                        </a:rPr>
                        <a:t>▼</a:t>
                      </a:r>
                      <a:endParaRPr lang="ja-JP" altLang="en-US" sz="1400" b="0" i="0" u="none" strike="noStrike">
                        <a:solidFill>
                          <a:srgbClr val="262626"/>
                        </a:solidFill>
                        <a:effectLst/>
                        <a:latin typeface="メイリオ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400" u="none" strike="noStrike">
                          <a:effectLst/>
                        </a:rPr>
                        <a:t>-</a:t>
                      </a:r>
                      <a:endParaRPr lang="en-US" altLang="ja-JP" sz="1400" b="0" i="0" u="none" strike="noStrike">
                        <a:solidFill>
                          <a:srgbClr val="262626"/>
                        </a:solidFill>
                        <a:effectLst/>
                        <a:latin typeface="メイリオ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400" u="none" strike="noStrike" dirty="0">
                          <a:effectLst/>
                        </a:rPr>
                        <a:t>1</a:t>
                      </a:r>
                      <a:endParaRPr lang="en-US" altLang="ja-JP" sz="1400" b="0" i="0" u="none" strike="noStrike" dirty="0">
                        <a:solidFill>
                          <a:srgbClr val="262626"/>
                        </a:solidFill>
                        <a:effectLst/>
                        <a:latin typeface="メイリオ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ja-JP" sz="1400" b="0" i="0" u="none" strike="noStrike" dirty="0">
                        <a:solidFill>
                          <a:srgbClr val="262626"/>
                        </a:solidFill>
                        <a:effectLst/>
                        <a:latin typeface="メイリオ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削除</a:t>
                      </a:r>
                      <a:endParaRPr lang="ja-JP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メイリオ"/>
                      </a:endParaRPr>
                    </a:p>
                  </a:txBody>
                  <a:tcPr marL="9525" marR="9525" marT="9525" marB="0" anchor="ctr">
                    <a:solidFill>
                      <a:srgbClr val="4472C4"/>
                    </a:solidFill>
                  </a:tcPr>
                </a:tc>
              </a:tr>
              <a:tr h="332278"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400" u="none" strike="noStrike" dirty="0">
                          <a:effectLst/>
                        </a:rPr>
                        <a:t>電源コード</a:t>
                      </a:r>
                      <a:endParaRPr lang="ja-JP" altLang="en-US" sz="1400" b="0" i="0" u="none" strike="noStrike" dirty="0">
                        <a:solidFill>
                          <a:srgbClr val="262626"/>
                        </a:solidFill>
                        <a:effectLst/>
                        <a:latin typeface="メイリオ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400" u="none" strike="noStrike" dirty="0">
                          <a:effectLst/>
                        </a:rPr>
                        <a:t>▼</a:t>
                      </a:r>
                      <a:endParaRPr lang="ja-JP" altLang="en-US" sz="1400" b="0" i="0" u="none" strike="noStrike" dirty="0">
                        <a:solidFill>
                          <a:srgbClr val="262626"/>
                        </a:solidFill>
                        <a:effectLst/>
                        <a:latin typeface="メイリオ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400" u="none" strike="noStrike">
                          <a:effectLst/>
                        </a:rPr>
                        <a:t>-</a:t>
                      </a:r>
                      <a:endParaRPr lang="en-US" altLang="ja-JP" sz="1400" b="0" i="0" u="none" strike="noStrike">
                        <a:solidFill>
                          <a:srgbClr val="262626"/>
                        </a:solidFill>
                        <a:effectLst/>
                        <a:latin typeface="メイリオ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400" u="none" strike="noStrike" dirty="0">
                          <a:effectLst/>
                        </a:rPr>
                        <a:t>1</a:t>
                      </a:r>
                      <a:endParaRPr lang="en-US" altLang="ja-JP" sz="1400" b="0" i="0" u="none" strike="noStrike" dirty="0">
                        <a:solidFill>
                          <a:srgbClr val="262626"/>
                        </a:solidFill>
                        <a:effectLst/>
                        <a:latin typeface="メイリオ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ja-JP" sz="1400" b="0" i="0" u="none" strike="noStrike" dirty="0">
                        <a:solidFill>
                          <a:srgbClr val="262626"/>
                        </a:solidFill>
                        <a:effectLst/>
                        <a:latin typeface="メイリオ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削除</a:t>
                      </a:r>
                      <a:endParaRPr lang="ja-JP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メイリオ"/>
                      </a:endParaRPr>
                    </a:p>
                  </a:txBody>
                  <a:tcPr marL="9525" marR="9525" marT="9525" marB="0" anchor="ctr">
                    <a:solidFill>
                      <a:srgbClr val="4472C4"/>
                    </a:solidFill>
                  </a:tcPr>
                </a:tc>
              </a:tr>
              <a:tr h="332278"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400" u="none" strike="noStrike">
                          <a:effectLst/>
                        </a:rPr>
                        <a:t>バスタオル</a:t>
                      </a:r>
                      <a:endParaRPr lang="ja-JP" altLang="en-US" sz="1400" b="0" i="0" u="none" strike="noStrike">
                        <a:solidFill>
                          <a:srgbClr val="262626"/>
                        </a:solidFill>
                        <a:effectLst/>
                        <a:latin typeface="メイリオ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400" u="none" strike="noStrike" dirty="0">
                          <a:effectLst/>
                        </a:rPr>
                        <a:t>▼</a:t>
                      </a:r>
                      <a:endParaRPr lang="ja-JP" altLang="en-US" sz="1400" b="0" i="0" u="none" strike="noStrike" dirty="0">
                        <a:solidFill>
                          <a:srgbClr val="262626"/>
                        </a:solidFill>
                        <a:effectLst/>
                        <a:latin typeface="メイリオ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400" u="none" strike="noStrike" dirty="0">
                          <a:effectLst/>
                        </a:rPr>
                        <a:t>-</a:t>
                      </a:r>
                      <a:endParaRPr lang="en-US" altLang="ja-JP" sz="1400" b="0" i="0" u="none" strike="noStrike" dirty="0">
                        <a:solidFill>
                          <a:srgbClr val="262626"/>
                        </a:solidFill>
                        <a:effectLst/>
                        <a:latin typeface="メイリオ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400" u="none" strike="noStrike" dirty="0">
                          <a:effectLst/>
                        </a:rPr>
                        <a:t>4</a:t>
                      </a:r>
                      <a:endParaRPr lang="en-US" altLang="ja-JP" sz="1400" b="0" i="0" u="none" strike="noStrike" dirty="0">
                        <a:solidFill>
                          <a:srgbClr val="262626"/>
                        </a:solidFill>
                        <a:effectLst/>
                        <a:latin typeface="メイリオ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ja-JP" sz="1400" b="0" i="0" u="none" strike="noStrike" dirty="0">
                        <a:solidFill>
                          <a:srgbClr val="262626"/>
                        </a:solidFill>
                        <a:effectLst/>
                        <a:latin typeface="メイリオ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削除</a:t>
                      </a:r>
                      <a:endParaRPr lang="ja-JP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メイリオ"/>
                      </a:endParaRPr>
                    </a:p>
                  </a:txBody>
                  <a:tcPr marL="9525" marR="9525" marT="9525" marB="0" anchor="ctr">
                    <a:solidFill>
                      <a:srgbClr val="4472C4"/>
                    </a:solidFill>
                  </a:tcPr>
                </a:tc>
              </a:tr>
              <a:tr h="332278"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400" u="none" strike="noStrike" dirty="0">
                          <a:effectLst/>
                        </a:rPr>
                        <a:t>ロールタオル</a:t>
                      </a:r>
                      <a:endParaRPr lang="ja-JP" altLang="en-US" sz="1400" b="0" i="0" u="none" strike="noStrike" dirty="0">
                        <a:solidFill>
                          <a:srgbClr val="262626"/>
                        </a:solidFill>
                        <a:effectLst/>
                        <a:latin typeface="メイリオ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400" u="none" strike="noStrike">
                          <a:effectLst/>
                        </a:rPr>
                        <a:t>▼</a:t>
                      </a:r>
                      <a:endParaRPr lang="ja-JP" altLang="en-US" sz="1400" b="0" i="0" u="none" strike="noStrike">
                        <a:solidFill>
                          <a:srgbClr val="262626"/>
                        </a:solidFill>
                        <a:effectLst/>
                        <a:latin typeface="メイリオ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400" u="none" strike="noStrike" dirty="0">
                          <a:effectLst/>
                        </a:rPr>
                        <a:t>-</a:t>
                      </a:r>
                      <a:endParaRPr lang="en-US" altLang="ja-JP" sz="1400" b="0" i="0" u="none" strike="noStrike" dirty="0">
                        <a:solidFill>
                          <a:srgbClr val="262626"/>
                        </a:solidFill>
                        <a:effectLst/>
                        <a:latin typeface="メイリオ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400" u="none" strike="noStrike" dirty="0">
                          <a:effectLst/>
                        </a:rPr>
                        <a:t>4</a:t>
                      </a:r>
                      <a:endParaRPr lang="en-US" altLang="ja-JP" sz="1400" b="0" i="0" u="none" strike="noStrike" dirty="0">
                        <a:solidFill>
                          <a:srgbClr val="262626"/>
                        </a:solidFill>
                        <a:effectLst/>
                        <a:latin typeface="メイリオ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ja-JP" sz="1400" b="0" i="0" u="none" strike="noStrike" dirty="0">
                        <a:solidFill>
                          <a:srgbClr val="262626"/>
                        </a:solidFill>
                        <a:effectLst/>
                        <a:latin typeface="メイリオ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削除</a:t>
                      </a:r>
                      <a:endParaRPr lang="ja-JP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メイリオ"/>
                      </a:endParaRPr>
                    </a:p>
                  </a:txBody>
                  <a:tcPr marL="9525" marR="9525" marT="9525" marB="0" anchor="ctr">
                    <a:solidFill>
                      <a:srgbClr val="4472C4"/>
                    </a:solidFill>
                  </a:tcPr>
                </a:tc>
              </a:tr>
              <a:tr h="332278"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400" u="none" strike="noStrike">
                          <a:effectLst/>
                        </a:rPr>
                        <a:t>フェイスタル</a:t>
                      </a:r>
                      <a:endParaRPr lang="ja-JP" altLang="en-US" sz="1400" b="0" i="0" u="none" strike="noStrike">
                        <a:solidFill>
                          <a:srgbClr val="262626"/>
                        </a:solidFill>
                        <a:effectLst/>
                        <a:latin typeface="メイリオ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400" u="none" strike="noStrike">
                          <a:effectLst/>
                        </a:rPr>
                        <a:t>▼</a:t>
                      </a:r>
                      <a:endParaRPr lang="ja-JP" altLang="en-US" sz="1400" b="0" i="0" u="none" strike="noStrike">
                        <a:solidFill>
                          <a:srgbClr val="262626"/>
                        </a:solidFill>
                        <a:effectLst/>
                        <a:latin typeface="メイリオ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400" u="none" strike="noStrike" dirty="0">
                          <a:effectLst/>
                        </a:rPr>
                        <a:t>-</a:t>
                      </a:r>
                      <a:endParaRPr lang="en-US" altLang="ja-JP" sz="1400" b="0" i="0" u="none" strike="noStrike" dirty="0">
                        <a:solidFill>
                          <a:srgbClr val="262626"/>
                        </a:solidFill>
                        <a:effectLst/>
                        <a:latin typeface="メイリオ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400" u="none" strike="noStrike" dirty="0">
                          <a:effectLst/>
                        </a:rPr>
                        <a:t>4</a:t>
                      </a:r>
                      <a:endParaRPr lang="en-US" altLang="ja-JP" sz="1400" b="0" i="0" u="none" strike="noStrike" dirty="0">
                        <a:solidFill>
                          <a:srgbClr val="262626"/>
                        </a:solidFill>
                        <a:effectLst/>
                        <a:latin typeface="メイリオ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ja-JP" sz="1400" b="0" i="0" u="none" strike="noStrike" dirty="0">
                        <a:solidFill>
                          <a:srgbClr val="262626"/>
                        </a:solidFill>
                        <a:effectLst/>
                        <a:latin typeface="メイリオ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削除</a:t>
                      </a:r>
                      <a:endParaRPr lang="ja-JP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メイリオ"/>
                      </a:endParaRPr>
                    </a:p>
                  </a:txBody>
                  <a:tcPr marL="9525" marR="9525" marT="9525" marB="0" anchor="ctr">
                    <a:solidFill>
                      <a:srgbClr val="4472C4"/>
                    </a:solidFill>
                  </a:tcPr>
                </a:tc>
              </a:tr>
              <a:tr h="332278"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400" u="none" strike="noStrike">
                          <a:effectLst/>
                        </a:rPr>
                        <a:t>敷きパッド</a:t>
                      </a:r>
                      <a:endParaRPr lang="ja-JP" altLang="en-US" sz="1400" b="0" i="0" u="none" strike="noStrike">
                        <a:solidFill>
                          <a:srgbClr val="262626"/>
                        </a:solidFill>
                        <a:effectLst/>
                        <a:latin typeface="メイリオ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400" u="none" strike="noStrike">
                          <a:effectLst/>
                        </a:rPr>
                        <a:t>▼</a:t>
                      </a:r>
                      <a:endParaRPr lang="ja-JP" altLang="en-US" sz="1400" b="0" i="0" u="none" strike="noStrike">
                        <a:solidFill>
                          <a:srgbClr val="262626"/>
                        </a:solidFill>
                        <a:effectLst/>
                        <a:latin typeface="メイリオ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400" u="none" strike="noStrike" dirty="0">
                          <a:effectLst/>
                        </a:rPr>
                        <a:t>-</a:t>
                      </a:r>
                      <a:endParaRPr lang="en-US" altLang="ja-JP" sz="1400" b="0" i="0" u="none" strike="noStrike" dirty="0">
                        <a:solidFill>
                          <a:srgbClr val="262626"/>
                        </a:solidFill>
                        <a:effectLst/>
                        <a:latin typeface="メイリオ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400" u="none" strike="noStrike" dirty="0">
                          <a:effectLst/>
                        </a:rPr>
                        <a:t>2</a:t>
                      </a:r>
                      <a:endParaRPr lang="en-US" altLang="ja-JP" sz="1400" b="0" i="0" u="none" strike="noStrike" dirty="0">
                        <a:solidFill>
                          <a:srgbClr val="262626"/>
                        </a:solidFill>
                        <a:effectLst/>
                        <a:latin typeface="メイリオ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ja-JP" sz="1400" b="0" i="0" u="none" strike="noStrike" dirty="0">
                        <a:solidFill>
                          <a:srgbClr val="262626"/>
                        </a:solidFill>
                        <a:effectLst/>
                        <a:latin typeface="メイリオ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削除</a:t>
                      </a:r>
                      <a:endParaRPr lang="ja-JP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メイリオ"/>
                      </a:endParaRPr>
                    </a:p>
                  </a:txBody>
                  <a:tcPr marL="9525" marR="9525" marT="9525" marB="0" anchor="ctr">
                    <a:solidFill>
                      <a:srgbClr val="4472C4"/>
                    </a:solidFill>
                  </a:tcPr>
                </a:tc>
              </a:tr>
              <a:tr h="332278"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400" u="none" strike="noStrike">
                          <a:effectLst/>
                        </a:rPr>
                        <a:t>枕</a:t>
                      </a:r>
                      <a:endParaRPr lang="ja-JP" altLang="en-US" sz="1400" b="0" i="0" u="none" strike="noStrike">
                        <a:solidFill>
                          <a:srgbClr val="262626"/>
                        </a:solidFill>
                        <a:effectLst/>
                        <a:latin typeface="メイリオ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400" u="none" strike="noStrike">
                          <a:effectLst/>
                        </a:rPr>
                        <a:t>▼</a:t>
                      </a:r>
                      <a:endParaRPr lang="ja-JP" altLang="en-US" sz="1400" b="0" i="0" u="none" strike="noStrike">
                        <a:solidFill>
                          <a:srgbClr val="262626"/>
                        </a:solidFill>
                        <a:effectLst/>
                        <a:latin typeface="メイリオ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400" u="none" strike="noStrike">
                          <a:effectLst/>
                        </a:rPr>
                        <a:t>-</a:t>
                      </a:r>
                      <a:endParaRPr lang="en-US" altLang="ja-JP" sz="1400" b="0" i="0" u="none" strike="noStrike">
                        <a:solidFill>
                          <a:srgbClr val="262626"/>
                        </a:solidFill>
                        <a:effectLst/>
                        <a:latin typeface="メイリオ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400" u="none" strike="noStrike" dirty="0">
                          <a:effectLst/>
                        </a:rPr>
                        <a:t>2</a:t>
                      </a:r>
                      <a:endParaRPr lang="en-US" altLang="ja-JP" sz="1400" b="0" i="0" u="none" strike="noStrike" dirty="0">
                        <a:solidFill>
                          <a:srgbClr val="262626"/>
                        </a:solidFill>
                        <a:effectLst/>
                        <a:latin typeface="メイリオ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ja-JP" sz="1400" b="0" i="0" u="none" strike="noStrike" dirty="0">
                        <a:solidFill>
                          <a:srgbClr val="262626"/>
                        </a:solidFill>
                        <a:effectLst/>
                        <a:latin typeface="メイリオ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削除</a:t>
                      </a:r>
                      <a:endParaRPr lang="ja-JP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メイリオ"/>
                      </a:endParaRPr>
                    </a:p>
                  </a:txBody>
                  <a:tcPr marL="9525" marR="9525" marT="9525" marB="0" anchor="ctr">
                    <a:solidFill>
                      <a:srgbClr val="4472C4"/>
                    </a:solidFill>
                  </a:tcPr>
                </a:tc>
              </a:tr>
              <a:tr h="332278"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400" u="none" strike="noStrike">
                          <a:effectLst/>
                        </a:rPr>
                        <a:t>紙パンツ</a:t>
                      </a:r>
                      <a:endParaRPr lang="ja-JP" altLang="en-US" sz="1400" b="0" i="0" u="none" strike="noStrike">
                        <a:solidFill>
                          <a:srgbClr val="262626"/>
                        </a:solidFill>
                        <a:effectLst/>
                        <a:latin typeface="メイリオ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400" u="none" strike="noStrike">
                          <a:effectLst/>
                        </a:rPr>
                        <a:t>▼</a:t>
                      </a:r>
                      <a:endParaRPr lang="ja-JP" altLang="en-US" sz="1400" b="0" i="0" u="none" strike="noStrike">
                        <a:solidFill>
                          <a:srgbClr val="262626"/>
                        </a:solidFill>
                        <a:effectLst/>
                        <a:latin typeface="メイリオ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400" u="none" strike="noStrike">
                          <a:effectLst/>
                        </a:rPr>
                        <a:t>-</a:t>
                      </a:r>
                      <a:endParaRPr lang="en-US" altLang="ja-JP" sz="1400" b="0" i="0" u="none" strike="noStrike">
                        <a:solidFill>
                          <a:srgbClr val="262626"/>
                        </a:solidFill>
                        <a:effectLst/>
                        <a:latin typeface="メイリオ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400" u="none" strike="noStrike" dirty="0">
                          <a:effectLst/>
                        </a:rPr>
                        <a:t>2</a:t>
                      </a:r>
                      <a:endParaRPr lang="en-US" altLang="ja-JP" sz="1400" b="0" i="0" u="none" strike="noStrike" dirty="0">
                        <a:solidFill>
                          <a:srgbClr val="262626"/>
                        </a:solidFill>
                        <a:effectLst/>
                        <a:latin typeface="メイリオ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ja-JP" sz="1400" b="0" i="0" u="none" strike="noStrike" dirty="0">
                        <a:solidFill>
                          <a:srgbClr val="262626"/>
                        </a:solidFill>
                        <a:effectLst/>
                        <a:latin typeface="メイリオ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削除</a:t>
                      </a:r>
                      <a:endParaRPr lang="ja-JP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メイリオ"/>
                      </a:endParaRPr>
                    </a:p>
                  </a:txBody>
                  <a:tcPr marL="9525" marR="9525" marT="9525" marB="0" anchor="ctr">
                    <a:solidFill>
                      <a:srgbClr val="4472C4"/>
                    </a:solidFill>
                  </a:tcPr>
                </a:tc>
              </a:tr>
              <a:tr h="332278"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400" u="none" strike="noStrike">
                          <a:effectLst/>
                        </a:rPr>
                        <a:t>指揮棒</a:t>
                      </a:r>
                      <a:endParaRPr lang="ja-JP" altLang="en-US" sz="1400" b="0" i="0" u="none" strike="noStrike">
                        <a:solidFill>
                          <a:srgbClr val="262626"/>
                        </a:solidFill>
                        <a:effectLst/>
                        <a:latin typeface="メイリオ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400" u="none" strike="noStrike">
                          <a:effectLst/>
                        </a:rPr>
                        <a:t>▼</a:t>
                      </a:r>
                      <a:endParaRPr lang="ja-JP" altLang="en-US" sz="1400" b="0" i="0" u="none" strike="noStrike">
                        <a:solidFill>
                          <a:srgbClr val="262626"/>
                        </a:solidFill>
                        <a:effectLst/>
                        <a:latin typeface="メイリオ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400" u="none" strike="noStrike">
                          <a:effectLst/>
                        </a:rPr>
                        <a:t>-</a:t>
                      </a:r>
                      <a:endParaRPr lang="en-US" altLang="ja-JP" sz="1400" b="0" i="0" u="none" strike="noStrike">
                        <a:solidFill>
                          <a:srgbClr val="262626"/>
                        </a:solidFill>
                        <a:effectLst/>
                        <a:latin typeface="メイリオ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400" u="none" strike="noStrike" dirty="0">
                          <a:effectLst/>
                        </a:rPr>
                        <a:t>1</a:t>
                      </a:r>
                      <a:endParaRPr lang="en-US" altLang="ja-JP" sz="1400" b="0" i="0" u="none" strike="noStrike" dirty="0">
                        <a:solidFill>
                          <a:srgbClr val="262626"/>
                        </a:solidFill>
                        <a:effectLst/>
                        <a:latin typeface="メイリオ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ja-JP" sz="1400" b="0" i="0" u="none" strike="noStrike" dirty="0">
                        <a:solidFill>
                          <a:srgbClr val="262626"/>
                        </a:solidFill>
                        <a:effectLst/>
                        <a:latin typeface="メイリオ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削除</a:t>
                      </a:r>
                      <a:endParaRPr lang="ja-JP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メイリオ"/>
                      </a:endParaRPr>
                    </a:p>
                  </a:txBody>
                  <a:tcPr marL="9525" marR="9525" marT="9525" marB="0" anchor="ctr">
                    <a:solidFill>
                      <a:srgbClr val="4472C4"/>
                    </a:solidFill>
                  </a:tcPr>
                </a:tc>
              </a:tr>
              <a:tr h="332278"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追加</a:t>
                      </a:r>
                      <a:endParaRPr lang="ja-JP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メイリオ"/>
                      </a:endParaRPr>
                    </a:p>
                  </a:txBody>
                  <a:tcPr marL="9525" marR="9525" marT="9525" marB="0" anchor="ctr"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正方形/長方形 50"/>
          <p:cNvSpPr/>
          <p:nvPr/>
        </p:nvSpPr>
        <p:spPr>
          <a:xfrm>
            <a:off x="9246000" y="691298"/>
            <a:ext cx="2560893" cy="745190"/>
          </a:xfrm>
          <a:prstGeom prst="rect">
            <a:avLst/>
          </a:prstGeom>
          <a:solidFill>
            <a:srgbClr val="4472C4"/>
          </a:solidFill>
          <a:ln w="3175"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800"/>
              <a:t>登録</a:t>
            </a:r>
            <a:endParaRPr kumimoji="1" lang="en-US" altLang="ja-JP" sz="1800"/>
          </a:p>
        </p:txBody>
      </p:sp>
      <p:sp>
        <p:nvSpPr>
          <p:cNvPr id="52" name="Large Icons"/>
          <p:cNvSpPr>
            <a:spLocks noChangeAspect="1" noEditPoints="1"/>
          </p:cNvSpPr>
          <p:nvPr/>
        </p:nvSpPr>
        <p:spPr bwMode="auto">
          <a:xfrm>
            <a:off x="10011000" y="5775410"/>
            <a:ext cx="321934" cy="274590"/>
          </a:xfrm>
          <a:custGeom>
            <a:avLst/>
            <a:gdLst>
              <a:gd name="T0" fmla="*/ 0 w 667"/>
              <a:gd name="T1" fmla="*/ 0 h 560"/>
              <a:gd name="T2" fmla="*/ 0 w 667"/>
              <a:gd name="T3" fmla="*/ 560 h 560"/>
              <a:gd name="T4" fmla="*/ 667 w 667"/>
              <a:gd name="T5" fmla="*/ 560 h 560"/>
              <a:gd name="T6" fmla="*/ 667 w 667"/>
              <a:gd name="T7" fmla="*/ 0 h 560"/>
              <a:gd name="T8" fmla="*/ 0 w 667"/>
              <a:gd name="T9" fmla="*/ 0 h 560"/>
              <a:gd name="T10" fmla="*/ 27 w 667"/>
              <a:gd name="T11" fmla="*/ 27 h 560"/>
              <a:gd name="T12" fmla="*/ 640 w 667"/>
              <a:gd name="T13" fmla="*/ 27 h 560"/>
              <a:gd name="T14" fmla="*/ 640 w 667"/>
              <a:gd name="T15" fmla="*/ 534 h 560"/>
              <a:gd name="T16" fmla="*/ 27 w 667"/>
              <a:gd name="T17" fmla="*/ 534 h 560"/>
              <a:gd name="T18" fmla="*/ 27 w 667"/>
              <a:gd name="T19" fmla="*/ 27 h 560"/>
              <a:gd name="T20" fmla="*/ 67 w 667"/>
              <a:gd name="T21" fmla="*/ 67 h 560"/>
              <a:gd name="T22" fmla="*/ 67 w 667"/>
              <a:gd name="T23" fmla="*/ 494 h 560"/>
              <a:gd name="T24" fmla="*/ 600 w 667"/>
              <a:gd name="T25" fmla="*/ 494 h 560"/>
              <a:gd name="T26" fmla="*/ 600 w 667"/>
              <a:gd name="T27" fmla="*/ 67 h 560"/>
              <a:gd name="T28" fmla="*/ 67 w 667"/>
              <a:gd name="T29" fmla="*/ 67 h 560"/>
              <a:gd name="T30" fmla="*/ 93 w 667"/>
              <a:gd name="T31" fmla="*/ 94 h 560"/>
              <a:gd name="T32" fmla="*/ 573 w 667"/>
              <a:gd name="T33" fmla="*/ 94 h 560"/>
              <a:gd name="T34" fmla="*/ 573 w 667"/>
              <a:gd name="T35" fmla="*/ 335 h 560"/>
              <a:gd name="T36" fmla="*/ 472 w 667"/>
              <a:gd name="T37" fmla="*/ 295 h 560"/>
              <a:gd name="T38" fmla="*/ 461 w 667"/>
              <a:gd name="T39" fmla="*/ 295 h 560"/>
              <a:gd name="T40" fmla="*/ 364 w 667"/>
              <a:gd name="T41" fmla="*/ 343 h 560"/>
              <a:gd name="T42" fmla="*/ 237 w 667"/>
              <a:gd name="T43" fmla="*/ 166 h 560"/>
              <a:gd name="T44" fmla="*/ 226 w 667"/>
              <a:gd name="T45" fmla="*/ 160 h 560"/>
              <a:gd name="T46" fmla="*/ 217 w 667"/>
              <a:gd name="T47" fmla="*/ 165 h 560"/>
              <a:gd name="T48" fmla="*/ 93 w 667"/>
              <a:gd name="T49" fmla="*/ 309 h 560"/>
              <a:gd name="T50" fmla="*/ 93 w 667"/>
              <a:gd name="T51" fmla="*/ 94 h 560"/>
              <a:gd name="T52" fmla="*/ 440 w 667"/>
              <a:gd name="T53" fmla="*/ 147 h 560"/>
              <a:gd name="T54" fmla="*/ 387 w 667"/>
              <a:gd name="T55" fmla="*/ 200 h 560"/>
              <a:gd name="T56" fmla="*/ 440 w 667"/>
              <a:gd name="T57" fmla="*/ 254 h 560"/>
              <a:gd name="T58" fmla="*/ 493 w 667"/>
              <a:gd name="T59" fmla="*/ 200 h 560"/>
              <a:gd name="T60" fmla="*/ 440 w 667"/>
              <a:gd name="T61" fmla="*/ 147 h 560"/>
              <a:gd name="T62" fmla="*/ 440 w 667"/>
              <a:gd name="T63" fmla="*/ 174 h 560"/>
              <a:gd name="T64" fmla="*/ 467 w 667"/>
              <a:gd name="T65" fmla="*/ 200 h 560"/>
              <a:gd name="T66" fmla="*/ 440 w 667"/>
              <a:gd name="T67" fmla="*/ 227 h 560"/>
              <a:gd name="T68" fmla="*/ 413 w 667"/>
              <a:gd name="T69" fmla="*/ 200 h 560"/>
              <a:gd name="T70" fmla="*/ 440 w 667"/>
              <a:gd name="T71" fmla="*/ 174 h 560"/>
              <a:gd name="T72" fmla="*/ 226 w 667"/>
              <a:gd name="T73" fmla="*/ 195 h 560"/>
              <a:gd name="T74" fmla="*/ 349 w 667"/>
              <a:gd name="T75" fmla="*/ 368 h 560"/>
              <a:gd name="T76" fmla="*/ 366 w 667"/>
              <a:gd name="T77" fmla="*/ 372 h 560"/>
              <a:gd name="T78" fmla="*/ 467 w 667"/>
              <a:gd name="T79" fmla="*/ 322 h 560"/>
              <a:gd name="T80" fmla="*/ 573 w 667"/>
              <a:gd name="T81" fmla="*/ 364 h 560"/>
              <a:gd name="T82" fmla="*/ 573 w 667"/>
              <a:gd name="T83" fmla="*/ 467 h 560"/>
              <a:gd name="T84" fmla="*/ 93 w 667"/>
              <a:gd name="T85" fmla="*/ 467 h 560"/>
              <a:gd name="T86" fmla="*/ 93 w 667"/>
              <a:gd name="T87" fmla="*/ 350 h 560"/>
              <a:gd name="T88" fmla="*/ 226 w 667"/>
              <a:gd name="T89" fmla="*/ 195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560">
                <a:moveTo>
                  <a:pt x="0" y="0"/>
                </a:moveTo>
                <a:lnTo>
                  <a:pt x="0" y="560"/>
                </a:lnTo>
                <a:lnTo>
                  <a:pt x="667" y="56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534"/>
                </a:lnTo>
                <a:lnTo>
                  <a:pt x="27" y="534"/>
                </a:lnTo>
                <a:lnTo>
                  <a:pt x="27" y="27"/>
                </a:lnTo>
                <a:close/>
                <a:moveTo>
                  <a:pt x="67" y="67"/>
                </a:moveTo>
                <a:lnTo>
                  <a:pt x="67" y="494"/>
                </a:lnTo>
                <a:lnTo>
                  <a:pt x="600" y="494"/>
                </a:lnTo>
                <a:lnTo>
                  <a:pt x="600" y="67"/>
                </a:lnTo>
                <a:lnTo>
                  <a:pt x="67" y="67"/>
                </a:lnTo>
                <a:close/>
                <a:moveTo>
                  <a:pt x="93" y="94"/>
                </a:moveTo>
                <a:lnTo>
                  <a:pt x="573" y="94"/>
                </a:lnTo>
                <a:lnTo>
                  <a:pt x="573" y="335"/>
                </a:lnTo>
                <a:lnTo>
                  <a:pt x="472" y="295"/>
                </a:lnTo>
                <a:cubicBezTo>
                  <a:pt x="468" y="293"/>
                  <a:pt x="464" y="293"/>
                  <a:pt x="461" y="295"/>
                </a:cubicBezTo>
                <a:lnTo>
                  <a:pt x="364" y="343"/>
                </a:lnTo>
                <a:lnTo>
                  <a:pt x="237" y="166"/>
                </a:lnTo>
                <a:cubicBezTo>
                  <a:pt x="235" y="162"/>
                  <a:pt x="231" y="160"/>
                  <a:pt x="226" y="160"/>
                </a:cubicBezTo>
                <a:cubicBezTo>
                  <a:pt x="222" y="161"/>
                  <a:pt x="219" y="162"/>
                  <a:pt x="217" y="165"/>
                </a:cubicBezTo>
                <a:lnTo>
                  <a:pt x="93" y="309"/>
                </a:lnTo>
                <a:lnTo>
                  <a:pt x="93" y="94"/>
                </a:lnTo>
                <a:close/>
                <a:moveTo>
                  <a:pt x="440" y="147"/>
                </a:moveTo>
                <a:cubicBezTo>
                  <a:pt x="411" y="147"/>
                  <a:pt x="387" y="171"/>
                  <a:pt x="387" y="200"/>
                </a:cubicBezTo>
                <a:cubicBezTo>
                  <a:pt x="387" y="230"/>
                  <a:pt x="411" y="254"/>
                  <a:pt x="440" y="254"/>
                </a:cubicBezTo>
                <a:cubicBezTo>
                  <a:pt x="469" y="254"/>
                  <a:pt x="493" y="230"/>
                  <a:pt x="493" y="200"/>
                </a:cubicBezTo>
                <a:cubicBezTo>
                  <a:pt x="493" y="171"/>
                  <a:pt x="469" y="147"/>
                  <a:pt x="440" y="147"/>
                </a:cubicBezTo>
                <a:close/>
                <a:moveTo>
                  <a:pt x="440" y="174"/>
                </a:moveTo>
                <a:cubicBezTo>
                  <a:pt x="455" y="174"/>
                  <a:pt x="467" y="185"/>
                  <a:pt x="467" y="200"/>
                </a:cubicBezTo>
                <a:cubicBezTo>
                  <a:pt x="467" y="215"/>
                  <a:pt x="455" y="227"/>
                  <a:pt x="440" y="227"/>
                </a:cubicBezTo>
                <a:cubicBezTo>
                  <a:pt x="425" y="227"/>
                  <a:pt x="413" y="215"/>
                  <a:pt x="413" y="200"/>
                </a:cubicBezTo>
                <a:cubicBezTo>
                  <a:pt x="413" y="185"/>
                  <a:pt x="425" y="174"/>
                  <a:pt x="440" y="174"/>
                </a:cubicBezTo>
                <a:close/>
                <a:moveTo>
                  <a:pt x="226" y="195"/>
                </a:moveTo>
                <a:lnTo>
                  <a:pt x="349" y="368"/>
                </a:lnTo>
                <a:cubicBezTo>
                  <a:pt x="353" y="373"/>
                  <a:pt x="360" y="375"/>
                  <a:pt x="366" y="372"/>
                </a:cubicBezTo>
                <a:lnTo>
                  <a:pt x="467" y="322"/>
                </a:lnTo>
                <a:lnTo>
                  <a:pt x="573" y="364"/>
                </a:lnTo>
                <a:lnTo>
                  <a:pt x="573" y="467"/>
                </a:lnTo>
                <a:lnTo>
                  <a:pt x="93" y="467"/>
                </a:lnTo>
                <a:lnTo>
                  <a:pt x="93" y="350"/>
                </a:lnTo>
                <a:lnTo>
                  <a:pt x="226" y="195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8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12192000" cy="468000"/>
          </a:xfrm>
          <a:prstGeom prst="rect">
            <a:avLst/>
          </a:prstGeom>
          <a:solidFill>
            <a:srgbClr val="4472C4"/>
          </a:solidFill>
        </p:spPr>
        <p:txBody>
          <a:bodyPr wrap="square" rtlCol="0" anchor="ctr">
            <a:no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Asset</a:t>
            </a:r>
            <a:r>
              <a:rPr lang="ja-JP" altLang="en-US" dirty="0">
                <a:solidFill>
                  <a:schemeClr val="bg1"/>
                </a:solidFill>
              </a:rPr>
              <a:t> </a:t>
            </a:r>
            <a:r>
              <a:rPr lang="en-US" altLang="ja-JP" dirty="0" smtClean="0">
                <a:solidFill>
                  <a:schemeClr val="bg1"/>
                </a:solidFill>
              </a:rPr>
              <a:t>management</a:t>
            </a:r>
            <a:r>
              <a:rPr kumimoji="1" lang="ja-JP" altLang="en-US" dirty="0" smtClean="0">
                <a:solidFill>
                  <a:schemeClr val="bg1"/>
                </a:solidFill>
              </a:rPr>
              <a:t> </a:t>
            </a:r>
            <a:r>
              <a:rPr lang="en-US" altLang="ja-JP" dirty="0" smtClean="0">
                <a:solidFill>
                  <a:schemeClr val="bg1"/>
                </a:solidFill>
              </a:rPr>
              <a:t>&lt;</a:t>
            </a:r>
            <a:r>
              <a:rPr lang="ja-JP" altLang="en-US" dirty="0" smtClean="0">
                <a:solidFill>
                  <a:schemeClr val="bg1"/>
                </a:solidFill>
              </a:rPr>
              <a:t>資産管理</a:t>
            </a:r>
            <a:r>
              <a:rPr kumimoji="1" lang="en-US" altLang="ja-JP" dirty="0" smtClean="0">
                <a:solidFill>
                  <a:schemeClr val="bg1"/>
                </a:solidFill>
              </a:rPr>
              <a:t>&gt;</a:t>
            </a:r>
            <a:r>
              <a:rPr lang="ja-JP" altLang="en-US" dirty="0">
                <a:solidFill>
                  <a:schemeClr val="bg1"/>
                </a:solidFill>
              </a:rPr>
              <a:t>　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096394" y="49334"/>
            <a:ext cx="4103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 smtClean="0">
                <a:solidFill>
                  <a:schemeClr val="bg1"/>
                </a:solidFill>
              </a:rPr>
              <a:t>&lt;Top&gt;</a:t>
            </a:r>
            <a:r>
              <a:rPr lang="ja-JP" altLang="en-US" dirty="0" smtClean="0">
                <a:solidFill>
                  <a:schemeClr val="bg1"/>
                </a:solidFill>
              </a:rPr>
              <a:t> </a:t>
            </a:r>
            <a:r>
              <a:rPr lang="en-US" altLang="ja-JP" dirty="0" smtClean="0">
                <a:solidFill>
                  <a:schemeClr val="bg1"/>
                </a:solidFill>
              </a:rPr>
              <a:t>&lt;</a:t>
            </a:r>
            <a:r>
              <a:rPr kumimoji="1" lang="en-US" altLang="ja-JP" u="sng" dirty="0" smtClean="0">
                <a:solidFill>
                  <a:schemeClr val="bg1"/>
                </a:solidFill>
              </a:rPr>
              <a:t>Administration&gt;</a:t>
            </a:r>
            <a:r>
              <a:rPr kumimoji="1" lang="en-US" altLang="ja-JP" dirty="0" smtClean="0">
                <a:solidFill>
                  <a:schemeClr val="bg1"/>
                </a:solidFill>
              </a:rPr>
              <a:t> &lt;</a:t>
            </a:r>
            <a:r>
              <a:rPr kumimoji="1" lang="en-US" altLang="ja-JP" u="sng" dirty="0" err="1" smtClean="0">
                <a:solidFill>
                  <a:schemeClr val="bg1"/>
                </a:solidFill>
              </a:rPr>
              <a:t>Stocktake</a:t>
            </a:r>
            <a:r>
              <a:rPr kumimoji="1" lang="en-US" altLang="ja-JP" u="sng" dirty="0" smtClean="0">
                <a:solidFill>
                  <a:schemeClr val="bg1"/>
                </a:solidFill>
              </a:rPr>
              <a:t>&gt;</a:t>
            </a:r>
            <a:endParaRPr kumimoji="1" lang="ja-JP" altLang="en-US" u="sng" dirty="0">
              <a:solidFill>
                <a:schemeClr val="bg1"/>
              </a:solidFill>
            </a:endParaRPr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081380"/>
              </p:ext>
            </p:extLst>
          </p:nvPr>
        </p:nvGraphicFramePr>
        <p:xfrm>
          <a:off x="174023" y="3159000"/>
          <a:ext cx="11874174" cy="26807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947"/>
                <a:gridCol w="833755"/>
                <a:gridCol w="806045"/>
                <a:gridCol w="1142843"/>
                <a:gridCol w="833755"/>
                <a:gridCol w="1168338"/>
                <a:gridCol w="887886"/>
                <a:gridCol w="766781"/>
                <a:gridCol w="683921"/>
                <a:gridCol w="758291"/>
                <a:gridCol w="1108135"/>
                <a:gridCol w="758291"/>
                <a:gridCol w="836895"/>
                <a:gridCol w="758291"/>
              </a:tblGrid>
              <a:tr h="54686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</a:rPr>
                        <a:t>詳細</a:t>
                      </a:r>
                      <a:endParaRPr kumimoji="1" lang="en-US" altLang="ja-JP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</a:rPr>
                        <a:t>管理番号</a:t>
                      </a:r>
                      <a:endParaRPr kumimoji="1" lang="en-US" altLang="ja-JP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</a:rPr>
                        <a:t>商品名</a:t>
                      </a:r>
                      <a:endParaRPr kumimoji="1" lang="en-US" altLang="ja-JP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smtClean="0">
                          <a:solidFill>
                            <a:schemeClr val="bg1"/>
                          </a:solidFill>
                        </a:rPr>
                        <a:t>シリアル番号</a:t>
                      </a:r>
                      <a:endParaRPr kumimoji="1" lang="en-US" altLang="ja-JP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</a:rPr>
                        <a:t>管理区分</a:t>
                      </a:r>
                      <a:endParaRPr kumimoji="1" lang="en-US" altLang="ja-JP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</a:rPr>
                        <a:t>資産登録日</a:t>
                      </a:r>
                      <a:endParaRPr kumimoji="1" lang="en-US" altLang="ja-JP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</a:rPr>
                        <a:t>FMS</a:t>
                      </a:r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</a:rPr>
                        <a:t>固定</a:t>
                      </a:r>
                      <a:endParaRPr kumimoji="1" lang="en-US" altLang="ja-JP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</a:rPr>
                        <a:t>資産番号</a:t>
                      </a:r>
                      <a:endParaRPr kumimoji="1" lang="en-US" altLang="ja-JP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</a:rPr>
                        <a:t>旧管理</a:t>
                      </a:r>
                      <a:endParaRPr kumimoji="1" lang="en-US" altLang="ja-JP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</a:rPr>
                        <a:t>番号①</a:t>
                      </a:r>
                      <a:endParaRPr kumimoji="1" lang="en-US" altLang="ja-JP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</a:rPr>
                        <a:t>旧管理</a:t>
                      </a:r>
                      <a:endParaRPr kumimoji="1" lang="en-US" altLang="ja-JP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</a:rPr>
                        <a:t>番号②</a:t>
                      </a:r>
                      <a:endParaRPr kumimoji="1" lang="en-US" altLang="ja-JP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</a:rPr>
                        <a:t>在庫</a:t>
                      </a:r>
                      <a:endParaRPr kumimoji="1" lang="en-US" altLang="ja-JP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</a:rPr>
                        <a:t>現在地</a:t>
                      </a:r>
                      <a:endParaRPr kumimoji="1" lang="en-US" altLang="ja-JP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</a:rPr>
                        <a:t>備考</a:t>
                      </a:r>
                      <a:endParaRPr kumimoji="1" lang="en-US" altLang="ja-JP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</a:rPr>
                        <a:t>チェック</a:t>
                      </a:r>
                      <a:endParaRPr kumimoji="1" lang="en-US" altLang="ja-JP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</a:rPr>
                        <a:t>メモ</a:t>
                      </a:r>
                      <a:endParaRPr kumimoji="1" lang="en-US" altLang="ja-JP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52432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u="sng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詳細</a:t>
                      </a:r>
                      <a:endParaRPr kumimoji="1" lang="ja-JP" altLang="en-US" sz="1200" u="sng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NIM101</a:t>
                      </a:r>
                      <a:endParaRPr kumimoji="1" lang="ja-JP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M-Turbo</a:t>
                      </a:r>
                      <a:endParaRPr kumimoji="1" lang="ja-JP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03X5MA</a:t>
                      </a:r>
                      <a:endParaRPr kumimoji="1" lang="ja-JP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代替機</a:t>
                      </a:r>
                      <a:endParaRPr kumimoji="1" lang="ja-JP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YYYY/MM/DD</a:t>
                      </a:r>
                      <a:endParaRPr kumimoji="1" lang="ja-JP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99999999</a:t>
                      </a:r>
                      <a:endParaRPr kumimoji="1" lang="ja-JP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NIM100</a:t>
                      </a:r>
                      <a:endParaRPr kumimoji="1" lang="ja-JP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NIM99</a:t>
                      </a:r>
                      <a:endParaRPr kumimoji="1" lang="ja-JP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○</a:t>
                      </a:r>
                      <a:endParaRPr kumimoji="1" lang="ja-JP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JTP</a:t>
                      </a:r>
                      <a:r>
                        <a:rPr kumimoji="1" lang="ja-JP" alt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保管</a:t>
                      </a:r>
                      <a:endParaRPr kumimoji="1" lang="ja-JP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524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u="sng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詳細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ZAK1</a:t>
                      </a:r>
                      <a:endParaRPr kumimoji="1" lang="ja-JP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M-Turbo</a:t>
                      </a:r>
                      <a:endParaRPr kumimoji="1" lang="ja-JP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04GMR</a:t>
                      </a:r>
                      <a:endParaRPr kumimoji="1" lang="ja-JP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デモ機</a:t>
                      </a:r>
                      <a:endParaRPr kumimoji="1" lang="ja-JP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YYYY/MM/DD</a:t>
                      </a:r>
                      <a:endParaRPr kumimoji="1" lang="ja-JP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99999999</a:t>
                      </a:r>
                      <a:endParaRPr kumimoji="1" lang="ja-JP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ysClr val="windowText" lastClr="000000"/>
                          </a:solidFill>
                        </a:rPr>
                        <a:t>国立東京病院</a:t>
                      </a:r>
                      <a:endParaRPr kumimoji="1" lang="ja-JP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外部出力出来ない。</a:t>
                      </a:r>
                      <a:endParaRPr kumimoji="1" lang="ja-JP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484741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484741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0" name="テキスト ボックス 19"/>
          <p:cNvSpPr txBox="1"/>
          <p:nvPr/>
        </p:nvSpPr>
        <p:spPr>
          <a:xfrm>
            <a:off x="2045997" y="1504265"/>
            <a:ext cx="25050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ja-JP" altLang="en-US" sz="1600" dirty="0" smtClean="0">
                <a:solidFill>
                  <a:schemeClr val="bg1">
                    <a:lumMod val="65000"/>
                  </a:schemeClr>
                </a:solidFill>
              </a:rPr>
              <a:t>検索</a:t>
            </a:r>
            <a:endParaRPr kumimoji="1" lang="ja-JP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380996" y="1504265"/>
            <a:ext cx="1350001" cy="369332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商品</a:t>
            </a:r>
            <a:r>
              <a:rPr kumimoji="1" lang="ja-JP" altLang="en-US" sz="1600" dirty="0" smtClean="0"/>
              <a:t>名</a:t>
            </a:r>
            <a:endParaRPr kumimoji="1" lang="ja-JP" altLang="en-US" sz="1600" dirty="0"/>
          </a:p>
        </p:txBody>
      </p:sp>
      <p:sp>
        <p:nvSpPr>
          <p:cNvPr id="22" name="正方形/長方形 21"/>
          <p:cNvSpPr/>
          <p:nvPr/>
        </p:nvSpPr>
        <p:spPr>
          <a:xfrm>
            <a:off x="4767389" y="987688"/>
            <a:ext cx="1109654" cy="369332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検索</a:t>
            </a:r>
            <a:endParaRPr kumimoji="1" lang="ja-JP" altLang="en-US" sz="1600" dirty="0"/>
          </a:p>
        </p:txBody>
      </p:sp>
      <p:sp>
        <p:nvSpPr>
          <p:cNvPr id="23" name="正方形/長方形 22"/>
          <p:cNvSpPr/>
          <p:nvPr/>
        </p:nvSpPr>
        <p:spPr>
          <a:xfrm>
            <a:off x="1758597" y="1504265"/>
            <a:ext cx="287400" cy="369332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▼</a:t>
            </a:r>
            <a:endParaRPr kumimoji="1" lang="ja-JP" altLang="en-US" sz="1600" dirty="0"/>
          </a:p>
        </p:txBody>
      </p:sp>
      <p:sp>
        <p:nvSpPr>
          <p:cNvPr id="24" name="正方形/長方形 23"/>
          <p:cNvSpPr/>
          <p:nvPr/>
        </p:nvSpPr>
        <p:spPr>
          <a:xfrm>
            <a:off x="10343399" y="618355"/>
            <a:ext cx="1350001" cy="369332"/>
          </a:xfrm>
          <a:prstGeom prst="rect">
            <a:avLst/>
          </a:prstGeom>
          <a:solidFill>
            <a:srgbClr val="00B050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ALL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11721000" y="618355"/>
            <a:ext cx="287400" cy="369332"/>
          </a:xfrm>
          <a:prstGeom prst="rect">
            <a:avLst/>
          </a:prstGeom>
          <a:solidFill>
            <a:srgbClr val="00B050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▼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045997" y="1973053"/>
            <a:ext cx="2496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ja-JP" altLang="en-US" sz="1600" dirty="0" smtClean="0">
                <a:solidFill>
                  <a:schemeClr val="bg1">
                    <a:lumMod val="65000"/>
                  </a:schemeClr>
                </a:solidFill>
              </a:rPr>
              <a:t>検索</a:t>
            </a:r>
            <a:endParaRPr kumimoji="1" lang="ja-JP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380996" y="1973053"/>
            <a:ext cx="1350001" cy="369332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管理番号</a:t>
            </a:r>
            <a:endParaRPr kumimoji="1" lang="ja-JP" altLang="en-US" sz="1600" dirty="0"/>
          </a:p>
        </p:txBody>
      </p:sp>
      <p:sp>
        <p:nvSpPr>
          <p:cNvPr id="28" name="正方形/長方形 27"/>
          <p:cNvSpPr/>
          <p:nvPr/>
        </p:nvSpPr>
        <p:spPr>
          <a:xfrm>
            <a:off x="4776088" y="1485555"/>
            <a:ext cx="1109654" cy="369332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削除</a:t>
            </a:r>
            <a:endParaRPr kumimoji="1" lang="ja-JP" altLang="en-US" sz="1600" dirty="0"/>
          </a:p>
        </p:txBody>
      </p:sp>
      <p:sp>
        <p:nvSpPr>
          <p:cNvPr id="29" name="正方形/長方形 28"/>
          <p:cNvSpPr/>
          <p:nvPr/>
        </p:nvSpPr>
        <p:spPr>
          <a:xfrm>
            <a:off x="1758597" y="1973053"/>
            <a:ext cx="287400" cy="369332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▼</a:t>
            </a:r>
            <a:endParaRPr kumimoji="1" lang="ja-JP" altLang="en-US" sz="16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80997" y="987687"/>
            <a:ext cx="16650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kumimoji="1" lang="ja-JP" altLang="en-US" sz="1600" dirty="0" smtClean="0">
                <a:solidFill>
                  <a:schemeClr val="bg1">
                    <a:lumMod val="65000"/>
                  </a:schemeClr>
                </a:solidFill>
              </a:rPr>
              <a:t>期間</a:t>
            </a:r>
            <a:endParaRPr kumimoji="1" lang="ja-JP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652388" y="987687"/>
            <a:ext cx="189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kumimoji="1" lang="ja-JP" altLang="en-US" sz="1600" dirty="0" smtClean="0">
                <a:solidFill>
                  <a:schemeClr val="bg1">
                    <a:lumMod val="65000"/>
                  </a:schemeClr>
                </a:solidFill>
              </a:rPr>
              <a:t>期間</a:t>
            </a:r>
            <a:endParaRPr kumimoji="1" lang="ja-JP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067387" y="987688"/>
            <a:ext cx="585001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2000" dirty="0" smtClean="0"/>
              <a:t>～</a:t>
            </a:r>
            <a:endParaRPr kumimoji="1" lang="ja-JP" altLang="en-US" sz="2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4767388" y="1977795"/>
            <a:ext cx="1109654" cy="369332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削除</a:t>
            </a:r>
            <a:endParaRPr kumimoji="1" lang="ja-JP" altLang="en-US" sz="1600" dirty="0"/>
          </a:p>
        </p:txBody>
      </p:sp>
      <p:sp>
        <p:nvSpPr>
          <p:cNvPr id="35" name="正方形/長方形 34"/>
          <p:cNvSpPr/>
          <p:nvPr/>
        </p:nvSpPr>
        <p:spPr>
          <a:xfrm>
            <a:off x="380996" y="2483670"/>
            <a:ext cx="1109654" cy="369332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追加</a:t>
            </a:r>
            <a:endParaRPr kumimoji="1" lang="ja-JP" altLang="en-US" sz="1600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571000" y="595446"/>
            <a:ext cx="1665000" cy="36933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r>
              <a:rPr lang="ja-JP" altLang="en-US" dirty="0" smtClean="0"/>
              <a:t>☑ 動物用含む</a:t>
            </a:r>
            <a:endParaRPr kumimoji="1" lang="ja-JP" altLang="en-US" dirty="0"/>
          </a:p>
        </p:txBody>
      </p:sp>
      <p:sp>
        <p:nvSpPr>
          <p:cNvPr id="52" name="正方形/長方形 51"/>
          <p:cNvSpPr/>
          <p:nvPr/>
        </p:nvSpPr>
        <p:spPr>
          <a:xfrm>
            <a:off x="10343398" y="1011493"/>
            <a:ext cx="1350001" cy="966302"/>
          </a:xfrm>
          <a:prstGeom prst="rect">
            <a:avLst/>
          </a:prstGeom>
          <a:solidFill>
            <a:srgbClr val="92D050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ALL</a:t>
            </a:r>
          </a:p>
          <a:p>
            <a:pPr algn="ctr"/>
            <a:r>
              <a:rPr lang="ja-JP" altLang="en-US" dirty="0" smtClean="0"/>
              <a:t>デモ機</a:t>
            </a:r>
            <a:endParaRPr lang="en-US" altLang="ja-JP" dirty="0" smtClean="0"/>
          </a:p>
          <a:p>
            <a:pPr algn="ctr"/>
            <a:r>
              <a:rPr kumimoji="1" lang="ja-JP" altLang="en-US" dirty="0"/>
              <a:t>代替機</a:t>
            </a:r>
          </a:p>
        </p:txBody>
      </p:sp>
      <p:sp>
        <p:nvSpPr>
          <p:cNvPr id="45" name="正方形/長方形 44"/>
          <p:cNvSpPr/>
          <p:nvPr/>
        </p:nvSpPr>
        <p:spPr>
          <a:xfrm>
            <a:off x="6321000" y="595446"/>
            <a:ext cx="2099654" cy="369332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資産管理品登録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5578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12192000" cy="468000"/>
          </a:xfrm>
          <a:prstGeom prst="rect">
            <a:avLst/>
          </a:prstGeom>
          <a:solidFill>
            <a:srgbClr val="4472C4"/>
          </a:solidFill>
        </p:spPr>
        <p:txBody>
          <a:bodyPr wrap="square" rtlCol="0" anchor="ctr">
            <a:no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</a:rPr>
              <a:t>New asset registration &lt;</a:t>
            </a:r>
            <a:r>
              <a:rPr lang="ja-JP" altLang="en-US" dirty="0" smtClean="0">
                <a:solidFill>
                  <a:schemeClr val="bg1"/>
                </a:solidFill>
              </a:rPr>
              <a:t>新規資産品登録</a:t>
            </a:r>
            <a:r>
              <a:rPr kumimoji="1" lang="en-US" altLang="ja-JP" dirty="0" smtClean="0">
                <a:solidFill>
                  <a:schemeClr val="bg1"/>
                </a:solidFill>
              </a:rPr>
              <a:t>&gt;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253809" y="49334"/>
            <a:ext cx="86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 smtClean="0">
                <a:solidFill>
                  <a:schemeClr val="bg1"/>
                </a:solidFill>
              </a:rPr>
              <a:t>&lt;Top&gt;</a:t>
            </a:r>
            <a:endParaRPr kumimoji="1" lang="ja-JP" altLang="en-US" u="sng" dirty="0">
              <a:solidFill>
                <a:schemeClr val="bg1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066449" y="1403828"/>
            <a:ext cx="2017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65000"/>
                  </a:schemeClr>
                </a:solidFill>
              </a:rPr>
              <a:t>管理番号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336003" y="1403828"/>
            <a:ext cx="2730444" cy="369332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管理番号</a:t>
            </a:r>
            <a:r>
              <a:rPr lang="en-US" altLang="ja-JP" dirty="0"/>
              <a:t>*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3881289" y="5184000"/>
            <a:ext cx="1109654" cy="369332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登録</a:t>
            </a:r>
            <a:endParaRPr kumimoji="1" lang="ja-JP" altLang="en-US" sz="14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066452" y="2111409"/>
            <a:ext cx="1629675" cy="366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ja-JP" altLang="en-US" dirty="0">
                <a:solidFill>
                  <a:schemeClr val="bg1">
                    <a:lumMod val="65000"/>
                  </a:schemeClr>
                </a:solidFill>
              </a:rPr>
              <a:t>商品名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336005" y="2111409"/>
            <a:ext cx="2730444" cy="369332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商品名</a:t>
            </a:r>
            <a:r>
              <a:rPr lang="en-US" altLang="ja-JP" dirty="0" smtClean="0"/>
              <a:t>*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066452" y="1774343"/>
            <a:ext cx="1134673" cy="333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65000"/>
                  </a:schemeClr>
                </a:solidFill>
              </a:rPr>
              <a:t>型式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336004" y="1777529"/>
            <a:ext cx="2730444" cy="333880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型式</a:t>
            </a:r>
            <a:r>
              <a:rPr lang="en-US" altLang="ja-JP" dirty="0" smtClean="0"/>
              <a:t>*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201125" y="1773160"/>
            <a:ext cx="270001" cy="338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sz="1400" dirty="0"/>
              <a:t>―</a:t>
            </a:r>
            <a:endParaRPr kumimoji="1" lang="ja-JP" altLang="en-US" sz="14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471127" y="1773160"/>
            <a:ext cx="612436" cy="338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65000"/>
                  </a:schemeClr>
                </a:solidFill>
              </a:rPr>
              <a:t>枝番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066448" y="2479558"/>
            <a:ext cx="2017111" cy="366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ja-JP" altLang="en-US" dirty="0" smtClean="0">
                <a:solidFill>
                  <a:schemeClr val="bg1">
                    <a:lumMod val="65000"/>
                  </a:schemeClr>
                </a:solidFill>
              </a:rPr>
              <a:t>シリアル番号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336001" y="2480740"/>
            <a:ext cx="2730444" cy="368149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シリアル番号</a:t>
            </a:r>
            <a:r>
              <a:rPr lang="en-US" altLang="ja-JP" dirty="0" smtClean="0"/>
              <a:t>*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066448" y="2848890"/>
            <a:ext cx="2017111" cy="366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65000"/>
                  </a:schemeClr>
                </a:solidFill>
              </a:rPr>
              <a:t>日付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336001" y="2845704"/>
            <a:ext cx="2730444" cy="372518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資産登録日</a:t>
            </a:r>
            <a:r>
              <a:rPr lang="en-US" altLang="ja-JP" dirty="0" smtClean="0"/>
              <a:t>*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066451" y="3215036"/>
            <a:ext cx="1629672" cy="366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ja-JP" altLang="en-US" dirty="0" smtClean="0">
                <a:solidFill>
                  <a:schemeClr val="bg1">
                    <a:lumMod val="65000"/>
                  </a:schemeClr>
                </a:solidFill>
              </a:rPr>
              <a:t>管理区分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336003" y="3218222"/>
            <a:ext cx="2730444" cy="366146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管理</a:t>
            </a:r>
            <a:r>
              <a:rPr lang="ja-JP" altLang="en-US" dirty="0" smtClean="0"/>
              <a:t>区分</a:t>
            </a:r>
            <a:r>
              <a:rPr lang="en-US" altLang="ja-JP" dirty="0" smtClean="0"/>
              <a:t>*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066448" y="3584368"/>
            <a:ext cx="2017111" cy="333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ja-JP" altLang="en-US" dirty="0" smtClean="0">
                <a:solidFill>
                  <a:schemeClr val="bg1">
                    <a:lumMod val="65000"/>
                  </a:schemeClr>
                </a:solidFill>
              </a:rPr>
              <a:t>シリアル番号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336001" y="3584368"/>
            <a:ext cx="2730444" cy="337066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シリアル番号</a:t>
            </a:r>
            <a:r>
              <a:rPr lang="en-US" altLang="ja-JP" dirty="0" smtClean="0"/>
              <a:t>*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696123" y="3215036"/>
            <a:ext cx="387435" cy="366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1400" dirty="0" smtClean="0"/>
              <a:t>▼</a:t>
            </a:r>
            <a:endParaRPr kumimoji="1" lang="ja-JP" altLang="en-US" sz="1400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696129" y="2111409"/>
            <a:ext cx="387435" cy="366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1400" dirty="0" smtClean="0"/>
              <a:t>▼</a:t>
            </a:r>
            <a:endParaRPr kumimoji="1" lang="ja-JP" altLang="en-US" sz="1400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3066448" y="3918248"/>
            <a:ext cx="2017111" cy="343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FMS</a:t>
            </a:r>
            <a:r>
              <a:rPr lang="ja-JP" altLang="en-US" dirty="0">
                <a:solidFill>
                  <a:schemeClr val="bg1">
                    <a:lumMod val="65000"/>
                  </a:schemeClr>
                </a:solidFill>
              </a:rPr>
              <a:t>固定資産番号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336001" y="3921434"/>
            <a:ext cx="2730444" cy="337066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FMS</a:t>
            </a:r>
            <a:r>
              <a:rPr lang="ja-JP" altLang="en-US" dirty="0" smtClean="0"/>
              <a:t>固定資産番号</a:t>
            </a:r>
            <a:r>
              <a:rPr lang="en-US" altLang="ja-JP" dirty="0" smtClean="0"/>
              <a:t>*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066453" y="4258500"/>
            <a:ext cx="2017111" cy="337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65000"/>
                  </a:schemeClr>
                </a:solidFill>
              </a:rPr>
              <a:t>備考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336006" y="4261686"/>
            <a:ext cx="2730444" cy="337066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備考</a:t>
            </a:r>
            <a:endParaRPr kumimoji="1" lang="ja-JP" altLang="en-US" dirty="0"/>
          </a:p>
        </p:txBody>
      </p:sp>
      <p:sp>
        <p:nvSpPr>
          <p:cNvPr id="55" name="正方形/長方形 54"/>
          <p:cNvSpPr/>
          <p:nvPr/>
        </p:nvSpPr>
        <p:spPr>
          <a:xfrm>
            <a:off x="7446000" y="2434993"/>
            <a:ext cx="1980000" cy="1995226"/>
          </a:xfrm>
          <a:prstGeom prst="rect">
            <a:avLst/>
          </a:prstGeom>
          <a:solidFill>
            <a:srgbClr val="92D050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メモ</a:t>
            </a:r>
            <a:endParaRPr lang="en-US" altLang="ja-JP" dirty="0" smtClean="0"/>
          </a:p>
          <a:p>
            <a:pPr algn="ctr"/>
            <a:endParaRPr lang="en-US" altLang="ja-JP" dirty="0" smtClean="0"/>
          </a:p>
          <a:p>
            <a:pPr algn="ctr"/>
            <a:r>
              <a:rPr lang="ja-JP" altLang="en-US" dirty="0" smtClean="0"/>
              <a:t>デモ機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デモ機</a:t>
            </a:r>
            <a:r>
              <a:rPr lang="en-US" altLang="ja-JP" dirty="0" smtClean="0"/>
              <a:t>(</a:t>
            </a:r>
            <a:r>
              <a:rPr lang="ja-JP" altLang="en-US" dirty="0" smtClean="0"/>
              <a:t>動物用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pPr algn="ctr"/>
            <a:r>
              <a:rPr lang="ja-JP" altLang="en-US" dirty="0"/>
              <a:t>代替機</a:t>
            </a:r>
          </a:p>
          <a:p>
            <a:pPr algn="ctr"/>
            <a:r>
              <a:rPr lang="ja-JP" altLang="en-US" dirty="0" smtClean="0"/>
              <a:t>代替機</a:t>
            </a:r>
            <a:r>
              <a:rPr lang="en-US" altLang="ja-JP" dirty="0" smtClean="0"/>
              <a:t>(</a:t>
            </a:r>
            <a:r>
              <a:rPr lang="ja-JP" altLang="en-US" dirty="0" smtClean="0"/>
              <a:t>動物用</a:t>
            </a:r>
            <a:r>
              <a:rPr lang="en-US" altLang="ja-JP" dirty="0" smtClean="0"/>
              <a:t>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310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資料用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</TotalTime>
  <Words>747</Words>
  <Application>Microsoft Office PowerPoint</Application>
  <PresentationFormat>ユーザー設定</PresentationFormat>
  <Paragraphs>451</Paragraphs>
  <Slides>11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Office テーマ</vt:lpstr>
      <vt:lpstr>SonoSite Schedule System Image Design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admin</dc:creator>
  <cp:lastModifiedBy>Umayahra</cp:lastModifiedBy>
  <cp:revision>106</cp:revision>
  <dcterms:created xsi:type="dcterms:W3CDTF">2016-11-17T09:21:59Z</dcterms:created>
  <dcterms:modified xsi:type="dcterms:W3CDTF">2016-12-14T07:55:38Z</dcterms:modified>
</cp:coreProperties>
</file>