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57" r:id="rId3"/>
    <p:sldId id="258" r:id="rId4"/>
    <p:sldId id="259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47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8256" y="320040"/>
            <a:ext cx="1810511" cy="603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3120497"/>
            <a:ext cx="10363200" cy="389466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55877"/>
          </a:xfrm>
        </p:spPr>
        <p:txBody>
          <a:bodyPr/>
          <a:lstStyle>
            <a:lvl1pPr marL="0" indent="0" algn="ctr">
              <a:buNone/>
              <a:defRPr sz="1013"/>
            </a:lvl1pPr>
            <a:lvl2pPr marL="192888" indent="0" algn="ctr">
              <a:buNone/>
              <a:defRPr sz="844"/>
            </a:lvl2pPr>
            <a:lvl3pPr marL="385775" indent="0" algn="ctr">
              <a:buNone/>
              <a:defRPr sz="760"/>
            </a:lvl3pPr>
            <a:lvl4pPr marL="578663" indent="0" algn="ctr">
              <a:buNone/>
              <a:defRPr sz="675"/>
            </a:lvl4pPr>
            <a:lvl5pPr marL="771551" indent="0" algn="ctr">
              <a:buNone/>
              <a:defRPr sz="675"/>
            </a:lvl5pPr>
            <a:lvl6pPr marL="964438" indent="0" algn="ctr">
              <a:buNone/>
              <a:defRPr sz="675"/>
            </a:lvl6pPr>
            <a:lvl7pPr marL="1157326" indent="0" algn="ctr">
              <a:buNone/>
              <a:defRPr sz="675"/>
            </a:lvl7pPr>
            <a:lvl8pPr marL="1350214" indent="0" algn="ctr">
              <a:buNone/>
              <a:defRPr sz="675"/>
            </a:lvl8pPr>
            <a:lvl9pPr marL="1543102" indent="0" algn="ctr">
              <a:buNone/>
              <a:defRPr sz="675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D6BD93AD-633A-42EA-9713-FB9BD7C06BEE}" type="datetimeFigureOut">
              <a:rPr lang="vi-VN" smtClean="0"/>
              <a:t>06/10/2025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40" cy="276999"/>
          </a:xfrm>
        </p:spPr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4FB77D85-DECA-4E9B-B052-994C40CEC494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433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517" y="554812"/>
            <a:ext cx="1073150" cy="636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405" y="1133855"/>
            <a:ext cx="11259820" cy="3603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Bảng 4">
            <a:extLst>
              <a:ext uri="{FF2B5EF4-FFF2-40B4-BE49-F238E27FC236}">
                <a16:creationId xmlns:a16="http://schemas.microsoft.com/office/drawing/2014/main" id="{2AC898A8-872F-0A93-B395-E60BDF84E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412276"/>
              </p:ext>
            </p:extLst>
          </p:nvPr>
        </p:nvGraphicFramePr>
        <p:xfrm>
          <a:off x="374682" y="86543"/>
          <a:ext cx="11506200" cy="105645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5759">
                  <a:extLst>
                    <a:ext uri="{9D8B030D-6E8A-4147-A177-3AD203B41FA5}">
                      <a16:colId xmlns:a16="http://schemas.microsoft.com/office/drawing/2014/main" val="2305120188"/>
                    </a:ext>
                  </a:extLst>
                </a:gridCol>
                <a:gridCol w="1575176">
                  <a:extLst>
                    <a:ext uri="{9D8B030D-6E8A-4147-A177-3AD203B41FA5}">
                      <a16:colId xmlns:a16="http://schemas.microsoft.com/office/drawing/2014/main" val="935072792"/>
                    </a:ext>
                  </a:extLst>
                </a:gridCol>
                <a:gridCol w="3063494">
                  <a:extLst>
                    <a:ext uri="{9D8B030D-6E8A-4147-A177-3AD203B41FA5}">
                      <a16:colId xmlns:a16="http://schemas.microsoft.com/office/drawing/2014/main" val="380415712"/>
                    </a:ext>
                  </a:extLst>
                </a:gridCol>
                <a:gridCol w="2851216">
                  <a:extLst>
                    <a:ext uri="{9D8B030D-6E8A-4147-A177-3AD203B41FA5}">
                      <a16:colId xmlns:a16="http://schemas.microsoft.com/office/drawing/2014/main" val="1273089252"/>
                    </a:ext>
                  </a:extLst>
                </a:gridCol>
                <a:gridCol w="3150555">
                  <a:extLst>
                    <a:ext uri="{9D8B030D-6E8A-4147-A177-3AD203B41FA5}">
                      <a16:colId xmlns:a16="http://schemas.microsoft.com/office/drawing/2014/main" val="888164363"/>
                    </a:ext>
                  </a:extLst>
                </a:gridCol>
              </a:tblGrid>
              <a:tr h="41666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STT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MÃ SP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TÊN SẢN PHẨM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XUẤT XỨ</a:t>
                      </a:r>
                      <a:endParaRPr lang="vi-VN" sz="16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QUY CÁCH</a:t>
                      </a:r>
                      <a:endParaRPr lang="vi-VN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3" marR="54433" marT="27217" marB="27217"/>
                </a:tc>
                <a:extLst>
                  <a:ext uri="{0D108BD9-81ED-4DB2-BD59-A6C34878D82A}">
                    <a16:rowId xmlns:a16="http://schemas.microsoft.com/office/drawing/2014/main" val="667009133"/>
                  </a:ext>
                </a:extLst>
              </a:tr>
              <a:tr h="639791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04</a:t>
                      </a:r>
                      <a:endParaRPr lang="vi-VN" sz="160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2861" marR="64291" marT="53576" marB="53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Albm02</a:t>
                      </a:r>
                      <a:endParaRPr lang="vi-VN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2861" marR="64291" marT="53576" marB="53576" anchor="ctr"/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Ildong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Yungmo</a:t>
                      </a:r>
                      <a:r>
                        <a:rPr lang="en-US" sz="1600" dirty="0"/>
                        <a:t> Albumin (Gold)</a:t>
                      </a:r>
                      <a:endParaRPr lang="vi-VN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2861" marR="64291" marT="53576" marB="53576" anchor="ctr"/>
                </a:tc>
                <a:tc>
                  <a:txBody>
                    <a:bodyPr/>
                    <a:lstStyle/>
                    <a:p>
                      <a:pPr marL="108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Ildong</a:t>
                      </a:r>
                      <a:r>
                        <a:rPr lang="en-US" sz="1600" dirty="0"/>
                        <a:t> Pharma - Korea</a:t>
                      </a:r>
                      <a:endParaRPr lang="vi-VN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2861" marR="64291" marT="53576" marB="5357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15ml x 15 chai / </a:t>
                      </a:r>
                      <a:r>
                        <a:rPr lang="en-US" sz="1600" dirty="0" err="1"/>
                        <a:t>hộp</a:t>
                      </a:r>
                      <a:endParaRPr lang="vi-VN" sz="1600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42861" marR="64291" marT="53576" marB="53576" anchor="ctr"/>
                </a:tc>
                <a:extLst>
                  <a:ext uri="{0D108BD9-81ED-4DB2-BD59-A6C34878D82A}">
                    <a16:rowId xmlns:a16="http://schemas.microsoft.com/office/drawing/2014/main" val="2270030920"/>
                  </a:ext>
                </a:extLst>
              </a:tr>
            </a:tbl>
          </a:graphicData>
        </a:graphic>
      </p:graphicFrame>
      <p:pic>
        <p:nvPicPr>
          <p:cNvPr id="6" name="Hình ảnh 5">
            <a:extLst>
              <a:ext uri="{FF2B5EF4-FFF2-40B4-BE49-F238E27FC236}">
                <a16:creationId xmlns:a16="http://schemas.microsoft.com/office/drawing/2014/main" id="{5EB9B0C6-1FA9-41C7-BABD-241D99053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360" y="1728242"/>
            <a:ext cx="3979396" cy="2538958"/>
          </a:xfrm>
          <a:prstGeom prst="rect">
            <a:avLst/>
          </a:prstGeom>
        </p:spPr>
      </p:pic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88CC475D-8532-7326-D19C-CE1C2E00E88A}"/>
              </a:ext>
            </a:extLst>
          </p:cNvPr>
          <p:cNvSpPr txBox="1"/>
          <p:nvPr/>
        </p:nvSpPr>
        <p:spPr>
          <a:xfrm>
            <a:off x="685800" y="4562100"/>
            <a:ext cx="2243374" cy="482183"/>
          </a:xfrm>
          <a:prstGeom prst="rect">
            <a:avLst/>
          </a:prstGeom>
          <a:noFill/>
        </p:spPr>
        <p:txBody>
          <a:bodyPr wrap="square" lIns="0" rIns="42861" bIns="0" rtlCol="0">
            <a:spAutoFit/>
          </a:bodyPr>
          <a:lstStyle/>
          <a:p>
            <a:pPr marL="64292" algn="ctr">
              <a:lnSpc>
                <a:spcPts val="1667"/>
              </a:lnSpc>
            </a:pPr>
            <a:r>
              <a:rPr lang="en-US" sz="1429" b="1" dirty="0">
                <a:solidFill>
                  <a:srgbClr val="EC3C8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TĂNG CƯỜNG SỨC KHỎE TỔNG THỂ!</a:t>
            </a:r>
            <a:endParaRPr lang="vi-VN" sz="1429" b="1" dirty="0">
              <a:solidFill>
                <a:srgbClr val="EC3C8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DCD27981-B6F7-C57A-CDDC-6682625F04D0}"/>
              </a:ext>
            </a:extLst>
          </p:cNvPr>
          <p:cNvSpPr txBox="1"/>
          <p:nvPr/>
        </p:nvSpPr>
        <p:spPr>
          <a:xfrm>
            <a:off x="457200" y="1295401"/>
            <a:ext cx="973434" cy="240643"/>
          </a:xfrm>
          <a:prstGeom prst="rect">
            <a:avLst/>
          </a:prstGeom>
          <a:noFill/>
        </p:spPr>
        <p:txBody>
          <a:bodyPr wrap="square" lIns="0" rIns="42861" rtlCol="0">
            <a:spAutoFit/>
          </a:bodyPr>
          <a:lstStyle/>
          <a:p>
            <a:pPr marL="64292" algn="just">
              <a:lnSpc>
                <a:spcPct val="80000"/>
              </a:lnSpc>
            </a:pPr>
            <a:r>
              <a:rPr lang="en-US" sz="59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Tài </a:t>
            </a:r>
            <a:r>
              <a:rPr lang="en-US" sz="59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59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khoa </a:t>
            </a:r>
            <a:r>
              <a:rPr lang="en-US" sz="595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học</a:t>
            </a:r>
            <a:endParaRPr lang="en-US" sz="595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292" algn="just">
              <a:lnSpc>
                <a:spcPct val="80000"/>
              </a:lnSpc>
            </a:pPr>
            <a:r>
              <a:rPr lang="en-US" sz="595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www.</a:t>
            </a:r>
            <a:r>
              <a:rPr lang="en-US" sz="595" dirty="0">
                <a:latin typeface="Calibri" panose="020F0502020204030204" pitchFamily="34" charset="0"/>
                <a:cs typeface="Calibri" panose="020F0502020204030204" pitchFamily="34" charset="0"/>
              </a:rPr>
              <a:t>csc-vietnam.vn</a:t>
            </a:r>
            <a:endParaRPr lang="vi-VN" sz="595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" name="Hình ảnh 19">
            <a:extLst>
              <a:ext uri="{FF2B5EF4-FFF2-40B4-BE49-F238E27FC236}">
                <a16:creationId xmlns:a16="http://schemas.microsoft.com/office/drawing/2014/main" id="{9161B0F0-CEE2-1FE0-4120-F7B2E2CED8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7541" y="1320983"/>
            <a:ext cx="166186" cy="16618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B6FEE29-C80A-BCAA-1A94-764504C99C19}"/>
              </a:ext>
            </a:extLst>
          </p:cNvPr>
          <p:cNvGrpSpPr/>
          <p:nvPr/>
        </p:nvGrpSpPr>
        <p:grpSpPr>
          <a:xfrm>
            <a:off x="4392907" y="1550227"/>
            <a:ext cx="7424411" cy="4164773"/>
            <a:chOff x="344351" y="5288003"/>
            <a:chExt cx="5967823" cy="5557108"/>
          </a:xfrm>
        </p:grpSpPr>
        <p:sp>
          <p:nvSpPr>
            <p:cNvPr id="21" name="Hình chữ nhật 20">
              <a:extLst>
                <a:ext uri="{FF2B5EF4-FFF2-40B4-BE49-F238E27FC236}">
                  <a16:creationId xmlns:a16="http://schemas.microsoft.com/office/drawing/2014/main" id="{8A8C2703-EA97-C3A2-09D5-F997CB6AEDF8}"/>
                </a:ext>
              </a:extLst>
            </p:cNvPr>
            <p:cNvSpPr/>
            <p:nvPr/>
          </p:nvSpPr>
          <p:spPr>
            <a:xfrm>
              <a:off x="344351" y="7505065"/>
              <a:ext cx="2737929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152" rtlCol="0" anchor="ctr"/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HƯỚNG DẪN SỬ DỤNG:</a:t>
              </a:r>
              <a:endParaRPr lang="vi-VN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Hình chữ nhật 21">
              <a:extLst>
                <a:ext uri="{FF2B5EF4-FFF2-40B4-BE49-F238E27FC236}">
                  <a16:creationId xmlns:a16="http://schemas.microsoft.com/office/drawing/2014/main" id="{131574F8-DF0D-27A5-5110-BA1E39C59FA0}"/>
                </a:ext>
              </a:extLst>
            </p:cNvPr>
            <p:cNvSpPr/>
            <p:nvPr/>
          </p:nvSpPr>
          <p:spPr>
            <a:xfrm>
              <a:off x="3338422" y="5288003"/>
              <a:ext cx="2973752" cy="34163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152" rtlCol="0" anchor="ctr"/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ĐỐI TƯỢNG SỬ DỤNG:</a:t>
              </a:r>
              <a:endParaRPr lang="vi-VN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Hình chữ nhật 28">
              <a:extLst>
                <a:ext uri="{FF2B5EF4-FFF2-40B4-BE49-F238E27FC236}">
                  <a16:creationId xmlns:a16="http://schemas.microsoft.com/office/drawing/2014/main" id="{72179D3E-663A-A288-D381-7125571BC835}"/>
                </a:ext>
              </a:extLst>
            </p:cNvPr>
            <p:cNvSpPr/>
            <p:nvPr/>
          </p:nvSpPr>
          <p:spPr>
            <a:xfrm>
              <a:off x="423772" y="5291081"/>
              <a:ext cx="2717981" cy="33855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7152" rtlCol="0" anchor="ctr"/>
            <a:lstStyle/>
            <a:p>
              <a:r>
                <a:rPr lang="en-US" b="1">
                  <a:latin typeface="Calibri" panose="020F0502020204030204" pitchFamily="34" charset="0"/>
                  <a:cs typeface="Calibri" panose="020F0502020204030204" pitchFamily="34" charset="0"/>
                </a:rPr>
                <a:t>CÔNG DỤNG:</a:t>
              </a:r>
              <a:endParaRPr lang="vi-VN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Hộp Văn bản 29">
              <a:extLst>
                <a:ext uri="{FF2B5EF4-FFF2-40B4-BE49-F238E27FC236}">
                  <a16:creationId xmlns:a16="http://schemas.microsoft.com/office/drawing/2014/main" id="{529E55C5-A495-61ED-A4A0-842F2BF1DACB}"/>
                </a:ext>
              </a:extLst>
            </p:cNvPr>
            <p:cNvSpPr txBox="1"/>
            <p:nvPr/>
          </p:nvSpPr>
          <p:spPr>
            <a:xfrm>
              <a:off x="3316290" y="5671272"/>
              <a:ext cx="2973752" cy="4040871"/>
            </a:xfrm>
            <a:prstGeom prst="rect">
              <a:avLst/>
            </a:prstGeom>
            <a:noFill/>
          </p:spPr>
          <p:txBody>
            <a:bodyPr wrap="square" lIns="42861" rIns="42861" rtlCol="0">
              <a:spAutoFit/>
            </a:bodyPr>
            <a:lstStyle/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lớn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tuổi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cơ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thể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suy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yếu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đi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lại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khó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khăn</a:t>
              </a:r>
              <a:r>
                <a:rPr lang="en-US" altLang="en-US" sz="1100" dirty="0">
                  <a:solidFill>
                    <a:schemeClr val="tx1"/>
                  </a:solidFill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bị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viêm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khớp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đau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nhức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xương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khớp</a:t>
              </a:r>
              <a:r>
                <a:rPr lang="en-US" altLang="en-US" sz="1100" dirty="0">
                  <a:solidFill>
                    <a:schemeClr val="tx1"/>
                  </a:solidFill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sau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phẫu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thuật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cần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phục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hồi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vết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thương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nhanh</a:t>
              </a:r>
              <a:r>
                <a:rPr lang="en-US" altLang="en-US" sz="1100" dirty="0">
                  <a:solidFill>
                    <a:schemeClr val="tx1"/>
                  </a:solidFill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bị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bệnh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gan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mạn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tính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viêm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gan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khiến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cơ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thể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giảm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khả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năng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sản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xuất</a:t>
              </a:r>
              <a:r>
                <a:rPr lang="en-US" altLang="en-US" sz="1100" dirty="0">
                  <a:solidFill>
                    <a:schemeClr val="tx1"/>
                  </a:solidFill>
                </a:rPr>
                <a:t> Albumin.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gặp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tình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trạng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Albumin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thấp</a:t>
              </a:r>
              <a:r>
                <a:rPr lang="en-US" altLang="en-US" sz="1100" dirty="0">
                  <a:solidFill>
                    <a:schemeClr val="tx1"/>
                  </a:solidFill>
                </a:rPr>
                <a:t> do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rối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loạn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chuyển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hóa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hoặc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mất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cân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bằng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dinh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dưỡng</a:t>
              </a:r>
              <a:r>
                <a:rPr lang="en-US" altLang="en-US" sz="1100" dirty="0">
                  <a:solidFill>
                    <a:schemeClr val="tx1"/>
                  </a:solidFill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thường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xuyên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mệt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mỏi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căng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thẳng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thiếu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dinh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dưỡng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uống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rượu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nhiều</a:t>
              </a:r>
              <a:r>
                <a:rPr lang="en-US" altLang="en-US" sz="1100" dirty="0">
                  <a:solidFill>
                    <a:schemeClr val="tx1"/>
                  </a:solidFill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có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hệ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miễn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dịch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yếu</a:t>
              </a:r>
              <a:r>
                <a:rPr lang="en-US" altLang="en-US" sz="1100" dirty="0">
                  <a:solidFill>
                    <a:schemeClr val="tx1"/>
                  </a:solidFill>
                </a:rPr>
                <a:t>, hay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ốm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vặt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nhiễm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trùng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hồi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phục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chậm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sau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ốm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phẫu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thuật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hoặc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sau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khi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ngủ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mê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hôn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mê</a:t>
              </a:r>
              <a:r>
                <a:rPr lang="en-US" altLang="en-US" sz="1100" dirty="0">
                  <a:solidFill>
                    <a:schemeClr val="tx1"/>
                  </a:solidFill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làm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việc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căng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thẳng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(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nhân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viên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văn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phòng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học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sinh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sinh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viên</a:t>
              </a:r>
              <a:r>
                <a:rPr lang="en-US" altLang="en-US" sz="1100" dirty="0">
                  <a:solidFill>
                    <a:schemeClr val="tx1"/>
                  </a:solidFill>
                </a:rPr>
                <a:t>...)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dễ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mệt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mỏi</a:t>
              </a:r>
              <a:r>
                <a:rPr lang="en-US" altLang="en-US" sz="1100" dirty="0">
                  <a:solidFill>
                    <a:schemeClr val="tx1"/>
                  </a:solidFill>
                </a:rPr>
                <a:t>, stress.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gầy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yếu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suy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kiệt</a:t>
              </a:r>
              <a:r>
                <a:rPr lang="en-US" altLang="en-US" sz="1100" dirty="0">
                  <a:solidFill>
                    <a:schemeClr val="tx1"/>
                  </a:solidFill>
                </a:rPr>
                <a:t> do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bệnh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lý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mạn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tính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hoặc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suy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dinh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dưỡng</a:t>
              </a:r>
              <a:r>
                <a:rPr lang="en-US" altLang="en-US" sz="1100" dirty="0">
                  <a:solidFill>
                    <a:schemeClr val="tx1"/>
                  </a:solidFill>
                </a:rPr>
                <a:t>.</a:t>
              </a:r>
            </a:p>
            <a:p>
              <a:pPr marL="102064" indent="-102064" algn="just" defTabSz="544342" rtl="0" eaLnBrk="0" fontAlgn="base" hangingPunct="0">
                <a:spcBef>
                  <a:spcPct val="0"/>
                </a:spcBef>
                <a:spcAft>
                  <a:spcPct val="0"/>
                </a:spcAft>
                <a:buFont typeface="Wingdings" panose="05000000000000000000" pitchFamily="2" charset="2"/>
                <a:buChar char="§"/>
              </a:pPr>
              <a:r>
                <a:rPr lang="en-US" altLang="en-US" sz="1100" dirty="0" err="1">
                  <a:solidFill>
                    <a:schemeClr val="tx1"/>
                  </a:solidFill>
                </a:rPr>
                <a:t>Người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cần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tăng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sức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đề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kháng</a:t>
              </a:r>
              <a:r>
                <a:rPr lang="en-US" altLang="en-US" sz="1100" dirty="0">
                  <a:solidFill>
                    <a:schemeClr val="tx1"/>
                  </a:solidFill>
                </a:rPr>
                <a:t>,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bổ</a:t>
              </a:r>
              <a:r>
                <a:rPr lang="en-US" altLang="en-US" sz="1100" dirty="0">
                  <a:solidFill>
                    <a:schemeClr val="tx1"/>
                  </a:solidFill>
                </a:rPr>
                <a:t> sung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dưỡng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chất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trong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và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sau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quá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trình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điều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trị</a:t>
              </a:r>
              <a:r>
                <a:rPr lang="en-US" altLang="en-US" sz="1100" dirty="0">
                  <a:solidFill>
                    <a:schemeClr val="tx1"/>
                  </a:solidFill>
                </a:rPr>
                <a:t> </a:t>
              </a:r>
              <a:r>
                <a:rPr lang="en-US" altLang="en-US" sz="1100" dirty="0" err="1">
                  <a:solidFill>
                    <a:schemeClr val="tx1"/>
                  </a:solidFill>
                </a:rPr>
                <a:t>bệnh</a:t>
              </a:r>
              <a:r>
                <a:rPr lang="en-US" altLang="en-US" sz="1100" dirty="0">
                  <a:solidFill>
                    <a:schemeClr val="tx1"/>
                  </a:solidFill>
                </a:rPr>
                <a:t>.</a:t>
              </a:r>
            </a:p>
          </p:txBody>
        </p:sp>
        <p:sp>
          <p:nvSpPr>
            <p:cNvPr id="31" name="Hộp Văn bản 30">
              <a:extLst>
                <a:ext uri="{FF2B5EF4-FFF2-40B4-BE49-F238E27FC236}">
                  <a16:creationId xmlns:a16="http://schemas.microsoft.com/office/drawing/2014/main" id="{78BE26B8-30BE-EB9F-C023-FE15AEF9969F}"/>
                </a:ext>
              </a:extLst>
            </p:cNvPr>
            <p:cNvSpPr txBox="1"/>
            <p:nvPr/>
          </p:nvSpPr>
          <p:spPr>
            <a:xfrm>
              <a:off x="364164" y="8001492"/>
              <a:ext cx="2837197" cy="2843619"/>
            </a:xfrm>
            <a:prstGeom prst="rect">
              <a:avLst/>
            </a:prstGeom>
            <a:noFill/>
          </p:spPr>
          <p:txBody>
            <a:bodyPr wrap="square" lIns="42861" rIns="42861" rtlCol="0">
              <a:spAutoFit/>
            </a:bodyPr>
            <a:lstStyle/>
            <a:p>
              <a:pPr marL="102064" indent="-102064" algn="just">
                <a:buFont typeface="Wingdings" panose="05000000000000000000" pitchFamily="2" charset="2"/>
                <a:buChar char="§"/>
              </a:pPr>
              <a:r>
                <a:rPr lang="vi-VN" sz="11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Đối với người trưởng thành bình thường:</a:t>
              </a: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ùng đều đặn mỗi ngày 1 chai 15ml</a:t>
              </a:r>
              <a:r>
                <a:rPr lang="en-US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102064" indent="-102064" algn="just">
                <a:spcBef>
                  <a:spcPts val="238"/>
                </a:spcBef>
                <a:buFont typeface="Wingdings" panose="05000000000000000000" pitchFamily="2" charset="2"/>
                <a:buChar char="§"/>
              </a:pPr>
              <a:r>
                <a:rPr lang="vi-VN" sz="11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Đối với người bị thiếu hụt </a:t>
              </a:r>
              <a:r>
                <a:rPr lang="vi-VN" sz="11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albumin</a:t>
              </a:r>
              <a:r>
                <a:rPr lang="vi-VN" sz="11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</a:t>
              </a:r>
              <a:r>
                <a:rPr lang="vi-VN" sz="1100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ùng đều đặn mỗi ngày 2 chai 15ml, tổng cộng 30ml.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2064" indent="-102064" algn="just">
                <a:spcBef>
                  <a:spcPts val="238"/>
                </a:spcBef>
                <a:buFont typeface="Wingdings" panose="05000000000000000000" pitchFamily="2" charset="2"/>
                <a:buChar char="§"/>
              </a:pPr>
              <a:r>
                <a:rPr lang="vi-VN" sz="11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Không chia nhỏ liều uống. </a:t>
              </a:r>
              <a:r>
                <a:rPr lang="vi-V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Sau khi mở nắp, nên dùng hết 1 chai (15ml) trong một lần. </a:t>
              </a:r>
              <a:endParaRPr 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102064" indent="-102064" algn="just">
                <a:spcBef>
                  <a:spcPts val="238"/>
                </a:spcBef>
                <a:buFont typeface="Wingdings" panose="05000000000000000000" pitchFamily="2" charset="2"/>
                <a:buChar char="§"/>
              </a:pPr>
              <a:r>
                <a:rPr lang="vi-VN" sz="1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Trường hợp bảo quản lạnh, nên ngâm chai vào nước ấm khoảng 40–50°C trong 2–3 phút để làm ấm nhẹ, sau đó lắc đều rồi dùng ngay.</a:t>
              </a:r>
              <a:endParaRPr lang="vi-VN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Hộp Văn bản 31">
              <a:extLst>
                <a:ext uri="{FF2B5EF4-FFF2-40B4-BE49-F238E27FC236}">
                  <a16:creationId xmlns:a16="http://schemas.microsoft.com/office/drawing/2014/main" id="{55ECC57D-1A6F-2A18-48BC-CCF11D1C5EF4}"/>
                </a:ext>
              </a:extLst>
            </p:cNvPr>
            <p:cNvSpPr txBox="1"/>
            <p:nvPr/>
          </p:nvSpPr>
          <p:spPr>
            <a:xfrm>
              <a:off x="369898" y="5697979"/>
              <a:ext cx="2737929" cy="2145640"/>
            </a:xfrm>
            <a:prstGeom prst="rect">
              <a:avLst/>
            </a:prstGeom>
            <a:noFill/>
          </p:spPr>
          <p:txBody>
            <a:bodyPr wrap="square" lIns="0" rIns="42861" rtlCol="0">
              <a:spAutoFit/>
            </a:bodyPr>
            <a:lstStyle/>
            <a:p>
              <a:pPr marL="166357" indent="-102064" algn="just">
                <a:buFont typeface="Wingdings" panose="05000000000000000000" pitchFamily="2" charset="2"/>
                <a:buChar char="§"/>
              </a:pPr>
              <a:r>
                <a:rPr lang="vi-V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Thúc đẩy tái tạo 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vi-VN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ollagen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r>
                <a:rPr lang="vi-V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r>
                <a:rPr lang="vi-VN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yalu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ro</a:t>
              </a:r>
              <a:r>
                <a:rPr lang="vi-VN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nic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axit</a:t>
              </a:r>
              <a:r>
                <a:rPr lang="vi-V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và 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vi-VN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lastin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166357" indent="-102064" algn="just">
                <a:buFont typeface="Wingdings" panose="05000000000000000000" pitchFamily="2" charset="2"/>
                <a:buChar char="§"/>
              </a:pP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Giúp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cơ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thể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đào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thài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độc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tố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166357" indent="-102064" algn="just">
                <a:buFont typeface="Wingdings" panose="05000000000000000000" pitchFamily="2" charset="2"/>
                <a:buChar char="§"/>
              </a:pPr>
              <a:r>
                <a:rPr lang="vi-V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Tăng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cường</a:t>
              </a:r>
              <a:r>
                <a:rPr lang="vi-V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miễn dịch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nâng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cao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đề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kháng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166357" indent="-102064" algn="just">
                <a:buFont typeface="Wingdings" panose="05000000000000000000" pitchFamily="2" charset="2"/>
                <a:buChar char="§"/>
              </a:pP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Hỗ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trợ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n</a:t>
              </a:r>
              <a:r>
                <a:rPr lang="vi-VN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găn</a:t>
              </a:r>
              <a:r>
                <a:rPr lang="vi-V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ngừa các bệnh mãn tính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166357" indent="-102064" algn="just">
                <a:buFont typeface="Wingdings" panose="05000000000000000000" pitchFamily="2" charset="2"/>
                <a:buChar char="§"/>
              </a:pPr>
              <a:r>
                <a:rPr lang="vi-V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Cải thiện chức năng gan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166357" indent="-102064" algn="just">
                <a:buFont typeface="Wingdings" panose="05000000000000000000" pitchFamily="2" charset="2"/>
                <a:buChar char="§"/>
              </a:pPr>
              <a:r>
                <a:rPr lang="vi-V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Phục hồi mệt mỏi mãn tính và hôn mê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pPr marL="166357" indent="-102064" algn="just">
                <a:buFont typeface="Wingdings" panose="05000000000000000000" pitchFamily="2" charset="2"/>
                <a:buChar char="§"/>
              </a:pPr>
              <a:r>
                <a:rPr lang="vi-VN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Bổ sung sự thiếu hụt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Albumin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trong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hạ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 Albumin </a:t>
              </a:r>
              <a:r>
                <a:rPr lang="en-US" sz="11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huyết</a:t>
              </a:r>
              <a:r>
                <a:rPr lang="en-US" sz="1100" dirty="0">
                  <a:latin typeface="Calibri" panose="020F0502020204030204" pitchFamily="34" charset="0"/>
                  <a:cs typeface="Calibri" panose="020F0502020204030204" pitchFamily="34" charset="0"/>
                </a:rPr>
                <a:t>.</a:t>
              </a:r>
              <a:endParaRPr lang="vi-VN" sz="11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AAF1D7F-4147-5BAC-63B1-63D16B7BC8DD}"/>
              </a:ext>
            </a:extLst>
          </p:cNvPr>
          <p:cNvSpPr/>
          <p:nvPr/>
        </p:nvSpPr>
        <p:spPr>
          <a:xfrm>
            <a:off x="2286000" y="2006209"/>
            <a:ext cx="762000" cy="127391"/>
          </a:xfrm>
          <a:prstGeom prst="rect">
            <a:avLst/>
          </a:prstGeom>
          <a:solidFill>
            <a:srgbClr val="F4D674"/>
          </a:solidFill>
          <a:ln>
            <a:solidFill>
              <a:srgbClr val="F4D6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655" dirty="0">
                <a:solidFill>
                  <a:schemeClr val="tx1"/>
                </a:solidFill>
                <a:latin typeface="Calibri "/>
              </a:rPr>
              <a:t>15 </a:t>
            </a:r>
            <a:r>
              <a:rPr lang="en-US" sz="655" dirty="0">
                <a:solidFill>
                  <a:schemeClr val="tx1"/>
                </a:solidFill>
                <a:latin typeface="Calibri "/>
              </a:rPr>
              <a:t>mL x </a:t>
            </a:r>
            <a:r>
              <a:rPr lang="vi-VN" sz="655" dirty="0">
                <a:solidFill>
                  <a:schemeClr val="tx1"/>
                </a:solidFill>
                <a:latin typeface="Calibri "/>
              </a:rPr>
              <a:t>15</a:t>
            </a:r>
            <a:r>
              <a:rPr lang="en-US" sz="655" dirty="0">
                <a:solidFill>
                  <a:schemeClr val="tx1"/>
                </a:solidFill>
                <a:latin typeface="Calibri "/>
              </a:rPr>
              <a:t> chai</a:t>
            </a:r>
            <a:endParaRPr lang="vi-VN" sz="655" dirty="0">
              <a:solidFill>
                <a:schemeClr val="tx1"/>
              </a:solidFill>
              <a:latin typeface="Calibri 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86BE1A-A249-A8ED-190C-646D95FB1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7373"/>
              </p:ext>
            </p:extLst>
          </p:nvPr>
        </p:nvGraphicFramePr>
        <p:xfrm>
          <a:off x="374682" y="5388452"/>
          <a:ext cx="11415102" cy="1255034"/>
        </p:xfrm>
        <a:graphic>
          <a:graphicData uri="http://schemas.openxmlformats.org/drawingml/2006/table">
            <a:tbl>
              <a:tblPr/>
              <a:tblGrid>
                <a:gridCol w="3010251">
                  <a:extLst>
                    <a:ext uri="{9D8B030D-6E8A-4147-A177-3AD203B41FA5}">
                      <a16:colId xmlns:a16="http://schemas.microsoft.com/office/drawing/2014/main" val="3448771776"/>
                    </a:ext>
                  </a:extLst>
                </a:gridCol>
                <a:gridCol w="2801617">
                  <a:extLst>
                    <a:ext uri="{9D8B030D-6E8A-4147-A177-3AD203B41FA5}">
                      <a16:colId xmlns:a16="http://schemas.microsoft.com/office/drawing/2014/main" val="2841782122"/>
                    </a:ext>
                  </a:extLst>
                </a:gridCol>
                <a:gridCol w="2801617">
                  <a:extLst>
                    <a:ext uri="{9D8B030D-6E8A-4147-A177-3AD203B41FA5}">
                      <a16:colId xmlns:a16="http://schemas.microsoft.com/office/drawing/2014/main" val="3346950255"/>
                    </a:ext>
                  </a:extLst>
                </a:gridCol>
                <a:gridCol w="2801617">
                  <a:extLst>
                    <a:ext uri="{9D8B030D-6E8A-4147-A177-3AD203B41FA5}">
                      <a16:colId xmlns:a16="http://schemas.microsoft.com/office/drawing/2014/main" val="519929889"/>
                    </a:ext>
                  </a:extLst>
                </a:gridCol>
              </a:tblGrid>
              <a:tr h="508505">
                <a:tc grid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28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GIÁ BÁN </a:t>
                      </a:r>
                      <a:r>
                        <a:rPr lang="vi-VN" sz="1600" b="1" i="0" u="none" strike="noStrike" dirty="0">
                          <a:solidFill>
                            <a:srgbClr val="F2F2F2"/>
                          </a:solidFill>
                          <a:effectLst/>
                          <a:latin typeface="Arial" panose="020B0604020202020204" pitchFamily="34" charset="0"/>
                        </a:rPr>
                        <a:t>(đã có 8% VAT)  ĐVT: VNĐ</a:t>
                      </a:r>
                    </a:p>
                  </a:txBody>
                  <a:tcPr marL="5670" marR="5670" marT="56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vi-V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351524"/>
                  </a:ext>
                </a:extLst>
              </a:tr>
              <a:tr h="35703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Số lượng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lần</a:t>
                      </a:r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6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mua</a:t>
                      </a:r>
                      <a:endParaRPr lang="vi-VN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670" marR="5670" marT="56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 hộp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 hộp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600" b="1" i="0" u="none" strike="noStrike" dirty="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10 hộp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205985"/>
                  </a:ext>
                </a:extLst>
              </a:tr>
              <a:tr h="38949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vi-VN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Thành tiền</a:t>
                      </a:r>
                    </a:p>
                  </a:txBody>
                  <a:tcPr marL="5670" marR="5670" marT="567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750.000</a:t>
                      </a:r>
                      <a:r>
                        <a:rPr lang="vi-V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3.250.000</a:t>
                      </a:r>
                      <a:r>
                        <a:rPr lang="vi-V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4.800.000</a:t>
                      </a:r>
                      <a:r>
                        <a:rPr lang="vi-VN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5670" marR="5670" marT="567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221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160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6064" y="405384"/>
              <a:ext cx="1216152" cy="408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5215" y="740663"/>
              <a:ext cx="2791967" cy="1222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10966"/>
            <a:ext cx="6297168" cy="44317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533400"/>
            <a:ext cx="3560063" cy="144996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53200" y="739332"/>
            <a:ext cx="3920490" cy="1362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Peptit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tơ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chiết</a:t>
            </a:r>
            <a:r>
              <a:rPr sz="2200" spc="-2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xuất</a:t>
            </a:r>
            <a:r>
              <a:rPr sz="2200" spc="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từ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kén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Font typeface="Wingdings"/>
              <a:buChar char=""/>
              <a:tabLst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Bột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albumin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lòng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trắng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trứng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ts val="2620"/>
              </a:lnSpc>
              <a:buFont typeface="Wingdings"/>
              <a:buChar char=""/>
              <a:tabLst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Chiết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xuất</a:t>
            </a:r>
            <a:r>
              <a:rPr sz="2200" spc="-2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nhau</a:t>
            </a:r>
            <a:r>
              <a:rPr sz="2200" spc="-5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thai</a:t>
            </a:r>
            <a:r>
              <a:rPr sz="2200" spc="-3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heo</a:t>
            </a:r>
            <a:endParaRPr sz="2200" dirty="0">
              <a:latin typeface="Arial"/>
              <a:cs typeface="Arial"/>
            </a:endParaRPr>
          </a:p>
          <a:p>
            <a:pPr marL="356870" indent="-344805">
              <a:lnSpc>
                <a:spcPts val="2620"/>
              </a:lnSpc>
              <a:buFont typeface="Wingdings"/>
              <a:buChar char=""/>
              <a:tabLst>
                <a:tab pos="357505" algn="l"/>
              </a:tabLst>
            </a:pPr>
            <a:r>
              <a:rPr sz="2200" dirty="0">
                <a:latin typeface="Arial"/>
                <a:cs typeface="Arial"/>
              </a:rPr>
              <a:t>Collagen</a:t>
            </a:r>
            <a:r>
              <a:rPr sz="2200" spc="-30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cá</a:t>
            </a:r>
            <a:r>
              <a:rPr sz="2200" spc="-40" dirty="0">
                <a:latin typeface="Arial"/>
                <a:cs typeface="Arial"/>
              </a:rPr>
              <a:t> </a:t>
            </a:r>
            <a:r>
              <a:rPr sz="2200" dirty="0">
                <a:latin typeface="Calibri"/>
                <a:cs typeface="Calibri"/>
              </a:rPr>
              <a:t>và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dirty="0">
                <a:latin typeface="Arial"/>
                <a:cs typeface="Arial"/>
              </a:rPr>
              <a:t>xit </a:t>
            </a:r>
            <a:r>
              <a:rPr sz="2200" spc="-20" dirty="0">
                <a:latin typeface="Arial"/>
                <a:cs typeface="Arial"/>
              </a:rPr>
              <a:t>amin</a:t>
            </a:r>
            <a:endParaRPr sz="22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61119" y="4767071"/>
            <a:ext cx="2011679" cy="6705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81800" y="2895600"/>
            <a:ext cx="4674870" cy="287401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lang="vi-VN" i="1" dirty="0">
                <a:latin typeface="Arial"/>
                <a:cs typeface="Arial"/>
              </a:rPr>
              <a:t>Sản </a:t>
            </a:r>
            <a:r>
              <a:rPr lang="en-GB" i="1" dirty="0">
                <a:latin typeface="Arial"/>
                <a:cs typeface="Arial"/>
              </a:rPr>
              <a:t>xu</a:t>
            </a:r>
            <a:r>
              <a:rPr lang="vi-VN" i="1" dirty="0">
                <a:latin typeface="Arial"/>
                <a:cs typeface="Arial"/>
              </a:rPr>
              <a:t>ất tại </a:t>
            </a:r>
            <a:r>
              <a:rPr sz="1800" i="1" dirty="0" err="1">
                <a:latin typeface="Arial"/>
                <a:cs typeface="Arial"/>
              </a:rPr>
              <a:t>Hàn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Quốc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b="1" dirty="0">
                <a:latin typeface="Arial"/>
                <a:cs typeface="Arial"/>
              </a:rPr>
              <a:t>ILDONG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PLUS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PHARM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CO.,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LTD.</a:t>
            </a:r>
            <a:endParaRPr sz="1800" dirty="0">
              <a:latin typeface="Arial"/>
              <a:cs typeface="Arial"/>
            </a:endParaRPr>
          </a:p>
          <a:p>
            <a:pPr marL="12700" marR="7937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6, </a:t>
            </a:r>
            <a:r>
              <a:rPr sz="1800" spc="-10" dirty="0">
                <a:latin typeface="Arial"/>
                <a:cs typeface="Arial"/>
              </a:rPr>
              <a:t>48-</a:t>
            </a:r>
            <a:r>
              <a:rPr sz="1800" dirty="0">
                <a:latin typeface="Arial"/>
                <a:cs typeface="Arial"/>
              </a:rPr>
              <a:t>Gil, Eongseoseo-ro,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Dalseo-gu,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Daegu, Korea.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vi-VN" i="1" dirty="0">
                <a:latin typeface="Arial"/>
                <a:cs typeface="Arial"/>
              </a:rPr>
              <a:t>OEM &amp; N</a:t>
            </a:r>
            <a:r>
              <a:rPr sz="1800" i="1" dirty="0" err="1">
                <a:latin typeface="Arial"/>
                <a:cs typeface="Arial"/>
              </a:rPr>
              <a:t>hập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khẩu</a:t>
            </a: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1600" b="1" dirty="0">
                <a:latin typeface="Arial"/>
                <a:cs typeface="Arial"/>
              </a:rPr>
              <a:t>VIETNAM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CAPITAL</a:t>
            </a:r>
            <a:r>
              <a:rPr sz="1600" b="1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SEAWEED</a:t>
            </a:r>
            <a:r>
              <a:rPr sz="1600" b="1" spc="-10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CONSUMER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JSC</a:t>
            </a:r>
            <a:r>
              <a:rPr sz="1600" b="1" spc="-20" dirty="0">
                <a:latin typeface="Calibri"/>
                <a:cs typeface="Calibri"/>
              </a:rPr>
              <a:t>.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ts val="2014"/>
              </a:lnSpc>
              <a:spcBef>
                <a:spcPts val="45"/>
              </a:spcBef>
            </a:pPr>
            <a:r>
              <a:rPr sz="1700" dirty="0">
                <a:latin typeface="Arial"/>
                <a:cs typeface="Arial"/>
              </a:rPr>
              <a:t>Số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5,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Đường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CN13,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Nhóm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CN1,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KCN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Tân</a:t>
            </a:r>
            <a:r>
              <a:rPr sz="1700" spc="-10" dirty="0">
                <a:latin typeface="Arial"/>
                <a:cs typeface="Arial"/>
              </a:rPr>
              <a:t> Bình,</a:t>
            </a:r>
            <a:endParaRPr sz="1700" dirty="0">
              <a:latin typeface="Arial"/>
              <a:cs typeface="Arial"/>
            </a:endParaRPr>
          </a:p>
          <a:p>
            <a:pPr marL="12700">
              <a:lnSpc>
                <a:spcPts val="2014"/>
              </a:lnSpc>
            </a:pPr>
            <a:r>
              <a:rPr sz="1700" spc="-110" dirty="0">
                <a:latin typeface="Arial"/>
                <a:cs typeface="Arial"/>
              </a:rPr>
              <a:t>P.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Sơn</a:t>
            </a:r>
            <a:r>
              <a:rPr sz="1700" spc="-5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Kỳ,</a:t>
            </a:r>
            <a:r>
              <a:rPr sz="1700" spc="-2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Q.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Tân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Phú, T</a:t>
            </a:r>
            <a:r>
              <a:rPr sz="1700" dirty="0">
                <a:latin typeface="Calibri"/>
                <a:cs typeface="Calibri"/>
              </a:rPr>
              <a:t>p</a:t>
            </a:r>
            <a:r>
              <a:rPr sz="1700" dirty="0">
                <a:latin typeface="Arial"/>
                <a:cs typeface="Arial"/>
              </a:rPr>
              <a:t>.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HCM,</a:t>
            </a:r>
            <a:r>
              <a:rPr sz="1700" spc="-4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Việt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Nam</a:t>
            </a:r>
            <a:r>
              <a:rPr sz="1700" spc="-20" dirty="0">
                <a:latin typeface="Calibri"/>
                <a:cs typeface="Calibri"/>
              </a:rPr>
              <a:t>.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4936" y="1432940"/>
            <a:ext cx="10516870" cy="4025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 marR="5080" algn="just">
              <a:lnSpc>
                <a:spcPct val="12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Albumin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một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loại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protein trong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huyết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tương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được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tổng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hợp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tại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gan.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Đây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 loại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protein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đóng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vai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trò </a:t>
            </a:r>
            <a:r>
              <a:rPr sz="1800" dirty="0">
                <a:latin typeface="Arial"/>
                <a:cs typeface="Arial"/>
              </a:rPr>
              <a:t>quan</a:t>
            </a:r>
            <a:r>
              <a:rPr sz="1800" spc="1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trọng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trong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việc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ngăn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cản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chất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lỏng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trong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lòng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mạch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máu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bị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rò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rỉ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ngoài,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duy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trì</a:t>
            </a:r>
            <a:r>
              <a:rPr sz="1800" spc="1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áp</a:t>
            </a:r>
            <a:r>
              <a:rPr sz="1800" spc="1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lực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thẩm </a:t>
            </a:r>
            <a:r>
              <a:rPr sz="1800" dirty="0">
                <a:latin typeface="Arial"/>
                <a:cs typeface="Arial"/>
              </a:rPr>
              <a:t>thấu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keo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luôn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ở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mức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ổn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định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cũng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cầu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nối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để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liên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kết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vận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chuyển</a:t>
            </a:r>
            <a:r>
              <a:rPr sz="1800" spc="2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axit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béo,</a:t>
            </a:r>
            <a:r>
              <a:rPr sz="1800" spc="2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hormone, </a:t>
            </a:r>
            <a:r>
              <a:rPr sz="1800" dirty="0">
                <a:latin typeface="Arial"/>
                <a:cs typeface="Arial"/>
              </a:rPr>
              <a:t>vitamin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 loại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thuốc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đi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đến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cơ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trong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cơ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thể.</a:t>
            </a:r>
            <a:endParaRPr sz="1800">
              <a:latin typeface="Arial"/>
              <a:cs typeface="Arial"/>
            </a:endParaRPr>
          </a:p>
          <a:p>
            <a:pPr marL="26670" algn="just">
              <a:lnSpc>
                <a:spcPct val="100000"/>
              </a:lnSpc>
              <a:spcBef>
                <a:spcPts val="1360"/>
              </a:spcBef>
            </a:pPr>
            <a:r>
              <a:rPr sz="2000" b="1" i="1" dirty="0">
                <a:latin typeface="Arial"/>
                <a:cs typeface="Arial"/>
              </a:rPr>
              <a:t>Tùy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thuộc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vào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độ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tuổi,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cơ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thể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chúng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ta</a:t>
            </a:r>
            <a:r>
              <a:rPr sz="2000" b="1" i="1" spc="-3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cần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từ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khoảng</a:t>
            </a:r>
            <a:r>
              <a:rPr sz="2000" b="1" i="1" spc="-1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3.5</a:t>
            </a:r>
            <a:r>
              <a:rPr sz="2000" b="1" i="1" spc="-1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-</a:t>
            </a:r>
            <a:r>
              <a:rPr sz="2000" b="1" i="1" spc="-5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5.9</a:t>
            </a:r>
            <a:r>
              <a:rPr sz="2000" b="1" i="1" spc="-2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g/dl.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Arial"/>
                <a:cs typeface="Arial"/>
              </a:rPr>
              <a:t>Các</a:t>
            </a:r>
            <a:r>
              <a:rPr sz="3200" b="1" spc="-1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nguyên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nhân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phổ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biến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làm</a:t>
            </a:r>
            <a:r>
              <a:rPr sz="3200" b="1" spc="-9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giảm</a:t>
            </a:r>
            <a:r>
              <a:rPr sz="3200" b="1" spc="-19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Albumin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là</a:t>
            </a:r>
            <a:r>
              <a:rPr sz="3200" b="1" spc="-10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gì?</a:t>
            </a:r>
            <a:endParaRPr sz="3200">
              <a:latin typeface="Arial"/>
              <a:cs typeface="Arial"/>
            </a:endParaRPr>
          </a:p>
          <a:p>
            <a:pPr marL="26670" marR="5080" algn="just">
              <a:lnSpc>
                <a:spcPct val="120000"/>
              </a:lnSpc>
              <a:spcBef>
                <a:spcPts val="575"/>
              </a:spcBef>
            </a:pPr>
            <a:r>
              <a:rPr sz="1800" dirty="0">
                <a:latin typeface="Arial"/>
                <a:cs typeface="Arial"/>
              </a:rPr>
              <a:t>Thường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liên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quan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đến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bệnh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xơ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gan,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tiểu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đường,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cường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giáp,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thiếu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hụt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vitamin,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suy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dinh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dưỡng</a:t>
            </a:r>
            <a:r>
              <a:rPr sz="1800" spc="4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và </a:t>
            </a:r>
            <a:r>
              <a:rPr sz="1800" dirty="0">
                <a:latin typeface="Arial"/>
                <a:cs typeface="Arial"/>
              </a:rPr>
              <a:t>sau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phẫu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thuật,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tiêm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truyền/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truyền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dịch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qua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đường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tĩnh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mạch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(IV)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trong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thời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gian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dài,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bị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bỏng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nghiêm </a:t>
            </a:r>
            <a:r>
              <a:rPr sz="1800" dirty="0">
                <a:latin typeface="Arial"/>
                <a:cs typeface="Arial"/>
              </a:rPr>
              <a:t>trọng, tình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trạng bệnh lý tim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mạch,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lupus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đỏ,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hội chứng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thận hư,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nhiễm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trùng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huyết….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936" y="813943"/>
            <a:ext cx="282067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dirty="0"/>
              <a:t>Albumin</a:t>
            </a:r>
            <a:r>
              <a:rPr sz="3200" spc="-35" dirty="0"/>
              <a:t> </a:t>
            </a:r>
            <a:r>
              <a:rPr sz="3200" dirty="0"/>
              <a:t>là</a:t>
            </a:r>
            <a:r>
              <a:rPr sz="3200" spc="-120" dirty="0"/>
              <a:t> </a:t>
            </a:r>
            <a:r>
              <a:rPr sz="3200" spc="-25" dirty="0"/>
              <a:t>gì?</a:t>
            </a:r>
            <a:endParaRPr sz="3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" y="0"/>
            <a:ext cx="12176760" cy="6858000"/>
            <a:chOff x="15240" y="0"/>
            <a:chExt cx="1217676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" y="0"/>
              <a:ext cx="1217675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68256" y="320040"/>
              <a:ext cx="1810511" cy="6035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84936" y="674877"/>
            <a:ext cx="5386705" cy="837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90"/>
              </a:spcBef>
              <a:tabLst>
                <a:tab pos="862965" algn="l"/>
                <a:tab pos="2186305" algn="l"/>
                <a:tab pos="2957195" algn="l"/>
                <a:tab pos="3811270" algn="l"/>
                <a:tab pos="4823460" algn="l"/>
              </a:tabLst>
            </a:pPr>
            <a:r>
              <a:rPr sz="2800" spc="-25" dirty="0"/>
              <a:t>Ảnh</a:t>
            </a:r>
            <a:r>
              <a:rPr sz="2800" dirty="0"/>
              <a:t>	</a:t>
            </a:r>
            <a:r>
              <a:rPr sz="2800" spc="-20" dirty="0"/>
              <a:t>hưởng</a:t>
            </a:r>
            <a:r>
              <a:rPr sz="2800" dirty="0"/>
              <a:t>	</a:t>
            </a:r>
            <a:r>
              <a:rPr sz="2800" spc="-25" dirty="0"/>
              <a:t>của</a:t>
            </a:r>
            <a:r>
              <a:rPr sz="2800" dirty="0"/>
              <a:t>	</a:t>
            </a:r>
            <a:r>
              <a:rPr sz="2800" spc="-20" dirty="0"/>
              <a:t>việc</a:t>
            </a:r>
            <a:r>
              <a:rPr sz="2800" dirty="0"/>
              <a:t>	</a:t>
            </a:r>
            <a:r>
              <a:rPr sz="2800" spc="-10" dirty="0"/>
              <a:t>thiếu</a:t>
            </a:r>
            <a:r>
              <a:rPr sz="2800" dirty="0"/>
              <a:t>	</a:t>
            </a:r>
            <a:r>
              <a:rPr sz="2800" spc="-25" dirty="0"/>
              <a:t>hụt </a:t>
            </a:r>
            <a:r>
              <a:rPr sz="2800" dirty="0"/>
              <a:t>Albumin</a:t>
            </a:r>
            <a:r>
              <a:rPr sz="2800" spc="30" dirty="0"/>
              <a:t> </a:t>
            </a:r>
            <a:r>
              <a:rPr sz="2800" dirty="0"/>
              <a:t>đối</a:t>
            </a:r>
            <a:r>
              <a:rPr sz="2800" spc="-30" dirty="0"/>
              <a:t> </a:t>
            </a:r>
            <a:r>
              <a:rPr sz="2800" dirty="0"/>
              <a:t>với</a:t>
            </a:r>
            <a:r>
              <a:rPr sz="2800" spc="-5" dirty="0"/>
              <a:t> </a:t>
            </a:r>
            <a:r>
              <a:rPr sz="2800" dirty="0"/>
              <a:t>cơ</a:t>
            </a:r>
            <a:r>
              <a:rPr sz="2800" spc="-50" dirty="0"/>
              <a:t> </a:t>
            </a:r>
            <a:r>
              <a:rPr sz="2800" dirty="0"/>
              <a:t>thể</a:t>
            </a:r>
            <a:r>
              <a:rPr sz="2800" spc="-25" dirty="0"/>
              <a:t> </a:t>
            </a:r>
            <a:r>
              <a:rPr sz="2800" dirty="0"/>
              <a:t>là</a:t>
            </a:r>
            <a:r>
              <a:rPr sz="2800" spc="-65" dirty="0"/>
              <a:t> </a:t>
            </a:r>
            <a:r>
              <a:rPr sz="2800" spc="-25" dirty="0"/>
              <a:t>gì?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884936" y="1810739"/>
            <a:ext cx="5393690" cy="38404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0000"/>
              </a:lnSpc>
              <a:spcBef>
                <a:spcPts val="105"/>
              </a:spcBef>
            </a:pPr>
            <a:r>
              <a:rPr sz="1800" dirty="0">
                <a:latin typeface="Arial"/>
                <a:cs typeface="Arial"/>
              </a:rPr>
              <a:t>Thiếu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hụt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Albumin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sẽ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gây</a:t>
            </a:r>
            <a:r>
              <a:rPr sz="1800" spc="1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229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tình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trạng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trên</a:t>
            </a:r>
            <a:r>
              <a:rPr sz="1800" spc="2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cơ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như: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Phù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nề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(tích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tụ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chất</a:t>
            </a:r>
            <a:r>
              <a:rPr sz="1800" spc="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lỏng)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ở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tay,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chân</a:t>
            </a:r>
            <a:r>
              <a:rPr sz="1800" spc="8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hoặc </a:t>
            </a:r>
            <a:r>
              <a:rPr sz="1800" dirty="0">
                <a:latin typeface="Arial"/>
                <a:cs typeface="Arial"/>
              </a:rPr>
              <a:t>mặt,</a:t>
            </a:r>
            <a:r>
              <a:rPr sz="1800" spc="1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da</a:t>
            </a:r>
            <a:r>
              <a:rPr sz="1800" spc="1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thô</a:t>
            </a:r>
            <a:r>
              <a:rPr sz="1800" spc="1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ráp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hoặc</a:t>
            </a:r>
            <a:r>
              <a:rPr sz="1800" spc="1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khô</a:t>
            </a:r>
            <a:r>
              <a:rPr sz="1800" spc="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hơn</a:t>
            </a:r>
            <a:r>
              <a:rPr sz="1800" spc="20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bình</a:t>
            </a:r>
            <a:r>
              <a:rPr sz="1800" spc="25" dirty="0">
                <a:latin typeface="Arial"/>
                <a:cs typeface="Arial"/>
              </a:rPr>
              <a:t>  </a:t>
            </a:r>
            <a:r>
              <a:rPr sz="1800" dirty="0">
                <a:latin typeface="Arial"/>
                <a:cs typeface="Arial"/>
              </a:rPr>
              <a:t>thường,</a:t>
            </a:r>
            <a:r>
              <a:rPr sz="1800" spc="30" dirty="0">
                <a:latin typeface="Arial"/>
                <a:cs typeface="Arial"/>
              </a:rPr>
              <a:t>  </a:t>
            </a:r>
            <a:r>
              <a:rPr sz="1800" spc="-25" dirty="0">
                <a:latin typeface="Arial"/>
                <a:cs typeface="Arial"/>
              </a:rPr>
              <a:t>tóc </a:t>
            </a:r>
            <a:r>
              <a:rPr sz="1800" dirty="0">
                <a:latin typeface="Arial"/>
                <a:cs typeface="Arial"/>
              </a:rPr>
              <a:t>mỏng,</a:t>
            </a:r>
            <a:r>
              <a:rPr sz="1800" spc="1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vàng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da,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khó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thở,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cảm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thấy</a:t>
            </a:r>
            <a:r>
              <a:rPr sz="1800" spc="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dễ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suy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yếu</a:t>
            </a:r>
            <a:r>
              <a:rPr sz="1800" spc="1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hoặc </a:t>
            </a:r>
            <a:r>
              <a:rPr sz="1800" dirty="0">
                <a:latin typeface="Arial"/>
                <a:cs typeface="Arial"/>
              </a:rPr>
              <a:t>kiệt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sức,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nhịp</a:t>
            </a:r>
            <a:r>
              <a:rPr sz="1800" spc="20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không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đều,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tăng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cân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bất</a:t>
            </a:r>
            <a:r>
              <a:rPr sz="1800" spc="2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thường, </a:t>
            </a:r>
            <a:r>
              <a:rPr sz="1800" dirty="0">
                <a:latin typeface="Arial"/>
                <a:cs typeface="Arial"/>
              </a:rPr>
              <a:t>chán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ăn,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tiêu</a:t>
            </a:r>
            <a:r>
              <a:rPr sz="1800" spc="-20" dirty="0">
                <a:latin typeface="Arial"/>
                <a:cs typeface="Arial"/>
              </a:rPr>
              <a:t> chảy,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chóng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mặt,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nôn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mửa....</a:t>
            </a:r>
            <a:endParaRPr sz="1800">
              <a:latin typeface="Arial"/>
              <a:cs typeface="Arial"/>
            </a:endParaRPr>
          </a:p>
          <a:p>
            <a:pPr marL="12700" marR="7620" algn="just">
              <a:lnSpc>
                <a:spcPct val="110000"/>
              </a:lnSpc>
              <a:spcBef>
                <a:spcPts val="1515"/>
              </a:spcBef>
            </a:pPr>
            <a:r>
              <a:rPr sz="1800" dirty="0">
                <a:latin typeface="Arial"/>
                <a:cs typeface="Arial"/>
              </a:rPr>
              <a:t>Thiếu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hụt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Albumin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sẽ</a:t>
            </a:r>
            <a:r>
              <a:rPr sz="1800" spc="2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khiến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thời</a:t>
            </a:r>
            <a:r>
              <a:rPr sz="1800" spc="3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gian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hồi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phục</a:t>
            </a:r>
            <a:r>
              <a:rPr sz="1800" spc="3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vết </a:t>
            </a:r>
            <a:r>
              <a:rPr sz="1800" dirty="0">
                <a:latin typeface="Arial"/>
                <a:cs typeface="Arial"/>
              </a:rPr>
              <a:t>thương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(nhất</a:t>
            </a:r>
            <a:r>
              <a:rPr sz="1800" spc="1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là</a:t>
            </a:r>
            <a:r>
              <a:rPr sz="1800" spc="1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sau</a:t>
            </a:r>
            <a:r>
              <a:rPr sz="1800" spc="1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phẫu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thuật)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kéo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dài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hơn,</a:t>
            </a:r>
            <a:r>
              <a:rPr sz="1800" spc="2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giảm </a:t>
            </a:r>
            <a:r>
              <a:rPr sz="1800" dirty="0">
                <a:latin typeface="Arial"/>
                <a:cs typeface="Arial"/>
              </a:rPr>
              <a:t>đáp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ứng</a:t>
            </a:r>
            <a:r>
              <a:rPr sz="1800" spc="48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thuốc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đối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với</a:t>
            </a:r>
            <a:r>
              <a:rPr sz="1800" spc="4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cơ</a:t>
            </a:r>
            <a:r>
              <a:rPr sz="1800" spc="4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thể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(trong</a:t>
            </a:r>
            <a:r>
              <a:rPr sz="1800" spc="4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trường</a:t>
            </a:r>
            <a:r>
              <a:rPr sz="1800" spc="459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hợp </a:t>
            </a:r>
            <a:r>
              <a:rPr sz="1800" dirty="0">
                <a:latin typeface="Arial"/>
                <a:cs typeface="Arial"/>
              </a:rPr>
              <a:t>đang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sử</a:t>
            </a:r>
            <a:r>
              <a:rPr sz="1800" spc="2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dụng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thuốc</a:t>
            </a:r>
            <a:r>
              <a:rPr sz="1800" spc="29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điều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trị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bệnh),</a:t>
            </a:r>
            <a:r>
              <a:rPr sz="1800" spc="26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đồng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thời</a:t>
            </a:r>
            <a:r>
              <a:rPr sz="1800" spc="29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tăng </a:t>
            </a:r>
            <a:r>
              <a:rPr sz="1800" dirty="0">
                <a:latin typeface="Arial"/>
                <a:cs typeface="Arial"/>
              </a:rPr>
              <a:t>nguy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cơ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phát</a:t>
            </a:r>
            <a:r>
              <a:rPr sz="1800" spc="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triển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các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bệnh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lý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khác</a:t>
            </a:r>
            <a:r>
              <a:rPr sz="1800" spc="6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như:</a:t>
            </a:r>
            <a:r>
              <a:rPr sz="1800" spc="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Viêm</a:t>
            </a:r>
            <a:r>
              <a:rPr sz="1800" spc="6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phổi, </a:t>
            </a:r>
            <a:r>
              <a:rPr sz="1800" dirty="0">
                <a:latin typeface="Arial"/>
                <a:cs typeface="Arial"/>
              </a:rPr>
              <a:t>tràn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dịch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màng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phổi,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cổ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trướng,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teo </a:t>
            </a:r>
            <a:r>
              <a:rPr sz="1800" spc="-25" dirty="0">
                <a:latin typeface="Arial"/>
                <a:cs typeface="Arial"/>
              </a:rPr>
              <a:t>cơ…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68256" y="262127"/>
            <a:ext cx="1810511" cy="6035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84936" y="557225"/>
            <a:ext cx="8494395" cy="95186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25"/>
              </a:spcBef>
            </a:pPr>
            <a:r>
              <a:rPr sz="3200" dirty="0"/>
              <a:t>Điểm</a:t>
            </a:r>
            <a:r>
              <a:rPr sz="3200" spc="-114" dirty="0"/>
              <a:t> </a:t>
            </a:r>
            <a:r>
              <a:rPr sz="3200" dirty="0"/>
              <a:t>khác</a:t>
            </a:r>
            <a:r>
              <a:rPr sz="3200" spc="-114" dirty="0"/>
              <a:t> </a:t>
            </a:r>
            <a:r>
              <a:rPr sz="3200" dirty="0"/>
              <a:t>biệt</a:t>
            </a:r>
            <a:r>
              <a:rPr sz="3200" spc="-105" dirty="0"/>
              <a:t> </a:t>
            </a:r>
            <a:r>
              <a:rPr sz="3200" dirty="0"/>
              <a:t>của</a:t>
            </a:r>
            <a:r>
              <a:rPr sz="3200" spc="-220" dirty="0"/>
              <a:t> </a:t>
            </a:r>
            <a:r>
              <a:rPr sz="3200" dirty="0"/>
              <a:t>Albumin</a:t>
            </a:r>
            <a:r>
              <a:rPr sz="3200" spc="-20" dirty="0"/>
              <a:t> </a:t>
            </a:r>
            <a:r>
              <a:rPr sz="3200" dirty="0"/>
              <a:t>Drinking</a:t>
            </a:r>
            <a:r>
              <a:rPr sz="3200" spc="-105" dirty="0"/>
              <a:t> </a:t>
            </a:r>
            <a:r>
              <a:rPr sz="3200" dirty="0"/>
              <a:t>so</a:t>
            </a:r>
            <a:r>
              <a:rPr sz="3200" spc="-114" dirty="0"/>
              <a:t> </a:t>
            </a:r>
            <a:r>
              <a:rPr sz="3200" spc="-25" dirty="0"/>
              <a:t>với </a:t>
            </a:r>
            <a:r>
              <a:rPr sz="3200" dirty="0"/>
              <a:t>các</a:t>
            </a:r>
            <a:r>
              <a:rPr sz="3200" spc="-110" dirty="0"/>
              <a:t> </a:t>
            </a:r>
            <a:r>
              <a:rPr sz="3200" dirty="0"/>
              <a:t>sản</a:t>
            </a:r>
            <a:r>
              <a:rPr sz="3200" spc="-110" dirty="0"/>
              <a:t> </a:t>
            </a:r>
            <a:r>
              <a:rPr sz="3200" dirty="0"/>
              <a:t>phẩm</a:t>
            </a:r>
            <a:r>
              <a:rPr sz="3200" spc="-210" dirty="0"/>
              <a:t> </a:t>
            </a:r>
            <a:r>
              <a:rPr sz="3200" dirty="0"/>
              <a:t>Albumin</a:t>
            </a:r>
            <a:r>
              <a:rPr sz="3200" spc="-20" dirty="0"/>
              <a:t> </a:t>
            </a:r>
            <a:r>
              <a:rPr sz="3200" spc="-10" dirty="0"/>
              <a:t>khác?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860856" y="1686305"/>
            <a:ext cx="10548620" cy="47072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5"/>
              </a:spcBef>
            </a:pPr>
            <a:r>
              <a:rPr sz="1600" b="1" dirty="0">
                <a:latin typeface="Arial"/>
                <a:cs typeface="Arial"/>
              </a:rPr>
              <a:t>Do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có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sự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khác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biệt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quan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trọng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với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sản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phẩm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Albumin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dịch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truyền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(Tiêm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tĩnh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mạch)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và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Albumin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Drinking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(Uống </a:t>
            </a:r>
            <a:r>
              <a:rPr sz="1600" b="1" spc="-20" dirty="0">
                <a:latin typeface="Arial"/>
                <a:cs typeface="Arial"/>
              </a:rPr>
              <a:t>trực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tiếp)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mà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chúng</a:t>
            </a:r>
            <a:r>
              <a:rPr sz="1600" b="1" spc="-10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tôi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thiết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kế</a:t>
            </a:r>
            <a:r>
              <a:rPr sz="1600" b="1" spc="-7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ở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đây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đó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là:</a:t>
            </a:r>
            <a:endParaRPr sz="16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05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spc="-20" dirty="0">
                <a:latin typeface="Arial"/>
                <a:cs typeface="Arial"/>
              </a:rPr>
              <a:t>Albumin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dịch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truyền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(tiêm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tĩnh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mạch)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sử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Albumin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người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được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phân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lập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máu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tĩnh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mạch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(huyết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tương) </a:t>
            </a:r>
            <a:r>
              <a:rPr sz="1600" dirty="0">
                <a:latin typeface="Arial"/>
                <a:cs typeface="Arial"/>
              </a:rPr>
              <a:t>nên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rất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nhiều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tác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dụng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phụ.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Đó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lý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do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tại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bằng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công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nghệ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sinh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học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nhà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nghiên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cứu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bác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sĩ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chuyên </a:t>
            </a:r>
            <a:r>
              <a:rPr sz="1600" spc="-20" dirty="0">
                <a:latin typeface="Arial"/>
                <a:cs typeface="Arial"/>
              </a:rPr>
              <a:t>sâu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của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chúng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tôi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cho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ra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đời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một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sản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phẩm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Albumin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toàn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sử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dụng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không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tác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dụng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phụ.</a:t>
            </a:r>
            <a:endParaRPr sz="1600">
              <a:latin typeface="Arial"/>
              <a:cs typeface="Arial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"/>
              <a:tabLst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Albumin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Drinking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(uống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trực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tiếp)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chúng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tôi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sử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Ovoalbumin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được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sản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xuất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lòng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trắng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trứng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kết</a:t>
            </a:r>
            <a:r>
              <a:rPr sz="1600" spc="-25" dirty="0">
                <a:latin typeface="Arial"/>
                <a:cs typeface="Arial"/>
              </a:rPr>
              <a:t> hợp </a:t>
            </a:r>
            <a:r>
              <a:rPr sz="1600" dirty="0">
                <a:latin typeface="Arial"/>
                <a:cs typeface="Arial"/>
              </a:rPr>
              <a:t>với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thành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phần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vượt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trội </a:t>
            </a:r>
            <a:r>
              <a:rPr sz="1600" spc="-10" dirty="0">
                <a:latin typeface="Arial"/>
                <a:cs typeface="Arial"/>
              </a:rPr>
              <a:t>(Peptit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tơ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chiết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xuất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kén,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chiết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xuất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nhau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thai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heo,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collagen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axit amin,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đó </a:t>
            </a:r>
            <a:r>
              <a:rPr sz="1600" dirty="0">
                <a:latin typeface="Arial"/>
                <a:cs typeface="Arial"/>
              </a:rPr>
              <a:t>chính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điểm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vượt trội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mà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mọi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người có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sử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dụng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sản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phẩm</a:t>
            </a:r>
            <a:r>
              <a:rPr sz="1600" spc="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thường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xuyên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hàng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ngày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giúp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bồi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bổ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cơ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thể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tăng </a:t>
            </a:r>
            <a:r>
              <a:rPr sz="1600" spc="-25" dirty="0">
                <a:latin typeface="Arial"/>
                <a:cs typeface="Arial"/>
              </a:rPr>
              <a:t>cường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sức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khỏe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tổng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thể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ngăn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ngừa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các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bệnh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tật.</a:t>
            </a:r>
            <a:endParaRPr sz="1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205"/>
              </a:spcBef>
            </a:pPr>
            <a:r>
              <a:rPr sz="1600" b="1" spc="-55" dirty="0">
                <a:latin typeface="Arial"/>
                <a:cs typeface="Arial"/>
              </a:rPr>
              <a:t>Vai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trò</a:t>
            </a:r>
            <a:r>
              <a:rPr sz="1600" b="1" spc="-8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của</a:t>
            </a:r>
            <a:r>
              <a:rPr sz="1600" b="1" spc="-9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các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thành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phần</a:t>
            </a:r>
            <a:r>
              <a:rPr sz="1600" b="1" spc="-9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bổ</a:t>
            </a:r>
            <a:r>
              <a:rPr sz="1600" b="1" spc="-8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sung:</a:t>
            </a:r>
            <a:endParaRPr sz="160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720" algn="l"/>
              </a:tabLst>
            </a:pPr>
            <a:r>
              <a:rPr sz="1600" spc="-10" dirty="0">
                <a:latin typeface="Arial"/>
                <a:cs typeface="Arial"/>
              </a:rPr>
              <a:t>Các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peptit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tơ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được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chiết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xuất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từ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kén,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tác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dụng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trong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việc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hồi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phục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tế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bào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bị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tổn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thương,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đặc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biệt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tế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bào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da.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Ngoài</a:t>
            </a:r>
            <a:endParaRPr sz="1600">
              <a:latin typeface="Arial"/>
              <a:cs typeface="Arial"/>
            </a:endParaRPr>
          </a:p>
          <a:p>
            <a:pPr marL="299085" algn="just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ra,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thành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phần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này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chứa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các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axit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amin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hỗ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trợ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cho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việc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thúc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đẩy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tái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tạo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collagen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elastin.</a:t>
            </a:r>
            <a:endParaRPr sz="1600">
              <a:latin typeface="Arial"/>
              <a:cs typeface="Arial"/>
            </a:endParaRPr>
          </a:p>
          <a:p>
            <a:pPr marL="299085" indent="-287020" algn="just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299720" algn="l"/>
              </a:tabLst>
            </a:pPr>
            <a:r>
              <a:rPr sz="1600" spc="-20" dirty="0">
                <a:latin typeface="Arial"/>
                <a:cs typeface="Arial"/>
              </a:rPr>
              <a:t>Chiết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xuất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nhau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thai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heo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giúp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bổ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sung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hormone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tăng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trưởng,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nucleic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axit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các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chất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chống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oxy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hóa,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collagen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với</a:t>
            </a:r>
            <a:endParaRPr sz="1600">
              <a:latin typeface="Arial"/>
              <a:cs typeface="Arial"/>
            </a:endParaRPr>
          </a:p>
          <a:p>
            <a:pPr marL="299085" algn="just">
              <a:lnSpc>
                <a:spcPct val="100000"/>
              </a:lnSpc>
            </a:pPr>
            <a:r>
              <a:rPr sz="1600" spc="-10" dirty="0">
                <a:latin typeface="Arial"/>
                <a:cs typeface="Arial"/>
              </a:rPr>
              <a:t>tác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dụng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bảo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vệ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tế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bào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hạn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chế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bị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lão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hóa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cũng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như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hỗ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trợ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quá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trình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tái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tạo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tăng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trưởng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của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tế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bào.</a:t>
            </a:r>
            <a:endParaRPr sz="1600">
              <a:latin typeface="Arial"/>
              <a:cs typeface="Arial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600"/>
              </a:spcBef>
              <a:buFont typeface="Wingdings"/>
              <a:buChar char=""/>
              <a:tabLst>
                <a:tab pos="299720" algn="l"/>
              </a:tabLst>
            </a:pPr>
            <a:r>
              <a:rPr sz="1600" spc="-20" dirty="0">
                <a:latin typeface="Arial"/>
                <a:cs typeface="Arial"/>
              </a:rPr>
              <a:t>Collagen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cá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hay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còn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được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gọi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là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collagen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thủy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phân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có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cấu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trúc</a:t>
            </a:r>
            <a:r>
              <a:rPr sz="1600" spc="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giúp dễ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hấp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thụ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gấp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nhiều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lần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so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với loại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collagen </a:t>
            </a:r>
            <a:r>
              <a:rPr sz="1600" dirty="0">
                <a:latin typeface="Arial"/>
                <a:cs typeface="Arial"/>
              </a:rPr>
              <a:t>thông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thường,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giúp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cải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thiện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độ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ẩm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độ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đàn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hồi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của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da,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bổ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collagen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xương,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sụn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cấp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chất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sừng cho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móng</a:t>
            </a:r>
            <a:r>
              <a:rPr sz="1600" spc="-11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và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tóc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được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chắc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khỏe.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9536" y="1325880"/>
            <a:ext cx="10619740" cy="502920"/>
          </a:xfrm>
          <a:custGeom>
            <a:avLst/>
            <a:gdLst/>
            <a:ahLst/>
            <a:cxnLst/>
            <a:rect l="l" t="t" r="r" b="b"/>
            <a:pathLst>
              <a:path w="10619740" h="502919">
                <a:moveTo>
                  <a:pt x="10535412" y="0"/>
                </a:moveTo>
                <a:lnTo>
                  <a:pt x="83819" y="0"/>
                </a:lnTo>
                <a:lnTo>
                  <a:pt x="51193" y="6596"/>
                </a:lnTo>
                <a:lnTo>
                  <a:pt x="24550" y="24574"/>
                </a:lnTo>
                <a:lnTo>
                  <a:pt x="6587" y="51220"/>
                </a:lnTo>
                <a:lnTo>
                  <a:pt x="0" y="83820"/>
                </a:lnTo>
                <a:lnTo>
                  <a:pt x="0" y="419100"/>
                </a:lnTo>
                <a:lnTo>
                  <a:pt x="6587" y="451699"/>
                </a:lnTo>
                <a:lnTo>
                  <a:pt x="24550" y="478345"/>
                </a:lnTo>
                <a:lnTo>
                  <a:pt x="51193" y="496323"/>
                </a:lnTo>
                <a:lnTo>
                  <a:pt x="83819" y="502920"/>
                </a:lnTo>
                <a:lnTo>
                  <a:pt x="10535412" y="502920"/>
                </a:lnTo>
                <a:lnTo>
                  <a:pt x="10568011" y="496323"/>
                </a:lnTo>
                <a:lnTo>
                  <a:pt x="10594657" y="478345"/>
                </a:lnTo>
                <a:lnTo>
                  <a:pt x="10612635" y="451699"/>
                </a:lnTo>
                <a:lnTo>
                  <a:pt x="10619232" y="419100"/>
                </a:lnTo>
                <a:lnTo>
                  <a:pt x="10619232" y="83820"/>
                </a:lnTo>
                <a:lnTo>
                  <a:pt x="10612635" y="51220"/>
                </a:lnTo>
                <a:lnTo>
                  <a:pt x="10594657" y="24574"/>
                </a:lnTo>
                <a:lnTo>
                  <a:pt x="10568011" y="6596"/>
                </a:lnTo>
                <a:lnTo>
                  <a:pt x="105354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25880"/>
            <a:ext cx="713740" cy="502920"/>
          </a:xfrm>
          <a:custGeom>
            <a:avLst/>
            <a:gdLst/>
            <a:ahLst/>
            <a:cxnLst/>
            <a:rect l="l" t="t" r="r" b="b"/>
            <a:pathLst>
              <a:path w="713740" h="502919">
                <a:moveTo>
                  <a:pt x="629412" y="0"/>
                </a:moveTo>
                <a:lnTo>
                  <a:pt x="83822" y="0"/>
                </a:lnTo>
                <a:lnTo>
                  <a:pt x="51194" y="6578"/>
                </a:lnTo>
                <a:lnTo>
                  <a:pt x="24551" y="24526"/>
                </a:lnTo>
                <a:lnTo>
                  <a:pt x="6587" y="51167"/>
                </a:lnTo>
                <a:lnTo>
                  <a:pt x="0" y="83820"/>
                </a:lnTo>
                <a:lnTo>
                  <a:pt x="0" y="419100"/>
                </a:lnTo>
                <a:lnTo>
                  <a:pt x="6587" y="451699"/>
                </a:lnTo>
                <a:lnTo>
                  <a:pt x="24551" y="478345"/>
                </a:lnTo>
                <a:lnTo>
                  <a:pt x="51194" y="496323"/>
                </a:lnTo>
                <a:lnTo>
                  <a:pt x="83822" y="502920"/>
                </a:lnTo>
                <a:lnTo>
                  <a:pt x="629412" y="502920"/>
                </a:lnTo>
                <a:lnTo>
                  <a:pt x="662038" y="496323"/>
                </a:lnTo>
                <a:lnTo>
                  <a:pt x="688681" y="478345"/>
                </a:lnTo>
                <a:lnTo>
                  <a:pt x="706644" y="451699"/>
                </a:lnTo>
                <a:lnTo>
                  <a:pt x="713232" y="419100"/>
                </a:lnTo>
                <a:lnTo>
                  <a:pt x="713232" y="83820"/>
                </a:lnTo>
                <a:lnTo>
                  <a:pt x="706644" y="51167"/>
                </a:lnTo>
                <a:lnTo>
                  <a:pt x="688681" y="24526"/>
                </a:lnTo>
                <a:lnTo>
                  <a:pt x="662038" y="6578"/>
                </a:lnTo>
                <a:lnTo>
                  <a:pt x="6294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FAQ</a:t>
            </a:r>
          </a:p>
        </p:txBody>
      </p:sp>
      <p:sp>
        <p:nvSpPr>
          <p:cNvPr id="5" name="object 5"/>
          <p:cNvSpPr/>
          <p:nvPr/>
        </p:nvSpPr>
        <p:spPr>
          <a:xfrm>
            <a:off x="859536" y="2788920"/>
            <a:ext cx="10619740" cy="502920"/>
          </a:xfrm>
          <a:custGeom>
            <a:avLst/>
            <a:gdLst/>
            <a:ahLst/>
            <a:cxnLst/>
            <a:rect l="l" t="t" r="r" b="b"/>
            <a:pathLst>
              <a:path w="10619740" h="502920">
                <a:moveTo>
                  <a:pt x="10535412" y="0"/>
                </a:moveTo>
                <a:lnTo>
                  <a:pt x="83819" y="0"/>
                </a:lnTo>
                <a:lnTo>
                  <a:pt x="51193" y="6596"/>
                </a:lnTo>
                <a:lnTo>
                  <a:pt x="24550" y="24574"/>
                </a:lnTo>
                <a:lnTo>
                  <a:pt x="6587" y="51220"/>
                </a:lnTo>
                <a:lnTo>
                  <a:pt x="0" y="83819"/>
                </a:lnTo>
                <a:lnTo>
                  <a:pt x="0" y="419100"/>
                </a:lnTo>
                <a:lnTo>
                  <a:pt x="6587" y="451699"/>
                </a:lnTo>
                <a:lnTo>
                  <a:pt x="24550" y="478345"/>
                </a:lnTo>
                <a:lnTo>
                  <a:pt x="51193" y="496323"/>
                </a:lnTo>
                <a:lnTo>
                  <a:pt x="83819" y="502919"/>
                </a:lnTo>
                <a:lnTo>
                  <a:pt x="10535412" y="502919"/>
                </a:lnTo>
                <a:lnTo>
                  <a:pt x="10568011" y="496323"/>
                </a:lnTo>
                <a:lnTo>
                  <a:pt x="10594657" y="478345"/>
                </a:lnTo>
                <a:lnTo>
                  <a:pt x="10612635" y="451699"/>
                </a:lnTo>
                <a:lnTo>
                  <a:pt x="10619232" y="419100"/>
                </a:lnTo>
                <a:lnTo>
                  <a:pt x="10619232" y="83819"/>
                </a:lnTo>
                <a:lnTo>
                  <a:pt x="10612635" y="51220"/>
                </a:lnTo>
                <a:lnTo>
                  <a:pt x="10594657" y="24574"/>
                </a:lnTo>
                <a:lnTo>
                  <a:pt x="10568011" y="6596"/>
                </a:lnTo>
                <a:lnTo>
                  <a:pt x="105354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788920"/>
            <a:ext cx="713740" cy="502920"/>
          </a:xfrm>
          <a:custGeom>
            <a:avLst/>
            <a:gdLst/>
            <a:ahLst/>
            <a:cxnLst/>
            <a:rect l="l" t="t" r="r" b="b"/>
            <a:pathLst>
              <a:path w="713740" h="502920">
                <a:moveTo>
                  <a:pt x="629412" y="0"/>
                </a:moveTo>
                <a:lnTo>
                  <a:pt x="83822" y="0"/>
                </a:lnTo>
                <a:lnTo>
                  <a:pt x="51194" y="6578"/>
                </a:lnTo>
                <a:lnTo>
                  <a:pt x="24551" y="24526"/>
                </a:lnTo>
                <a:lnTo>
                  <a:pt x="6587" y="51167"/>
                </a:lnTo>
                <a:lnTo>
                  <a:pt x="0" y="83819"/>
                </a:lnTo>
                <a:lnTo>
                  <a:pt x="0" y="419100"/>
                </a:lnTo>
                <a:lnTo>
                  <a:pt x="6587" y="451699"/>
                </a:lnTo>
                <a:lnTo>
                  <a:pt x="24551" y="478345"/>
                </a:lnTo>
                <a:lnTo>
                  <a:pt x="51194" y="496323"/>
                </a:lnTo>
                <a:lnTo>
                  <a:pt x="83822" y="502919"/>
                </a:lnTo>
                <a:lnTo>
                  <a:pt x="629412" y="502919"/>
                </a:lnTo>
                <a:lnTo>
                  <a:pt x="662038" y="496323"/>
                </a:lnTo>
                <a:lnTo>
                  <a:pt x="688681" y="478345"/>
                </a:lnTo>
                <a:lnTo>
                  <a:pt x="706644" y="451699"/>
                </a:lnTo>
                <a:lnTo>
                  <a:pt x="713232" y="419100"/>
                </a:lnTo>
                <a:lnTo>
                  <a:pt x="713232" y="83819"/>
                </a:lnTo>
                <a:lnTo>
                  <a:pt x="706644" y="51167"/>
                </a:lnTo>
                <a:lnTo>
                  <a:pt x="688681" y="24526"/>
                </a:lnTo>
                <a:lnTo>
                  <a:pt x="662038" y="6578"/>
                </a:lnTo>
                <a:lnTo>
                  <a:pt x="6294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18440" rIns="0" bIns="0" rtlCol="0">
            <a:spAutoFit/>
          </a:bodyPr>
          <a:lstStyle/>
          <a:p>
            <a:pPr marL="916305" indent="-904240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916305" algn="l"/>
                <a:tab pos="916940" algn="l"/>
              </a:tabLst>
            </a:pPr>
            <a:r>
              <a:rPr dirty="0"/>
              <a:t>Sản</a:t>
            </a:r>
            <a:r>
              <a:rPr spc="-50" dirty="0"/>
              <a:t> </a:t>
            </a:r>
            <a:r>
              <a:rPr dirty="0"/>
              <a:t>phẩm</a:t>
            </a:r>
            <a:r>
              <a:rPr spc="-100" dirty="0"/>
              <a:t> </a:t>
            </a:r>
            <a:r>
              <a:rPr dirty="0"/>
              <a:t>Albumin</a:t>
            </a:r>
            <a:r>
              <a:rPr spc="30" dirty="0"/>
              <a:t> </a:t>
            </a:r>
            <a:r>
              <a:rPr dirty="0"/>
              <a:t>Drinking</a:t>
            </a:r>
            <a:r>
              <a:rPr spc="-65" dirty="0"/>
              <a:t> </a:t>
            </a:r>
            <a:r>
              <a:rPr dirty="0"/>
              <a:t>này</a:t>
            </a:r>
            <a:r>
              <a:rPr spc="-10" dirty="0"/>
              <a:t> </a:t>
            </a:r>
            <a:r>
              <a:rPr dirty="0"/>
              <a:t>được</a:t>
            </a:r>
            <a:r>
              <a:rPr spc="-35" dirty="0"/>
              <a:t> </a:t>
            </a:r>
            <a:r>
              <a:rPr dirty="0"/>
              <a:t>sản</a:t>
            </a:r>
            <a:r>
              <a:rPr spc="-20" dirty="0"/>
              <a:t> </a:t>
            </a:r>
            <a:r>
              <a:rPr dirty="0"/>
              <a:t>xuất</a:t>
            </a:r>
            <a:r>
              <a:rPr spc="-10" dirty="0"/>
              <a:t> </a:t>
            </a:r>
            <a:r>
              <a:rPr dirty="0"/>
              <a:t>tại</a:t>
            </a:r>
            <a:r>
              <a:rPr spc="-15" dirty="0"/>
              <a:t> </a:t>
            </a:r>
            <a:r>
              <a:rPr spc="-20" dirty="0"/>
              <a:t>đâu?</a:t>
            </a:r>
          </a:p>
          <a:p>
            <a:pPr marL="909955">
              <a:lnSpc>
                <a:spcPct val="100000"/>
              </a:lnSpc>
              <a:spcBef>
                <a:spcPts val="1040"/>
              </a:spcBef>
            </a:pP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Sản</a:t>
            </a:r>
            <a:r>
              <a:rPr sz="1800" b="0" i="1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phẩm</a:t>
            </a:r>
            <a:r>
              <a:rPr sz="1800" b="0" i="1" spc="1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Albumin</a:t>
            </a:r>
            <a:r>
              <a:rPr sz="1800" b="0" i="1" spc="22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Drinking</a:t>
            </a:r>
            <a:r>
              <a:rPr sz="1800" b="0" i="1" spc="1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này</a:t>
            </a:r>
            <a:r>
              <a:rPr sz="1800" b="0" i="1" spc="1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được</a:t>
            </a:r>
            <a:r>
              <a:rPr sz="1800" b="0" i="1" spc="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sản</a:t>
            </a:r>
            <a:r>
              <a:rPr sz="1800" b="0" i="1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xuất</a:t>
            </a:r>
            <a:r>
              <a:rPr sz="1800" b="0" i="1" spc="2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tại</a:t>
            </a:r>
            <a:r>
              <a:rPr sz="1800" b="0" i="1" spc="1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Hàn</a:t>
            </a:r>
            <a:r>
              <a:rPr sz="1800" b="0" i="1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Quốc</a:t>
            </a:r>
            <a:r>
              <a:rPr sz="1800" b="0" i="1" spc="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và</a:t>
            </a:r>
            <a:r>
              <a:rPr sz="1800" b="0" i="1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được</a:t>
            </a:r>
            <a:r>
              <a:rPr sz="1800" b="0" i="1" spc="19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nhập</a:t>
            </a:r>
            <a:r>
              <a:rPr sz="1800" b="0" i="1" spc="18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khẩu</a:t>
            </a:r>
            <a:r>
              <a:rPr sz="1800" b="0" i="1" spc="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chính</a:t>
            </a:r>
            <a:r>
              <a:rPr sz="1800" b="0" i="1" spc="204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ngạch</a:t>
            </a:r>
            <a:r>
              <a:rPr sz="1800" b="0" i="1" spc="19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spc="-25" dirty="0">
                <a:solidFill>
                  <a:srgbClr val="000000"/>
                </a:solidFill>
                <a:latin typeface="Arial"/>
                <a:cs typeface="Arial"/>
              </a:rPr>
              <a:t>bởi</a:t>
            </a:r>
            <a:endParaRPr sz="1800">
              <a:latin typeface="Arial"/>
              <a:cs typeface="Arial"/>
            </a:endParaRPr>
          </a:p>
          <a:p>
            <a:pPr marL="909955">
              <a:lnSpc>
                <a:spcPct val="100000"/>
              </a:lnSpc>
              <a:spcBef>
                <a:spcPts val="434"/>
              </a:spcBef>
            </a:pP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CSC</a:t>
            </a:r>
            <a:r>
              <a:rPr sz="1800" b="0" i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Việt</a:t>
            </a:r>
            <a:r>
              <a:rPr sz="1800" b="0" i="1" spc="-4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spc="-20" dirty="0">
                <a:solidFill>
                  <a:srgbClr val="000000"/>
                </a:solidFill>
                <a:latin typeface="Arial"/>
                <a:cs typeface="Arial"/>
              </a:rPr>
              <a:t>Nam.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Arial"/>
              <a:cs typeface="Arial"/>
            </a:endParaRPr>
          </a:p>
          <a:p>
            <a:pPr marL="916305" indent="-904240">
              <a:lnSpc>
                <a:spcPct val="100000"/>
              </a:lnSpc>
              <a:buAutoNum type="arabicPeriod" startAt="2"/>
              <a:tabLst>
                <a:tab pos="916305" algn="l"/>
                <a:tab pos="916940" algn="l"/>
              </a:tabLst>
            </a:pPr>
            <a:r>
              <a:rPr dirty="0"/>
              <a:t>Các</a:t>
            </a:r>
            <a:r>
              <a:rPr spc="-10" dirty="0"/>
              <a:t> </a:t>
            </a:r>
            <a:r>
              <a:rPr dirty="0"/>
              <a:t>đối</a:t>
            </a:r>
            <a:r>
              <a:rPr spc="-10" dirty="0"/>
              <a:t> </a:t>
            </a:r>
            <a:r>
              <a:rPr dirty="0"/>
              <a:t>tượng</a:t>
            </a:r>
            <a:r>
              <a:rPr spc="-30" dirty="0"/>
              <a:t> </a:t>
            </a:r>
            <a:r>
              <a:rPr dirty="0"/>
              <a:t>cần</a:t>
            </a:r>
            <a:r>
              <a:rPr spc="-10" dirty="0"/>
              <a:t> </a:t>
            </a:r>
            <a:r>
              <a:rPr dirty="0"/>
              <a:t>lưu</a:t>
            </a:r>
            <a:r>
              <a:rPr spc="-30" dirty="0"/>
              <a:t> </a:t>
            </a:r>
            <a:r>
              <a:rPr dirty="0"/>
              <a:t>ý</a:t>
            </a:r>
            <a:r>
              <a:rPr spc="-15" dirty="0"/>
              <a:t> </a:t>
            </a:r>
            <a:r>
              <a:rPr dirty="0"/>
              <a:t>khi</a:t>
            </a:r>
            <a:r>
              <a:rPr spc="-20" dirty="0"/>
              <a:t> </a:t>
            </a:r>
            <a:r>
              <a:rPr dirty="0"/>
              <a:t>sử</a:t>
            </a:r>
            <a:r>
              <a:rPr spc="-15" dirty="0"/>
              <a:t> </a:t>
            </a:r>
            <a:r>
              <a:rPr dirty="0"/>
              <a:t>dụng</a:t>
            </a:r>
            <a:r>
              <a:rPr spc="15" dirty="0"/>
              <a:t> </a:t>
            </a:r>
            <a:r>
              <a:rPr dirty="0"/>
              <a:t>sản</a:t>
            </a:r>
            <a:r>
              <a:rPr spc="-30" dirty="0"/>
              <a:t> </a:t>
            </a:r>
            <a:r>
              <a:rPr dirty="0"/>
              <a:t>phẩm là</a:t>
            </a:r>
            <a:r>
              <a:rPr spc="-15" dirty="0"/>
              <a:t> </a:t>
            </a:r>
            <a:r>
              <a:rPr spc="-25" dirty="0"/>
              <a:t>ai?</a:t>
            </a:r>
          </a:p>
          <a:p>
            <a:pPr marL="1196340" lvl="1" indent="-287020">
              <a:lnSpc>
                <a:spcPct val="100000"/>
              </a:lnSpc>
              <a:spcBef>
                <a:spcPts val="850"/>
              </a:spcBef>
              <a:buFont typeface="Wingdings"/>
              <a:buChar char=""/>
              <a:tabLst>
                <a:tab pos="1196340" algn="l"/>
                <a:tab pos="1196975" algn="l"/>
              </a:tabLst>
            </a:pPr>
            <a:r>
              <a:rPr sz="1800" i="1" dirty="0">
                <a:latin typeface="Arial"/>
                <a:cs typeface="Arial"/>
              </a:rPr>
              <a:t>Đối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với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phụ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nữ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thai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con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bú,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những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bị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dị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ứng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hoặc</a:t>
            </a:r>
            <a:r>
              <a:rPr sz="1800" i="1" spc="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cơ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địa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cụ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thể,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vui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lòng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kiểm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tra</a:t>
            </a:r>
            <a:endParaRPr sz="1800">
              <a:latin typeface="Arial"/>
              <a:cs typeface="Arial"/>
            </a:endParaRPr>
          </a:p>
          <a:p>
            <a:pPr marL="1196340">
              <a:lnSpc>
                <a:spcPct val="100000"/>
              </a:lnSpc>
              <a:spcBef>
                <a:spcPts val="5"/>
              </a:spcBef>
            </a:pP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thành</a:t>
            </a:r>
            <a:r>
              <a:rPr sz="1800" b="0" i="1" spc="-4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phần</a:t>
            </a:r>
            <a:r>
              <a:rPr sz="1800" b="0"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trước</a:t>
            </a:r>
            <a:r>
              <a:rPr sz="1800" b="0"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khi</a:t>
            </a:r>
            <a:r>
              <a:rPr sz="1800" b="0" i="1" spc="-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spc="-10" dirty="0">
                <a:solidFill>
                  <a:srgbClr val="000000"/>
                </a:solidFill>
                <a:latin typeface="Arial"/>
                <a:cs typeface="Arial"/>
              </a:rPr>
              <a:t>dùng.</a:t>
            </a:r>
            <a:endParaRPr sz="1800">
              <a:latin typeface="Arial"/>
              <a:cs typeface="Arial"/>
            </a:endParaRPr>
          </a:p>
          <a:p>
            <a:pPr marL="1196340" marR="5080" lvl="1" indent="-287020">
              <a:lnSpc>
                <a:spcPct val="100000"/>
              </a:lnSpc>
              <a:buFont typeface="Wingdings"/>
              <a:buChar char=""/>
              <a:tabLst>
                <a:tab pos="1196340" algn="l"/>
                <a:tab pos="1196975" algn="l"/>
              </a:tabLst>
            </a:pP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xuất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hiện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kết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tủa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nhưng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đây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là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một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thành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phần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của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nguyên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liệu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thô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nên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tuyệt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đối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an</a:t>
            </a:r>
            <a:r>
              <a:rPr sz="1800" i="1" spc="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toàn,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vì </a:t>
            </a:r>
            <a:r>
              <a:rPr sz="1800" i="1" dirty="0">
                <a:latin typeface="Arial"/>
                <a:cs typeface="Arial"/>
              </a:rPr>
              <a:t>vậy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hãy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lắc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đều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chai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trước khi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dụng.</a:t>
            </a:r>
            <a:endParaRPr sz="1800">
              <a:latin typeface="Arial"/>
              <a:cs typeface="Arial"/>
            </a:endParaRPr>
          </a:p>
          <a:p>
            <a:pPr marL="1196340" lvl="1" indent="-287020">
              <a:lnSpc>
                <a:spcPct val="100000"/>
              </a:lnSpc>
              <a:buFont typeface="Wingdings"/>
              <a:buChar char=""/>
              <a:tabLst>
                <a:tab pos="1196340" algn="l"/>
                <a:tab pos="1196975" algn="l"/>
              </a:tabLst>
            </a:pPr>
            <a:r>
              <a:rPr sz="1800" i="1" dirty="0">
                <a:latin typeface="Arial"/>
                <a:cs typeface="Arial"/>
              </a:rPr>
              <a:t>Vui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lòng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ngay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sau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khi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mở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nắp.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9536" y="4962144"/>
            <a:ext cx="10619740" cy="506095"/>
          </a:xfrm>
          <a:custGeom>
            <a:avLst/>
            <a:gdLst/>
            <a:ahLst/>
            <a:cxnLst/>
            <a:rect l="l" t="t" r="r" b="b"/>
            <a:pathLst>
              <a:path w="10619740" h="506095">
                <a:moveTo>
                  <a:pt x="10534904" y="0"/>
                </a:moveTo>
                <a:lnTo>
                  <a:pt x="84327" y="0"/>
                </a:lnTo>
                <a:lnTo>
                  <a:pt x="51504" y="6621"/>
                </a:lnTo>
                <a:lnTo>
                  <a:pt x="24699" y="24685"/>
                </a:lnTo>
                <a:lnTo>
                  <a:pt x="6627" y="51488"/>
                </a:lnTo>
                <a:lnTo>
                  <a:pt x="0" y="84327"/>
                </a:lnTo>
                <a:lnTo>
                  <a:pt x="0" y="421639"/>
                </a:lnTo>
                <a:lnTo>
                  <a:pt x="6627" y="454479"/>
                </a:lnTo>
                <a:lnTo>
                  <a:pt x="24699" y="481282"/>
                </a:lnTo>
                <a:lnTo>
                  <a:pt x="51504" y="499346"/>
                </a:lnTo>
                <a:lnTo>
                  <a:pt x="84327" y="505967"/>
                </a:lnTo>
                <a:lnTo>
                  <a:pt x="10534904" y="505967"/>
                </a:lnTo>
                <a:lnTo>
                  <a:pt x="10567743" y="499346"/>
                </a:lnTo>
                <a:lnTo>
                  <a:pt x="10594546" y="481282"/>
                </a:lnTo>
                <a:lnTo>
                  <a:pt x="10612610" y="454479"/>
                </a:lnTo>
                <a:lnTo>
                  <a:pt x="10619232" y="421639"/>
                </a:lnTo>
                <a:lnTo>
                  <a:pt x="10619232" y="84327"/>
                </a:lnTo>
                <a:lnTo>
                  <a:pt x="10612610" y="51488"/>
                </a:lnTo>
                <a:lnTo>
                  <a:pt x="10594546" y="24685"/>
                </a:lnTo>
                <a:lnTo>
                  <a:pt x="10567743" y="6621"/>
                </a:lnTo>
                <a:lnTo>
                  <a:pt x="1053490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4041" y="4786423"/>
            <a:ext cx="10357485" cy="1382395"/>
          </a:xfrm>
          <a:prstGeom prst="rect">
            <a:avLst/>
          </a:prstGeom>
        </p:spPr>
        <p:txBody>
          <a:bodyPr vert="horz" wrap="square" lIns="0" tIns="22288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755"/>
              </a:spcBef>
            </a:pP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Làm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cách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nào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để</a:t>
            </a: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biết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chính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xác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cơ</a:t>
            </a:r>
            <a:r>
              <a:rPr sz="2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đang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thiếu</a:t>
            </a:r>
            <a:r>
              <a:rPr sz="2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FF"/>
                </a:solidFill>
                <a:latin typeface="Arial"/>
                <a:cs typeface="Arial"/>
              </a:rPr>
              <a:t>hụt</a:t>
            </a:r>
            <a:r>
              <a:rPr sz="2600" b="1" spc="-1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FFFFFF"/>
                </a:solidFill>
                <a:latin typeface="Arial"/>
                <a:cs typeface="Arial"/>
              </a:rPr>
              <a:t>Albumin?</a:t>
            </a:r>
            <a:endParaRPr sz="2600">
              <a:latin typeface="Arial"/>
              <a:cs typeface="Arial"/>
            </a:endParaRPr>
          </a:p>
          <a:p>
            <a:pPr marL="12700" marR="5080">
              <a:lnSpc>
                <a:spcPct val="120100"/>
              </a:lnSpc>
              <a:spcBef>
                <a:spcPts val="715"/>
              </a:spcBef>
            </a:pPr>
            <a:r>
              <a:rPr sz="1800" i="1" dirty="0">
                <a:latin typeface="Arial"/>
                <a:cs typeface="Arial"/>
              </a:rPr>
              <a:t>Cách</a:t>
            </a:r>
            <a:r>
              <a:rPr sz="1800" i="1" spc="2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tốt</a:t>
            </a:r>
            <a:r>
              <a:rPr sz="1800" i="1" spc="20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nhất</a:t>
            </a:r>
            <a:r>
              <a:rPr sz="1800" i="1" spc="2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để</a:t>
            </a:r>
            <a:r>
              <a:rPr sz="1800" i="1" spc="20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xác</a:t>
            </a:r>
            <a:r>
              <a:rPr sz="1800" i="1" spc="1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định</a:t>
            </a:r>
            <a:r>
              <a:rPr sz="1800" i="1" spc="2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rõ</a:t>
            </a:r>
            <a:r>
              <a:rPr sz="1800" i="1" spc="1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cơ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1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đang</a:t>
            </a:r>
            <a:r>
              <a:rPr sz="1800" i="1" spc="20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thiếu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hụt</a:t>
            </a:r>
            <a:r>
              <a:rPr sz="1800" i="1" spc="200" dirty="0">
                <a:latin typeface="Arial"/>
                <a:cs typeface="Arial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dirty="0">
                <a:latin typeface="Arial"/>
                <a:cs typeface="Arial"/>
              </a:rPr>
              <a:t>lbumin</a:t>
            </a:r>
            <a:r>
              <a:rPr sz="1800" i="1" spc="2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đó</a:t>
            </a:r>
            <a:r>
              <a:rPr sz="1800" i="1" spc="20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là</a:t>
            </a:r>
            <a:r>
              <a:rPr sz="1800" i="1" spc="20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đến</a:t>
            </a:r>
            <a:r>
              <a:rPr sz="1800" i="1" spc="2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gặp</a:t>
            </a:r>
            <a:r>
              <a:rPr sz="1800" i="1" spc="20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bác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sĩ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2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tiến</a:t>
            </a:r>
            <a:r>
              <a:rPr sz="1800" i="1" spc="20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hành</a:t>
            </a:r>
            <a:r>
              <a:rPr sz="1800" i="1" spc="21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xét </a:t>
            </a:r>
            <a:r>
              <a:rPr sz="1800" i="1" dirty="0">
                <a:latin typeface="Arial"/>
                <a:cs typeface="Arial"/>
              </a:rPr>
              <a:t>nghiệm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máu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để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biết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chính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xác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về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chỉ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số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dirty="0">
                <a:latin typeface="Arial"/>
                <a:cs typeface="Arial"/>
              </a:rPr>
              <a:t>lbumin</a:t>
            </a:r>
            <a:r>
              <a:rPr sz="1800" i="1" spc="-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trong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cơ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thể</a:t>
            </a:r>
            <a:r>
              <a:rPr sz="1800" i="1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4962144"/>
            <a:ext cx="713740" cy="506095"/>
          </a:xfrm>
          <a:custGeom>
            <a:avLst/>
            <a:gdLst/>
            <a:ahLst/>
            <a:cxnLst/>
            <a:rect l="l" t="t" r="r" b="b"/>
            <a:pathLst>
              <a:path w="713740" h="506095">
                <a:moveTo>
                  <a:pt x="628904" y="0"/>
                </a:moveTo>
                <a:lnTo>
                  <a:pt x="84329" y="0"/>
                </a:lnTo>
                <a:lnTo>
                  <a:pt x="51504" y="6621"/>
                </a:lnTo>
                <a:lnTo>
                  <a:pt x="24699" y="24685"/>
                </a:lnTo>
                <a:lnTo>
                  <a:pt x="6627" y="51488"/>
                </a:lnTo>
                <a:lnTo>
                  <a:pt x="0" y="84327"/>
                </a:lnTo>
                <a:lnTo>
                  <a:pt x="0" y="421639"/>
                </a:lnTo>
                <a:lnTo>
                  <a:pt x="6627" y="454479"/>
                </a:lnTo>
                <a:lnTo>
                  <a:pt x="24699" y="481282"/>
                </a:lnTo>
                <a:lnTo>
                  <a:pt x="51504" y="499346"/>
                </a:lnTo>
                <a:lnTo>
                  <a:pt x="84329" y="505967"/>
                </a:lnTo>
                <a:lnTo>
                  <a:pt x="628904" y="505967"/>
                </a:lnTo>
                <a:lnTo>
                  <a:pt x="661727" y="499346"/>
                </a:lnTo>
                <a:lnTo>
                  <a:pt x="688532" y="481282"/>
                </a:lnTo>
                <a:lnTo>
                  <a:pt x="706604" y="454479"/>
                </a:lnTo>
                <a:lnTo>
                  <a:pt x="713232" y="421639"/>
                </a:lnTo>
                <a:lnTo>
                  <a:pt x="713232" y="84327"/>
                </a:lnTo>
                <a:lnTo>
                  <a:pt x="706604" y="51488"/>
                </a:lnTo>
                <a:lnTo>
                  <a:pt x="688532" y="24685"/>
                </a:lnTo>
                <a:lnTo>
                  <a:pt x="661727" y="6621"/>
                </a:lnTo>
                <a:lnTo>
                  <a:pt x="62890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6405" y="4979289"/>
            <a:ext cx="4216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391" y="1316736"/>
            <a:ext cx="10628630" cy="512445"/>
          </a:xfrm>
          <a:custGeom>
            <a:avLst/>
            <a:gdLst/>
            <a:ahLst/>
            <a:cxnLst/>
            <a:rect l="l" t="t" r="r" b="b"/>
            <a:pathLst>
              <a:path w="10628630" h="512444">
                <a:moveTo>
                  <a:pt x="10543032" y="0"/>
                </a:moveTo>
                <a:lnTo>
                  <a:pt x="85344" y="0"/>
                </a:lnTo>
                <a:lnTo>
                  <a:pt x="52120" y="6709"/>
                </a:lnTo>
                <a:lnTo>
                  <a:pt x="24993" y="25003"/>
                </a:lnTo>
                <a:lnTo>
                  <a:pt x="6705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5" y="459932"/>
                </a:lnTo>
                <a:lnTo>
                  <a:pt x="24993" y="487060"/>
                </a:lnTo>
                <a:lnTo>
                  <a:pt x="52120" y="505354"/>
                </a:lnTo>
                <a:lnTo>
                  <a:pt x="85344" y="512063"/>
                </a:lnTo>
                <a:lnTo>
                  <a:pt x="10543032" y="512063"/>
                </a:lnTo>
                <a:lnTo>
                  <a:pt x="10576244" y="505354"/>
                </a:lnTo>
                <a:lnTo>
                  <a:pt x="10603372" y="487060"/>
                </a:lnTo>
                <a:lnTo>
                  <a:pt x="10621666" y="459932"/>
                </a:lnTo>
                <a:lnTo>
                  <a:pt x="10628376" y="426719"/>
                </a:lnTo>
                <a:lnTo>
                  <a:pt x="10628376" y="85343"/>
                </a:lnTo>
                <a:lnTo>
                  <a:pt x="10621666" y="52131"/>
                </a:lnTo>
                <a:lnTo>
                  <a:pt x="10603372" y="25003"/>
                </a:lnTo>
                <a:lnTo>
                  <a:pt x="10576244" y="6709"/>
                </a:lnTo>
                <a:lnTo>
                  <a:pt x="105430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325880"/>
            <a:ext cx="713740" cy="502920"/>
          </a:xfrm>
          <a:custGeom>
            <a:avLst/>
            <a:gdLst/>
            <a:ahLst/>
            <a:cxnLst/>
            <a:rect l="l" t="t" r="r" b="b"/>
            <a:pathLst>
              <a:path w="713740" h="502919">
                <a:moveTo>
                  <a:pt x="629412" y="0"/>
                </a:moveTo>
                <a:lnTo>
                  <a:pt x="83822" y="0"/>
                </a:lnTo>
                <a:lnTo>
                  <a:pt x="51194" y="6578"/>
                </a:lnTo>
                <a:lnTo>
                  <a:pt x="24551" y="24526"/>
                </a:lnTo>
                <a:lnTo>
                  <a:pt x="6587" y="51167"/>
                </a:lnTo>
                <a:lnTo>
                  <a:pt x="0" y="83820"/>
                </a:lnTo>
                <a:lnTo>
                  <a:pt x="0" y="419100"/>
                </a:lnTo>
                <a:lnTo>
                  <a:pt x="6587" y="451699"/>
                </a:lnTo>
                <a:lnTo>
                  <a:pt x="24551" y="478345"/>
                </a:lnTo>
                <a:lnTo>
                  <a:pt x="51194" y="496323"/>
                </a:lnTo>
                <a:lnTo>
                  <a:pt x="83822" y="502920"/>
                </a:lnTo>
                <a:lnTo>
                  <a:pt x="629412" y="502920"/>
                </a:lnTo>
                <a:lnTo>
                  <a:pt x="662038" y="496323"/>
                </a:lnTo>
                <a:lnTo>
                  <a:pt x="688681" y="478345"/>
                </a:lnTo>
                <a:lnTo>
                  <a:pt x="706644" y="451699"/>
                </a:lnTo>
                <a:lnTo>
                  <a:pt x="713232" y="419100"/>
                </a:lnTo>
                <a:lnTo>
                  <a:pt x="713232" y="83820"/>
                </a:lnTo>
                <a:lnTo>
                  <a:pt x="706644" y="51167"/>
                </a:lnTo>
                <a:lnTo>
                  <a:pt x="688681" y="24526"/>
                </a:lnTo>
                <a:lnTo>
                  <a:pt x="662038" y="6578"/>
                </a:lnTo>
                <a:lnTo>
                  <a:pt x="62941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405" y="1188241"/>
            <a:ext cx="11257280" cy="1249045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0"/>
              </a:spcBef>
              <a:tabLst>
                <a:tab pos="907415" algn="l"/>
              </a:tabLst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	Độ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tuổi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r>
              <a:rPr sz="2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Albumin</a:t>
            </a:r>
            <a:r>
              <a:rPr sz="28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bao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nhiêu?</a:t>
            </a:r>
            <a:endParaRPr sz="280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  <a:spcBef>
                <a:spcPts val="760"/>
              </a:spcBef>
            </a:pP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2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ở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độ</a:t>
            </a:r>
            <a:r>
              <a:rPr sz="1800" i="1" spc="2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tuổi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nào</a:t>
            </a:r>
            <a:r>
              <a:rPr sz="1800" i="1" spc="2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cũng</a:t>
            </a:r>
            <a:r>
              <a:rPr sz="1800" i="1" spc="2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25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2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25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Albumin.</a:t>
            </a:r>
            <a:r>
              <a:rPr sz="1800" i="1" spc="2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Tuy</a:t>
            </a:r>
            <a:r>
              <a:rPr sz="1800" i="1" spc="2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nhiên,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cần</a:t>
            </a:r>
            <a:r>
              <a:rPr sz="1800" i="1" spc="25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chú</a:t>
            </a:r>
            <a:r>
              <a:rPr sz="1800" i="1" spc="2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ý</a:t>
            </a:r>
            <a:r>
              <a:rPr sz="1800" i="1" spc="2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đến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liều</a:t>
            </a:r>
            <a:r>
              <a:rPr sz="1800" i="1" spc="25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lượng</a:t>
            </a:r>
            <a:r>
              <a:rPr sz="1800" i="1" spc="25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bổ</a:t>
            </a:r>
            <a:r>
              <a:rPr sz="1800" i="1" spc="229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sung</a:t>
            </a:r>
            <a:endParaRPr sz="1800">
              <a:latin typeface="Arial"/>
              <a:cs typeface="Arial"/>
            </a:endParaRPr>
          </a:p>
          <a:p>
            <a:pPr marL="901065">
              <a:lnSpc>
                <a:spcPct val="100000"/>
              </a:lnSpc>
            </a:pPr>
            <a:r>
              <a:rPr sz="1800" i="1" dirty="0">
                <a:latin typeface="Arial"/>
                <a:cs typeface="Arial"/>
              </a:rPr>
              <a:t>Albumin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cần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thiết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cơ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theo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độ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tuổi để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phù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hợp.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FAQ</a:t>
            </a:r>
          </a:p>
        </p:txBody>
      </p:sp>
      <p:sp>
        <p:nvSpPr>
          <p:cNvPr id="6" name="object 6"/>
          <p:cNvSpPr/>
          <p:nvPr/>
        </p:nvSpPr>
        <p:spPr>
          <a:xfrm>
            <a:off x="850391" y="2682239"/>
            <a:ext cx="10628630" cy="996950"/>
          </a:xfrm>
          <a:custGeom>
            <a:avLst/>
            <a:gdLst/>
            <a:ahLst/>
            <a:cxnLst/>
            <a:rect l="l" t="t" r="r" b="b"/>
            <a:pathLst>
              <a:path w="10628630" h="996950">
                <a:moveTo>
                  <a:pt x="10462260" y="0"/>
                </a:moveTo>
                <a:lnTo>
                  <a:pt x="166116" y="0"/>
                </a:lnTo>
                <a:lnTo>
                  <a:pt x="121955" y="5937"/>
                </a:lnTo>
                <a:lnTo>
                  <a:pt x="82273" y="22690"/>
                </a:lnTo>
                <a:lnTo>
                  <a:pt x="48653" y="48672"/>
                </a:lnTo>
                <a:lnTo>
                  <a:pt x="22679" y="82296"/>
                </a:lnTo>
                <a:lnTo>
                  <a:pt x="5933" y="121972"/>
                </a:lnTo>
                <a:lnTo>
                  <a:pt x="0" y="166115"/>
                </a:lnTo>
                <a:lnTo>
                  <a:pt x="0" y="830580"/>
                </a:lnTo>
                <a:lnTo>
                  <a:pt x="5933" y="874723"/>
                </a:lnTo>
                <a:lnTo>
                  <a:pt x="22679" y="914400"/>
                </a:lnTo>
                <a:lnTo>
                  <a:pt x="48653" y="948023"/>
                </a:lnTo>
                <a:lnTo>
                  <a:pt x="82273" y="974005"/>
                </a:lnTo>
                <a:lnTo>
                  <a:pt x="121955" y="990758"/>
                </a:lnTo>
                <a:lnTo>
                  <a:pt x="166116" y="996696"/>
                </a:lnTo>
                <a:lnTo>
                  <a:pt x="10462260" y="996696"/>
                </a:lnTo>
                <a:lnTo>
                  <a:pt x="10506403" y="990758"/>
                </a:lnTo>
                <a:lnTo>
                  <a:pt x="10546080" y="974005"/>
                </a:lnTo>
                <a:lnTo>
                  <a:pt x="10579703" y="948023"/>
                </a:lnTo>
                <a:lnTo>
                  <a:pt x="10605685" y="914400"/>
                </a:lnTo>
                <a:lnTo>
                  <a:pt x="10622438" y="874723"/>
                </a:lnTo>
                <a:lnTo>
                  <a:pt x="10628376" y="830580"/>
                </a:lnTo>
                <a:lnTo>
                  <a:pt x="10628376" y="166115"/>
                </a:lnTo>
                <a:lnTo>
                  <a:pt x="10622438" y="121972"/>
                </a:lnTo>
                <a:lnTo>
                  <a:pt x="10605685" y="82295"/>
                </a:lnTo>
                <a:lnTo>
                  <a:pt x="10579703" y="48672"/>
                </a:lnTo>
                <a:lnTo>
                  <a:pt x="10546080" y="22690"/>
                </a:lnTo>
                <a:lnTo>
                  <a:pt x="10506403" y="5937"/>
                </a:lnTo>
                <a:lnTo>
                  <a:pt x="104622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34897" y="2730499"/>
            <a:ext cx="10368915" cy="196024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3180" marR="829944">
              <a:lnSpc>
                <a:spcPts val="3020"/>
              </a:lnSpc>
              <a:spcBef>
                <a:spcPts val="49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Albumin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dụng kết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hợp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với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các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loại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thực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phẩm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chức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năng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(thực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phẩm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bổ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sung)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khác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hay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không?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20000"/>
              </a:lnSpc>
              <a:spcBef>
                <a:spcPts val="1025"/>
              </a:spcBef>
            </a:pP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thể,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vì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công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chính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của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Albumin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là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khả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năng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vận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chuyển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các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hợp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chất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phân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tử,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bao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gồm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các </a:t>
            </a:r>
            <a:r>
              <a:rPr sz="1800" i="1" dirty="0">
                <a:latin typeface="Arial"/>
                <a:cs typeface="Arial"/>
              </a:rPr>
              <a:t>thành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phần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của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thuốc.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Vì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vậy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việc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sản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phẩm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dirty="0">
                <a:latin typeface="Arial"/>
                <a:cs typeface="Arial"/>
              </a:rPr>
              <a:t>lbumin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giúp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hỗ</a:t>
            </a:r>
            <a:r>
              <a:rPr sz="1800" i="1" spc="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trợ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các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thành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phần </a:t>
            </a:r>
            <a:r>
              <a:rPr sz="1800" i="1" dirty="0">
                <a:latin typeface="Arial"/>
                <a:cs typeface="Arial"/>
              </a:rPr>
              <a:t>của</a:t>
            </a:r>
            <a:r>
              <a:rPr sz="1800" i="1" spc="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thực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phẩm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chức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năng</a:t>
            </a:r>
            <a:r>
              <a:rPr sz="1800" i="1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2700527"/>
            <a:ext cx="713740" cy="978535"/>
          </a:xfrm>
          <a:custGeom>
            <a:avLst/>
            <a:gdLst/>
            <a:ahLst/>
            <a:cxnLst/>
            <a:rect l="l" t="t" r="r" b="b"/>
            <a:pathLst>
              <a:path w="713740" h="978535">
                <a:moveTo>
                  <a:pt x="594360" y="0"/>
                </a:moveTo>
                <a:lnTo>
                  <a:pt x="118874" y="0"/>
                </a:lnTo>
                <a:lnTo>
                  <a:pt x="72603" y="9340"/>
                </a:lnTo>
                <a:lnTo>
                  <a:pt x="34817" y="34813"/>
                </a:lnTo>
                <a:lnTo>
                  <a:pt x="9341" y="72598"/>
                </a:lnTo>
                <a:lnTo>
                  <a:pt x="0" y="118872"/>
                </a:lnTo>
                <a:lnTo>
                  <a:pt x="0" y="859536"/>
                </a:lnTo>
                <a:lnTo>
                  <a:pt x="9341" y="905809"/>
                </a:lnTo>
                <a:lnTo>
                  <a:pt x="34817" y="943594"/>
                </a:lnTo>
                <a:lnTo>
                  <a:pt x="72603" y="969067"/>
                </a:lnTo>
                <a:lnTo>
                  <a:pt x="118874" y="978408"/>
                </a:lnTo>
                <a:lnTo>
                  <a:pt x="594360" y="978408"/>
                </a:lnTo>
                <a:lnTo>
                  <a:pt x="640628" y="969067"/>
                </a:lnTo>
                <a:lnTo>
                  <a:pt x="678413" y="943594"/>
                </a:lnTo>
                <a:lnTo>
                  <a:pt x="703889" y="905809"/>
                </a:lnTo>
                <a:lnTo>
                  <a:pt x="713232" y="859536"/>
                </a:lnTo>
                <a:lnTo>
                  <a:pt x="713232" y="118872"/>
                </a:lnTo>
                <a:lnTo>
                  <a:pt x="703889" y="72598"/>
                </a:lnTo>
                <a:lnTo>
                  <a:pt x="678413" y="34813"/>
                </a:lnTo>
                <a:lnTo>
                  <a:pt x="640628" y="9340"/>
                </a:lnTo>
                <a:lnTo>
                  <a:pt x="594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34213" y="2952063"/>
            <a:ext cx="4222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0391" y="4956047"/>
            <a:ext cx="10628630" cy="512445"/>
          </a:xfrm>
          <a:custGeom>
            <a:avLst/>
            <a:gdLst/>
            <a:ahLst/>
            <a:cxnLst/>
            <a:rect l="l" t="t" r="r" b="b"/>
            <a:pathLst>
              <a:path w="10628630" h="512445">
                <a:moveTo>
                  <a:pt x="10543032" y="0"/>
                </a:moveTo>
                <a:lnTo>
                  <a:pt x="85344" y="0"/>
                </a:lnTo>
                <a:lnTo>
                  <a:pt x="52120" y="6709"/>
                </a:lnTo>
                <a:lnTo>
                  <a:pt x="24993" y="25003"/>
                </a:lnTo>
                <a:lnTo>
                  <a:pt x="6705" y="52131"/>
                </a:lnTo>
                <a:lnTo>
                  <a:pt x="0" y="85343"/>
                </a:lnTo>
                <a:lnTo>
                  <a:pt x="0" y="426719"/>
                </a:lnTo>
                <a:lnTo>
                  <a:pt x="6705" y="459932"/>
                </a:lnTo>
                <a:lnTo>
                  <a:pt x="24993" y="487060"/>
                </a:lnTo>
                <a:lnTo>
                  <a:pt x="52120" y="505354"/>
                </a:lnTo>
                <a:lnTo>
                  <a:pt x="85344" y="512063"/>
                </a:lnTo>
                <a:lnTo>
                  <a:pt x="10543032" y="512063"/>
                </a:lnTo>
                <a:lnTo>
                  <a:pt x="10576244" y="505354"/>
                </a:lnTo>
                <a:lnTo>
                  <a:pt x="10603372" y="487060"/>
                </a:lnTo>
                <a:lnTo>
                  <a:pt x="10621666" y="459932"/>
                </a:lnTo>
                <a:lnTo>
                  <a:pt x="10628376" y="426719"/>
                </a:lnTo>
                <a:lnTo>
                  <a:pt x="10628376" y="85343"/>
                </a:lnTo>
                <a:lnTo>
                  <a:pt x="10621666" y="52131"/>
                </a:lnTo>
                <a:lnTo>
                  <a:pt x="10603372" y="25003"/>
                </a:lnTo>
                <a:lnTo>
                  <a:pt x="10576244" y="6709"/>
                </a:lnTo>
                <a:lnTo>
                  <a:pt x="10543032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34897" y="4794803"/>
            <a:ext cx="10369550" cy="1684020"/>
          </a:xfrm>
          <a:prstGeom prst="rect">
            <a:avLst/>
          </a:prstGeom>
        </p:spPr>
        <p:txBody>
          <a:bodyPr vert="horz" wrap="square" lIns="0" tIns="201295" rIns="0" bIns="0" rtlCol="0">
            <a:spAutoFit/>
          </a:bodyPr>
          <a:lstStyle/>
          <a:p>
            <a:pPr marL="19050" algn="just">
              <a:lnSpc>
                <a:spcPct val="100000"/>
              </a:lnSpc>
              <a:spcBef>
                <a:spcPts val="1585"/>
              </a:spcBef>
            </a:pP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Tôi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7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nên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bổ</a:t>
            </a:r>
            <a:r>
              <a:rPr sz="27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sung</a:t>
            </a:r>
            <a:r>
              <a:rPr sz="2700" b="1" spc="-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Albumin</a:t>
            </a:r>
            <a:r>
              <a:rPr sz="2700" b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Drinking</a:t>
            </a:r>
            <a:r>
              <a:rPr sz="27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hàng</a:t>
            </a:r>
            <a:r>
              <a:rPr sz="27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ngày</a:t>
            </a:r>
            <a:r>
              <a:rPr sz="27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sz="27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Arial"/>
                <a:cs typeface="Arial"/>
              </a:rPr>
              <a:t>không?</a:t>
            </a:r>
            <a:endParaRPr sz="2700">
              <a:latin typeface="Arial"/>
              <a:cs typeface="Arial"/>
            </a:endParaRPr>
          </a:p>
          <a:p>
            <a:pPr marL="12700" marR="5080" algn="just">
              <a:lnSpc>
                <a:spcPct val="120100"/>
              </a:lnSpc>
              <a:spcBef>
                <a:spcPts val="550"/>
              </a:spcBef>
            </a:pPr>
            <a:r>
              <a:rPr sz="1800" i="1" dirty="0">
                <a:latin typeface="Arial"/>
                <a:cs typeface="Arial"/>
              </a:rPr>
              <a:t>Albumin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được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bổ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sung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thông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qua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chế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độ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ăn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uống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hàng</a:t>
            </a:r>
            <a:r>
              <a:rPr sz="1800" i="1" spc="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ngày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tuy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nhiên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liều</a:t>
            </a:r>
            <a:r>
              <a:rPr sz="1800" i="1" spc="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lượng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được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cơ</a:t>
            </a:r>
            <a:r>
              <a:rPr sz="1800" i="1" spc="5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thể </a:t>
            </a:r>
            <a:r>
              <a:rPr sz="1800" i="1" dirty="0">
                <a:latin typeface="Arial"/>
                <a:cs typeface="Arial"/>
              </a:rPr>
              <a:t>hấp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thụ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hoàn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toàn</a:t>
            </a:r>
            <a:r>
              <a:rPr sz="1800" i="1" spc="10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sẽ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không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nhiều,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do</a:t>
            </a:r>
            <a:r>
              <a:rPr sz="1800" i="1" spc="10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đó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việc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sử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10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sản</a:t>
            </a:r>
            <a:r>
              <a:rPr sz="1800" i="1" spc="1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phẩm</a:t>
            </a:r>
            <a:r>
              <a:rPr sz="1800" i="1" spc="114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Albumin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Drinking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hàng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ngày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spc="-20" dirty="0">
                <a:latin typeface="Arial"/>
                <a:cs typeface="Arial"/>
              </a:rPr>
              <a:t>giúp </a:t>
            </a:r>
            <a:r>
              <a:rPr sz="1800" i="1" dirty="0">
                <a:latin typeface="Arial"/>
                <a:cs typeface="Arial"/>
              </a:rPr>
              <a:t>hấp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thu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hoàn</a:t>
            </a:r>
            <a:r>
              <a:rPr sz="1800" i="1" spc="-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toàn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lượng</a:t>
            </a:r>
            <a:r>
              <a:rPr sz="1800" i="1" spc="-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Albumin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cần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thiết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cơ </a:t>
            </a:r>
            <a:r>
              <a:rPr sz="1800" i="1" spc="-20" dirty="0">
                <a:latin typeface="Arial"/>
                <a:cs typeface="Arial"/>
              </a:rPr>
              <a:t>thể</a:t>
            </a:r>
            <a:r>
              <a:rPr sz="1800" i="1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4962144"/>
            <a:ext cx="713740" cy="506095"/>
          </a:xfrm>
          <a:custGeom>
            <a:avLst/>
            <a:gdLst/>
            <a:ahLst/>
            <a:cxnLst/>
            <a:rect l="l" t="t" r="r" b="b"/>
            <a:pathLst>
              <a:path w="713740" h="506095">
                <a:moveTo>
                  <a:pt x="628904" y="0"/>
                </a:moveTo>
                <a:lnTo>
                  <a:pt x="84329" y="0"/>
                </a:lnTo>
                <a:lnTo>
                  <a:pt x="51504" y="6621"/>
                </a:lnTo>
                <a:lnTo>
                  <a:pt x="24699" y="24685"/>
                </a:lnTo>
                <a:lnTo>
                  <a:pt x="6627" y="51488"/>
                </a:lnTo>
                <a:lnTo>
                  <a:pt x="0" y="84327"/>
                </a:lnTo>
                <a:lnTo>
                  <a:pt x="0" y="421639"/>
                </a:lnTo>
                <a:lnTo>
                  <a:pt x="6627" y="454479"/>
                </a:lnTo>
                <a:lnTo>
                  <a:pt x="24699" y="481282"/>
                </a:lnTo>
                <a:lnTo>
                  <a:pt x="51504" y="499346"/>
                </a:lnTo>
                <a:lnTo>
                  <a:pt x="84329" y="505967"/>
                </a:lnTo>
                <a:lnTo>
                  <a:pt x="628904" y="505967"/>
                </a:lnTo>
                <a:lnTo>
                  <a:pt x="661727" y="499346"/>
                </a:lnTo>
                <a:lnTo>
                  <a:pt x="688532" y="481282"/>
                </a:lnTo>
                <a:lnTo>
                  <a:pt x="706604" y="454479"/>
                </a:lnTo>
                <a:lnTo>
                  <a:pt x="713232" y="421639"/>
                </a:lnTo>
                <a:lnTo>
                  <a:pt x="713232" y="84327"/>
                </a:lnTo>
                <a:lnTo>
                  <a:pt x="706604" y="51488"/>
                </a:lnTo>
                <a:lnTo>
                  <a:pt x="688532" y="24685"/>
                </a:lnTo>
                <a:lnTo>
                  <a:pt x="661727" y="6621"/>
                </a:lnTo>
                <a:lnTo>
                  <a:pt x="62890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46405" y="4979289"/>
            <a:ext cx="42164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0391" y="1258824"/>
            <a:ext cx="10628630" cy="887094"/>
          </a:xfrm>
          <a:custGeom>
            <a:avLst/>
            <a:gdLst/>
            <a:ahLst/>
            <a:cxnLst/>
            <a:rect l="l" t="t" r="r" b="b"/>
            <a:pathLst>
              <a:path w="10628630" h="887094">
                <a:moveTo>
                  <a:pt x="10480548" y="0"/>
                </a:moveTo>
                <a:lnTo>
                  <a:pt x="147828" y="0"/>
                </a:lnTo>
                <a:lnTo>
                  <a:pt x="101100" y="7534"/>
                </a:lnTo>
                <a:lnTo>
                  <a:pt x="60520" y="28517"/>
                </a:lnTo>
                <a:lnTo>
                  <a:pt x="28520" y="60514"/>
                </a:lnTo>
                <a:lnTo>
                  <a:pt x="7535" y="101096"/>
                </a:lnTo>
                <a:lnTo>
                  <a:pt x="0" y="147827"/>
                </a:lnTo>
                <a:lnTo>
                  <a:pt x="0" y="739139"/>
                </a:lnTo>
                <a:lnTo>
                  <a:pt x="7535" y="785871"/>
                </a:lnTo>
                <a:lnTo>
                  <a:pt x="28520" y="826453"/>
                </a:lnTo>
                <a:lnTo>
                  <a:pt x="60520" y="858450"/>
                </a:lnTo>
                <a:lnTo>
                  <a:pt x="101100" y="879433"/>
                </a:lnTo>
                <a:lnTo>
                  <a:pt x="147828" y="886967"/>
                </a:lnTo>
                <a:lnTo>
                  <a:pt x="10480548" y="886967"/>
                </a:lnTo>
                <a:lnTo>
                  <a:pt x="10527279" y="879433"/>
                </a:lnTo>
                <a:lnTo>
                  <a:pt x="10567861" y="858450"/>
                </a:lnTo>
                <a:lnTo>
                  <a:pt x="10599858" y="826453"/>
                </a:lnTo>
                <a:lnTo>
                  <a:pt x="10620841" y="785871"/>
                </a:lnTo>
                <a:lnTo>
                  <a:pt x="10628376" y="739139"/>
                </a:lnTo>
                <a:lnTo>
                  <a:pt x="10628376" y="147827"/>
                </a:lnTo>
                <a:lnTo>
                  <a:pt x="10620841" y="101096"/>
                </a:lnTo>
                <a:lnTo>
                  <a:pt x="10599858" y="60514"/>
                </a:lnTo>
                <a:lnTo>
                  <a:pt x="10567861" y="28517"/>
                </a:lnTo>
                <a:lnTo>
                  <a:pt x="10527279" y="7534"/>
                </a:lnTo>
                <a:lnTo>
                  <a:pt x="104805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4897" y="1265047"/>
            <a:ext cx="10369550" cy="149606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7465" marR="245745">
              <a:lnSpc>
                <a:spcPts val="3020"/>
              </a:lnSpc>
              <a:spcBef>
                <a:spcPts val="49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tập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dục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thể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thao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cường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độ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cao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hàng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ngày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thể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được</a:t>
            </a:r>
            <a:r>
              <a:rPr sz="2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Albumin Drinking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không?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  <a:spcBef>
                <a:spcPts val="869"/>
              </a:spcBef>
            </a:pPr>
            <a:r>
              <a:rPr sz="1800" i="1" dirty="0">
                <a:latin typeface="Arial"/>
                <a:cs typeface="Arial"/>
              </a:rPr>
              <a:t>Albumin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Drinking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công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dụng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giúp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tăng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cường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năng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lượng,</a:t>
            </a:r>
            <a:r>
              <a:rPr sz="1800" i="1" spc="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đồng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thời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giúp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bổ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sung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chất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đạm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-1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cơ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135"/>
              </a:lnSpc>
            </a:pPr>
            <a:r>
              <a:rPr sz="1800" i="1" dirty="0">
                <a:latin typeface="Arial"/>
                <a:cs typeface="Arial"/>
              </a:rPr>
              <a:t>bắp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nên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rất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phù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hợp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cho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những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-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thường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xuyên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tập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dục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-10" dirty="0">
                <a:latin typeface="Arial"/>
                <a:cs typeface="Arial"/>
              </a:rPr>
              <a:t> thao</a:t>
            </a:r>
            <a:r>
              <a:rPr sz="1800" i="1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258824"/>
            <a:ext cx="713740" cy="887094"/>
          </a:xfrm>
          <a:custGeom>
            <a:avLst/>
            <a:gdLst/>
            <a:ahLst/>
            <a:cxnLst/>
            <a:rect l="l" t="t" r="r" b="b"/>
            <a:pathLst>
              <a:path w="713740" h="887094">
                <a:moveTo>
                  <a:pt x="594360" y="0"/>
                </a:moveTo>
                <a:lnTo>
                  <a:pt x="118874" y="0"/>
                </a:lnTo>
                <a:lnTo>
                  <a:pt x="72603" y="9340"/>
                </a:lnTo>
                <a:lnTo>
                  <a:pt x="34817" y="34813"/>
                </a:lnTo>
                <a:lnTo>
                  <a:pt x="9341" y="72598"/>
                </a:lnTo>
                <a:lnTo>
                  <a:pt x="0" y="118872"/>
                </a:lnTo>
                <a:lnTo>
                  <a:pt x="0" y="768096"/>
                </a:lnTo>
                <a:lnTo>
                  <a:pt x="9341" y="814369"/>
                </a:lnTo>
                <a:lnTo>
                  <a:pt x="34817" y="852154"/>
                </a:lnTo>
                <a:lnTo>
                  <a:pt x="72603" y="877627"/>
                </a:lnTo>
                <a:lnTo>
                  <a:pt x="118874" y="886967"/>
                </a:lnTo>
                <a:lnTo>
                  <a:pt x="594360" y="886967"/>
                </a:lnTo>
                <a:lnTo>
                  <a:pt x="640628" y="877627"/>
                </a:lnTo>
                <a:lnTo>
                  <a:pt x="678413" y="852154"/>
                </a:lnTo>
                <a:lnTo>
                  <a:pt x="703889" y="814369"/>
                </a:lnTo>
                <a:lnTo>
                  <a:pt x="713232" y="768096"/>
                </a:lnTo>
                <a:lnTo>
                  <a:pt x="713232" y="118872"/>
                </a:lnTo>
                <a:lnTo>
                  <a:pt x="703889" y="72598"/>
                </a:lnTo>
                <a:lnTo>
                  <a:pt x="678413" y="34813"/>
                </a:lnTo>
                <a:lnTo>
                  <a:pt x="640628" y="9340"/>
                </a:lnTo>
                <a:lnTo>
                  <a:pt x="594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213" y="1465325"/>
            <a:ext cx="4222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2517" y="489661"/>
            <a:ext cx="10731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5" dirty="0"/>
              <a:t>FAQ</a:t>
            </a:r>
          </a:p>
        </p:txBody>
      </p:sp>
      <p:sp>
        <p:nvSpPr>
          <p:cNvPr id="7" name="object 7"/>
          <p:cNvSpPr/>
          <p:nvPr/>
        </p:nvSpPr>
        <p:spPr>
          <a:xfrm>
            <a:off x="850391" y="2996183"/>
            <a:ext cx="10628630" cy="905510"/>
          </a:xfrm>
          <a:custGeom>
            <a:avLst/>
            <a:gdLst/>
            <a:ahLst/>
            <a:cxnLst/>
            <a:rect l="l" t="t" r="r" b="b"/>
            <a:pathLst>
              <a:path w="10628630" h="905510">
                <a:moveTo>
                  <a:pt x="10477500" y="0"/>
                </a:moveTo>
                <a:lnTo>
                  <a:pt x="150888" y="0"/>
                </a:lnTo>
                <a:lnTo>
                  <a:pt x="103194" y="7693"/>
                </a:lnTo>
                <a:lnTo>
                  <a:pt x="61774" y="29114"/>
                </a:lnTo>
                <a:lnTo>
                  <a:pt x="29111" y="61776"/>
                </a:lnTo>
                <a:lnTo>
                  <a:pt x="7692" y="103193"/>
                </a:lnTo>
                <a:lnTo>
                  <a:pt x="0" y="150875"/>
                </a:lnTo>
                <a:lnTo>
                  <a:pt x="0" y="754379"/>
                </a:lnTo>
                <a:lnTo>
                  <a:pt x="7692" y="802062"/>
                </a:lnTo>
                <a:lnTo>
                  <a:pt x="29111" y="843479"/>
                </a:lnTo>
                <a:lnTo>
                  <a:pt x="61774" y="876141"/>
                </a:lnTo>
                <a:lnTo>
                  <a:pt x="103194" y="897562"/>
                </a:lnTo>
                <a:lnTo>
                  <a:pt x="150888" y="905255"/>
                </a:lnTo>
                <a:lnTo>
                  <a:pt x="10477500" y="905255"/>
                </a:lnTo>
                <a:lnTo>
                  <a:pt x="10525182" y="897562"/>
                </a:lnTo>
                <a:lnTo>
                  <a:pt x="10566599" y="876141"/>
                </a:lnTo>
                <a:lnTo>
                  <a:pt x="10599261" y="843479"/>
                </a:lnTo>
                <a:lnTo>
                  <a:pt x="10620682" y="802062"/>
                </a:lnTo>
                <a:lnTo>
                  <a:pt x="10628376" y="754379"/>
                </a:lnTo>
                <a:lnTo>
                  <a:pt x="10628376" y="150875"/>
                </a:lnTo>
                <a:lnTo>
                  <a:pt x="10620682" y="103193"/>
                </a:lnTo>
                <a:lnTo>
                  <a:pt x="10599261" y="61776"/>
                </a:lnTo>
                <a:lnTo>
                  <a:pt x="10566599" y="29114"/>
                </a:lnTo>
                <a:lnTo>
                  <a:pt x="10525182" y="7693"/>
                </a:lnTo>
                <a:lnTo>
                  <a:pt x="1047750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38351" rIns="0" bIns="0" rtlCol="0">
            <a:spAutoFit/>
          </a:bodyPr>
          <a:lstStyle/>
          <a:p>
            <a:pPr marL="926465" marR="241300">
              <a:lnSpc>
                <a:spcPts val="3030"/>
              </a:lnSpc>
              <a:spcBef>
                <a:spcPts val="484"/>
              </a:spcBef>
            </a:pPr>
            <a:r>
              <a:rPr dirty="0"/>
              <a:t>Sử</a:t>
            </a:r>
            <a:r>
              <a:rPr spc="-65" dirty="0"/>
              <a:t> </a:t>
            </a:r>
            <a:r>
              <a:rPr dirty="0"/>
              <a:t>dụng</a:t>
            </a:r>
            <a:r>
              <a:rPr spc="-100" dirty="0"/>
              <a:t> </a:t>
            </a:r>
            <a:r>
              <a:rPr dirty="0"/>
              <a:t>Albumin</a:t>
            </a:r>
            <a:r>
              <a:rPr spc="20" dirty="0"/>
              <a:t> </a:t>
            </a:r>
            <a:r>
              <a:rPr dirty="0"/>
              <a:t>Drinking</a:t>
            </a:r>
            <a:r>
              <a:rPr spc="-80" dirty="0"/>
              <a:t> </a:t>
            </a:r>
            <a:r>
              <a:rPr dirty="0"/>
              <a:t>có</a:t>
            </a:r>
            <a:r>
              <a:rPr spc="-40" dirty="0"/>
              <a:t> </a:t>
            </a:r>
            <a:r>
              <a:rPr dirty="0"/>
              <a:t>gây</a:t>
            </a:r>
            <a:r>
              <a:rPr spc="-25" dirty="0"/>
              <a:t> </a:t>
            </a:r>
            <a:r>
              <a:rPr dirty="0"/>
              <a:t>ra</a:t>
            </a:r>
            <a:r>
              <a:rPr spc="-40" dirty="0"/>
              <a:t> </a:t>
            </a:r>
            <a:r>
              <a:rPr dirty="0"/>
              <a:t>các</a:t>
            </a:r>
            <a:r>
              <a:rPr spc="-50" dirty="0"/>
              <a:t> </a:t>
            </a:r>
            <a:r>
              <a:rPr dirty="0"/>
              <a:t>phản</a:t>
            </a:r>
            <a:r>
              <a:rPr spc="-10" dirty="0"/>
              <a:t> </a:t>
            </a:r>
            <a:r>
              <a:rPr dirty="0"/>
              <a:t>ứng</a:t>
            </a:r>
            <a:r>
              <a:rPr spc="-65" dirty="0"/>
              <a:t> </a:t>
            </a:r>
            <a:r>
              <a:rPr dirty="0"/>
              <a:t>phụ</a:t>
            </a:r>
            <a:r>
              <a:rPr spc="-30" dirty="0"/>
              <a:t> </a:t>
            </a:r>
            <a:r>
              <a:rPr spc="-25" dirty="0"/>
              <a:t>nào </a:t>
            </a:r>
            <a:r>
              <a:rPr dirty="0"/>
              <a:t>cho</a:t>
            </a:r>
            <a:r>
              <a:rPr spc="-15" dirty="0"/>
              <a:t> </a:t>
            </a:r>
            <a:r>
              <a:rPr dirty="0"/>
              <a:t>cơ</a:t>
            </a:r>
            <a:r>
              <a:rPr spc="-35" dirty="0"/>
              <a:t> </a:t>
            </a:r>
            <a:r>
              <a:rPr dirty="0"/>
              <a:t>thể </a:t>
            </a:r>
            <a:r>
              <a:rPr spc="-10" dirty="0"/>
              <a:t>không?</a:t>
            </a:r>
          </a:p>
          <a:p>
            <a:pPr marL="901065" marR="5080">
              <a:lnSpc>
                <a:spcPct val="100000"/>
              </a:lnSpc>
              <a:spcBef>
                <a:spcPts val="865"/>
              </a:spcBef>
            </a:pP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Albumin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Drinking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là</a:t>
            </a:r>
            <a:r>
              <a:rPr sz="1800" b="0" i="1" spc="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một</a:t>
            </a:r>
            <a:r>
              <a:rPr sz="1800" b="0" i="1" spc="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sản</a:t>
            </a:r>
            <a:r>
              <a:rPr sz="1800" b="0" i="1" spc="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phẩm</a:t>
            </a:r>
            <a:r>
              <a:rPr sz="1800" b="0" i="1" spc="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rất</a:t>
            </a:r>
            <a:r>
              <a:rPr sz="1800" b="0" i="1" spc="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an</a:t>
            </a:r>
            <a:r>
              <a:rPr sz="1800" b="0" i="1" spc="15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toàn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đối</a:t>
            </a:r>
            <a:r>
              <a:rPr sz="1800" b="0" i="1" spc="13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với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người</a:t>
            </a:r>
            <a:r>
              <a:rPr sz="1800" b="0" i="1" spc="18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dùng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trừ</a:t>
            </a:r>
            <a:r>
              <a:rPr sz="1800" b="0" i="1" spc="16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trường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hợp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bạn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có</a:t>
            </a:r>
            <a:r>
              <a:rPr sz="1800" b="0" i="1" spc="17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tiền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sử</a:t>
            </a:r>
            <a:r>
              <a:rPr sz="1800" b="0" i="1" spc="16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spc="-25" dirty="0">
                <a:solidFill>
                  <a:srgbClr val="000000"/>
                </a:solidFill>
                <a:latin typeface="Arial"/>
                <a:cs typeface="Arial"/>
              </a:rPr>
              <a:t>dị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ứng</a:t>
            </a:r>
            <a:r>
              <a:rPr sz="1800" b="0" i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với</a:t>
            </a:r>
            <a:r>
              <a:rPr sz="1800" b="0" i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các</a:t>
            </a:r>
            <a:r>
              <a:rPr sz="1800" b="0" i="1" spc="-2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thành</a:t>
            </a:r>
            <a:r>
              <a:rPr sz="1800" b="0" i="1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phần</a:t>
            </a:r>
            <a:r>
              <a:rPr sz="1800" b="0" i="1" spc="-3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của</a:t>
            </a:r>
            <a:r>
              <a:rPr sz="1800" b="0" i="1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dirty="0">
                <a:solidFill>
                  <a:srgbClr val="000000"/>
                </a:solidFill>
                <a:latin typeface="Arial"/>
                <a:cs typeface="Arial"/>
              </a:rPr>
              <a:t>sản</a:t>
            </a:r>
            <a:r>
              <a:rPr sz="1800" b="0" i="1" spc="-1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800" b="0" i="1" spc="-10" dirty="0">
                <a:solidFill>
                  <a:srgbClr val="000000"/>
                </a:solidFill>
                <a:latin typeface="Arial"/>
                <a:cs typeface="Arial"/>
              </a:rPr>
              <a:t>phẩm.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2996183"/>
            <a:ext cx="713740" cy="905510"/>
          </a:xfrm>
          <a:custGeom>
            <a:avLst/>
            <a:gdLst/>
            <a:ahLst/>
            <a:cxnLst/>
            <a:rect l="l" t="t" r="r" b="b"/>
            <a:pathLst>
              <a:path w="713740" h="905510">
                <a:moveTo>
                  <a:pt x="594360" y="0"/>
                </a:moveTo>
                <a:lnTo>
                  <a:pt x="118874" y="0"/>
                </a:lnTo>
                <a:lnTo>
                  <a:pt x="72603" y="9340"/>
                </a:lnTo>
                <a:lnTo>
                  <a:pt x="34817" y="34813"/>
                </a:lnTo>
                <a:lnTo>
                  <a:pt x="9341" y="72598"/>
                </a:lnTo>
                <a:lnTo>
                  <a:pt x="0" y="118871"/>
                </a:lnTo>
                <a:lnTo>
                  <a:pt x="0" y="786383"/>
                </a:lnTo>
                <a:lnTo>
                  <a:pt x="9341" y="832657"/>
                </a:lnTo>
                <a:lnTo>
                  <a:pt x="34817" y="870442"/>
                </a:lnTo>
                <a:lnTo>
                  <a:pt x="72603" y="895915"/>
                </a:lnTo>
                <a:lnTo>
                  <a:pt x="118874" y="905255"/>
                </a:lnTo>
                <a:lnTo>
                  <a:pt x="594360" y="905255"/>
                </a:lnTo>
                <a:lnTo>
                  <a:pt x="640628" y="895915"/>
                </a:lnTo>
                <a:lnTo>
                  <a:pt x="678413" y="870442"/>
                </a:lnTo>
                <a:lnTo>
                  <a:pt x="703889" y="832657"/>
                </a:lnTo>
                <a:lnTo>
                  <a:pt x="713232" y="786383"/>
                </a:lnTo>
                <a:lnTo>
                  <a:pt x="713232" y="118871"/>
                </a:lnTo>
                <a:lnTo>
                  <a:pt x="703889" y="72598"/>
                </a:lnTo>
                <a:lnTo>
                  <a:pt x="678413" y="34813"/>
                </a:lnTo>
                <a:lnTo>
                  <a:pt x="640628" y="9340"/>
                </a:lnTo>
                <a:lnTo>
                  <a:pt x="594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4213" y="3210890"/>
            <a:ext cx="42227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0391" y="4779264"/>
            <a:ext cx="10628630" cy="883919"/>
          </a:xfrm>
          <a:custGeom>
            <a:avLst/>
            <a:gdLst/>
            <a:ahLst/>
            <a:cxnLst/>
            <a:rect l="l" t="t" r="r" b="b"/>
            <a:pathLst>
              <a:path w="10628630" h="883920">
                <a:moveTo>
                  <a:pt x="10481056" y="0"/>
                </a:moveTo>
                <a:lnTo>
                  <a:pt x="147320" y="0"/>
                </a:lnTo>
                <a:lnTo>
                  <a:pt x="100757" y="7506"/>
                </a:lnTo>
                <a:lnTo>
                  <a:pt x="60317" y="28411"/>
                </a:lnTo>
                <a:lnTo>
                  <a:pt x="28426" y="60295"/>
                </a:lnTo>
                <a:lnTo>
                  <a:pt x="7511" y="100738"/>
                </a:lnTo>
                <a:lnTo>
                  <a:pt x="0" y="147319"/>
                </a:lnTo>
                <a:lnTo>
                  <a:pt x="0" y="736600"/>
                </a:lnTo>
                <a:lnTo>
                  <a:pt x="7511" y="783162"/>
                </a:lnTo>
                <a:lnTo>
                  <a:pt x="28426" y="823602"/>
                </a:lnTo>
                <a:lnTo>
                  <a:pt x="60317" y="855493"/>
                </a:lnTo>
                <a:lnTo>
                  <a:pt x="100757" y="876408"/>
                </a:lnTo>
                <a:lnTo>
                  <a:pt x="147320" y="883920"/>
                </a:lnTo>
                <a:lnTo>
                  <a:pt x="10481056" y="883920"/>
                </a:lnTo>
                <a:lnTo>
                  <a:pt x="10527637" y="876408"/>
                </a:lnTo>
                <a:lnTo>
                  <a:pt x="10568080" y="855493"/>
                </a:lnTo>
                <a:lnTo>
                  <a:pt x="10599964" y="823602"/>
                </a:lnTo>
                <a:lnTo>
                  <a:pt x="10620869" y="783162"/>
                </a:lnTo>
                <a:lnTo>
                  <a:pt x="10628376" y="736600"/>
                </a:lnTo>
                <a:lnTo>
                  <a:pt x="10628376" y="147319"/>
                </a:lnTo>
                <a:lnTo>
                  <a:pt x="10620869" y="100738"/>
                </a:lnTo>
                <a:lnTo>
                  <a:pt x="10599964" y="60295"/>
                </a:lnTo>
                <a:lnTo>
                  <a:pt x="10568080" y="28411"/>
                </a:lnTo>
                <a:lnTo>
                  <a:pt x="10527637" y="7506"/>
                </a:lnTo>
                <a:lnTo>
                  <a:pt x="10481056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34897" y="4784547"/>
            <a:ext cx="10369550" cy="177990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465" marR="454025">
              <a:lnSpc>
                <a:spcPts val="3030"/>
              </a:lnSpc>
              <a:spcBef>
                <a:spcPts val="484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Cách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bổ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sung</a:t>
            </a:r>
            <a:r>
              <a:rPr sz="2800" b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Albumin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Drinking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khoa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học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nhất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cho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những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người</a:t>
            </a:r>
            <a:r>
              <a:rPr sz="2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bệnh</a:t>
            </a:r>
            <a:r>
              <a:rPr sz="2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mãn</a:t>
            </a:r>
            <a:r>
              <a:rPr sz="2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tính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(Ví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dụ: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bệnh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gan)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là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như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thế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nào?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98900"/>
              </a:lnSpc>
              <a:spcBef>
                <a:spcPts val="955"/>
              </a:spcBef>
            </a:pPr>
            <a:r>
              <a:rPr sz="1800" i="1" dirty="0">
                <a:latin typeface="Arial"/>
                <a:cs typeface="Arial"/>
              </a:rPr>
              <a:t>Bệnh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nhân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sẽ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tùy</a:t>
            </a:r>
            <a:r>
              <a:rPr sz="1800" i="1" spc="2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vào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loại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bệnh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mãn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tính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mắc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phải.</a:t>
            </a:r>
            <a:r>
              <a:rPr sz="1800" i="1" spc="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Nếu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bệnh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mắc</a:t>
            </a:r>
            <a:r>
              <a:rPr sz="1800" i="1" spc="5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phải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bệnh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gan</a:t>
            </a:r>
            <a:r>
              <a:rPr sz="1800" i="1" spc="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mãn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tính</a:t>
            </a:r>
            <a:r>
              <a:rPr sz="1800" i="1" spc="45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thì </a:t>
            </a:r>
            <a:r>
              <a:rPr sz="1800" i="1" dirty="0">
                <a:latin typeface="Arial"/>
                <a:cs typeface="Arial"/>
              </a:rPr>
              <a:t>tình</a:t>
            </a:r>
            <a:r>
              <a:rPr sz="1800" i="1" spc="1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trạng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thiếu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hụt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Albumin</a:t>
            </a:r>
            <a:r>
              <a:rPr sz="1800" i="1" spc="1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sẽ</a:t>
            </a:r>
            <a:r>
              <a:rPr sz="1800" i="1" spc="1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xảy</a:t>
            </a:r>
            <a:r>
              <a:rPr sz="1800" i="1" spc="1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ra.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Đối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với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những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người</a:t>
            </a:r>
            <a:r>
              <a:rPr sz="1800" i="1" spc="1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bị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thiếu</a:t>
            </a:r>
            <a:r>
              <a:rPr sz="1800" i="1" spc="16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hụt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Albumin</a:t>
            </a:r>
            <a:r>
              <a:rPr sz="1800" i="1" spc="1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thì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cần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bổ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sung</a:t>
            </a:r>
            <a:r>
              <a:rPr sz="1800" i="1" spc="170" dirty="0">
                <a:latin typeface="Arial"/>
                <a:cs typeface="Arial"/>
              </a:rPr>
              <a:t> </a:t>
            </a:r>
            <a:r>
              <a:rPr sz="1800" i="1" spc="-50" dirty="0">
                <a:latin typeface="Arial"/>
                <a:cs typeface="Arial"/>
              </a:rPr>
              <a:t>2 </a:t>
            </a:r>
            <a:r>
              <a:rPr sz="1800" i="1" dirty="0">
                <a:latin typeface="Arial"/>
                <a:cs typeface="Arial"/>
              </a:rPr>
              <a:t>chai</a:t>
            </a:r>
            <a:r>
              <a:rPr sz="1800" i="1" spc="-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Albumin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Drinking</a:t>
            </a:r>
            <a:r>
              <a:rPr sz="1800" i="1" spc="-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mỗi</a:t>
            </a:r>
            <a:r>
              <a:rPr sz="1800" i="1" spc="-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ngày</a:t>
            </a:r>
            <a:r>
              <a:rPr sz="1800" i="1" dirty="0">
                <a:latin typeface="Calibri"/>
                <a:cs typeface="Calibri"/>
              </a:rPr>
              <a:t>,</a:t>
            </a:r>
            <a:r>
              <a:rPr sz="1800" i="1" spc="40" dirty="0">
                <a:latin typeface="Calibri"/>
                <a:cs typeface="Calibri"/>
              </a:rPr>
              <a:t> </a:t>
            </a:r>
            <a:r>
              <a:rPr sz="1800" i="1" dirty="0">
                <a:latin typeface="Arial"/>
                <a:cs typeface="Arial"/>
              </a:rPr>
              <a:t>trước</a:t>
            </a:r>
            <a:r>
              <a:rPr sz="1800" i="1" spc="-2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ăn</a:t>
            </a:r>
            <a:r>
              <a:rPr sz="1800" i="1" spc="-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một</a:t>
            </a:r>
            <a:r>
              <a:rPr sz="1800" i="1" spc="-10" dirty="0">
                <a:latin typeface="Arial"/>
                <a:cs typeface="Arial"/>
              </a:rPr>
              <a:t> tiếng.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4779264"/>
            <a:ext cx="713740" cy="883919"/>
          </a:xfrm>
          <a:custGeom>
            <a:avLst/>
            <a:gdLst/>
            <a:ahLst/>
            <a:cxnLst/>
            <a:rect l="l" t="t" r="r" b="b"/>
            <a:pathLst>
              <a:path w="713740" h="883920">
                <a:moveTo>
                  <a:pt x="594360" y="0"/>
                </a:moveTo>
                <a:lnTo>
                  <a:pt x="118874" y="0"/>
                </a:lnTo>
                <a:lnTo>
                  <a:pt x="72603" y="9340"/>
                </a:lnTo>
                <a:lnTo>
                  <a:pt x="34817" y="34813"/>
                </a:lnTo>
                <a:lnTo>
                  <a:pt x="9341" y="72598"/>
                </a:lnTo>
                <a:lnTo>
                  <a:pt x="0" y="118872"/>
                </a:lnTo>
                <a:lnTo>
                  <a:pt x="0" y="765048"/>
                </a:lnTo>
                <a:lnTo>
                  <a:pt x="9341" y="811316"/>
                </a:lnTo>
                <a:lnTo>
                  <a:pt x="34817" y="849101"/>
                </a:lnTo>
                <a:lnTo>
                  <a:pt x="72603" y="874577"/>
                </a:lnTo>
                <a:lnTo>
                  <a:pt x="118874" y="883920"/>
                </a:lnTo>
                <a:lnTo>
                  <a:pt x="594360" y="883920"/>
                </a:lnTo>
                <a:lnTo>
                  <a:pt x="640628" y="874577"/>
                </a:lnTo>
                <a:lnTo>
                  <a:pt x="678413" y="849101"/>
                </a:lnTo>
                <a:lnTo>
                  <a:pt x="703889" y="811316"/>
                </a:lnTo>
                <a:lnTo>
                  <a:pt x="713232" y="765048"/>
                </a:lnTo>
                <a:lnTo>
                  <a:pt x="713232" y="118872"/>
                </a:lnTo>
                <a:lnTo>
                  <a:pt x="703889" y="72598"/>
                </a:lnTo>
                <a:lnTo>
                  <a:pt x="678413" y="34813"/>
                </a:lnTo>
                <a:lnTo>
                  <a:pt x="640628" y="9340"/>
                </a:lnTo>
                <a:lnTo>
                  <a:pt x="594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4213" y="4985384"/>
            <a:ext cx="4222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1247" y="1405127"/>
            <a:ext cx="10637520" cy="996950"/>
          </a:xfrm>
          <a:custGeom>
            <a:avLst/>
            <a:gdLst/>
            <a:ahLst/>
            <a:cxnLst/>
            <a:rect l="l" t="t" r="r" b="b"/>
            <a:pathLst>
              <a:path w="10637520" h="996950">
                <a:moveTo>
                  <a:pt x="10471404" y="0"/>
                </a:moveTo>
                <a:lnTo>
                  <a:pt x="166115" y="0"/>
                </a:lnTo>
                <a:lnTo>
                  <a:pt x="121955" y="5937"/>
                </a:lnTo>
                <a:lnTo>
                  <a:pt x="82273" y="22690"/>
                </a:lnTo>
                <a:lnTo>
                  <a:pt x="48653" y="48672"/>
                </a:lnTo>
                <a:lnTo>
                  <a:pt x="22679" y="82296"/>
                </a:lnTo>
                <a:lnTo>
                  <a:pt x="5933" y="121972"/>
                </a:lnTo>
                <a:lnTo>
                  <a:pt x="0" y="166116"/>
                </a:lnTo>
                <a:lnTo>
                  <a:pt x="0" y="830580"/>
                </a:lnTo>
                <a:lnTo>
                  <a:pt x="5933" y="874723"/>
                </a:lnTo>
                <a:lnTo>
                  <a:pt x="22679" y="914400"/>
                </a:lnTo>
                <a:lnTo>
                  <a:pt x="48653" y="948023"/>
                </a:lnTo>
                <a:lnTo>
                  <a:pt x="82273" y="974005"/>
                </a:lnTo>
                <a:lnTo>
                  <a:pt x="121955" y="990758"/>
                </a:lnTo>
                <a:lnTo>
                  <a:pt x="166115" y="996696"/>
                </a:lnTo>
                <a:lnTo>
                  <a:pt x="10471404" y="996696"/>
                </a:lnTo>
                <a:lnTo>
                  <a:pt x="10515547" y="990758"/>
                </a:lnTo>
                <a:lnTo>
                  <a:pt x="10555224" y="974005"/>
                </a:lnTo>
                <a:lnTo>
                  <a:pt x="10588847" y="948023"/>
                </a:lnTo>
                <a:lnTo>
                  <a:pt x="10614829" y="914400"/>
                </a:lnTo>
                <a:lnTo>
                  <a:pt x="10631582" y="874723"/>
                </a:lnTo>
                <a:lnTo>
                  <a:pt x="10637520" y="830580"/>
                </a:lnTo>
                <a:lnTo>
                  <a:pt x="10637520" y="166116"/>
                </a:lnTo>
                <a:lnTo>
                  <a:pt x="10631582" y="121972"/>
                </a:lnTo>
                <a:lnTo>
                  <a:pt x="10614829" y="82295"/>
                </a:lnTo>
                <a:lnTo>
                  <a:pt x="10588847" y="48672"/>
                </a:lnTo>
                <a:lnTo>
                  <a:pt x="10555224" y="22690"/>
                </a:lnTo>
                <a:lnTo>
                  <a:pt x="10515547" y="5937"/>
                </a:lnTo>
                <a:lnTo>
                  <a:pt x="1047140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25448" y="1466214"/>
            <a:ext cx="10379075" cy="240665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43180" marR="726440">
              <a:lnSpc>
                <a:spcPts val="3020"/>
              </a:lnSpc>
              <a:spcBef>
                <a:spcPts val="490"/>
              </a:spcBef>
            </a:pP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Sử</a:t>
            </a:r>
            <a:r>
              <a:rPr sz="2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dụng</a:t>
            </a:r>
            <a:r>
              <a:rPr sz="28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Albumin</a:t>
            </a:r>
            <a:r>
              <a:rPr sz="2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Drinking</a:t>
            </a:r>
            <a:r>
              <a:rPr sz="2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này</a:t>
            </a: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có</a:t>
            </a:r>
            <a:r>
              <a:rPr sz="2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ảnh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hưởng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đến</a:t>
            </a:r>
            <a:r>
              <a:rPr sz="2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người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đang</a:t>
            </a:r>
            <a:r>
              <a:rPr sz="2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mắc</a:t>
            </a:r>
            <a:r>
              <a:rPr sz="2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bệnh</a:t>
            </a:r>
            <a:r>
              <a:rPr sz="2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FFFFFF"/>
                </a:solidFill>
                <a:latin typeface="Arial"/>
                <a:cs typeface="Arial"/>
              </a:rPr>
              <a:t>Gout</a:t>
            </a:r>
            <a:r>
              <a:rPr sz="2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không?</a:t>
            </a:r>
            <a:endParaRPr sz="280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  <a:spcBef>
                <a:spcPts val="2240"/>
              </a:spcBef>
            </a:pPr>
            <a:r>
              <a:rPr sz="1800" i="1" dirty="0">
                <a:latin typeface="Arial"/>
                <a:cs typeface="Arial"/>
              </a:rPr>
              <a:t>Bệnh</a:t>
            </a:r>
            <a:r>
              <a:rPr sz="1800" i="1" spc="18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Gout</a:t>
            </a:r>
            <a:r>
              <a:rPr sz="1800" i="1" spc="1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xảy</a:t>
            </a:r>
            <a:r>
              <a:rPr sz="1800" i="1" spc="20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ra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là</a:t>
            </a:r>
            <a:r>
              <a:rPr sz="1800" i="1" spc="1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vì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hàm</a:t>
            </a:r>
            <a:r>
              <a:rPr sz="1800" i="1" spc="1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lượng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Acid</a:t>
            </a:r>
            <a:r>
              <a:rPr sz="1800" i="1" spc="20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uric</a:t>
            </a:r>
            <a:r>
              <a:rPr sz="1800" i="1" spc="20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trong</a:t>
            </a:r>
            <a:r>
              <a:rPr sz="1800" i="1" spc="17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cơ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thể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bị</a:t>
            </a:r>
            <a:r>
              <a:rPr sz="1800" i="1" spc="1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tích</a:t>
            </a:r>
            <a:r>
              <a:rPr sz="1800" i="1" spc="20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tụ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1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tăng</a:t>
            </a:r>
            <a:r>
              <a:rPr sz="1800" i="1" spc="19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cao</a:t>
            </a:r>
            <a:r>
              <a:rPr sz="1800" i="1" spc="19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đột</a:t>
            </a:r>
            <a:r>
              <a:rPr sz="1800" i="1" spc="17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biến</a:t>
            </a:r>
            <a:r>
              <a:rPr sz="1800" i="1" spc="18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do</a:t>
            </a:r>
            <a:r>
              <a:rPr sz="1800" i="1" spc="195" dirty="0">
                <a:latin typeface="Arial"/>
                <a:cs typeface="Arial"/>
              </a:rPr>
              <a:t> </a:t>
            </a:r>
            <a:r>
              <a:rPr sz="1800" i="1" spc="-10" dirty="0">
                <a:latin typeface="Arial"/>
                <a:cs typeface="Arial"/>
              </a:rPr>
              <a:t>Purine. </a:t>
            </a:r>
            <a:r>
              <a:rPr sz="1800" i="1" dirty="0">
                <a:latin typeface="Arial"/>
                <a:cs typeface="Arial"/>
              </a:rPr>
              <a:t>Purine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là</a:t>
            </a:r>
            <a:r>
              <a:rPr sz="1800" i="1" spc="15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một</a:t>
            </a:r>
            <a:r>
              <a:rPr sz="1800" i="1" spc="13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loại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protein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có</a:t>
            </a:r>
            <a:r>
              <a:rPr sz="1800" i="1" spc="11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khả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năng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tổng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hợp</a:t>
            </a:r>
            <a:r>
              <a:rPr sz="1800" i="1" spc="16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Axit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uric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trong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máu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và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thường</a:t>
            </a:r>
            <a:r>
              <a:rPr sz="1800" i="1" spc="13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được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tìm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thấy</a:t>
            </a:r>
            <a:r>
              <a:rPr sz="1800" i="1" spc="14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ở</a:t>
            </a:r>
            <a:r>
              <a:rPr sz="1800" i="1" spc="140" dirty="0">
                <a:latin typeface="Arial"/>
                <a:cs typeface="Arial"/>
              </a:rPr>
              <a:t> </a:t>
            </a:r>
            <a:r>
              <a:rPr sz="1800" i="1" spc="-25" dirty="0">
                <a:latin typeface="Arial"/>
                <a:cs typeface="Arial"/>
              </a:rPr>
              <a:t>các </a:t>
            </a:r>
            <a:r>
              <a:rPr sz="1800" i="1" dirty="0">
                <a:latin typeface="Arial"/>
                <a:cs typeface="Arial"/>
              </a:rPr>
              <a:t>loại</a:t>
            </a:r>
            <a:r>
              <a:rPr sz="1800" i="1" spc="-5" dirty="0">
                <a:latin typeface="Arial"/>
                <a:cs typeface="Arial"/>
              </a:rPr>
              <a:t> </a:t>
            </a:r>
            <a:r>
              <a:rPr sz="1800" i="1" dirty="0">
                <a:latin typeface="Arial"/>
                <a:cs typeface="Arial"/>
              </a:rPr>
              <a:t>thịt</a:t>
            </a:r>
            <a:r>
              <a:rPr sz="1800" i="1" spc="-25" dirty="0">
                <a:latin typeface="Arial"/>
                <a:cs typeface="Arial"/>
              </a:rPr>
              <a:t> đỏ.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195"/>
              </a:spcBef>
            </a:pPr>
            <a:r>
              <a:rPr sz="2000" b="1" i="1" dirty="0">
                <a:latin typeface="Arial"/>
                <a:cs typeface="Arial"/>
              </a:rPr>
              <a:t>Vì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vậy,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việc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sử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dụng</a:t>
            </a:r>
            <a:r>
              <a:rPr sz="2000" b="1" i="1" spc="-12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Albumin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Drinking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sẽ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không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gây</a:t>
            </a:r>
            <a:r>
              <a:rPr sz="2000" b="1" i="1" spc="-4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ảnh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hưởng</a:t>
            </a:r>
            <a:r>
              <a:rPr sz="2000" b="1" i="1" spc="-5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gì</a:t>
            </a:r>
            <a:r>
              <a:rPr sz="2000" b="1" i="1" spc="-60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đến</a:t>
            </a:r>
            <a:r>
              <a:rPr sz="2000" b="1" i="1" spc="-35" dirty="0">
                <a:latin typeface="Arial"/>
                <a:cs typeface="Arial"/>
              </a:rPr>
              <a:t> </a:t>
            </a:r>
            <a:r>
              <a:rPr sz="2000" b="1" i="1" dirty="0">
                <a:latin typeface="Arial"/>
                <a:cs typeface="Arial"/>
              </a:rPr>
              <a:t>bệnh</a:t>
            </a:r>
            <a:r>
              <a:rPr sz="2000" b="1" i="1" spc="-45" dirty="0">
                <a:latin typeface="Arial"/>
                <a:cs typeface="Arial"/>
              </a:rPr>
              <a:t> </a:t>
            </a:r>
            <a:r>
              <a:rPr sz="2000" b="1" i="1" spc="-10" dirty="0">
                <a:latin typeface="Arial"/>
                <a:cs typeface="Arial"/>
              </a:rPr>
              <a:t>gout.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405127"/>
            <a:ext cx="713740" cy="996950"/>
          </a:xfrm>
          <a:custGeom>
            <a:avLst/>
            <a:gdLst/>
            <a:ahLst/>
            <a:cxnLst/>
            <a:rect l="l" t="t" r="r" b="b"/>
            <a:pathLst>
              <a:path w="713740" h="996950">
                <a:moveTo>
                  <a:pt x="594360" y="0"/>
                </a:moveTo>
                <a:lnTo>
                  <a:pt x="118874" y="0"/>
                </a:lnTo>
                <a:lnTo>
                  <a:pt x="72603" y="9340"/>
                </a:lnTo>
                <a:lnTo>
                  <a:pt x="34817" y="34813"/>
                </a:lnTo>
                <a:lnTo>
                  <a:pt x="9341" y="72598"/>
                </a:lnTo>
                <a:lnTo>
                  <a:pt x="0" y="118872"/>
                </a:lnTo>
                <a:lnTo>
                  <a:pt x="0" y="877824"/>
                </a:lnTo>
                <a:lnTo>
                  <a:pt x="9341" y="924097"/>
                </a:lnTo>
                <a:lnTo>
                  <a:pt x="34817" y="961882"/>
                </a:lnTo>
                <a:lnTo>
                  <a:pt x="72603" y="987355"/>
                </a:lnTo>
                <a:lnTo>
                  <a:pt x="118874" y="996696"/>
                </a:lnTo>
                <a:lnTo>
                  <a:pt x="594360" y="996696"/>
                </a:lnTo>
                <a:lnTo>
                  <a:pt x="640628" y="987355"/>
                </a:lnTo>
                <a:lnTo>
                  <a:pt x="678413" y="961882"/>
                </a:lnTo>
                <a:lnTo>
                  <a:pt x="703889" y="924097"/>
                </a:lnTo>
                <a:lnTo>
                  <a:pt x="713232" y="877824"/>
                </a:lnTo>
                <a:lnTo>
                  <a:pt x="713232" y="118872"/>
                </a:lnTo>
                <a:lnTo>
                  <a:pt x="703889" y="72598"/>
                </a:lnTo>
                <a:lnTo>
                  <a:pt x="678413" y="34813"/>
                </a:lnTo>
                <a:lnTo>
                  <a:pt x="640628" y="9340"/>
                </a:lnTo>
                <a:lnTo>
                  <a:pt x="594360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4213" y="1666493"/>
            <a:ext cx="42227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spc="-25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2517" y="579247"/>
            <a:ext cx="107378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FAQ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1900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</vt:lpstr>
      <vt:lpstr>Wingdings</vt:lpstr>
      <vt:lpstr>Office Theme</vt:lpstr>
      <vt:lpstr>PowerPoint Presentation</vt:lpstr>
      <vt:lpstr>PowerPoint Presentation</vt:lpstr>
      <vt:lpstr>Albumin là gì?</vt:lpstr>
      <vt:lpstr>Ảnh hưởng của việc thiếu hụt Albumin đối với cơ thể là gì?</vt:lpstr>
      <vt:lpstr>Điểm khác biệt của Albumin Drinking so với các sản phẩm Albumin khác?</vt:lpstr>
      <vt:lpstr>FAQ</vt:lpstr>
      <vt:lpstr>FAQ</vt:lpstr>
      <vt:lpstr>FAQ</vt:lpstr>
      <vt:lpstr>FAQ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WINDOWS</dc:creator>
  <cp:lastModifiedBy>laminhtuan@csc-vn.com</cp:lastModifiedBy>
  <cp:revision>7</cp:revision>
  <dcterms:created xsi:type="dcterms:W3CDTF">2025-10-03T18:59:56Z</dcterms:created>
  <dcterms:modified xsi:type="dcterms:W3CDTF">2025-10-05T20:47:35Z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2025-10-03T00:00:00Z</vt:filetime>
  </property>
</Properties>
</file>