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>
      <p:cViewPr>
        <p:scale>
          <a:sx n="66" d="100"/>
          <a:sy n="66" d="100"/>
        </p:scale>
        <p:origin x="2472" y="11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32FB-1187-440E-8A23-CA8502FBFB20}" type="datetimeFigureOut">
              <a:rPr lang="vi-VN" smtClean="0"/>
              <a:t>06/10/2025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27BE-FDB6-4E5F-8F3C-F3F3872D98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96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4FDA-9CAA-409A-9611-F0F223BEE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711" y="3166872"/>
            <a:ext cx="792479" cy="792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023" y="4535423"/>
            <a:ext cx="1057655" cy="105765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4488" y="3489959"/>
            <a:ext cx="935736" cy="93878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9543" y="2481072"/>
            <a:ext cx="792479" cy="7924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8256" y="262127"/>
            <a:ext cx="1810511" cy="60350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3215" y="4346447"/>
            <a:ext cx="935736" cy="93573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31079" y="4956047"/>
            <a:ext cx="1057655" cy="1051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120497"/>
            <a:ext cx="10363200" cy="389466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55877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8" indent="0" algn="ctr">
              <a:buNone/>
              <a:defRPr sz="844"/>
            </a:lvl2pPr>
            <a:lvl3pPr marL="385775" indent="0" algn="ctr">
              <a:buNone/>
              <a:defRPr sz="760"/>
            </a:lvl3pPr>
            <a:lvl4pPr marL="578663" indent="0" algn="ctr">
              <a:buNone/>
              <a:defRPr sz="675"/>
            </a:lvl4pPr>
            <a:lvl5pPr marL="771551" indent="0" algn="ctr">
              <a:buNone/>
              <a:defRPr sz="675"/>
            </a:lvl5pPr>
            <a:lvl6pPr marL="964438" indent="0" algn="ctr">
              <a:buNone/>
              <a:defRPr sz="675"/>
            </a:lvl6pPr>
            <a:lvl7pPr marL="1157326" indent="0" algn="ctr">
              <a:buNone/>
              <a:defRPr sz="675"/>
            </a:lvl7pPr>
            <a:lvl8pPr marL="1350214" indent="0" algn="ctr">
              <a:buNone/>
              <a:defRPr sz="675"/>
            </a:lvl8pPr>
            <a:lvl9pPr marL="1543102" indent="0" algn="ctr">
              <a:buNone/>
              <a:defRPr sz="675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D6BD93AD-633A-42EA-9713-FB9BD7C06BEE}" type="datetimeFigureOut">
              <a:rPr lang="vi-VN" smtClean="0"/>
              <a:t>06/10/2025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4FB77D85-DECA-4E9B-B052-994C40CEC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11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68256" y="320040"/>
            <a:ext cx="1810511" cy="603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3578" y="1304924"/>
            <a:ext cx="8784843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3848" y="1881745"/>
            <a:ext cx="9544303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Bảng 4">
            <a:extLst>
              <a:ext uri="{FF2B5EF4-FFF2-40B4-BE49-F238E27FC236}">
                <a16:creationId xmlns:a16="http://schemas.microsoft.com/office/drawing/2014/main" id="{2AC898A8-872F-0A93-B395-E60BDF84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80044"/>
              </p:ext>
            </p:extLst>
          </p:nvPr>
        </p:nvGraphicFramePr>
        <p:xfrm>
          <a:off x="162095" y="149213"/>
          <a:ext cx="9220197" cy="85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53">
                  <a:extLst>
                    <a:ext uri="{9D8B030D-6E8A-4147-A177-3AD203B41FA5}">
                      <a16:colId xmlns:a16="http://schemas.microsoft.com/office/drawing/2014/main" val="2305120188"/>
                    </a:ext>
                  </a:extLst>
                </a:gridCol>
                <a:gridCol w="1262226">
                  <a:extLst>
                    <a:ext uri="{9D8B030D-6E8A-4147-A177-3AD203B41FA5}">
                      <a16:colId xmlns:a16="http://schemas.microsoft.com/office/drawing/2014/main" val="935072792"/>
                    </a:ext>
                  </a:extLst>
                </a:gridCol>
                <a:gridCol w="2387483">
                  <a:extLst>
                    <a:ext uri="{9D8B030D-6E8A-4147-A177-3AD203B41FA5}">
                      <a16:colId xmlns:a16="http://schemas.microsoft.com/office/drawing/2014/main" val="380415712"/>
                    </a:ext>
                  </a:extLst>
                </a:gridCol>
                <a:gridCol w="2111683">
                  <a:extLst>
                    <a:ext uri="{9D8B030D-6E8A-4147-A177-3AD203B41FA5}">
                      <a16:colId xmlns:a16="http://schemas.microsoft.com/office/drawing/2014/main" val="1273089252"/>
                    </a:ext>
                  </a:extLst>
                </a:gridCol>
                <a:gridCol w="2765052">
                  <a:extLst>
                    <a:ext uri="{9D8B030D-6E8A-4147-A177-3AD203B41FA5}">
                      <a16:colId xmlns:a16="http://schemas.microsoft.com/office/drawing/2014/main" val="888164363"/>
                    </a:ext>
                  </a:extLst>
                </a:gridCol>
              </a:tblGrid>
              <a:tr h="373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MÃ SP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SẢN PHẨM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 XỨ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QUY CÁCH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09133"/>
                  </a:ext>
                </a:extLst>
              </a:tr>
              <a:tr h="48164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  <a:endParaRPr lang="vi-V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53576" marB="5357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Immilk01</a:t>
                      </a:r>
                      <a:endParaRPr lang="vi-V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53576" marB="5357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TPBS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ProImmilk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53576" marB="5357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Cosfarm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Korea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3576" marB="5357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 x 15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gói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hộp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53576" marB="5357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3092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1EC647-67F8-A3BA-01D5-E21AB57BF9D3}"/>
              </a:ext>
            </a:extLst>
          </p:cNvPr>
          <p:cNvGrpSpPr/>
          <p:nvPr/>
        </p:nvGrpSpPr>
        <p:grpSpPr>
          <a:xfrm>
            <a:off x="5208278" y="1143000"/>
            <a:ext cx="6615365" cy="4699752"/>
            <a:chOff x="304557" y="5328593"/>
            <a:chExt cx="5841093" cy="4633026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676F0960-584C-7913-5741-2758C4BD43F4}"/>
                </a:ext>
              </a:extLst>
            </p:cNvPr>
            <p:cNvSpPr/>
            <p:nvPr/>
          </p:nvSpPr>
          <p:spPr>
            <a:xfrm>
              <a:off x="332079" y="8156599"/>
              <a:ext cx="2737929" cy="3385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HƯỚNG DẪN SỬ DỤNG:</a:t>
              </a:r>
              <a:endParaRPr lang="vi-V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C3487380-D39C-AF4E-7398-79A2017F7141}"/>
                </a:ext>
              </a:extLst>
            </p:cNvPr>
            <p:cNvSpPr/>
            <p:nvPr/>
          </p:nvSpPr>
          <p:spPr>
            <a:xfrm>
              <a:off x="3338422" y="5328593"/>
              <a:ext cx="2807228" cy="3385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ĐỐI TƯỢNG SỬ DỤNG:</a:t>
              </a:r>
              <a:endParaRPr lang="vi-V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AA193500-7AE9-E290-BC49-5B10EE36471D}"/>
                </a:ext>
              </a:extLst>
            </p:cNvPr>
            <p:cNvSpPr/>
            <p:nvPr/>
          </p:nvSpPr>
          <p:spPr>
            <a:xfrm>
              <a:off x="304557" y="5328593"/>
              <a:ext cx="2737929" cy="3385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CÔNG DỤNG:</a:t>
              </a:r>
              <a:endParaRPr lang="vi-VN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018992A5-392F-1FC0-F20B-50726682B503}"/>
                </a:ext>
              </a:extLst>
            </p:cNvPr>
            <p:cNvSpPr txBox="1"/>
            <p:nvPr/>
          </p:nvSpPr>
          <p:spPr>
            <a:xfrm>
              <a:off x="3237282" y="5708782"/>
              <a:ext cx="2839069" cy="2869344"/>
            </a:xfrm>
            <a:prstGeom prst="rect">
              <a:avLst/>
            </a:prstGeom>
            <a:noFill/>
          </p:spPr>
          <p:txBody>
            <a:bodyPr wrap="square" lIns="0" rIns="42861" rtlCol="0">
              <a:spAutoFit/>
            </a:bodyPr>
            <a:lstStyle/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Trẻ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từ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3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tuổi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trở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lên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và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lớn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ở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mọi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độ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tuổi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muốn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tăng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cường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sức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khỏe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mỗi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ngày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nâng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cao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sức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đề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kháng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suy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dinh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hay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mệt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mỏi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dễ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bị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ốm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khi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thay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đổi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thời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tiết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vừa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ốm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dậy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sau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điều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trị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cần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phục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hồi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nhanh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và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bổ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sung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dinh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gặp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vấn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đề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về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tiêu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hóa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kém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hấp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thu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rối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loạn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tiêu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hóa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mắc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lý</a:t>
              </a:r>
              <a:r>
                <a:rPr lang="en-US" altLang="en-US" sz="1100" b="1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b="1" dirty="0" err="1">
                  <a:solidFill>
                    <a:schemeClr val="tx1"/>
                  </a:solidFill>
                  <a:latin typeface="Calibri "/>
                </a:rPr>
                <a:t>nền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cần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hỗ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trợ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dinh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hằng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ngày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như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: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Calibri" panose="020F0502020204030204" pitchFamily="34" charset="0"/>
                <a:buChar char="₋"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nhân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ung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thư</a:t>
              </a:r>
              <a:endParaRPr lang="en-US" altLang="en-US" sz="1100" dirty="0">
                <a:solidFill>
                  <a:schemeClr val="tx1"/>
                </a:solidFill>
                <a:latin typeface="Calibri "/>
              </a:endParaRP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Calibri" panose="020F0502020204030204" pitchFamily="34" charset="0"/>
                <a:buChar char="₋"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nhân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tiểu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đường</a:t>
              </a:r>
              <a:endParaRPr lang="en-US" altLang="en-US" sz="1100" dirty="0">
                <a:solidFill>
                  <a:schemeClr val="tx1"/>
                </a:solidFill>
                <a:latin typeface="Calibri "/>
              </a:endParaRP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Calibri" panose="020F0502020204030204" pitchFamily="34" charset="0"/>
                <a:buChar char="₋"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bị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tim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mạch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huyết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áp</a:t>
              </a:r>
              <a:endParaRPr lang="en-US" altLang="en-US" sz="1100" dirty="0">
                <a:solidFill>
                  <a:schemeClr val="tx1"/>
                </a:solidFill>
                <a:latin typeface="Calibri "/>
              </a:endParaRP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Calibri" panose="020F0502020204030204" pitchFamily="34" charset="0"/>
                <a:buChar char="₋"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mắc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về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xương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khớp</a:t>
              </a:r>
              <a:endParaRPr lang="en-US" altLang="en-US" sz="1100" dirty="0">
                <a:solidFill>
                  <a:schemeClr val="tx1"/>
                </a:solidFill>
                <a:latin typeface="Calibri "/>
              </a:endParaRP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Calibri" panose="020F0502020204030204" pitchFamily="34" charset="0"/>
                <a:buChar char="₋"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có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liên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quan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đến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hệ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miễn</a:t>
              </a:r>
              <a:r>
                <a:rPr lang="en-US" altLang="en-US" sz="1100" dirty="0">
                  <a:solidFill>
                    <a:schemeClr val="tx1"/>
                  </a:solidFill>
                  <a:latin typeface="Calibri "/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 "/>
                </a:rPr>
                <a:t>dịch</a:t>
              </a:r>
              <a:endParaRPr lang="en-US" altLang="en-US" sz="1100" dirty="0">
                <a:solidFill>
                  <a:schemeClr val="tx1"/>
                </a:solidFill>
                <a:latin typeface="Calibri "/>
              </a:endParaRPr>
            </a:p>
            <a:p>
              <a:pPr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14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A070E7B4-A073-95CD-02E7-869189364332}"/>
                </a:ext>
              </a:extLst>
            </p:cNvPr>
            <p:cNvSpPr txBox="1"/>
            <p:nvPr/>
          </p:nvSpPr>
          <p:spPr>
            <a:xfrm>
              <a:off x="304557" y="8495153"/>
              <a:ext cx="5771794" cy="1466466"/>
            </a:xfrm>
            <a:prstGeom prst="rect">
              <a:avLst/>
            </a:prstGeom>
            <a:noFill/>
          </p:spPr>
          <p:txBody>
            <a:bodyPr wrap="square" lIns="42861" rIns="42861" rtlCol="0">
              <a:spAutoFit/>
            </a:bodyPr>
            <a:lstStyle/>
            <a:p>
              <a:pPr marL="108680" indent="-108680" algn="just">
                <a:buFont typeface="Wingdings" panose="05000000000000000000" pitchFamily="2" charset="2"/>
                <a:buChar char="§"/>
              </a:pPr>
              <a:r>
                <a:rPr lang="vi-VN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Trẻ em từ 3 tuổi - người trưởng thành:</a:t>
              </a:r>
              <a:r>
                <a: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vi-VN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ột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ngày sử dụng từ 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gói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(20g/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gói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680" indent="-108680" algn="just">
                <a:spcBef>
                  <a:spcPts val="179"/>
                </a:spcBef>
                <a:buFont typeface="Wingdings" panose="05000000000000000000" pitchFamily="2" charset="2"/>
                <a:buChar char="§"/>
              </a:pPr>
              <a:r>
                <a:rPr lang="vi-VN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Người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đang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bệnh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hoặc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cần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bồi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bổ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sức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khỏe</a:t>
              </a:r>
              <a:r>
                <a:rPr lang="vi-VN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vi-VN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ột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ngày sử dụng từ 2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gói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(20g/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gói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  <a:p>
              <a:pPr marL="102064" indent="-102064" algn="just">
                <a:spcBef>
                  <a:spcPts val="179"/>
                </a:spcBef>
                <a:buFont typeface="Wingdings" panose="05000000000000000000" pitchFamily="2" charset="2"/>
                <a:buChar char="v"/>
              </a:pPr>
              <a:r>
                <a: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 PHA:</a:t>
              </a:r>
            </a:p>
            <a:p>
              <a:pPr marL="102064" indent="-102064" algn="just">
                <a:spcBef>
                  <a:spcPts val="179"/>
                </a:spcBef>
                <a:buFont typeface="Wingdings" panose="05000000000000000000" pitchFamily="2" charset="2"/>
                <a:buChar char="Ø"/>
              </a:pP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Pha một gói </a:t>
              </a:r>
              <a:r>
                <a:rPr lang="vi-VN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ProImmilk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20g với 100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120ml nước ấm, khuấy đều cho đến khi hòa tan hoàn toàn và thưởng thức ngay.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 algn="just">
                <a:spcBef>
                  <a:spcPts val="179"/>
                </a:spcBef>
                <a:buFont typeface="Wingdings" panose="05000000000000000000" pitchFamily="2" charset="2"/>
                <a:buChar char="Ø"/>
              </a:pP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 thể pha chung với nước sinh tố hoặc các loại sữa khác nếu có nhu cầu (sữa bột, ngũ cốc,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 loại sữa hạt...)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E4E64939-5CD5-24F8-609B-8E479EA78710}"/>
                </a:ext>
              </a:extLst>
            </p:cNvPr>
            <p:cNvSpPr txBox="1"/>
            <p:nvPr/>
          </p:nvSpPr>
          <p:spPr>
            <a:xfrm>
              <a:off x="304557" y="5708783"/>
              <a:ext cx="2837196" cy="2093507"/>
            </a:xfrm>
            <a:prstGeom prst="rect">
              <a:avLst/>
            </a:prstGeom>
            <a:noFill/>
          </p:spPr>
          <p:txBody>
            <a:bodyPr wrap="square" lIns="42861" rIns="42861" rtlCol="0">
              <a:spAutoFit/>
            </a:bodyPr>
            <a:lstStyle/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Cân bằng miễn dịch.</a:t>
              </a:r>
              <a:endPara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Chống oxy hóa cao.</a:t>
              </a:r>
              <a:endPara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Giảm các triệu chứng về viêm khớp.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Ngăn ngừa ung thư.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Tăng cường chức năng não bộ. 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Tăng cường hỗ trợ tiêu hóa.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Cải thiện sức khỏe tim mạch.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Kháng khuẩn, kháng viêm.</a:t>
              </a:r>
            </a:p>
            <a:p>
              <a:pPr marL="102064" indent="-102064">
                <a:buFont typeface="Wingdings" panose="05000000000000000000" pitchFamily="2" charset="2"/>
                <a:buChar char="§"/>
              </a:pP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Giảm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tác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phụ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sau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quá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trình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điều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trị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Ung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như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hóa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trị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xạ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trị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vi-VN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Bổ sung các chất dinh dưỡng và khoáng chất thiết yếu mà cơ thể không tự tổng hợp được.</a:t>
              </a: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4AD36B-DE6A-C342-A95D-B86E9EFD4FD7}"/>
              </a:ext>
            </a:extLst>
          </p:cNvPr>
          <p:cNvSpPr txBox="1"/>
          <p:nvPr/>
        </p:nvSpPr>
        <p:spPr>
          <a:xfrm>
            <a:off x="7152846" y="497259"/>
            <a:ext cx="757006" cy="240643"/>
          </a:xfrm>
          <a:prstGeom prst="rect">
            <a:avLst/>
          </a:prstGeom>
          <a:noFill/>
        </p:spPr>
        <p:txBody>
          <a:bodyPr wrap="square" lIns="0" rIns="42861" rtlCol="0">
            <a:spAutoFit/>
          </a:bodyPr>
          <a:lstStyle/>
          <a:p>
            <a:pPr marL="64292" algn="just">
              <a:lnSpc>
                <a:spcPct val="80000"/>
              </a:lnSpc>
            </a:pP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 </a:t>
            </a:r>
            <a:r>
              <a:rPr lang="en-US" sz="59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 </a:t>
            </a:r>
            <a:r>
              <a:rPr lang="en-US" sz="59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59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2" algn="just">
              <a:lnSpc>
                <a:spcPct val="80000"/>
              </a:lnSpc>
            </a:pP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</a:t>
            </a:r>
            <a:r>
              <a:rPr lang="en-US" sz="595" dirty="0">
                <a:latin typeface="Calibri" panose="020F0502020204030204" pitchFamily="34" charset="0"/>
                <a:cs typeface="Calibri" panose="020F0502020204030204" pitchFamily="34" charset="0"/>
              </a:rPr>
              <a:t>csc-vietnam.vn</a:t>
            </a:r>
            <a:endParaRPr lang="vi-VN" sz="59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43D9A7B-606C-D76A-12CE-12FB5FE01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48" y="511399"/>
            <a:ext cx="166186" cy="16618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9C0444A-6E87-A699-E7F8-BC169CBB1380}"/>
              </a:ext>
            </a:extLst>
          </p:cNvPr>
          <p:cNvSpPr txBox="1"/>
          <p:nvPr/>
        </p:nvSpPr>
        <p:spPr>
          <a:xfrm>
            <a:off x="153628" y="3922740"/>
            <a:ext cx="4617836" cy="805349"/>
          </a:xfrm>
          <a:prstGeom prst="rect">
            <a:avLst/>
          </a:prstGeom>
          <a:noFill/>
        </p:spPr>
        <p:txBody>
          <a:bodyPr wrap="square" lIns="0" rIns="42861" bIns="0" rtlCol="0">
            <a:spAutoFit/>
          </a:bodyPr>
          <a:lstStyle/>
          <a:p>
            <a:pPr marL="64292">
              <a:lnSpc>
                <a:spcPts val="1607"/>
              </a:lnSpc>
            </a:pPr>
            <a:r>
              <a:rPr lang="en-US" sz="2800" b="1" dirty="0">
                <a:solidFill>
                  <a:srgbClr val="EC3C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SỮA KHÁNG THỂ</a:t>
            </a:r>
          </a:p>
          <a:p>
            <a:pPr marL="64292"/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64292"/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miễn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3B62E6-89ED-9319-9E4B-4D3DDC03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37101"/>
              </p:ext>
            </p:extLst>
          </p:nvPr>
        </p:nvGraphicFramePr>
        <p:xfrm>
          <a:off x="228600" y="4920781"/>
          <a:ext cx="4617837" cy="109901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448771776"/>
                    </a:ext>
                  </a:extLst>
                </a:gridCol>
                <a:gridCol w="979519">
                  <a:extLst>
                    <a:ext uri="{9D8B030D-6E8A-4147-A177-3AD203B41FA5}">
                      <a16:colId xmlns:a16="http://schemas.microsoft.com/office/drawing/2014/main" val="2841782122"/>
                    </a:ext>
                  </a:extLst>
                </a:gridCol>
                <a:gridCol w="1133359">
                  <a:extLst>
                    <a:ext uri="{9D8B030D-6E8A-4147-A177-3AD203B41FA5}">
                      <a16:colId xmlns:a16="http://schemas.microsoft.com/office/drawing/2014/main" val="3346950255"/>
                    </a:ext>
                  </a:extLst>
                </a:gridCol>
                <a:gridCol w="1133359">
                  <a:extLst>
                    <a:ext uri="{9D8B030D-6E8A-4147-A177-3AD203B41FA5}">
                      <a16:colId xmlns:a16="http://schemas.microsoft.com/office/drawing/2014/main" val="519929889"/>
                    </a:ext>
                  </a:extLst>
                </a:gridCol>
              </a:tblGrid>
              <a:tr h="445292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2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GIÁ BÁN </a:t>
                      </a:r>
                      <a:r>
                        <a:rPr lang="vi-VN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(đã có 8% VAT)  ĐVT: VNĐ</a:t>
                      </a: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51524"/>
                  </a:ext>
                </a:extLst>
              </a:tr>
              <a:tr h="31265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Số lượng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lần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mua</a:t>
                      </a:r>
                      <a:endParaRPr lang="vi-VN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2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10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05985"/>
                  </a:ext>
                </a:extLst>
              </a:tr>
              <a:tr h="3410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Thành tiền</a:t>
                      </a: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950.000</a:t>
                      </a:r>
                      <a:r>
                        <a:rPr lang="vi-V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3.750.000</a:t>
                      </a:r>
                      <a:r>
                        <a:rPr lang="vi-V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5.750.000</a:t>
                      </a:r>
                      <a:r>
                        <a:rPr lang="vi-V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21197"/>
                  </a:ext>
                </a:extLst>
              </a:tr>
            </a:tbl>
          </a:graphicData>
        </a:graphic>
      </p:graphicFrame>
      <p:grpSp>
        <p:nvGrpSpPr>
          <p:cNvPr id="2" name="object 2">
            <a:extLst>
              <a:ext uri="{FF2B5EF4-FFF2-40B4-BE49-F238E27FC236}">
                <a16:creationId xmlns:a16="http://schemas.microsoft.com/office/drawing/2014/main" id="{5FB5F387-019F-D662-D8BB-3B0CEDAE18E4}"/>
              </a:ext>
            </a:extLst>
          </p:cNvPr>
          <p:cNvGrpSpPr/>
          <p:nvPr/>
        </p:nvGrpSpPr>
        <p:grpSpPr>
          <a:xfrm>
            <a:off x="153628" y="1143000"/>
            <a:ext cx="4617836" cy="25908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CF4E665-DBF0-300E-52EE-F90C18B5E66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6AC0C8C8-5CC3-12AE-8CD9-B83DA6BE5D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5783" y="1514855"/>
              <a:ext cx="3166872" cy="1274064"/>
            </a:xfrm>
            <a:prstGeom prst="rect">
              <a:avLst/>
            </a:prstGeom>
          </p:spPr>
        </p:pic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D6EE291D-8246-568A-6484-C6BD7F9AB3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27" y="384047"/>
              <a:ext cx="2136648" cy="710184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765C33B7-5FEA-E9B3-A144-FCA272540F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0" y="643127"/>
              <a:ext cx="3709415" cy="950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84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499059"/>
            <a:ext cx="8161020" cy="9639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455"/>
              </a:spcBef>
            </a:pPr>
            <a:r>
              <a:rPr sz="3200" dirty="0"/>
              <a:t>Sữa</a:t>
            </a:r>
            <a:r>
              <a:rPr sz="3200" spc="-105" dirty="0"/>
              <a:t> </a:t>
            </a:r>
            <a:r>
              <a:rPr sz="3200" dirty="0"/>
              <a:t>Pro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dirty="0"/>
              <a:t>mmilk</a:t>
            </a:r>
            <a:r>
              <a:rPr sz="3200" spc="-40" dirty="0"/>
              <a:t> </a:t>
            </a:r>
            <a:r>
              <a:rPr sz="3200" dirty="0"/>
              <a:t>khác</a:t>
            </a:r>
            <a:r>
              <a:rPr sz="3200" spc="-100" dirty="0"/>
              <a:t> </a:t>
            </a:r>
            <a:r>
              <a:rPr sz="3200" dirty="0"/>
              <a:t>với</a:t>
            </a:r>
            <a:r>
              <a:rPr sz="3200" spc="-50" dirty="0"/>
              <a:t> </a:t>
            </a:r>
            <a:r>
              <a:rPr sz="3200" dirty="0"/>
              <a:t>các</a:t>
            </a:r>
            <a:r>
              <a:rPr sz="3200" spc="-105" dirty="0"/>
              <a:t> </a:t>
            </a:r>
            <a:r>
              <a:rPr sz="3200" dirty="0"/>
              <a:t>loại</a:t>
            </a:r>
            <a:r>
              <a:rPr sz="3200" spc="-95" dirty="0"/>
              <a:t> </a:t>
            </a:r>
            <a:r>
              <a:rPr sz="3200" dirty="0"/>
              <a:t>sữa</a:t>
            </a:r>
            <a:r>
              <a:rPr sz="3200" spc="-85" dirty="0"/>
              <a:t> </a:t>
            </a:r>
            <a:r>
              <a:rPr sz="3200" spc="-20" dirty="0"/>
              <a:t>khác </a:t>
            </a:r>
            <a:r>
              <a:rPr sz="3200" dirty="0"/>
              <a:t>trên</a:t>
            </a:r>
            <a:r>
              <a:rPr sz="3200" spc="-45" dirty="0"/>
              <a:t> </a:t>
            </a:r>
            <a:r>
              <a:rPr sz="3200" dirty="0"/>
              <a:t>thị</a:t>
            </a:r>
            <a:r>
              <a:rPr sz="3200" spc="-70" dirty="0"/>
              <a:t> </a:t>
            </a:r>
            <a:r>
              <a:rPr sz="3200" dirty="0"/>
              <a:t>trường</a:t>
            </a:r>
            <a:r>
              <a:rPr sz="3200" spc="-55" dirty="0"/>
              <a:t> </a:t>
            </a:r>
            <a:r>
              <a:rPr sz="3200" dirty="0"/>
              <a:t>như</a:t>
            </a:r>
            <a:r>
              <a:rPr sz="3200" spc="-60" dirty="0"/>
              <a:t> </a:t>
            </a:r>
            <a:r>
              <a:rPr sz="3200" dirty="0"/>
              <a:t>thế</a:t>
            </a:r>
            <a:r>
              <a:rPr sz="3200" spc="-70" dirty="0"/>
              <a:t> </a:t>
            </a:r>
            <a:r>
              <a:rPr sz="3200" spc="-20" dirty="0"/>
              <a:t>nào?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278" y="1607057"/>
            <a:ext cx="10523855" cy="4722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ProImmlik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loại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sữa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kháng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thế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hệ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mới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dựa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công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nghệ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tử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bào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cơ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chế </a:t>
            </a:r>
            <a:r>
              <a:rPr sz="1600" dirty="0">
                <a:latin typeface="Arial"/>
                <a:cs typeface="Arial"/>
              </a:rPr>
              <a:t>điều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chỉnh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đáp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ứng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sinh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(Biological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Response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Modifier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BRMs).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Nhằm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tăng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cường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sức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khỏe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tổng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thể,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cân </a:t>
            </a:r>
            <a:r>
              <a:rPr sz="1600" dirty="0">
                <a:latin typeface="Arial"/>
                <a:cs typeface="Arial"/>
              </a:rPr>
              <a:t>bằng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nội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miễn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dịch, làm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chậm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quá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lão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hóa, sản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phẩm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ProImmilk được thiết kế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dựa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lâm </a:t>
            </a:r>
            <a:r>
              <a:rPr sz="1600" dirty="0">
                <a:latin typeface="Arial"/>
                <a:cs typeface="Arial"/>
              </a:rPr>
              <a:t>sàng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tại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Nhật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Bản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Quốc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phẩm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dinh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dưỡng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cấp,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tối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ưu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hóa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sự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hấp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thu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đạt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hiệu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nhất với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đối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tượng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nhược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cơ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miễn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dịch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giảm,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người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mắc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bệnh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tự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miễn,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đặc biệt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các </a:t>
            </a:r>
            <a:r>
              <a:rPr sz="1600" dirty="0">
                <a:latin typeface="Arial"/>
                <a:cs typeface="Arial"/>
              </a:rPr>
              <a:t>đối tượng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như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thư,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mạch,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tiểu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đường,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 bệnh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truyền nhiễm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virus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corona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gây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đại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dịch hiện </a:t>
            </a:r>
            <a:r>
              <a:rPr sz="1600" spc="-25" dirty="0">
                <a:latin typeface="Arial"/>
                <a:cs typeface="Arial"/>
              </a:rPr>
              <a:t>nay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trước,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sau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điều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trị,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dùng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thường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xuyên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ngày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nâng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chất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lượng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sức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khỏe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và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bất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kỳ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phụ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muốn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nào,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phí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hợp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lý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mọi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người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dùng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Việt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hiện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tại.</a:t>
            </a:r>
            <a:endParaRPr sz="16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1210"/>
              </a:spcBef>
            </a:pPr>
            <a:r>
              <a:rPr sz="1600" dirty="0">
                <a:latin typeface="Arial"/>
                <a:cs typeface="Arial"/>
              </a:rPr>
              <a:t>Sự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đời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phẩm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ProImmilk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này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cả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quá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nghiên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cứu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công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phu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thử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nghiệm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nghiêm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túc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một </a:t>
            </a:r>
            <a:r>
              <a:rPr sz="1600" dirty="0">
                <a:latin typeface="Arial"/>
                <a:cs typeface="Arial"/>
              </a:rPr>
              <a:t>thời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dài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đã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đạt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báo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vượt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trội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phẩm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hiện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thị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trường,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công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chứa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thành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phần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trọng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như: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Bột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sữa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Colostrum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giàu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lượng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IgI,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IgG,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IgA,...,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lactoferrin.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Beta-</a:t>
            </a:r>
            <a:r>
              <a:rPr sz="1600" dirty="0">
                <a:latin typeface="Arial"/>
                <a:cs typeface="Arial"/>
              </a:rPr>
              <a:t>glucan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chiết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xuất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nấm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Shiitake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lên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men.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Lợi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khuẩn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nhiệt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hóa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EF-2001.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Galacto-oligosaccharide.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Kẽm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Gluconat.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Tổ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hợp Vitamin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D3.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1600" b="1" dirty="0">
                <a:latin typeface="Arial"/>
                <a:cs typeface="Arial"/>
              </a:rPr>
              <a:t>Đây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là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thành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phần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mà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loại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sữa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khác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trên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thị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trường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không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có.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87" y="1176527"/>
              <a:ext cx="2724912" cy="10942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" y="454151"/>
              <a:ext cx="3191256" cy="816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152" y="642061"/>
            <a:ext cx="3556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ProImmilk</a:t>
            </a:r>
            <a:r>
              <a:rPr sz="3600" spc="-2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spc="-25" dirty="0"/>
              <a:t>gì?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43152" y="1386966"/>
            <a:ext cx="10460990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Prolmmilk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thực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phẩm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bổ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sung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kháng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mục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tiêu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kích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hoạt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điều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tiết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miễn </a:t>
            </a:r>
            <a:r>
              <a:rPr sz="1800" dirty="0">
                <a:latin typeface="Arial"/>
                <a:cs typeface="Arial"/>
              </a:rPr>
              <a:t>dịch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người,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hỗ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 tăng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cường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sức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đề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trước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nguy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dịch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bệnh.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Arial"/>
                <a:cs typeface="Arial"/>
              </a:rPr>
              <a:t>Prolmmilk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hỗ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bảo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vệ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sức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khỏe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những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thành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phần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bao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gồm: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Bột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sữa </a:t>
            </a:r>
            <a:r>
              <a:rPr sz="1800" dirty="0">
                <a:latin typeface="Arial"/>
                <a:cs typeface="Arial"/>
              </a:rPr>
              <a:t>colostrum,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beta-</a:t>
            </a:r>
            <a:r>
              <a:rPr sz="1800" dirty="0">
                <a:latin typeface="Arial"/>
                <a:cs typeface="Arial"/>
              </a:rPr>
              <a:t>glucan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chiết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xuất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nấm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Shiitake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lên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men,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lợi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khuẩn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Axit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lactic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nhiệt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hóa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EF-</a:t>
            </a:r>
            <a:r>
              <a:rPr sz="1800" spc="-10" dirty="0">
                <a:latin typeface="Arial"/>
                <a:cs typeface="Arial"/>
              </a:rPr>
              <a:t>2001,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chất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Kẽm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gluconat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 tổ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Vitamin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D3.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3447"/>
            <a:ext cx="12192000" cy="3654550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F0C9C689-B742-7F1D-D73B-790A15D9D1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03446"/>
            <a:ext cx="2286000" cy="3654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808" y="678241"/>
            <a:ext cx="4551045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0940" marR="5080" indent="-1158875">
              <a:lnSpc>
                <a:spcPct val="150100"/>
              </a:lnSpc>
              <a:spcBef>
                <a:spcPts val="95"/>
              </a:spcBef>
            </a:pPr>
            <a:r>
              <a:rPr sz="3600" dirty="0">
                <a:solidFill>
                  <a:srgbClr val="FFFFFF"/>
                </a:solidFill>
              </a:rPr>
              <a:t>Thành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phần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có</a:t>
            </a:r>
            <a:r>
              <a:rPr sz="3600" spc="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trong ProImmilk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816863"/>
            <a:ext cx="932688" cy="932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8256" y="320040"/>
            <a:ext cx="1810511" cy="603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9880" y="1618488"/>
            <a:ext cx="932687" cy="929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880" y="3115055"/>
            <a:ext cx="932687" cy="929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9880" y="4843271"/>
            <a:ext cx="932687" cy="9326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9223" y="2895600"/>
            <a:ext cx="929639" cy="9326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223" y="5053584"/>
            <a:ext cx="935736" cy="9326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8804" y="451230"/>
            <a:ext cx="4148454" cy="16160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295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Bột</a:t>
            </a:r>
            <a:r>
              <a:rPr sz="1600" b="1" spc="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sữa</a:t>
            </a:r>
            <a:r>
              <a:rPr sz="1600" b="1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Colostrum</a:t>
            </a:r>
            <a:r>
              <a:rPr sz="1600" b="1" spc="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chiết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xuất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từ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sữa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chứa </a:t>
            </a:r>
            <a:r>
              <a:rPr sz="1400" dirty="0">
                <a:latin typeface="Arial"/>
                <a:cs typeface="Arial"/>
              </a:rPr>
              <a:t>hơn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90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thành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phần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hoạt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tính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sinh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học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bao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gồm </a:t>
            </a:r>
            <a:r>
              <a:rPr sz="1400" dirty="0">
                <a:latin typeface="Arial"/>
                <a:cs typeface="Arial"/>
              </a:rPr>
              <a:t>lactoferrin,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loại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globulin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miễn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dịch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(IgA,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IgD,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IgM, </a:t>
            </a:r>
            <a:r>
              <a:rPr sz="1400" dirty="0">
                <a:latin typeface="Arial"/>
                <a:cs typeface="Arial"/>
              </a:rPr>
              <a:t>IgG,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IgE),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yếu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tố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tăng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trưởng,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hormone,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vitamin, </a:t>
            </a:r>
            <a:r>
              <a:rPr sz="1400" dirty="0">
                <a:latin typeface="Arial"/>
                <a:cs typeface="Arial"/>
              </a:rPr>
              <a:t>khoáng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chất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cùng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với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hàm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lượng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chất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béo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thấp, </a:t>
            </a:r>
            <a:r>
              <a:rPr sz="1400" dirty="0">
                <a:latin typeface="Arial"/>
                <a:cs typeface="Arial"/>
              </a:rPr>
              <a:t>giúp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dễ</a:t>
            </a:r>
            <a:r>
              <a:rPr sz="1400" spc="6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dàng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hấp</a:t>
            </a:r>
            <a:r>
              <a:rPr sz="1400" spc="6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thu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hơn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4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loại</a:t>
            </a:r>
            <a:r>
              <a:rPr sz="1400" spc="4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sữa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thông </a:t>
            </a:r>
            <a:r>
              <a:rPr sz="1400" dirty="0">
                <a:latin typeface="Arial"/>
                <a:cs typeface="Arial"/>
              </a:rPr>
              <a:t>thường,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rất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cần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thiết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hoạt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động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tối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ưu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của </a:t>
            </a:r>
            <a:r>
              <a:rPr sz="1400" dirty="0">
                <a:latin typeface="Arial"/>
                <a:cs typeface="Arial"/>
              </a:rPr>
              <a:t>hệ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miễn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dịch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hỗ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trợ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phòng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chống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bệnh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quả.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979" y="4591888"/>
            <a:ext cx="4153535" cy="180911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00"/>
              </a:spcBef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Lợi</a:t>
            </a:r>
            <a:r>
              <a:rPr sz="1600" b="1" spc="2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khuẩn</a:t>
            </a:r>
            <a:r>
              <a:rPr sz="1600" b="1" spc="2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axit</a:t>
            </a:r>
            <a:r>
              <a:rPr sz="1600" b="1" spc="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lactic</a:t>
            </a:r>
            <a:r>
              <a:rPr sz="1600" b="1" spc="22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nhiệt</a:t>
            </a:r>
            <a:r>
              <a:rPr sz="1600" b="1" spc="22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hóa</a:t>
            </a:r>
            <a:r>
              <a:rPr sz="1600" b="1" spc="2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EF</a:t>
            </a:r>
            <a:r>
              <a:rPr sz="1600" b="1" spc="22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600" b="1" spc="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2001 </a:t>
            </a:r>
            <a:r>
              <a:rPr sz="1400" dirty="0">
                <a:latin typeface="Arial"/>
                <a:cs typeface="Arial"/>
              </a:rPr>
              <a:t>Enterococcus</a:t>
            </a:r>
            <a:r>
              <a:rPr sz="1400" spc="7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Faecalis</a:t>
            </a:r>
            <a:r>
              <a:rPr sz="1400" spc="8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2001</a:t>
            </a:r>
            <a:r>
              <a:rPr sz="1400" spc="7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(EF</a:t>
            </a:r>
            <a:r>
              <a:rPr sz="1400" spc="6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8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2001)</a:t>
            </a:r>
            <a:r>
              <a:rPr sz="1400" spc="7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75" dirty="0">
                <a:latin typeface="Arial"/>
                <a:cs typeface="Arial"/>
              </a:rPr>
              <a:t>  </a:t>
            </a:r>
            <a:r>
              <a:rPr sz="1400" spc="-25" dirty="0">
                <a:latin typeface="Arial"/>
                <a:cs typeface="Arial"/>
              </a:rPr>
              <a:t>lợi </a:t>
            </a:r>
            <a:r>
              <a:rPr sz="1400" dirty="0">
                <a:latin typeface="Arial"/>
                <a:cs typeface="Arial"/>
              </a:rPr>
              <a:t>khuẩn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hỗ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trợ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đường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ruột.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Sau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khi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nhiệt </a:t>
            </a:r>
            <a:r>
              <a:rPr sz="1400" dirty="0">
                <a:latin typeface="Arial"/>
                <a:cs typeface="Arial"/>
              </a:rPr>
              <a:t>hóa,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2001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tăng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cường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khả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năng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điều </a:t>
            </a:r>
            <a:r>
              <a:rPr sz="1400" dirty="0">
                <a:latin typeface="Arial"/>
                <a:cs typeface="Arial"/>
              </a:rPr>
              <a:t>chỉnh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phản ứng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sinh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học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giúp điều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tiết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hệ thống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tiêu </a:t>
            </a:r>
            <a:r>
              <a:rPr sz="1400" dirty="0">
                <a:latin typeface="Arial"/>
                <a:cs typeface="Arial"/>
              </a:rPr>
              <a:t>hóa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hoạt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động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hiệu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quả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hơn.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2001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nhiệt </a:t>
            </a:r>
            <a:r>
              <a:rPr sz="1400" dirty="0">
                <a:latin typeface="Arial"/>
                <a:cs typeface="Arial"/>
              </a:rPr>
              <a:t>hóa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đã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chứng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minh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hỗ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trợ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tốt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hơn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so </a:t>
            </a:r>
            <a:r>
              <a:rPr sz="1400" dirty="0">
                <a:latin typeface="Arial"/>
                <a:cs typeface="Arial"/>
              </a:rPr>
              <a:t>với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loại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lợi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khuẩn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sống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hạn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chế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nhiều </a:t>
            </a:r>
            <a:r>
              <a:rPr sz="1400" dirty="0">
                <a:latin typeface="Arial"/>
                <a:cs typeface="Arial"/>
              </a:rPr>
              <a:t>tác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dụng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phụ.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8804" y="2336113"/>
            <a:ext cx="4151629" cy="2000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00"/>
              </a:spcBef>
            </a:pPr>
            <a:r>
              <a:rPr sz="1600" b="1" dirty="0">
                <a:solidFill>
                  <a:srgbClr val="6FAC46"/>
                </a:solidFill>
                <a:latin typeface="Arial"/>
                <a:cs typeface="Arial"/>
              </a:rPr>
              <a:t>β</a:t>
            </a:r>
            <a:r>
              <a:rPr sz="1600" b="1" spc="254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FAC46"/>
                </a:solidFill>
                <a:latin typeface="Arial"/>
                <a:cs typeface="Arial"/>
              </a:rPr>
              <a:t>-</a:t>
            </a:r>
            <a:r>
              <a:rPr sz="1600" b="1" spc="25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FAC46"/>
                </a:solidFill>
                <a:latin typeface="Arial"/>
                <a:cs typeface="Arial"/>
              </a:rPr>
              <a:t>glucan</a:t>
            </a:r>
            <a:r>
              <a:rPr sz="1600" b="1" spc="22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chiết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xuất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từ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nấm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Shiitake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lên </a:t>
            </a:r>
            <a:r>
              <a:rPr sz="1400" dirty="0">
                <a:latin typeface="Arial"/>
                <a:cs typeface="Arial"/>
              </a:rPr>
              <a:t>men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một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loại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chất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xơ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có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tiềm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năng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lớn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trong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việc </a:t>
            </a:r>
            <a:r>
              <a:rPr sz="1400" dirty="0">
                <a:latin typeface="Arial"/>
                <a:cs typeface="Arial"/>
              </a:rPr>
              <a:t>hỗ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trợ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nhờ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vào cấu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trúc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polysaccharide</a:t>
            </a:r>
            <a:r>
              <a:rPr sz="1400" spc="-20" dirty="0">
                <a:latin typeface="Arial"/>
                <a:cs typeface="Arial"/>
              </a:rPr>
              <a:t> được </a:t>
            </a:r>
            <a:r>
              <a:rPr sz="1400" dirty="0">
                <a:latin typeface="Arial"/>
                <a:cs typeface="Arial"/>
              </a:rPr>
              <a:t>tạo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thành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từ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chuỗi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liên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kết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glucose.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Từ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đó,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β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 </a:t>
            </a:r>
            <a:r>
              <a:rPr sz="1400" dirty="0">
                <a:latin typeface="Arial"/>
                <a:cs typeface="Arial"/>
              </a:rPr>
              <a:t>glucan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có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vai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trò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như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một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chất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chống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oxy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hóa </a:t>
            </a:r>
            <a:r>
              <a:rPr sz="1400" dirty="0">
                <a:latin typeface="Arial"/>
                <a:cs typeface="Arial"/>
              </a:rPr>
              <a:t>cũng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như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hợp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chất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chế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điều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chỉnh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đáp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ứng </a:t>
            </a:r>
            <a:r>
              <a:rPr sz="1400" dirty="0">
                <a:latin typeface="Arial"/>
                <a:cs typeface="Arial"/>
              </a:rPr>
              <a:t>sinh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học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giúp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bồi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bổ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sức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khỏe.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Ngoài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ra,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chiết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xuất </a:t>
            </a:r>
            <a:r>
              <a:rPr sz="1400" dirty="0">
                <a:latin typeface="Arial"/>
                <a:cs typeface="Arial"/>
              </a:rPr>
              <a:t>nấm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Shiitake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lên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còn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chứa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tổ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hợp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vitamin </a:t>
            </a:r>
            <a:r>
              <a:rPr sz="1400" dirty="0">
                <a:latin typeface="Arial"/>
                <a:cs typeface="Arial"/>
              </a:rPr>
              <a:t>nhóm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B: Vitamin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B3,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vitamin B5, vitamin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B6, </a:t>
            </a:r>
            <a:r>
              <a:rPr sz="1400" spc="-10" dirty="0">
                <a:latin typeface="Arial"/>
                <a:cs typeface="Arial"/>
              </a:rPr>
              <a:t>vitamin </a:t>
            </a:r>
            <a:r>
              <a:rPr sz="1400" dirty="0">
                <a:latin typeface="Arial"/>
                <a:cs typeface="Arial"/>
              </a:rPr>
              <a:t>B9,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vitamin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B12.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2508" y="1502155"/>
            <a:ext cx="3582035" cy="103949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295"/>
              </a:spcBef>
            </a:pP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Tổ</a:t>
            </a:r>
            <a:r>
              <a:rPr sz="1600" b="1" spc="65" dirty="0">
                <a:solidFill>
                  <a:srgbClr val="6F2F9F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hợp</a:t>
            </a:r>
            <a:r>
              <a:rPr sz="1600" b="1" spc="60" dirty="0">
                <a:solidFill>
                  <a:srgbClr val="6F2F9F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Vitamin</a:t>
            </a:r>
            <a:r>
              <a:rPr sz="1600" b="1" spc="70" dirty="0">
                <a:solidFill>
                  <a:srgbClr val="6F2F9F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D3</a:t>
            </a:r>
            <a:r>
              <a:rPr sz="1600" b="1" spc="65" dirty="0">
                <a:solidFill>
                  <a:srgbClr val="6F2F9F"/>
                </a:solidFill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một</a:t>
            </a:r>
            <a:r>
              <a:rPr sz="1400" spc="8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trong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spc="-25" dirty="0">
                <a:latin typeface="Arial"/>
                <a:cs typeface="Arial"/>
              </a:rPr>
              <a:t>số </a:t>
            </a:r>
            <a:r>
              <a:rPr sz="1400" dirty="0">
                <a:latin typeface="Arial"/>
                <a:cs typeface="Arial"/>
              </a:rPr>
              <a:t>những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vitamin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rất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cần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thiết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thể,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có </a:t>
            </a:r>
            <a:r>
              <a:rPr sz="1400" dirty="0">
                <a:latin typeface="Arial"/>
                <a:cs typeface="Arial"/>
              </a:rPr>
              <a:t>chức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năng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tăng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cường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mật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xương,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cải </a:t>
            </a:r>
            <a:r>
              <a:rPr sz="1400" dirty="0">
                <a:latin typeface="Arial"/>
                <a:cs typeface="Arial"/>
              </a:rPr>
              <a:t>thiện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hệ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thống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miễn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dịch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thể,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giảm </a:t>
            </a:r>
            <a:r>
              <a:rPr sz="1400" dirty="0">
                <a:latin typeface="Arial"/>
                <a:cs typeface="Arial"/>
              </a:rPr>
              <a:t>huyết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áp,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giảm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nguy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quỵ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đau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tim.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2508" y="2942081"/>
            <a:ext cx="3587750" cy="1231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295"/>
              </a:spcBef>
            </a:pPr>
            <a:r>
              <a:rPr sz="1600" b="1" dirty="0">
                <a:solidFill>
                  <a:srgbClr val="D50092"/>
                </a:solidFill>
                <a:latin typeface="Arial"/>
                <a:cs typeface="Arial"/>
              </a:rPr>
              <a:t>Galacto</a:t>
            </a:r>
            <a:r>
              <a:rPr sz="1600" b="1" spc="335" dirty="0">
                <a:solidFill>
                  <a:srgbClr val="D5009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D50092"/>
                </a:solidFill>
                <a:latin typeface="Arial"/>
                <a:cs typeface="Arial"/>
              </a:rPr>
              <a:t>-</a:t>
            </a:r>
            <a:r>
              <a:rPr sz="1600" b="1" spc="330" dirty="0">
                <a:solidFill>
                  <a:srgbClr val="D5009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D50092"/>
                </a:solidFill>
                <a:latin typeface="Arial"/>
                <a:cs typeface="Arial"/>
              </a:rPr>
              <a:t>oligosaccharide</a:t>
            </a:r>
            <a:r>
              <a:rPr sz="1600" b="1" spc="335" dirty="0">
                <a:solidFill>
                  <a:srgbClr val="D50092"/>
                </a:solidFill>
                <a:latin typeface="Arial"/>
                <a:cs typeface="Arial"/>
              </a:rPr>
              <a:t>  </a:t>
            </a:r>
            <a:r>
              <a:rPr sz="1600" b="1" spc="-20" dirty="0">
                <a:solidFill>
                  <a:srgbClr val="D50092"/>
                </a:solidFill>
                <a:latin typeface="Arial"/>
                <a:cs typeface="Arial"/>
              </a:rPr>
              <a:t>(GOS) </a:t>
            </a:r>
            <a:r>
              <a:rPr sz="1400" dirty="0">
                <a:latin typeface="Arial"/>
                <a:cs typeface="Arial"/>
              </a:rPr>
              <a:t>Prebiotic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Galacto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oligosaccharide </a:t>
            </a:r>
            <a:r>
              <a:rPr sz="1400" dirty="0">
                <a:latin typeface="Arial"/>
                <a:cs typeface="Arial"/>
              </a:rPr>
              <a:t>(GOS)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sẽ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nguồn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dinh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dưỡng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hoàn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hảo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giúp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các </a:t>
            </a:r>
            <a:r>
              <a:rPr sz="1400" dirty="0">
                <a:latin typeface="Arial"/>
                <a:cs typeface="Arial"/>
              </a:rPr>
              <a:t>lợi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khuẩn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có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trong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hệ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thống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tiêu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hóa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của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cơ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hoạt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động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hiệu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quả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hơn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đồng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thời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kiềm </a:t>
            </a:r>
            <a:r>
              <a:rPr sz="1400" dirty="0">
                <a:latin typeface="Arial"/>
                <a:cs typeface="Arial"/>
              </a:rPr>
              <a:t>hãm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sự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phát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triển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của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vật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có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hại.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2508" y="4575810"/>
            <a:ext cx="3585210" cy="14243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295"/>
              </a:spcBef>
            </a:pPr>
            <a:r>
              <a:rPr sz="1600" b="1" dirty="0">
                <a:solidFill>
                  <a:srgbClr val="FF9933"/>
                </a:solidFill>
                <a:latin typeface="Arial"/>
                <a:cs typeface="Arial"/>
              </a:rPr>
              <a:t>Hợp</a:t>
            </a:r>
            <a:r>
              <a:rPr sz="1600" b="1" spc="35" dirty="0">
                <a:solidFill>
                  <a:srgbClr val="FF9933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Arial"/>
                <a:cs typeface="Arial"/>
              </a:rPr>
              <a:t>chất</a:t>
            </a:r>
            <a:r>
              <a:rPr sz="1600" b="1" spc="30" dirty="0">
                <a:solidFill>
                  <a:srgbClr val="FF9933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Arial"/>
                <a:cs typeface="Arial"/>
              </a:rPr>
              <a:t>kẽm</a:t>
            </a:r>
            <a:r>
              <a:rPr sz="1600" b="1" spc="40" dirty="0">
                <a:solidFill>
                  <a:srgbClr val="FF9933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Arial"/>
                <a:cs typeface="Arial"/>
              </a:rPr>
              <a:t>Gluconat</a:t>
            </a:r>
            <a:r>
              <a:rPr sz="1600" b="1" spc="25" dirty="0">
                <a:solidFill>
                  <a:srgbClr val="FF9933"/>
                </a:solidFill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là</a:t>
            </a:r>
            <a:r>
              <a:rPr sz="1400" spc="4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một</a:t>
            </a:r>
            <a:r>
              <a:rPr sz="1400" spc="4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loại </a:t>
            </a:r>
            <a:r>
              <a:rPr sz="1400" dirty="0">
                <a:latin typeface="Arial"/>
                <a:cs typeface="Arial"/>
              </a:rPr>
              <a:t>khoáng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lượng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rất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trọng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cần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được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bổ </a:t>
            </a:r>
            <a:r>
              <a:rPr sz="1400" dirty="0">
                <a:latin typeface="Arial"/>
                <a:cs typeface="Arial"/>
              </a:rPr>
              <a:t>sung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vào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chế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dinh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dưỡng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hàng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ngày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 </a:t>
            </a:r>
            <a:r>
              <a:rPr sz="1400" dirty="0">
                <a:latin typeface="Arial"/>
                <a:cs typeface="Arial"/>
              </a:rPr>
              <a:t>cơ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chúng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không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thể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tự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tổng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hợp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được. </a:t>
            </a:r>
            <a:r>
              <a:rPr sz="1400" dirty="0">
                <a:latin typeface="Arial"/>
                <a:cs typeface="Arial"/>
              </a:rPr>
              <a:t>Kẽm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đóng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vai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trò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thiết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yếu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trong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việc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kháng </a:t>
            </a:r>
            <a:r>
              <a:rPr sz="1400" dirty="0">
                <a:latin typeface="Arial"/>
                <a:cs typeface="Arial"/>
              </a:rPr>
              <a:t>viêm,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tăng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cường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hệ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miễn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dịch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và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tăng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tốc </a:t>
            </a:r>
            <a:r>
              <a:rPr sz="1400" dirty="0">
                <a:latin typeface="Arial"/>
                <a:cs typeface="Arial"/>
              </a:rPr>
              <a:t>độ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hồi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phục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vết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thương.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9447" y="0"/>
            <a:ext cx="11092815" cy="6858000"/>
            <a:chOff x="1099447" y="0"/>
            <a:chExt cx="1109281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447" y="0"/>
              <a:ext cx="1109255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8255" y="320040"/>
              <a:ext cx="1810511" cy="6035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542" y="979678"/>
            <a:ext cx="62452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ProImmilk</a:t>
            </a:r>
            <a:r>
              <a:rPr sz="3600" spc="-15" dirty="0"/>
              <a:t> </a:t>
            </a:r>
            <a:r>
              <a:rPr sz="3600" dirty="0"/>
              <a:t>có</a:t>
            </a:r>
            <a:r>
              <a:rPr sz="3600" spc="-10" dirty="0"/>
              <a:t> </a:t>
            </a:r>
            <a:r>
              <a:rPr sz="3600" dirty="0"/>
              <a:t>thể</a:t>
            </a:r>
            <a:r>
              <a:rPr sz="3600" spc="-5" dirty="0"/>
              <a:t> </a:t>
            </a:r>
            <a:r>
              <a:rPr sz="3600" dirty="0"/>
              <a:t>hỗ</a:t>
            </a:r>
            <a:r>
              <a:rPr sz="3600" spc="-20" dirty="0"/>
              <a:t> </a:t>
            </a:r>
            <a:r>
              <a:rPr sz="3600" dirty="0"/>
              <a:t>trợ</a:t>
            </a:r>
            <a:r>
              <a:rPr sz="3600" spc="-5" dirty="0"/>
              <a:t> </a:t>
            </a:r>
            <a:r>
              <a:rPr sz="3600" spc="-20" dirty="0"/>
              <a:t>điều </a:t>
            </a:r>
            <a:r>
              <a:rPr sz="3600" dirty="0"/>
              <a:t>trị</a:t>
            </a:r>
            <a:r>
              <a:rPr sz="3600" spc="-15" dirty="0"/>
              <a:t> </a:t>
            </a:r>
            <a:r>
              <a:rPr sz="3600" dirty="0"/>
              <a:t>ung</a:t>
            </a:r>
            <a:r>
              <a:rPr sz="3600" spc="-35" dirty="0"/>
              <a:t> </a:t>
            </a:r>
            <a:r>
              <a:rPr sz="3600" dirty="0"/>
              <a:t>thư</a:t>
            </a:r>
            <a:r>
              <a:rPr sz="3600" spc="10" dirty="0"/>
              <a:t> </a:t>
            </a:r>
            <a:r>
              <a:rPr sz="3600" dirty="0"/>
              <a:t>như</a:t>
            </a:r>
            <a:r>
              <a:rPr sz="3600" spc="-35" dirty="0"/>
              <a:t> </a:t>
            </a:r>
            <a:r>
              <a:rPr sz="3600" dirty="0"/>
              <a:t>thế </a:t>
            </a:r>
            <a:r>
              <a:rPr sz="3600" spc="-20" dirty="0"/>
              <a:t>nào?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88542" y="2239060"/>
            <a:ext cx="6370320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Hầu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hết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phần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ProImmilk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đều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cơ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chế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chỉnh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đáp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ứng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sinh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học.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Đây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cơ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chế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khá </a:t>
            </a:r>
            <a:r>
              <a:rPr sz="2000" dirty="0">
                <a:latin typeface="Arial"/>
                <a:cs typeface="Arial"/>
              </a:rPr>
              <a:t>quan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miễn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hỗ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trợ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ung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thư, </a:t>
            </a:r>
            <a:r>
              <a:rPr sz="2000" dirty="0">
                <a:latin typeface="Arial"/>
                <a:cs typeface="Arial"/>
              </a:rPr>
              <a:t>giúp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miễn dịch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bệnh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tăng </a:t>
            </a:r>
            <a:r>
              <a:rPr sz="2000" dirty="0">
                <a:latin typeface="Arial"/>
                <a:cs typeface="Arial"/>
              </a:rPr>
              <a:t>cường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dễ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dàng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biết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liên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kết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bào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ung </a:t>
            </a:r>
            <a:r>
              <a:rPr sz="2000" dirty="0">
                <a:latin typeface="Arial"/>
                <a:cs typeface="Arial"/>
              </a:rPr>
              <a:t>thư,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kích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hoạt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hiệu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bào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gây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hại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để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bào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miễn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chức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năng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tiêu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diệt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phá </a:t>
            </a:r>
            <a:r>
              <a:rPr sz="2000" dirty="0">
                <a:latin typeface="Arial"/>
                <a:cs typeface="Arial"/>
              </a:rPr>
              <a:t>hủy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thư.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87424"/>
            <a:ext cx="11478768" cy="838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1026" y="1500886"/>
            <a:ext cx="10128885" cy="7708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700"/>
              </a:lnSpc>
              <a:spcBef>
                <a:spcPts val="31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Bột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Colostrum:</a:t>
            </a:r>
            <a:r>
              <a:rPr sz="20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hứa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hơn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thành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hoạt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học,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bao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gồm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yếu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tố miễn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dịch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phát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triển,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enzyme,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những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chất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dinh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dưỡng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quan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trọng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hoạt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động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tối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ưu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hỗ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trợ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bệnh.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79" y="1642059"/>
            <a:ext cx="251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68295"/>
            <a:ext cx="11478768" cy="838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1026" y="2492501"/>
            <a:ext cx="10128885" cy="551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1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Lợi</a:t>
            </a:r>
            <a:r>
              <a:rPr sz="20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khuẩn</a:t>
            </a:r>
            <a:r>
              <a:rPr sz="20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EF-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2001: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Tăng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cường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chức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hóa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giúp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duy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trì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cân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bằng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nội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môi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cân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bằng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miễn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dịch.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Qua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hạn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chế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viêm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nhiễm,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thành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phát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triển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tế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bào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khối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979" y="2523820"/>
            <a:ext cx="251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249167"/>
            <a:ext cx="11478768" cy="838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1026" y="3264534"/>
            <a:ext cx="10128250" cy="7645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89400"/>
              </a:lnSpc>
              <a:spcBef>
                <a:spcPts val="34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Beta-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glucan: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iểm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soát và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điều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tiết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phản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miễn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dịch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bảo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vệ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đối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tác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động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chứng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dị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tự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miễn,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bên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cạnh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kiểm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soát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gốc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tự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ngăn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ngừa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oxy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hoá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làm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chậm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quá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trình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lão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hoá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tế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bào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79" y="3405885"/>
            <a:ext cx="250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133088"/>
            <a:ext cx="11478768" cy="8351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51026" y="4256023"/>
            <a:ext cx="9900920" cy="551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200"/>
              </a:lnSpc>
              <a:spcBef>
                <a:spcPts val="30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Galacto-oligosaccharides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(GOS):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Duy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trì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cân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bằng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khuẩn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đường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ruột, qua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đảm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bảo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miễn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dịch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đường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ruột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đủ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khả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tác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gây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bệnh.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79" y="4287773"/>
            <a:ext cx="250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013959"/>
            <a:ext cx="11478768" cy="8351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51026" y="5027498"/>
            <a:ext cx="10129520" cy="771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700"/>
              </a:lnSpc>
              <a:spcBef>
                <a:spcPts val="31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Chiết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xuất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nấm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Shiitake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lên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men: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chứa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khoáng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chất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đồng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tự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nhiên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cần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thành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hoạt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động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mạch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máu,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khớp,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kiểm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soát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cholesterol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máu,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tăng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cường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tế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bào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bạch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cầu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khuẩn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xấu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viêm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nhiễm.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79" y="5168849"/>
            <a:ext cx="251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03974"/>
            <a:ext cx="11478768" cy="8382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51026" y="6029959"/>
            <a:ext cx="10128885" cy="551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Hợp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chất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kẽm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Gluconat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tổ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hợp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Vitamin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D3: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Khoáng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lượng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vitamin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những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thành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rất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quan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trọng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sự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vận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hành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miễn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dịch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ở cơ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người.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9" y="6061659"/>
            <a:ext cx="251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7732" y="375285"/>
            <a:ext cx="7706359" cy="9264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85"/>
              </a:spcBef>
            </a:pPr>
            <a:r>
              <a:rPr sz="3200" dirty="0"/>
              <a:t>ProImmilk</a:t>
            </a:r>
            <a:r>
              <a:rPr sz="3200" spc="-40" dirty="0"/>
              <a:t> </a:t>
            </a:r>
            <a:r>
              <a:rPr sz="3200" dirty="0"/>
              <a:t>có</a:t>
            </a:r>
            <a:r>
              <a:rPr sz="3200" spc="-70" dirty="0"/>
              <a:t> </a:t>
            </a:r>
            <a:r>
              <a:rPr sz="3200" dirty="0"/>
              <a:t>thể</a:t>
            </a:r>
            <a:r>
              <a:rPr sz="3200" spc="-75" dirty="0"/>
              <a:t> </a:t>
            </a:r>
            <a:r>
              <a:rPr sz="3200" dirty="0"/>
              <a:t>hỗ</a:t>
            </a:r>
            <a:r>
              <a:rPr sz="3200" spc="-55" dirty="0"/>
              <a:t> </a:t>
            </a:r>
            <a:r>
              <a:rPr sz="3200" dirty="0"/>
              <a:t>trợ</a:t>
            </a:r>
            <a:r>
              <a:rPr sz="3200" spc="-70" dirty="0"/>
              <a:t> </a:t>
            </a:r>
            <a:r>
              <a:rPr sz="3200" dirty="0"/>
              <a:t>điều</a:t>
            </a:r>
            <a:r>
              <a:rPr sz="3200" spc="-80" dirty="0"/>
              <a:t> </a:t>
            </a:r>
            <a:r>
              <a:rPr sz="3200" dirty="0"/>
              <a:t>trị</a:t>
            </a:r>
            <a:r>
              <a:rPr sz="3200" spc="-50" dirty="0"/>
              <a:t> </a:t>
            </a:r>
            <a:r>
              <a:rPr sz="3200" dirty="0"/>
              <a:t>ung</a:t>
            </a:r>
            <a:r>
              <a:rPr sz="3200" spc="-75" dirty="0"/>
              <a:t> </a:t>
            </a:r>
            <a:r>
              <a:rPr sz="3200" spc="-25" dirty="0"/>
              <a:t>thư </a:t>
            </a:r>
            <a:r>
              <a:rPr sz="3200" dirty="0"/>
              <a:t>như</a:t>
            </a:r>
            <a:r>
              <a:rPr sz="3200" spc="-70" dirty="0"/>
              <a:t> </a:t>
            </a:r>
            <a:r>
              <a:rPr sz="3200" dirty="0"/>
              <a:t>thế</a:t>
            </a:r>
            <a:r>
              <a:rPr sz="3200" spc="-80" dirty="0"/>
              <a:t> </a:t>
            </a:r>
            <a:r>
              <a:rPr sz="3200" spc="-20" dirty="0"/>
              <a:t>nào?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667" y="1817573"/>
            <a:ext cx="102292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hợp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tác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nghiên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cứu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giữa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CSC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Việt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Nam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Ceul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Corp.,</a:t>
            </a:r>
            <a:r>
              <a:rPr sz="1800" i="1" spc="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Korea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xuất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tại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Quốc.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667" y="3224276"/>
            <a:ext cx="1040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2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đã</a:t>
            </a:r>
            <a:r>
              <a:rPr sz="1800" i="1" spc="2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cấp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giấy</a:t>
            </a:r>
            <a:r>
              <a:rPr sz="1800" i="1" spc="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công</a:t>
            </a:r>
            <a:r>
              <a:rPr sz="1800" i="1" spc="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bố</a:t>
            </a:r>
            <a:r>
              <a:rPr sz="1800" i="1" spc="2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giấy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kết</a:t>
            </a:r>
            <a:r>
              <a:rPr sz="1800" i="1" spc="2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quả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kiểm</a:t>
            </a:r>
            <a:r>
              <a:rPr sz="1800" i="1" spc="2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nghiệm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phẩm.</a:t>
            </a:r>
            <a:r>
              <a:rPr sz="1800" i="1" spc="28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HACCP, </a:t>
            </a:r>
            <a:r>
              <a:rPr sz="1800" i="1" spc="-45" dirty="0">
                <a:latin typeface="Arial"/>
                <a:cs typeface="Arial"/>
              </a:rPr>
              <a:t>GMP,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FDA,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Health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Certificate,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Free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sale,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Giấy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chứng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nhận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toàn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Thực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Bộ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Y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Tế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Việt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Nam.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396" y="4570298"/>
            <a:ext cx="10314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Nếu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vấn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đề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về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tăng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can-</a:t>
            </a:r>
            <a:r>
              <a:rPr sz="1800" i="1" dirty="0">
                <a:latin typeface="Arial"/>
                <a:cs typeface="Arial"/>
              </a:rPr>
              <a:t>xi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máu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hoặc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đang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dùng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thuốc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sung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thì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tham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khảo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ý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kiến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bác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sĩ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trước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khi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10" dirty="0">
                <a:latin typeface="Arial"/>
                <a:cs typeface="Arial"/>
              </a:rPr>
              <a:t> dụng.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67" y="5970523"/>
            <a:ext cx="10076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bảo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quản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ở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nơi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khô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ráo,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thoáng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mát.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Tránh </a:t>
            </a:r>
            <a:r>
              <a:rPr sz="1800" i="1" dirty="0">
                <a:latin typeface="Arial"/>
                <a:cs typeface="Arial"/>
              </a:rPr>
              <a:t>ánh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nắng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trực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tiếp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nhiệt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cao.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2667" y="417652"/>
            <a:ext cx="10731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5" dirty="0"/>
              <a:t>FAQ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005839" y="1237488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778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5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xuất ở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đâu?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56" y="1237488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096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48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839" y="2627376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8419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59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giấy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chứng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nhận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kèm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56" y="2627376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2229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489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839" y="4029455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969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Những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lưu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ý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456" y="4029455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49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5839" y="5379720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969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bảo quản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456" y="5379720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35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667" y="1817573"/>
            <a:ext cx="102266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Do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2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2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sung</a:t>
            </a:r>
            <a:r>
              <a:rPr sz="1800" i="1" spc="2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kháng</a:t>
            </a:r>
            <a:r>
              <a:rPr sz="1800" i="1" spc="2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2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chiết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xuất</a:t>
            </a:r>
            <a:r>
              <a:rPr sz="1800" i="1" spc="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non</a:t>
            </a:r>
            <a:r>
              <a:rPr sz="1800" i="1" spc="2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(colostrum</a:t>
            </a:r>
            <a:r>
              <a:rPr sz="1800" i="1" spc="2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milk),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chứa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hơn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90 </a:t>
            </a:r>
            <a:r>
              <a:rPr sz="1800" i="1" dirty="0">
                <a:latin typeface="Arial"/>
                <a:cs typeface="Arial"/>
              </a:rPr>
              <a:t>thành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phần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hoạt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tính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sinh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học,</a:t>
            </a:r>
            <a:r>
              <a:rPr sz="1800" i="1" spc="1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bao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gồm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yếu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tố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miễn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dịch,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enzyme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kháng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thể,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những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chất </a:t>
            </a:r>
            <a:r>
              <a:rPr sz="1800" i="1" dirty="0">
                <a:latin typeface="Arial"/>
                <a:cs typeface="Arial"/>
              </a:rPr>
              <a:t>dinh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dưỡng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quan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trọng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sự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hoạt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tối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ưu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hỗ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trợ phòng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chống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tật.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667" y="3597909"/>
            <a:ext cx="10228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kháng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2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thiết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kế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trẻ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em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từ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3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tuổi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trở</a:t>
            </a:r>
            <a:r>
              <a:rPr sz="1800" i="1" spc="2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lên.</a:t>
            </a:r>
            <a:r>
              <a:rPr sz="1800" i="1" spc="2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Việc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thường </a:t>
            </a:r>
            <a:r>
              <a:rPr sz="1800" i="1" dirty="0">
                <a:latin typeface="Arial"/>
                <a:cs typeface="Arial"/>
              </a:rPr>
              <a:t>xuyên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giúp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hỗ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trợ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đường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tiêu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hóa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khỏe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mạnh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trẻ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em, phòng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ngừa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rối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loạn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tiêu</a:t>
            </a:r>
            <a:r>
              <a:rPr sz="1800" i="1" spc="-20" dirty="0">
                <a:latin typeface="Arial"/>
                <a:cs typeface="Arial"/>
              </a:rPr>
              <a:t> hóa.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396" y="5467250"/>
            <a:ext cx="10266045" cy="7397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đối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tượng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trên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đều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khuyến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cáo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dụng.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hàng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ngày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tốt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sức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khỏe,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ngăn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i="1" dirty="0">
                <a:latin typeface="Arial"/>
                <a:cs typeface="Arial"/>
              </a:rPr>
              <a:t>ngừa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tật,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chậm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quá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trình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lão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hóa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tăng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cường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trí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nhớ…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2667" y="417652"/>
            <a:ext cx="10731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5" dirty="0"/>
              <a:t>FAQ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05839" y="1237488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2704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14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Tại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gọi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thể?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456" y="1237488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429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8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839" y="3011423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55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Trẻ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dụng sữa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xảy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tình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trạng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chảy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6" y="3011423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429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8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839" y="4492752"/>
            <a:ext cx="10473055" cy="9480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49860" rIns="0" bIns="0" rtlCol="0">
            <a:spAutoFit/>
          </a:bodyPr>
          <a:lstStyle/>
          <a:p>
            <a:pPr marL="179070" marR="227965">
              <a:lnSpc>
                <a:spcPts val="2520"/>
              </a:lnSpc>
              <a:spcBef>
                <a:spcPts val="11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tiểu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đường,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tim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mạch,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huyết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áp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mãn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có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mmilk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được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6" y="4492752"/>
            <a:ext cx="646430" cy="9480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8384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23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667" y="1751609"/>
            <a:ext cx="10228580" cy="10007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hầu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hết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không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gây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tác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phụ.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i="1" dirty="0">
                <a:latin typeface="Arial"/>
                <a:cs typeface="Arial"/>
              </a:rPr>
              <a:t>Chú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ý: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Các đối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tượng nếu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bất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kỳ thành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phần nào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tham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khảo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ý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kiến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chuyên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dinh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dưỡng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hoặc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bác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sĩ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trước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khi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10" dirty="0">
                <a:latin typeface="Arial"/>
                <a:cs typeface="Arial"/>
              </a:rPr>
              <a:t> dụng.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667" y="3691839"/>
            <a:ext cx="906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Phụ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nữ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thai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vẫn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kháng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ProImmilk để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bồi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sức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khỏe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tổng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thể.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2667" y="417652"/>
            <a:ext cx="10731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5" dirty="0"/>
              <a:t>FAQ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005839" y="1237488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95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3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sz="23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3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gây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tác</a:t>
            </a:r>
            <a:r>
              <a:rPr sz="2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phụ</a:t>
            </a:r>
            <a:r>
              <a:rPr sz="23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nào</a:t>
            </a:r>
            <a:r>
              <a:rPr sz="2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456" y="1237488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429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8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9" y="3069335"/>
            <a:ext cx="10473055" cy="5245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2704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14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Phụ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nữ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thai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dụng sữa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kháng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56" y="3069335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429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8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67" y="4908880"/>
            <a:ext cx="1022858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35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bò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thường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2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protein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casein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whey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sữa.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Thông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135"/>
              </a:lnSpc>
            </a:pPr>
            <a:r>
              <a:rPr sz="1800" i="1" dirty="0">
                <a:latin typeface="Arial"/>
                <a:cs typeface="Arial"/>
              </a:rPr>
              <a:t>thường,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2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này,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cũng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cả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2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loại.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50"/>
              </a:spcBef>
            </a:pPr>
            <a:r>
              <a:rPr sz="1800" i="1" dirty="0">
                <a:latin typeface="Arial"/>
                <a:cs typeface="Arial"/>
              </a:rPr>
              <a:t>ProImmilk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không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chứa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casein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nhưng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chứa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whey,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bò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xác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định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chính </a:t>
            </a:r>
            <a:r>
              <a:rPr sz="1800" i="1" dirty="0">
                <a:latin typeface="Arial"/>
                <a:cs typeface="Arial"/>
              </a:rPr>
              <a:t>xác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 thể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mình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thành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phần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nào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Nếu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sữa do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whey thì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không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ProImmilk.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839" y="4331208"/>
            <a:ext cx="10473055" cy="521334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2069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dị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sữa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bò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uống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ProImmilk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6" y="4331208"/>
            <a:ext cx="646430" cy="53086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7366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2287</Words>
  <Application>Microsoft Office PowerPoint</Application>
  <PresentationFormat>Widescreen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</vt:lpstr>
      <vt:lpstr>Wingdings</vt:lpstr>
      <vt:lpstr>Office Theme</vt:lpstr>
      <vt:lpstr>PowerPoint Presentation</vt:lpstr>
      <vt:lpstr>ProImmilk là gì?</vt:lpstr>
      <vt:lpstr>Thành phần có trong ProImmilk</vt:lpstr>
      <vt:lpstr>PowerPoint Presentation</vt:lpstr>
      <vt:lpstr>ProImmilk có thể hỗ trợ điều trị ung thư như thế nào?</vt:lpstr>
      <vt:lpstr>ProImmilk có thể hỗ trợ điều trị ung thư như thế nào?</vt:lpstr>
      <vt:lpstr>FAQ</vt:lpstr>
      <vt:lpstr>FAQ</vt:lpstr>
      <vt:lpstr>FAQ</vt:lpstr>
      <vt:lpstr>Sữa ProImmilk khác với các loại sữa khác trên thị trường như thế nào?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WINDOWS</dc:creator>
  <cp:lastModifiedBy>laminhtuan@csc-vn.com</cp:lastModifiedBy>
  <cp:revision>3</cp:revision>
  <dcterms:created xsi:type="dcterms:W3CDTF">2025-10-03T18:26:55Z</dcterms:created>
  <dcterms:modified xsi:type="dcterms:W3CDTF">2025-10-05T20:42:51Z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</Properties>
</file>