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58" r:id="rId15"/>
    <p:sldId id="259" r:id="rId16"/>
    <p:sldId id="273" r:id="rId17"/>
    <p:sldId id="260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>
        <p:scale>
          <a:sx n="75" d="100"/>
          <a:sy n="75" d="100"/>
        </p:scale>
        <p:origin x="1668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263CA5-F4CE-42B4-BD61-CC7FD3264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765193AE-0CC7-4C19-BFA1-D5BF9C1C3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CF1040-C80D-4744-805C-26EBFF87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7C57-B359-43E4-B989-97BDB66EC43E}" type="datetimeFigureOut">
              <a:rPr kumimoji="1" lang="ja-JP" altLang="en-US" smtClean="0"/>
              <a:t>2017/7/8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B33D30-F1D6-45AA-9D94-F1039122B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00EEBE-A192-45B9-AFCC-E7AA80A6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2DFD-2906-470B-9CA2-E4F761B10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02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1270E6-88EB-47D3-83E6-B4453464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C7B05D-F825-42C8-B43F-E0CA47854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F3A30E-B9D4-40B3-8892-45B793E7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7C57-B359-43E4-B989-97BDB66EC43E}" type="datetimeFigureOut">
              <a:rPr kumimoji="1" lang="ja-JP" altLang="en-US" smtClean="0"/>
              <a:t>2017/7/8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98571D-B4F1-4092-95E8-8A1AED09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58B701-0391-439E-853E-558FE14C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2DFD-2906-470B-9CA2-E4F761B10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71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49887F0-2D4A-4902-86D7-E8E6A1120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0BEA268-6E84-4D8B-AB22-458C965E4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6DDA9E-F4EC-4A70-87FC-1FEB61773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7C57-B359-43E4-B989-97BDB66EC43E}" type="datetimeFigureOut">
              <a:rPr kumimoji="1" lang="ja-JP" altLang="en-US" smtClean="0"/>
              <a:t>2017/7/8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418B8E-D9BB-41FF-9FD5-47B2E322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16A4D1-9961-421E-8B06-5AC51A12B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2DFD-2906-470B-9CA2-E4F761B10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32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DE1D62-6470-4449-AC92-04777ABA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E5CE28-1D94-433A-8804-71BB55003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4D1191-BA3C-43C4-8A43-D4626CB2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7C57-B359-43E4-B989-97BDB66EC43E}" type="datetimeFigureOut">
              <a:rPr kumimoji="1" lang="ja-JP" altLang="en-US" smtClean="0"/>
              <a:t>2017/7/8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D2E4F0-AFA3-45D1-A53D-CA9D8D6F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A0F2F6-0ABD-476D-8621-CB590F96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2DFD-2906-470B-9CA2-E4F761B10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36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9065EF-2B01-444A-9106-00BD538DF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A58B7C-629B-44BF-B85D-A59D2362B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98DDCB-6BB9-4C24-B853-071D779FA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7C57-B359-43E4-B989-97BDB66EC43E}" type="datetimeFigureOut">
              <a:rPr kumimoji="1" lang="ja-JP" altLang="en-US" smtClean="0"/>
              <a:t>2017/7/8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0B45BF-D072-4B4F-86BB-7B6A9491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67B4FF-7552-41DC-B3AE-16010076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2DFD-2906-470B-9CA2-E4F761B10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4740C9-2199-4FB8-B5FA-5706412D6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4829E1-6AA9-47B0-9400-68C760A52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24D41D6-F6BB-48FA-B92C-0DB050DAB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E858F7-F8BE-404A-9EA0-C40527217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7C57-B359-43E4-B989-97BDB66EC43E}" type="datetimeFigureOut">
              <a:rPr kumimoji="1" lang="ja-JP" altLang="en-US" smtClean="0"/>
              <a:t>2017/7/8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140A6C-7E5E-4F50-8D91-545A8E5C9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E7A9D6-0FA4-4B3F-80A0-C6970084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2DFD-2906-470B-9CA2-E4F761B10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69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DD4AD0-28EE-496C-8297-E1F7856C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A22C54-FBA2-4624-A26B-9630EE2A5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653EC1-3478-4C53-BCC6-AE7229533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6059916-6D1B-492F-9194-D287BE3E2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53D84BE-1894-40B4-B0A8-81B649310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46D41DF-8D1D-4505-9410-28FCBFB4B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7C57-B359-43E4-B989-97BDB66EC43E}" type="datetimeFigureOut">
              <a:rPr kumimoji="1" lang="ja-JP" altLang="en-US" smtClean="0"/>
              <a:t>2017/7/8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6C055D-8E3C-4F09-B7D1-BB387ADAB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A85F0FC-17FD-4CCC-BA5B-10450025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2DFD-2906-470B-9CA2-E4F761B10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76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59BF3-5483-4626-94C6-6E30A9B82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3603095-3F9D-4128-876D-1E82CF8C6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7C57-B359-43E4-B989-97BDB66EC43E}" type="datetimeFigureOut">
              <a:rPr kumimoji="1" lang="ja-JP" altLang="en-US" smtClean="0"/>
              <a:t>2017/7/8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1A3F200-411B-486A-8988-B99860D4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15D7911-1ED2-48BE-AC27-00FA1918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2DFD-2906-470B-9CA2-E4F761B10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0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2A88C2-59DD-4717-BC07-3136E114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7C57-B359-43E4-B989-97BDB66EC43E}" type="datetimeFigureOut">
              <a:rPr kumimoji="1" lang="ja-JP" altLang="en-US" smtClean="0"/>
              <a:t>2017/7/8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811102-4504-492A-8755-D17FF9D5E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9F039F-84EE-462D-9A1F-01004BB80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2DFD-2906-470B-9CA2-E4F761B10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64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C07E48-AA4C-475B-9605-1CD89718E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995DDE-F4BF-48A4-91D4-E86A22DBD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259E153-3AAB-4BA9-8BE6-F7C3E3C5C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F59CF0-DB54-4C74-8A24-245F8139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7C57-B359-43E4-B989-97BDB66EC43E}" type="datetimeFigureOut">
              <a:rPr kumimoji="1" lang="ja-JP" altLang="en-US" smtClean="0"/>
              <a:t>2017/7/8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6177A0-A76D-48F4-B614-9CE49FC3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908955-8E0F-479B-9C37-62BDB5ED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2DFD-2906-470B-9CA2-E4F761B10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48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082CD7-D017-476A-82DB-EC792FC5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69DFA63-0F3F-433B-AB66-9D8D32BDF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1A5D3D0-8F9F-4243-9D08-B70B75546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26332C-6BCC-4D7E-AD38-B1C15E81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7C57-B359-43E4-B989-97BDB66EC43E}" type="datetimeFigureOut">
              <a:rPr kumimoji="1" lang="ja-JP" altLang="en-US" smtClean="0"/>
              <a:t>2017/7/8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BF1BD2-F688-428F-96A4-E32CD6DE2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665BA5-CF16-46D6-BE73-1721C04A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2DFD-2906-470B-9CA2-E4F761B10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772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0A5C320-B35C-4060-B777-AF1A8883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4AE514-A856-45F1-9B3E-BA1E3D1F1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BA1273-D4EB-4650-AA85-B38935C70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17C57-B359-43E4-B989-97BDB66EC43E}" type="datetimeFigureOut">
              <a:rPr kumimoji="1" lang="ja-JP" altLang="en-US" smtClean="0"/>
              <a:t>2017/7/8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720FC3-5216-43BF-A996-1CA497F50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9AACCE-F140-4E16-9C83-643E99837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D2DFD-2906-470B-9CA2-E4F761B10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18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3E3136-C3D4-47E8-BD63-249A826B0E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システム設計</a:t>
            </a:r>
            <a:endParaRPr kumimoji="1" lang="ja-JP" altLang="en-US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0D48919A-BD19-4AB8-8C96-E240BE10B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Date:2017/07/08</a:t>
            </a:r>
          </a:p>
          <a:p>
            <a:r>
              <a:rPr lang="en-US" altLang="ja-JP" dirty="0"/>
              <a:t>Author: </a:t>
            </a:r>
            <a:r>
              <a:rPr lang="en-US" altLang="ja-JP" dirty="0" err="1"/>
              <a:t>ThanhTT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64614ED-EB16-4409-9944-8D229C7B46D1}"/>
              </a:ext>
            </a:extLst>
          </p:cNvPr>
          <p:cNvSpPr txBox="1"/>
          <p:nvPr/>
        </p:nvSpPr>
        <p:spPr>
          <a:xfrm>
            <a:off x="11061562" y="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GniDaeR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0464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6BBD13-636C-4B9E-8B2E-3CDD99AD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共通設計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2FC576-9EEB-46DD-9E29-7B8BCCA07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4038" cy="4351338"/>
          </a:xfrm>
        </p:spPr>
        <p:txBody>
          <a:bodyPr>
            <a:normAutofit fontScale="47500" lnSpcReduction="20000"/>
          </a:bodyPr>
          <a:lstStyle/>
          <a:p>
            <a:r>
              <a:rPr kumimoji="1" lang="ja-JP" altLang="en-US" dirty="0"/>
              <a:t>全体設計</a:t>
            </a:r>
            <a:endParaRPr kumimoji="1" lang="en-US" altLang="ja-JP" dirty="0"/>
          </a:p>
          <a:p>
            <a:pPr lvl="1"/>
            <a:r>
              <a:rPr lang="ja-JP" altLang="en-US" dirty="0"/>
              <a:t>システム境界図</a:t>
            </a:r>
            <a:endParaRPr lang="en-US" altLang="ja-JP" dirty="0"/>
          </a:p>
          <a:p>
            <a:pPr lvl="1"/>
            <a:r>
              <a:rPr kumimoji="1" lang="ja-JP" altLang="en-US" dirty="0"/>
              <a:t>システム鳥観図</a:t>
            </a:r>
            <a:endParaRPr kumimoji="1" lang="en-US" altLang="ja-JP" dirty="0"/>
          </a:p>
          <a:p>
            <a:r>
              <a:rPr lang="ja-JP" altLang="en-US" dirty="0"/>
              <a:t>アーキテクチャ方針</a:t>
            </a:r>
            <a:endParaRPr lang="en-US" altLang="ja-JP" dirty="0"/>
          </a:p>
          <a:p>
            <a:pPr lvl="1"/>
            <a:r>
              <a:rPr lang="ja-JP" altLang="en-US" dirty="0"/>
              <a:t>オンラインアプリケーション方針</a:t>
            </a:r>
            <a:endParaRPr lang="en-US" altLang="ja-JP" dirty="0"/>
          </a:p>
          <a:p>
            <a:pPr lvl="1"/>
            <a:r>
              <a:rPr lang="ja-JP" altLang="en-US" dirty="0"/>
              <a:t>帳票出力方式</a:t>
            </a:r>
            <a:endParaRPr lang="en-US" altLang="ja-JP" dirty="0"/>
          </a:p>
          <a:p>
            <a:pPr lvl="1"/>
            <a:r>
              <a:rPr lang="ja-JP" altLang="en-US" dirty="0"/>
              <a:t>ジョブ管理・実行方針</a:t>
            </a:r>
            <a:endParaRPr lang="en-US" altLang="ja-JP" dirty="0"/>
          </a:p>
          <a:p>
            <a:r>
              <a:rPr kumimoji="1" lang="ja-JP" altLang="en-US" dirty="0"/>
              <a:t>標準設計</a:t>
            </a:r>
            <a:endParaRPr kumimoji="1" lang="en-US" altLang="ja-JP" dirty="0"/>
          </a:p>
          <a:p>
            <a:pPr lvl="1"/>
            <a:r>
              <a:rPr lang="ja-JP" altLang="en-US" dirty="0"/>
              <a:t>文章テンプレート</a:t>
            </a:r>
            <a:endParaRPr lang="en-US" altLang="ja-JP" dirty="0"/>
          </a:p>
          <a:p>
            <a:pPr lvl="1"/>
            <a:r>
              <a:rPr kumimoji="1" lang="ja-JP" altLang="en-US" dirty="0"/>
              <a:t>記述粒度・ガイドライン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設計標準</a:t>
            </a:r>
            <a:endParaRPr kumimoji="1" lang="en-US" altLang="ja-JP" dirty="0"/>
          </a:p>
          <a:p>
            <a:r>
              <a:rPr lang="ja-JP" altLang="en-US" dirty="0"/>
              <a:t>共通設計</a:t>
            </a:r>
            <a:endParaRPr lang="en-US" altLang="ja-JP" dirty="0"/>
          </a:p>
          <a:p>
            <a:pPr lvl="1"/>
            <a:r>
              <a:rPr lang="ja-JP" altLang="en-US" dirty="0"/>
              <a:t>画面共通</a:t>
            </a:r>
            <a:endParaRPr lang="en-US" altLang="ja-JP" dirty="0"/>
          </a:p>
          <a:p>
            <a:pPr lvl="2"/>
            <a:r>
              <a:rPr lang="ja-JP" altLang="en-US" dirty="0"/>
              <a:t>クライアント環境</a:t>
            </a:r>
            <a:endParaRPr lang="en-US" altLang="ja-JP" dirty="0"/>
          </a:p>
          <a:p>
            <a:pPr lvl="2"/>
            <a:r>
              <a:rPr lang="ja-JP" altLang="en-US" dirty="0"/>
              <a:t>画面分類</a:t>
            </a:r>
            <a:endParaRPr lang="en-US" altLang="ja-JP" dirty="0"/>
          </a:p>
          <a:p>
            <a:pPr lvl="2"/>
            <a:r>
              <a:rPr lang="ja-JP" altLang="en-US" dirty="0"/>
              <a:t>共通画面</a:t>
            </a:r>
            <a:endParaRPr lang="en-US" altLang="ja-JP" dirty="0"/>
          </a:p>
          <a:p>
            <a:pPr lvl="2"/>
            <a:r>
              <a:rPr lang="ja-JP" altLang="en-US" dirty="0"/>
              <a:t>画面レイアウト</a:t>
            </a:r>
            <a:endParaRPr lang="en-US" altLang="ja-JP" dirty="0"/>
          </a:p>
          <a:p>
            <a:pPr lvl="2"/>
            <a:r>
              <a:rPr lang="ja-JP" altLang="en-US" dirty="0"/>
              <a:t>デザイン共通</a:t>
            </a:r>
            <a:endParaRPr lang="en-US" altLang="ja-JP" dirty="0"/>
          </a:p>
          <a:p>
            <a:pPr lvl="2"/>
            <a:r>
              <a:rPr lang="ja-JP" altLang="en-US" dirty="0"/>
              <a:t>エラー画面</a:t>
            </a:r>
            <a:endParaRPr lang="en-US" altLang="ja-JP" dirty="0"/>
          </a:p>
          <a:p>
            <a:pPr lvl="2"/>
            <a:r>
              <a:rPr lang="ja-JP" altLang="en-US" dirty="0"/>
              <a:t>命名・表現規則</a:t>
            </a:r>
            <a:endParaRPr lang="en-US" altLang="ja-JP" dirty="0"/>
          </a:p>
          <a:p>
            <a:pPr lvl="2"/>
            <a:r>
              <a:rPr lang="ja-JP" altLang="en-US" dirty="0"/>
              <a:t>ポリシー</a:t>
            </a:r>
            <a:endParaRPr lang="en-US" altLang="ja-JP" dirty="0"/>
          </a:p>
          <a:p>
            <a:pPr lvl="2"/>
            <a:r>
              <a:rPr lang="ja-JP" altLang="en-US" dirty="0"/>
              <a:t>ルール：項目チェック、部品選択、ボタンの配置、項目の分割</a:t>
            </a:r>
            <a:endParaRPr lang="en-US" altLang="ja-JP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F5243870-4B94-4314-8B07-2D7DB49CE1C5}"/>
              </a:ext>
            </a:extLst>
          </p:cNvPr>
          <p:cNvSpPr txBox="1">
            <a:spLocks/>
          </p:cNvSpPr>
          <p:nvPr/>
        </p:nvSpPr>
        <p:spPr>
          <a:xfrm>
            <a:off x="9685867" y="77579"/>
            <a:ext cx="2506133" cy="71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bg1">
                    <a:lumMod val="75000"/>
                  </a:schemeClr>
                </a:solidFill>
              </a:rPr>
              <a:t>基本設計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00CEB73A-41EF-477B-A4DA-937A76F7DD8D}"/>
              </a:ext>
            </a:extLst>
          </p:cNvPr>
          <p:cNvSpPr txBox="1">
            <a:spLocks/>
          </p:cNvSpPr>
          <p:nvPr/>
        </p:nvSpPr>
        <p:spPr>
          <a:xfrm>
            <a:off x="5922523" y="1825625"/>
            <a:ext cx="51540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共通設計（続き）</a:t>
            </a:r>
            <a:endParaRPr lang="en-US" altLang="ja-JP" dirty="0"/>
          </a:p>
          <a:p>
            <a:pPr lvl="1"/>
            <a:r>
              <a:rPr lang="ja-JP" altLang="en-US" dirty="0"/>
              <a:t>帳票共通</a:t>
            </a:r>
            <a:endParaRPr lang="en-US" altLang="ja-JP" dirty="0"/>
          </a:p>
          <a:p>
            <a:pPr lvl="2"/>
            <a:r>
              <a:rPr lang="ja-JP" altLang="en-US" dirty="0"/>
              <a:t>改ページ</a:t>
            </a:r>
            <a:endParaRPr lang="en-US" altLang="ja-JP" dirty="0"/>
          </a:p>
          <a:p>
            <a:pPr lvl="2"/>
            <a:r>
              <a:rPr lang="ja-JP" altLang="en-US" dirty="0"/>
              <a:t>データあふれ</a:t>
            </a:r>
            <a:endParaRPr lang="en-US" altLang="ja-JP" dirty="0"/>
          </a:p>
          <a:p>
            <a:pPr lvl="2"/>
            <a:r>
              <a:rPr lang="ja-JP" altLang="en-US" dirty="0"/>
              <a:t>ページ数制限</a:t>
            </a:r>
            <a:endParaRPr lang="en-US" altLang="ja-JP" dirty="0"/>
          </a:p>
          <a:p>
            <a:pPr lvl="2"/>
            <a:r>
              <a:rPr lang="ja-JP" altLang="en-US" dirty="0"/>
              <a:t>プリンタ制御</a:t>
            </a:r>
            <a:endParaRPr lang="en-US" altLang="ja-JP" dirty="0"/>
          </a:p>
          <a:p>
            <a:pPr lvl="2"/>
            <a:r>
              <a:rPr lang="ja-JP" altLang="en-US" dirty="0"/>
              <a:t>基本フォーマット</a:t>
            </a:r>
            <a:endParaRPr lang="en-US" altLang="ja-JP" dirty="0"/>
          </a:p>
          <a:p>
            <a:pPr lvl="2"/>
            <a:r>
              <a:rPr lang="ja-JP" altLang="en-US" dirty="0"/>
              <a:t>エラー処理方針</a:t>
            </a:r>
            <a:endParaRPr lang="en-US" altLang="ja-JP" dirty="0"/>
          </a:p>
          <a:p>
            <a:pPr lvl="2"/>
            <a:r>
              <a:rPr lang="ja-JP" altLang="en-US" dirty="0"/>
              <a:t>フォント・色</a:t>
            </a:r>
            <a:endParaRPr lang="en-US" altLang="ja-JP" dirty="0"/>
          </a:p>
          <a:p>
            <a:pPr lvl="1"/>
            <a:r>
              <a:rPr lang="ja-JP" altLang="en-US" dirty="0"/>
              <a:t>バッチ共通</a:t>
            </a:r>
            <a:endParaRPr lang="en-US" altLang="ja-JP" dirty="0"/>
          </a:p>
          <a:p>
            <a:pPr lvl="2"/>
            <a:r>
              <a:rPr lang="ja-JP" altLang="en-US" dirty="0"/>
              <a:t>バッチ種別</a:t>
            </a:r>
            <a:endParaRPr lang="en-US" altLang="ja-JP" dirty="0"/>
          </a:p>
          <a:p>
            <a:pPr lvl="2"/>
            <a:r>
              <a:rPr lang="ja-JP" altLang="en-US" dirty="0"/>
              <a:t>再実行</a:t>
            </a:r>
            <a:endParaRPr lang="en-US" altLang="ja-JP" dirty="0"/>
          </a:p>
          <a:p>
            <a:pPr lvl="2"/>
            <a:r>
              <a:rPr lang="ja-JP" altLang="en-US" dirty="0"/>
              <a:t>処理時間帯</a:t>
            </a:r>
            <a:endParaRPr lang="en-US" altLang="ja-JP" dirty="0"/>
          </a:p>
          <a:p>
            <a:pPr lvl="2"/>
            <a:r>
              <a:rPr lang="ja-JP" altLang="en-US" dirty="0"/>
              <a:t>エラー処理方針</a:t>
            </a:r>
            <a:endParaRPr lang="en-US" altLang="ja-JP" dirty="0"/>
          </a:p>
          <a:p>
            <a:pPr lvl="1"/>
            <a:r>
              <a:rPr lang="en-US" altLang="ja-JP" dirty="0"/>
              <a:t>DB</a:t>
            </a:r>
            <a:r>
              <a:rPr lang="ja-JP" altLang="en-US" dirty="0"/>
              <a:t>共通</a:t>
            </a:r>
            <a:endParaRPr lang="en-US" altLang="ja-JP" dirty="0"/>
          </a:p>
          <a:p>
            <a:pPr lvl="2"/>
            <a:r>
              <a:rPr lang="ja-JP" altLang="en-US" dirty="0"/>
              <a:t>命名規則</a:t>
            </a:r>
            <a:endParaRPr lang="en-US" altLang="ja-JP" dirty="0"/>
          </a:p>
          <a:p>
            <a:pPr lvl="2"/>
            <a:r>
              <a:rPr lang="ja-JP" altLang="en-US" dirty="0"/>
              <a:t>ドメイン定義</a:t>
            </a:r>
            <a:endParaRPr lang="en-US" altLang="ja-JP" dirty="0"/>
          </a:p>
          <a:p>
            <a:pPr lvl="2"/>
            <a:r>
              <a:rPr lang="ja-JP" altLang="en-US" dirty="0"/>
              <a:t>サロゲートキー、ナチュラルキー</a:t>
            </a:r>
            <a:endParaRPr lang="en-US" altLang="ja-JP" dirty="0"/>
          </a:p>
          <a:p>
            <a:pPr lvl="2"/>
            <a:r>
              <a:rPr lang="ja-JP" altLang="en-US" dirty="0"/>
              <a:t>テーブル区分</a:t>
            </a:r>
            <a:endParaRPr lang="en-US" altLang="ja-JP" dirty="0"/>
          </a:p>
          <a:p>
            <a:pPr lvl="2"/>
            <a:r>
              <a:rPr lang="ja-JP" altLang="en-US" dirty="0"/>
              <a:t>コード体系</a:t>
            </a:r>
            <a:endParaRPr lang="en-US" altLang="ja-JP" dirty="0"/>
          </a:p>
          <a:p>
            <a:pPr lvl="1"/>
            <a:r>
              <a:rPr lang="ja-JP" altLang="en-US" dirty="0"/>
              <a:t>メッセージ共通</a:t>
            </a:r>
            <a:endParaRPr lang="en-US" altLang="ja-JP" dirty="0"/>
          </a:p>
          <a:p>
            <a:pPr lvl="2"/>
            <a:r>
              <a:rPr lang="en-US" altLang="ja-JP" dirty="0"/>
              <a:t>ID</a:t>
            </a:r>
          </a:p>
          <a:p>
            <a:pPr lvl="2"/>
            <a:r>
              <a:rPr lang="ja-JP" altLang="en-US" dirty="0"/>
              <a:t>メッセージ文言</a:t>
            </a:r>
            <a:endParaRPr lang="en-US" altLang="ja-JP" dirty="0"/>
          </a:p>
          <a:p>
            <a:pPr lvl="2"/>
            <a:r>
              <a:rPr lang="ja-JP" altLang="en-US" dirty="0"/>
              <a:t>多言語対応</a:t>
            </a:r>
          </a:p>
        </p:txBody>
      </p:sp>
    </p:spTree>
    <p:extLst>
      <p:ext uri="{BB962C8B-B14F-4D97-AF65-F5344CB8AC3E}">
        <p14:creationId xmlns:p14="http://schemas.microsoft.com/office/powerpoint/2010/main" val="904906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066E0F-34BC-4C8F-8C15-85A1BC41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アプリケーション設計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F3D318-19F0-4E13-AB26-A76D234DA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22132" cy="4351338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画面設計</a:t>
            </a:r>
            <a:endParaRPr kumimoji="1" lang="en-US" altLang="ja-JP" dirty="0"/>
          </a:p>
          <a:p>
            <a:pPr lvl="1"/>
            <a:r>
              <a:rPr lang="ja-JP" altLang="en-US" dirty="0"/>
              <a:t>メニュー</a:t>
            </a:r>
            <a:endParaRPr lang="en-US" altLang="ja-JP" dirty="0"/>
          </a:p>
          <a:p>
            <a:pPr lvl="1"/>
            <a:r>
              <a:rPr kumimoji="1" lang="ja-JP" altLang="en-US" dirty="0"/>
              <a:t>画面遷移図</a:t>
            </a:r>
            <a:endParaRPr kumimoji="1" lang="en-US" altLang="ja-JP" dirty="0"/>
          </a:p>
          <a:p>
            <a:pPr lvl="1"/>
            <a:r>
              <a:rPr lang="ja-JP" altLang="en-US" dirty="0"/>
              <a:t>画面一覧</a:t>
            </a:r>
            <a:endParaRPr lang="en-US" altLang="ja-JP" dirty="0"/>
          </a:p>
          <a:p>
            <a:pPr lvl="1"/>
            <a:r>
              <a:rPr kumimoji="1" lang="ja-JP" altLang="en-US" dirty="0"/>
              <a:t>画面項目設計</a:t>
            </a:r>
            <a:endParaRPr kumimoji="1" lang="en-US" altLang="ja-JP" dirty="0"/>
          </a:p>
          <a:p>
            <a:r>
              <a:rPr lang="ja-JP" altLang="en-US" dirty="0"/>
              <a:t>帳票設計</a:t>
            </a:r>
            <a:endParaRPr lang="en-US" altLang="ja-JP" dirty="0"/>
          </a:p>
          <a:p>
            <a:pPr lvl="1"/>
            <a:r>
              <a:rPr lang="ja-JP" altLang="en-US" dirty="0"/>
              <a:t>帳票一覧</a:t>
            </a:r>
            <a:endParaRPr lang="en-US" altLang="ja-JP" dirty="0"/>
          </a:p>
          <a:p>
            <a:pPr lvl="1"/>
            <a:r>
              <a:rPr lang="ja-JP" altLang="en-US" dirty="0"/>
              <a:t>帳票詳細</a:t>
            </a:r>
            <a:endParaRPr lang="en-US" altLang="ja-JP" dirty="0"/>
          </a:p>
          <a:p>
            <a:r>
              <a:rPr kumimoji="1" lang="en-US" altLang="ja-JP" dirty="0"/>
              <a:t>DB</a:t>
            </a:r>
            <a:r>
              <a:rPr kumimoji="1" lang="ja-JP" altLang="en-US" dirty="0"/>
              <a:t>設計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ER</a:t>
            </a:r>
            <a:r>
              <a:rPr kumimoji="1" lang="ja-JP" altLang="en-US" dirty="0"/>
              <a:t>図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テーブル定義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ドメイン定義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コード定義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24E7E864-2B42-410C-A198-AB2D1E26835F}"/>
              </a:ext>
            </a:extLst>
          </p:cNvPr>
          <p:cNvSpPr txBox="1">
            <a:spLocks/>
          </p:cNvSpPr>
          <p:nvPr/>
        </p:nvSpPr>
        <p:spPr>
          <a:xfrm>
            <a:off x="9685867" y="77579"/>
            <a:ext cx="2506133" cy="71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bg1">
                    <a:lumMod val="75000"/>
                  </a:schemeClr>
                </a:solidFill>
              </a:rPr>
              <a:t>基本設計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D6F84B7A-7F5C-4256-9836-FC4795F72084}"/>
              </a:ext>
            </a:extLst>
          </p:cNvPr>
          <p:cNvSpPr txBox="1">
            <a:spLocks/>
          </p:cNvSpPr>
          <p:nvPr/>
        </p:nvSpPr>
        <p:spPr>
          <a:xfrm>
            <a:off x="6060332" y="1825625"/>
            <a:ext cx="5222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外部連携設計</a:t>
            </a:r>
            <a:endParaRPr lang="en-US" altLang="ja-JP" dirty="0"/>
          </a:p>
          <a:p>
            <a:pPr lvl="1"/>
            <a:r>
              <a:rPr lang="ja-JP" altLang="en-US" dirty="0"/>
              <a:t>外部連携一覧</a:t>
            </a:r>
            <a:endParaRPr lang="en-US" altLang="ja-JP" dirty="0"/>
          </a:p>
          <a:p>
            <a:pPr lvl="1"/>
            <a:r>
              <a:rPr lang="ja-JP" altLang="en-US" dirty="0"/>
              <a:t>外部連携方式</a:t>
            </a:r>
            <a:endParaRPr lang="en-US" altLang="ja-JP" dirty="0"/>
          </a:p>
          <a:p>
            <a:r>
              <a:rPr lang="ja-JP" altLang="en-US" dirty="0"/>
              <a:t>バッチ設計</a:t>
            </a:r>
            <a:endParaRPr lang="en-US" altLang="ja-JP" dirty="0"/>
          </a:p>
          <a:p>
            <a:pPr lvl="1"/>
            <a:r>
              <a:rPr lang="ja-JP" altLang="en-US" dirty="0"/>
              <a:t>バッチ一覧</a:t>
            </a:r>
            <a:endParaRPr lang="en-US" altLang="ja-JP" dirty="0"/>
          </a:p>
          <a:p>
            <a:pPr lvl="1"/>
            <a:r>
              <a:rPr lang="ja-JP" altLang="en-US" dirty="0"/>
              <a:t>処理詳細</a:t>
            </a:r>
            <a:endParaRPr lang="en-US" altLang="ja-JP" dirty="0"/>
          </a:p>
          <a:p>
            <a:r>
              <a:rPr lang="ja-JP" altLang="en-US" dirty="0"/>
              <a:t>テクニック</a:t>
            </a:r>
            <a:endParaRPr lang="en-US" altLang="ja-JP" dirty="0"/>
          </a:p>
          <a:p>
            <a:pPr lvl="1"/>
            <a:r>
              <a:rPr lang="ja-JP" altLang="en-US" dirty="0"/>
              <a:t>マトリクス</a:t>
            </a:r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4321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EB51C3-F214-4017-804B-220C8EDF3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アーキテクチャ設計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16D765-FCB3-4AF4-8C86-CEA65A7CF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7851" cy="4351338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システムアーキテクチャ</a:t>
            </a:r>
            <a:endParaRPr kumimoji="1" lang="en-US" altLang="ja-JP" dirty="0"/>
          </a:p>
          <a:p>
            <a:pPr lvl="1"/>
            <a:r>
              <a:rPr lang="ja-JP" altLang="en-US" dirty="0"/>
              <a:t>サーバ（ハードウェア）</a:t>
            </a:r>
            <a:endParaRPr lang="en-US" altLang="ja-JP" dirty="0"/>
          </a:p>
          <a:p>
            <a:pPr lvl="1"/>
            <a:r>
              <a:rPr kumimoji="1" lang="ja-JP" altLang="en-US" dirty="0"/>
              <a:t>ネットワーク</a:t>
            </a:r>
            <a:endParaRPr kumimoji="1" lang="en-US" altLang="ja-JP" dirty="0"/>
          </a:p>
          <a:p>
            <a:pPr lvl="1"/>
            <a:r>
              <a:rPr lang="ja-JP" altLang="en-US" dirty="0"/>
              <a:t>ストレージ</a:t>
            </a:r>
            <a:endParaRPr lang="en-US" altLang="ja-JP" dirty="0"/>
          </a:p>
          <a:p>
            <a:pPr lvl="1"/>
            <a:r>
              <a:rPr kumimoji="1" lang="en-US" altLang="ja-JP" dirty="0"/>
              <a:t>OS</a:t>
            </a:r>
          </a:p>
          <a:p>
            <a:pPr lvl="1"/>
            <a:r>
              <a:rPr lang="ja-JP" altLang="en-US" dirty="0"/>
              <a:t>ミドルウェア</a:t>
            </a:r>
            <a:endParaRPr kumimoji="1" lang="ja-JP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75DF23DB-85DC-49D4-9945-9806176C94B1}"/>
              </a:ext>
            </a:extLst>
          </p:cNvPr>
          <p:cNvSpPr txBox="1">
            <a:spLocks/>
          </p:cNvSpPr>
          <p:nvPr/>
        </p:nvSpPr>
        <p:spPr>
          <a:xfrm>
            <a:off x="9685867" y="77579"/>
            <a:ext cx="2506133" cy="71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bg1">
                    <a:lumMod val="75000"/>
                  </a:schemeClr>
                </a:solidFill>
              </a:rPr>
              <a:t>基本設計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08F0E0E0-F8CB-4D3E-95A3-FCDBCAB7A90D}"/>
              </a:ext>
            </a:extLst>
          </p:cNvPr>
          <p:cNvSpPr txBox="1">
            <a:spLocks/>
          </p:cNvSpPr>
          <p:nvPr/>
        </p:nvSpPr>
        <p:spPr>
          <a:xfrm>
            <a:off x="5698787" y="1825625"/>
            <a:ext cx="58479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アプリケーションアーキテクチャ</a:t>
            </a:r>
            <a:endParaRPr lang="en-US" altLang="ja-JP" dirty="0"/>
          </a:p>
          <a:p>
            <a:pPr lvl="1"/>
            <a:r>
              <a:rPr lang="en-US" altLang="ja-JP" dirty="0"/>
              <a:t>MVC</a:t>
            </a:r>
          </a:p>
          <a:p>
            <a:pPr lvl="1"/>
            <a:r>
              <a:rPr lang="ja-JP" altLang="en-US" dirty="0"/>
              <a:t>セキュリティ</a:t>
            </a:r>
            <a:endParaRPr lang="en-US" altLang="ja-JP" dirty="0"/>
          </a:p>
          <a:p>
            <a:pPr lvl="1"/>
            <a:r>
              <a:rPr lang="ja-JP" altLang="en-US" dirty="0"/>
              <a:t>例外処理</a:t>
            </a:r>
            <a:endParaRPr lang="en-US" altLang="ja-JP" dirty="0"/>
          </a:p>
          <a:p>
            <a:pPr lvl="1"/>
            <a:r>
              <a:rPr lang="ja-JP" altLang="en-US" dirty="0"/>
              <a:t>ログ出力</a:t>
            </a:r>
            <a:endParaRPr lang="en-US" altLang="ja-JP" dirty="0"/>
          </a:p>
          <a:p>
            <a:pPr lvl="1"/>
            <a:r>
              <a:rPr lang="ja-JP" altLang="en-US" dirty="0"/>
              <a:t>メッセージ管理</a:t>
            </a:r>
          </a:p>
        </p:txBody>
      </p:sp>
    </p:spTree>
    <p:extLst>
      <p:ext uri="{BB962C8B-B14F-4D97-AF65-F5344CB8AC3E}">
        <p14:creationId xmlns:p14="http://schemas.microsoft.com/office/powerpoint/2010/main" val="3747643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F3C0CB-920A-49E3-9585-97CE4438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ネックスステップ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C7641C-C849-456E-9266-243F8B97A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設計のサンプル（実践）</a:t>
            </a:r>
            <a:endParaRPr kumimoji="1" lang="en-US" altLang="ja-JP" dirty="0"/>
          </a:p>
          <a:p>
            <a:r>
              <a:rPr kumimoji="1" lang="ja-JP" altLang="en-US" dirty="0"/>
              <a:t>ツール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5DC3C354-1F05-4B07-BB3C-3EB5893304F9}"/>
              </a:ext>
            </a:extLst>
          </p:cNvPr>
          <p:cNvSpPr txBox="1">
            <a:spLocks/>
          </p:cNvSpPr>
          <p:nvPr/>
        </p:nvSpPr>
        <p:spPr>
          <a:xfrm>
            <a:off x="9685867" y="77579"/>
            <a:ext cx="2506133" cy="71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bg1">
                    <a:lumMod val="75000"/>
                  </a:schemeClr>
                </a:solidFill>
              </a:rPr>
              <a:t>基本設計</a:t>
            </a:r>
          </a:p>
        </p:txBody>
      </p:sp>
    </p:spTree>
    <p:extLst>
      <p:ext uri="{BB962C8B-B14F-4D97-AF65-F5344CB8AC3E}">
        <p14:creationId xmlns:p14="http://schemas.microsoft.com/office/powerpoint/2010/main" val="3856891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B16344-AD30-49E3-ACE4-119861D0A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EAS</a:t>
            </a:r>
            <a:r>
              <a:rPr lang="ja-JP" altLang="en-US" dirty="0"/>
              <a:t>の人の価値</a:t>
            </a:r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1083A40-3515-4AFF-A994-F5D07B797722}"/>
              </a:ext>
            </a:extLst>
          </p:cNvPr>
          <p:cNvSpPr/>
          <p:nvPr/>
        </p:nvSpPr>
        <p:spPr>
          <a:xfrm>
            <a:off x="1461082" y="3942825"/>
            <a:ext cx="9269835" cy="738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Sharing</a:t>
            </a:r>
            <a:r>
              <a:rPr kumimoji="1" lang="ja-JP" altLang="en-US" b="1" dirty="0"/>
              <a:t>　　　　</a:t>
            </a:r>
            <a:r>
              <a:rPr kumimoji="1" lang="en-US" altLang="ja-JP" b="1" dirty="0"/>
              <a:t>Training</a:t>
            </a:r>
            <a:r>
              <a:rPr kumimoji="1" lang="ja-JP" altLang="en-US" b="1" dirty="0"/>
              <a:t>　　　　</a:t>
            </a:r>
            <a:r>
              <a:rPr kumimoji="1" lang="en-US" altLang="ja-JP" b="1" dirty="0"/>
              <a:t>Teaching</a:t>
            </a:r>
            <a:endParaRPr kumimoji="1" lang="ja-JP" altLang="en-US" b="1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FE7C026-6F1C-4FE9-B371-1D3B2579BF38}"/>
              </a:ext>
            </a:extLst>
          </p:cNvPr>
          <p:cNvSpPr/>
          <p:nvPr/>
        </p:nvSpPr>
        <p:spPr>
          <a:xfrm>
            <a:off x="1461082" y="2709641"/>
            <a:ext cx="2024892" cy="10234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accent1">
                    <a:lumMod val="50000"/>
                  </a:schemeClr>
                </a:solidFill>
              </a:rPr>
              <a:t>Open mind</a:t>
            </a:r>
            <a:endParaRPr kumimoji="1" lang="ja-JP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65C4D05-42D8-4A3D-BD20-E2E3FBB259CC}"/>
              </a:ext>
            </a:extLst>
          </p:cNvPr>
          <p:cNvSpPr/>
          <p:nvPr/>
        </p:nvSpPr>
        <p:spPr>
          <a:xfrm>
            <a:off x="8669323" y="2674135"/>
            <a:ext cx="2024892" cy="102345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rgbClr val="00B0F0"/>
                </a:solidFill>
              </a:rPr>
              <a:t>Professional</a:t>
            </a:r>
            <a:endParaRPr kumimoji="1" lang="ja-JP" altLang="en-US" b="1" dirty="0">
              <a:solidFill>
                <a:srgbClr val="00B0F0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2FF1A2B4-7C67-4AB3-8109-6BF1639E5EC4}"/>
              </a:ext>
            </a:extLst>
          </p:cNvPr>
          <p:cNvSpPr/>
          <p:nvPr/>
        </p:nvSpPr>
        <p:spPr>
          <a:xfrm>
            <a:off x="6266576" y="2692860"/>
            <a:ext cx="2024892" cy="102345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Leadership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1BAC77E-FDFB-4AD0-9E9C-916F21BFBCD8}"/>
              </a:ext>
            </a:extLst>
          </p:cNvPr>
          <p:cNvSpPr/>
          <p:nvPr/>
        </p:nvSpPr>
        <p:spPr>
          <a:xfrm>
            <a:off x="3863829" y="2709641"/>
            <a:ext cx="2024892" cy="102345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rgbClr val="FFFF00"/>
                </a:solidFill>
              </a:rPr>
              <a:t>Creative</a:t>
            </a:r>
          </a:p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Challenge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B7B81B02-F0D2-4B98-BC6A-9D8756D99014}"/>
              </a:ext>
            </a:extLst>
          </p:cNvPr>
          <p:cNvSpPr txBox="1">
            <a:spLocks/>
          </p:cNvSpPr>
          <p:nvPr/>
        </p:nvSpPr>
        <p:spPr>
          <a:xfrm>
            <a:off x="8170333" y="77579"/>
            <a:ext cx="4021667" cy="71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bg1">
                    <a:lumMod val="75000"/>
                  </a:schemeClr>
                </a:solidFill>
              </a:rPr>
              <a:t>EAS</a:t>
            </a:r>
            <a:r>
              <a:rPr lang="ja-JP" altLang="en-US" b="1" dirty="0">
                <a:solidFill>
                  <a:schemeClr val="bg1">
                    <a:lumMod val="75000"/>
                  </a:schemeClr>
                </a:solidFill>
              </a:rPr>
              <a:t>の人の価値</a:t>
            </a:r>
          </a:p>
        </p:txBody>
      </p:sp>
    </p:spTree>
    <p:extLst>
      <p:ext uri="{BB962C8B-B14F-4D97-AF65-F5344CB8AC3E}">
        <p14:creationId xmlns:p14="http://schemas.microsoft.com/office/powerpoint/2010/main" val="2543437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C12E0A-877E-49E9-92EC-38BD4DD11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EAS</a:t>
            </a:r>
            <a:r>
              <a:rPr kumimoji="1" lang="ja-JP" altLang="en-US" dirty="0"/>
              <a:t>の発展の道</a:t>
            </a:r>
          </a:p>
        </p:txBody>
      </p:sp>
      <p:sp>
        <p:nvSpPr>
          <p:cNvPr id="4" name="コンテンツ プレースホルダー 1">
            <a:extLst>
              <a:ext uri="{FF2B5EF4-FFF2-40B4-BE49-F238E27FC236}">
                <a16:creationId xmlns:a16="http://schemas.microsoft.com/office/drawing/2014/main" id="{C1171549-FEB9-43D3-8B42-59B05BF9A5B2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487276" cy="4902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Outsource:</a:t>
            </a:r>
          </a:p>
          <a:p>
            <a:pPr lvl="1"/>
            <a:r>
              <a:rPr lang="ja-JP" altLang="en-US" dirty="0"/>
              <a:t>受託：プロセス／マネジメント</a:t>
            </a:r>
            <a:endParaRPr lang="en-US" altLang="ja-JP" dirty="0"/>
          </a:p>
          <a:p>
            <a:pPr lvl="1"/>
            <a:r>
              <a:rPr lang="ja-JP" altLang="en-US" dirty="0"/>
              <a:t>人材：上流工程</a:t>
            </a:r>
            <a:endParaRPr lang="en-US" altLang="ja-JP" dirty="0"/>
          </a:p>
          <a:p>
            <a:r>
              <a:rPr lang="en-US" altLang="ja-JP" dirty="0"/>
              <a:t>Technology</a:t>
            </a:r>
          </a:p>
          <a:p>
            <a:pPr lvl="1"/>
            <a:r>
              <a:rPr lang="en-US" altLang="ja-JP" dirty="0"/>
              <a:t>AI: IBM Watson</a:t>
            </a:r>
          </a:p>
          <a:p>
            <a:pPr lvl="1"/>
            <a:r>
              <a:rPr lang="en-US" altLang="ja-JP" dirty="0" err="1"/>
              <a:t>Embeded</a:t>
            </a:r>
            <a:endParaRPr lang="en-US" altLang="ja-JP" dirty="0"/>
          </a:p>
          <a:p>
            <a:pPr lvl="1"/>
            <a:r>
              <a:rPr lang="en-US" altLang="ja-JP" dirty="0"/>
              <a:t>Cloud/</a:t>
            </a:r>
            <a:r>
              <a:rPr lang="en-US" altLang="ja-JP" dirty="0" err="1"/>
              <a:t>BigData</a:t>
            </a:r>
            <a:endParaRPr lang="en-US" altLang="ja-JP" dirty="0"/>
          </a:p>
          <a:p>
            <a:pPr lvl="1"/>
            <a:r>
              <a:rPr lang="en-US" altLang="ja-JP" dirty="0"/>
              <a:t>Mobile/Web</a:t>
            </a:r>
          </a:p>
          <a:p>
            <a:r>
              <a:rPr lang="en-US" altLang="ja-JP" dirty="0"/>
              <a:t>Marketing:</a:t>
            </a:r>
          </a:p>
          <a:p>
            <a:pPr lvl="1"/>
            <a:r>
              <a:rPr lang="en-US" altLang="ja-JP" dirty="0"/>
              <a:t>Facebook advertise</a:t>
            </a:r>
          </a:p>
          <a:p>
            <a:pPr lvl="1"/>
            <a:r>
              <a:rPr lang="en-US" altLang="ja-JP" dirty="0"/>
              <a:t>EA ticket, Shop online.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DAAF95-3C50-4C6D-93BD-24611213273A}"/>
              </a:ext>
            </a:extLst>
          </p:cNvPr>
          <p:cNvSpPr txBox="1"/>
          <p:nvPr/>
        </p:nvSpPr>
        <p:spPr>
          <a:xfrm>
            <a:off x="1067545" y="1690688"/>
            <a:ext cx="31598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>
                <a:solidFill>
                  <a:schemeClr val="accent1"/>
                </a:solidFill>
              </a:rPr>
              <a:t>Out sourcing</a:t>
            </a:r>
            <a:endParaRPr kumimoji="1" lang="ja-JP" altLang="en-US" sz="4400" b="1" dirty="0">
              <a:solidFill>
                <a:schemeClr val="accent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A0873A-3918-4F55-BA47-979582DD1F7F}"/>
              </a:ext>
            </a:extLst>
          </p:cNvPr>
          <p:cNvSpPr txBox="1"/>
          <p:nvPr/>
        </p:nvSpPr>
        <p:spPr>
          <a:xfrm>
            <a:off x="1067544" y="3226753"/>
            <a:ext cx="2819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>
                <a:solidFill>
                  <a:schemeClr val="accent1"/>
                </a:solidFill>
              </a:rPr>
              <a:t>Technology</a:t>
            </a:r>
            <a:endParaRPr kumimoji="1" lang="ja-JP" altLang="en-US" sz="4400" b="1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E9B5229-85D0-4C69-97BA-CE9019526ECD}"/>
              </a:ext>
            </a:extLst>
          </p:cNvPr>
          <p:cNvSpPr txBox="1"/>
          <p:nvPr/>
        </p:nvSpPr>
        <p:spPr>
          <a:xfrm>
            <a:off x="1067544" y="5039817"/>
            <a:ext cx="40560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>
                <a:solidFill>
                  <a:schemeClr val="accent1"/>
                </a:solidFill>
              </a:rPr>
              <a:t>Service/Solution</a:t>
            </a:r>
            <a:endParaRPr kumimoji="1" lang="ja-JP" altLang="en-US" sz="4400" b="1" dirty="0">
              <a:solidFill>
                <a:schemeClr val="accent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A9E31A1-1A0D-4FE0-8005-863D5EDC20BA}"/>
              </a:ext>
            </a:extLst>
          </p:cNvPr>
          <p:cNvSpPr txBox="1"/>
          <p:nvPr/>
        </p:nvSpPr>
        <p:spPr>
          <a:xfrm>
            <a:off x="1536601" y="2303423"/>
            <a:ext cx="19602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Human</a:t>
            </a:r>
          </a:p>
          <a:p>
            <a:r>
              <a:rPr kumimoji="1" lang="en-US" altLang="ja-JP" dirty="0"/>
              <a:t>Tech/Management</a:t>
            </a:r>
          </a:p>
          <a:p>
            <a:r>
              <a:rPr kumimoji="1" lang="en-US" altLang="ja-JP" dirty="0"/>
              <a:t>Money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8B1ED2C-C604-4F70-9880-E4A986496F25}"/>
              </a:ext>
            </a:extLst>
          </p:cNvPr>
          <p:cNvSpPr txBox="1"/>
          <p:nvPr/>
        </p:nvSpPr>
        <p:spPr>
          <a:xfrm>
            <a:off x="1536601" y="3839488"/>
            <a:ext cx="15390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AI, Blockchain</a:t>
            </a:r>
          </a:p>
          <a:p>
            <a:r>
              <a:rPr kumimoji="1" lang="en-US" altLang="ja-JP" dirty="0"/>
              <a:t>IoT</a:t>
            </a:r>
          </a:p>
          <a:p>
            <a:r>
              <a:rPr kumimoji="1" lang="en-US" altLang="ja-JP" dirty="0"/>
              <a:t>Cloud/</a:t>
            </a:r>
            <a:r>
              <a:rPr kumimoji="1" lang="en-US" altLang="ja-JP" dirty="0" err="1"/>
              <a:t>BigData</a:t>
            </a:r>
            <a:endParaRPr kumimoji="1" lang="en-US" altLang="ja-JP" dirty="0"/>
          </a:p>
          <a:p>
            <a:r>
              <a:rPr kumimoji="1" lang="en-US" altLang="ja-JP" dirty="0"/>
              <a:t>Mobile/Web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BF5ACFA-B619-4440-9368-783B7D001669}"/>
              </a:ext>
            </a:extLst>
          </p:cNvPr>
          <p:cNvSpPr txBox="1"/>
          <p:nvPr/>
        </p:nvSpPr>
        <p:spPr>
          <a:xfrm>
            <a:off x="1536601" y="5652552"/>
            <a:ext cx="179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Digital Marketing</a:t>
            </a:r>
            <a:endParaRPr kumimoji="1" lang="ja-JP" altLang="en-US" dirty="0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F224877E-EBD6-41ED-A3F4-7D6C17CBBBDB}"/>
              </a:ext>
            </a:extLst>
          </p:cNvPr>
          <p:cNvSpPr txBox="1">
            <a:spLocks/>
          </p:cNvSpPr>
          <p:nvPr/>
        </p:nvSpPr>
        <p:spPr>
          <a:xfrm>
            <a:off x="8170333" y="77579"/>
            <a:ext cx="4021667" cy="71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bg1">
                    <a:lumMod val="75000"/>
                  </a:schemeClr>
                </a:solidFill>
              </a:rPr>
              <a:t>EAS</a:t>
            </a:r>
            <a:r>
              <a:rPr lang="ja-JP" altLang="en-US" b="1" dirty="0">
                <a:solidFill>
                  <a:schemeClr val="bg1">
                    <a:lumMod val="75000"/>
                  </a:schemeClr>
                </a:solidFill>
              </a:rPr>
              <a:t>の人の価値</a:t>
            </a:r>
          </a:p>
        </p:txBody>
      </p:sp>
    </p:spTree>
    <p:extLst>
      <p:ext uri="{BB962C8B-B14F-4D97-AF65-F5344CB8AC3E}">
        <p14:creationId xmlns:p14="http://schemas.microsoft.com/office/powerpoint/2010/main" val="922588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vi-VN" altLang="ja-JP" dirty="0"/>
              <a:t>EAS hướng tới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Management Philosophy</a:t>
            </a:r>
          </a:p>
          <a:p>
            <a:pPr lvl="1"/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Cho </a:t>
            </a:r>
            <a:r>
              <a:rPr lang="en-US" altLang="ja-JP" dirty="0" err="1">
                <a:latin typeface="Arial" charset="0"/>
                <a:ea typeface="Arial" charset="0"/>
                <a:cs typeface="Arial" charset="0"/>
              </a:rPr>
              <a:t>những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ja-JP" dirty="0" err="1">
                <a:latin typeface="Arial" charset="0"/>
                <a:ea typeface="Arial" charset="0"/>
                <a:cs typeface="Arial" charset="0"/>
              </a:rPr>
              <a:t>kỹ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ja-JP" dirty="0" err="1">
                <a:latin typeface="Arial" charset="0"/>
                <a:ea typeface="Arial" charset="0"/>
                <a:cs typeface="Arial" charset="0"/>
              </a:rPr>
              <a:t>sư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ja-JP" dirty="0" err="1">
                <a:latin typeface="Arial" charset="0"/>
                <a:ea typeface="Arial" charset="0"/>
                <a:cs typeface="Arial" charset="0"/>
              </a:rPr>
              <a:t>người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ja-JP" dirty="0" err="1">
                <a:latin typeface="Arial" charset="0"/>
                <a:ea typeface="Arial" charset="0"/>
                <a:cs typeface="Arial" charset="0"/>
              </a:rPr>
              <a:t>Việt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Nam </a:t>
            </a:r>
            <a:r>
              <a:rPr lang="en-US" altLang="ja-JP" dirty="0" err="1">
                <a:latin typeface="Arial" charset="0"/>
                <a:ea typeface="Arial" charset="0"/>
                <a:cs typeface="Arial" charset="0"/>
              </a:rPr>
              <a:t>chúng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ta </a:t>
            </a:r>
            <a:r>
              <a:rPr lang="en-US" altLang="ja-JP" dirty="0" err="1">
                <a:latin typeface="Arial" charset="0"/>
                <a:ea typeface="Arial" charset="0"/>
                <a:cs typeface="Arial" charset="0"/>
              </a:rPr>
              <a:t>hạnh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ja-JP" dirty="0" err="1">
                <a:latin typeface="Arial" charset="0"/>
                <a:ea typeface="Arial" charset="0"/>
                <a:cs typeface="Arial" charset="0"/>
              </a:rPr>
              <a:t>phúc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ja-JP" dirty="0" err="1">
                <a:latin typeface="Arial" charset="0"/>
                <a:ea typeface="Arial" charset="0"/>
                <a:cs typeface="Arial" charset="0"/>
              </a:rPr>
              <a:t>hơn</a:t>
            </a:r>
            <a:r>
              <a:rPr lang="en-US" altLang="ja-JP">
                <a:latin typeface="Arial" charset="0"/>
                <a:ea typeface="Arial" charset="0"/>
                <a:cs typeface="Arial" charset="0"/>
              </a:rPr>
              <a:t>.</a:t>
            </a:r>
            <a:br>
              <a:rPr lang="en-US" altLang="ja-JP">
                <a:latin typeface="Arial" charset="0"/>
                <a:ea typeface="Arial" charset="0"/>
                <a:cs typeface="Arial" charset="0"/>
              </a:rPr>
            </a:br>
            <a:r>
              <a:rPr lang="en-US" altLang="ja-JP">
                <a:latin typeface="Arial" charset="0"/>
                <a:ea typeface="Arial" charset="0"/>
                <a:cs typeface="Arial" charset="0"/>
              </a:rPr>
              <a:t>(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ベトナムエンジンジニアをもっと幸せにする）</a:t>
            </a:r>
            <a:endParaRPr lang="en-US" altLang="ja-JP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altLang="ja-JP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ja-JP" dirty="0">
                <a:latin typeface="Arial" charset="0"/>
                <a:ea typeface="Arial" charset="0"/>
                <a:cs typeface="Arial" charset="0"/>
              </a:rPr>
              <a:t>Core Value (</a:t>
            </a:r>
            <a:r>
              <a:rPr kumimoji="1" lang="vi-VN" altLang="ja-JP" dirty="0">
                <a:latin typeface="Arial" charset="0"/>
                <a:ea typeface="Arial" charset="0"/>
                <a:cs typeface="Arial" charset="0"/>
              </a:rPr>
              <a:t>Giá trị cốt lõi</a:t>
            </a:r>
            <a:r>
              <a:rPr kumimoji="1" lang="en-US" altLang="ja-JP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/>
            <a:r>
              <a:rPr lang="vi-VN" altLang="ja-JP" dirty="0">
                <a:latin typeface="Arial" charset="0"/>
                <a:ea typeface="Arial" charset="0"/>
                <a:cs typeface="Arial" charset="0"/>
              </a:rPr>
              <a:t>Đoàn kết (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結束</a:t>
            </a:r>
            <a:r>
              <a:rPr lang="vi-VN" altLang="ja-JP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/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Professional (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プロフェッショナル集団</a:t>
            </a:r>
            <a:r>
              <a:rPr lang="vi-VN" altLang="ja-JP" dirty="0">
                <a:ea typeface="Arial" charset="0"/>
                <a:cs typeface="Arial" charset="0"/>
              </a:rPr>
              <a:t>)</a:t>
            </a:r>
          </a:p>
          <a:p>
            <a:pPr lvl="1"/>
            <a:r>
              <a:rPr lang="vi-VN" altLang="ja-JP" dirty="0">
                <a:latin typeface="Arial" charset="0"/>
                <a:ea typeface="Arial" charset="0"/>
                <a:cs typeface="Arial" charset="0"/>
              </a:rPr>
              <a:t>Fun Fun Funny</a:t>
            </a:r>
            <a:br>
              <a:rPr lang="en-US" altLang="ja-JP" dirty="0">
                <a:latin typeface="Arial" charset="0"/>
                <a:ea typeface="Arial" charset="0"/>
                <a:cs typeface="Arial" charset="0"/>
              </a:rPr>
            </a:b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Mission ( </a:t>
            </a:r>
            <a:r>
              <a:rPr lang="en-US" altLang="ja-JP" dirty="0" err="1">
                <a:latin typeface="Arial" charset="0"/>
                <a:ea typeface="Arial" charset="0"/>
                <a:cs typeface="Arial" charset="0"/>
              </a:rPr>
              <a:t>sứ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ja-JP" dirty="0" err="1">
                <a:latin typeface="Arial" charset="0"/>
                <a:ea typeface="Arial" charset="0"/>
                <a:cs typeface="Arial" charset="0"/>
              </a:rPr>
              <a:t>mệnh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/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To be No.1 IT software provider in Asia</a:t>
            </a:r>
          </a:p>
          <a:p>
            <a:pPr lvl="1"/>
            <a:endParaRPr kumimoji="1" lang="en-US" altLang="ja-JP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690" y="107682"/>
            <a:ext cx="2334020" cy="78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00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58E90F-2025-46DB-818C-4684BD492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/>
              <a:t>Thank you!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8AE183C3-D3EA-4398-89A2-84E6962E4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856004"/>
            <a:ext cx="10058400" cy="400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63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27BB30-8977-42BB-9E64-F4771E0D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ToC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DBE230-332D-483D-892D-3D5C5CCCC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セミナーの目的</a:t>
            </a:r>
            <a:endParaRPr kumimoji="1" lang="en-US" altLang="ja-JP" dirty="0"/>
          </a:p>
          <a:p>
            <a:r>
              <a:rPr lang="ja-JP" altLang="en-US" dirty="0"/>
              <a:t>要件定義</a:t>
            </a:r>
            <a:endParaRPr kumimoji="1" lang="en-US" altLang="ja-JP" dirty="0"/>
          </a:p>
          <a:p>
            <a:r>
              <a:rPr lang="ja-JP" altLang="en-US" dirty="0"/>
              <a:t>基本設計</a:t>
            </a:r>
            <a:endParaRPr lang="en-US" altLang="ja-JP" dirty="0"/>
          </a:p>
          <a:p>
            <a:r>
              <a:rPr kumimoji="1" lang="en-US" altLang="ja-JP" dirty="0"/>
              <a:t>EAS</a:t>
            </a:r>
            <a:r>
              <a:rPr kumimoji="1" lang="ja-JP" altLang="en-US" dirty="0"/>
              <a:t>の人の価値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3186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B542AA-AA40-407A-9AE0-5D973085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セミナーの目的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FADBE8-946F-42A4-ABCC-87C86D787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EAS</a:t>
            </a:r>
            <a:r>
              <a:rPr kumimoji="1" lang="ja-JP" altLang="en-US" dirty="0"/>
              <a:t>は</a:t>
            </a:r>
            <a:r>
              <a:rPr lang="ja-JP" altLang="en-US" dirty="0"/>
              <a:t>「上流工程を行う」会社</a:t>
            </a:r>
            <a:endParaRPr lang="en-US" altLang="ja-JP" dirty="0"/>
          </a:p>
          <a:p>
            <a:pPr lvl="1"/>
            <a:r>
              <a:rPr kumimoji="1" lang="ja-JP" altLang="en-US" dirty="0"/>
              <a:t>プロジェクトマネジメント</a:t>
            </a:r>
            <a:endParaRPr kumimoji="1" lang="en-US" altLang="ja-JP" dirty="0"/>
          </a:p>
          <a:p>
            <a:pPr lvl="1"/>
            <a:r>
              <a:rPr lang="ja-JP" altLang="en-US" dirty="0"/>
              <a:t>システムの要件定義と基本設計</a:t>
            </a:r>
            <a:endParaRPr lang="en-US" altLang="ja-JP" dirty="0"/>
          </a:p>
          <a:p>
            <a:r>
              <a:rPr kumimoji="1" lang="ja-JP" altLang="en-US" dirty="0"/>
              <a:t>セミナーの目的</a:t>
            </a:r>
            <a:endParaRPr kumimoji="1" lang="en-US" altLang="ja-JP" dirty="0"/>
          </a:p>
          <a:p>
            <a:pPr lvl="1"/>
            <a:r>
              <a:rPr lang="ja-JP" altLang="en-US" dirty="0"/>
              <a:t>基本設計の基礎知識</a:t>
            </a:r>
            <a:endParaRPr lang="en-US" altLang="ja-JP" dirty="0"/>
          </a:p>
          <a:p>
            <a:pPr lvl="1"/>
            <a:r>
              <a:rPr kumimoji="1" lang="en-US" altLang="ja-JP" dirty="0"/>
              <a:t>EAS</a:t>
            </a:r>
            <a:r>
              <a:rPr kumimoji="1" lang="ja-JP" altLang="en-US" dirty="0"/>
              <a:t>の標準テンプレート、概念の統一</a:t>
            </a:r>
          </a:p>
        </p:txBody>
      </p:sp>
    </p:spTree>
    <p:extLst>
      <p:ext uri="{BB962C8B-B14F-4D97-AF65-F5344CB8AC3E}">
        <p14:creationId xmlns:p14="http://schemas.microsoft.com/office/powerpoint/2010/main" val="259288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DC32DE-567E-4F30-A455-D35DEFC3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WF</a:t>
            </a:r>
            <a:r>
              <a:rPr lang="ja-JP" altLang="en-US" dirty="0"/>
              <a:t>型のシステム開発</a:t>
            </a:r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511A931-05E0-4E79-ABEB-235158316619}"/>
              </a:ext>
            </a:extLst>
          </p:cNvPr>
          <p:cNvSpPr/>
          <p:nvPr/>
        </p:nvSpPr>
        <p:spPr>
          <a:xfrm>
            <a:off x="838200" y="1690688"/>
            <a:ext cx="1935060" cy="536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要件定義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77754D3-D138-47AF-A91A-FF91BD209C62}"/>
              </a:ext>
            </a:extLst>
          </p:cNvPr>
          <p:cNvSpPr/>
          <p:nvPr/>
        </p:nvSpPr>
        <p:spPr>
          <a:xfrm>
            <a:off x="1651932" y="2886741"/>
            <a:ext cx="1935060" cy="536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基本設計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9EB35B5-F7ED-472A-86C8-51110BEC4540}"/>
              </a:ext>
            </a:extLst>
          </p:cNvPr>
          <p:cNvSpPr/>
          <p:nvPr/>
        </p:nvSpPr>
        <p:spPr>
          <a:xfrm>
            <a:off x="2332794" y="4067177"/>
            <a:ext cx="1935060" cy="536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詳細設計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34453F8-FFAE-4C94-B970-37C2C9E72932}"/>
              </a:ext>
            </a:extLst>
          </p:cNvPr>
          <p:cNvSpPr/>
          <p:nvPr/>
        </p:nvSpPr>
        <p:spPr>
          <a:xfrm>
            <a:off x="2906131" y="5257850"/>
            <a:ext cx="1935060" cy="536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製造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70AC257-0B27-4E77-942F-BE5AEC2EABE8}"/>
              </a:ext>
            </a:extLst>
          </p:cNvPr>
          <p:cNvSpPr/>
          <p:nvPr/>
        </p:nvSpPr>
        <p:spPr>
          <a:xfrm>
            <a:off x="5526416" y="5257850"/>
            <a:ext cx="1935060" cy="536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単体テスト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D36BA75-17B1-4416-BA23-D3567495C526}"/>
              </a:ext>
            </a:extLst>
          </p:cNvPr>
          <p:cNvSpPr/>
          <p:nvPr/>
        </p:nvSpPr>
        <p:spPr>
          <a:xfrm>
            <a:off x="5984803" y="4067177"/>
            <a:ext cx="1935060" cy="536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結合テスト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62050FF-3134-4947-AF4F-F70D42D1EDC2}"/>
              </a:ext>
            </a:extLst>
          </p:cNvPr>
          <p:cNvSpPr/>
          <p:nvPr/>
        </p:nvSpPr>
        <p:spPr>
          <a:xfrm>
            <a:off x="6368806" y="2883794"/>
            <a:ext cx="1935060" cy="536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システムテスト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1DD59EC-DBBA-4105-B74C-F14C7ABB8312}"/>
              </a:ext>
            </a:extLst>
          </p:cNvPr>
          <p:cNvSpPr/>
          <p:nvPr/>
        </p:nvSpPr>
        <p:spPr>
          <a:xfrm>
            <a:off x="6843773" y="1690688"/>
            <a:ext cx="1935060" cy="536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受入テスト</a:t>
            </a: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07AB435C-65C8-43E7-99A9-D1D3DA96EF26}"/>
              </a:ext>
            </a:extLst>
          </p:cNvPr>
          <p:cNvSpPr/>
          <p:nvPr/>
        </p:nvSpPr>
        <p:spPr>
          <a:xfrm rot="3187255">
            <a:off x="1607624" y="2448386"/>
            <a:ext cx="639577" cy="236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0EAD265A-4122-4D09-BB8C-23A43607A6E4}"/>
              </a:ext>
            </a:extLst>
          </p:cNvPr>
          <p:cNvSpPr/>
          <p:nvPr/>
        </p:nvSpPr>
        <p:spPr>
          <a:xfrm rot="3187255">
            <a:off x="2299674" y="3629122"/>
            <a:ext cx="639577" cy="236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7607CCC1-2007-47C3-A0C6-A24680FDAA07}"/>
              </a:ext>
            </a:extLst>
          </p:cNvPr>
          <p:cNvSpPr/>
          <p:nvPr/>
        </p:nvSpPr>
        <p:spPr>
          <a:xfrm rot="3187255">
            <a:off x="2873011" y="4812504"/>
            <a:ext cx="639577" cy="236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5DB37A2E-4DF0-4B57-AD2D-DAA71BFD3860}"/>
              </a:ext>
            </a:extLst>
          </p:cNvPr>
          <p:cNvSpPr/>
          <p:nvPr/>
        </p:nvSpPr>
        <p:spPr>
          <a:xfrm>
            <a:off x="4864015" y="5407840"/>
            <a:ext cx="639577" cy="236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25748170-4367-44B8-A220-91185FD6974F}"/>
              </a:ext>
            </a:extLst>
          </p:cNvPr>
          <p:cNvSpPr/>
          <p:nvPr/>
        </p:nvSpPr>
        <p:spPr>
          <a:xfrm rot="18509707">
            <a:off x="6727582" y="4791407"/>
            <a:ext cx="639577" cy="236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5267B368-B625-4975-9A1A-EB717A7D0F28}"/>
              </a:ext>
            </a:extLst>
          </p:cNvPr>
          <p:cNvSpPr/>
          <p:nvPr/>
        </p:nvSpPr>
        <p:spPr>
          <a:xfrm rot="18509707">
            <a:off x="7308311" y="3642929"/>
            <a:ext cx="639577" cy="236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53667809-F24A-4A47-916F-2A762A237151}"/>
              </a:ext>
            </a:extLst>
          </p:cNvPr>
          <p:cNvSpPr/>
          <p:nvPr/>
        </p:nvSpPr>
        <p:spPr>
          <a:xfrm rot="18509707">
            <a:off x="7783278" y="2406126"/>
            <a:ext cx="639577" cy="236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1D637CC-B6DC-4259-AC2A-48C9D6BA9DAD}"/>
              </a:ext>
            </a:extLst>
          </p:cNvPr>
          <p:cNvSpPr txBox="1"/>
          <p:nvPr/>
        </p:nvSpPr>
        <p:spPr>
          <a:xfrm>
            <a:off x="9268521" y="238217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顧客、上流チーム</a:t>
            </a:r>
          </a:p>
        </p:txBody>
      </p:sp>
      <p:sp>
        <p:nvSpPr>
          <p:cNvPr id="21" name="右中かっこ 20">
            <a:extLst>
              <a:ext uri="{FF2B5EF4-FFF2-40B4-BE49-F238E27FC236}">
                <a16:creationId xmlns:a16="http://schemas.microsoft.com/office/drawing/2014/main" id="{C9F8AC82-569B-45C4-B809-9AF0128ACEC3}"/>
              </a:ext>
            </a:extLst>
          </p:cNvPr>
          <p:cNvSpPr/>
          <p:nvPr/>
        </p:nvSpPr>
        <p:spPr>
          <a:xfrm>
            <a:off x="8847508" y="1690688"/>
            <a:ext cx="352338" cy="17300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D73E4DD-D40F-4360-8490-AB4BA363E433}"/>
              </a:ext>
            </a:extLst>
          </p:cNvPr>
          <p:cNvSpPr txBox="1"/>
          <p:nvPr/>
        </p:nvSpPr>
        <p:spPr>
          <a:xfrm>
            <a:off x="9391953" y="472519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下流チーム</a:t>
            </a:r>
          </a:p>
        </p:txBody>
      </p:sp>
      <p:sp>
        <p:nvSpPr>
          <p:cNvPr id="23" name="右中かっこ 22">
            <a:extLst>
              <a:ext uri="{FF2B5EF4-FFF2-40B4-BE49-F238E27FC236}">
                <a16:creationId xmlns:a16="http://schemas.microsoft.com/office/drawing/2014/main" id="{72202B1E-4351-4873-9D22-21D9B695BE6C}"/>
              </a:ext>
            </a:extLst>
          </p:cNvPr>
          <p:cNvSpPr/>
          <p:nvPr/>
        </p:nvSpPr>
        <p:spPr>
          <a:xfrm>
            <a:off x="8841134" y="4064744"/>
            <a:ext cx="352338" cy="17300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88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D1D7A0-E81C-4AF8-B73F-2BEC0599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要件定義（要件再定義）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F264EC-F13C-4DF5-9FB6-CA2D022A1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1825625"/>
            <a:ext cx="5246615" cy="4351338"/>
          </a:xfrm>
        </p:spPr>
        <p:txBody>
          <a:bodyPr>
            <a:normAutofit fontScale="55000" lnSpcReduction="20000"/>
          </a:bodyPr>
          <a:lstStyle/>
          <a:p>
            <a:r>
              <a:rPr lang="ja-JP" altLang="en-US" dirty="0"/>
              <a:t>開発の目的・条件の定義</a:t>
            </a:r>
            <a:endParaRPr lang="en-US" altLang="ja-JP" dirty="0"/>
          </a:p>
          <a:p>
            <a:pPr lvl="1"/>
            <a:r>
              <a:rPr lang="ja-JP" altLang="en-US" dirty="0"/>
              <a:t>業務改善点</a:t>
            </a:r>
            <a:endParaRPr lang="en-US" altLang="ja-JP" dirty="0"/>
          </a:p>
          <a:p>
            <a:pPr lvl="1"/>
            <a:r>
              <a:rPr kumimoji="1" lang="ja-JP" altLang="en-US" dirty="0"/>
              <a:t>達成目的</a:t>
            </a:r>
            <a:endParaRPr kumimoji="1" lang="en-US" altLang="ja-JP" dirty="0"/>
          </a:p>
          <a:p>
            <a:r>
              <a:rPr kumimoji="1" lang="ja-JP" altLang="en-US" dirty="0"/>
              <a:t>要件定義書の構成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案件の目的</a:t>
            </a:r>
            <a:endParaRPr kumimoji="1" lang="en-US" altLang="ja-JP" dirty="0"/>
          </a:p>
          <a:p>
            <a:pPr lvl="1"/>
            <a:r>
              <a:rPr lang="ja-JP" altLang="en-US" dirty="0"/>
              <a:t>用語定義</a:t>
            </a:r>
            <a:endParaRPr lang="en-US" altLang="ja-JP" dirty="0"/>
          </a:p>
          <a:p>
            <a:pPr lvl="1"/>
            <a:r>
              <a:rPr kumimoji="1" lang="ja-JP" altLang="en-US" dirty="0"/>
              <a:t>システムの概要</a:t>
            </a:r>
            <a:endParaRPr kumimoji="1" lang="en-US" altLang="ja-JP" dirty="0"/>
          </a:p>
          <a:p>
            <a:pPr lvl="2"/>
            <a:r>
              <a:rPr lang="ja-JP" altLang="en-US" dirty="0"/>
              <a:t>現状の業務</a:t>
            </a:r>
            <a:endParaRPr lang="en-US" altLang="ja-JP" dirty="0"/>
          </a:p>
          <a:p>
            <a:pPr lvl="2"/>
            <a:r>
              <a:rPr kumimoji="1" lang="ja-JP" altLang="en-US" dirty="0"/>
              <a:t>システム化範囲</a:t>
            </a:r>
            <a:endParaRPr lang="en-US" altLang="ja-JP" dirty="0"/>
          </a:p>
          <a:p>
            <a:pPr lvl="2"/>
            <a:r>
              <a:rPr kumimoji="1" lang="ja-JP" altLang="en-US" dirty="0"/>
              <a:t>システム導入後の業務フロー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機能要件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機能一覧と各機能の条件</a:t>
            </a:r>
            <a:endParaRPr kumimoji="1" lang="en-US" altLang="ja-JP" dirty="0"/>
          </a:p>
          <a:p>
            <a:pPr lvl="1"/>
            <a:r>
              <a:rPr lang="ja-JP" altLang="en-US" dirty="0"/>
              <a:t>入力と出力の要件</a:t>
            </a:r>
            <a:endParaRPr lang="en-US" altLang="ja-JP" dirty="0"/>
          </a:p>
          <a:p>
            <a:pPr lvl="2"/>
            <a:r>
              <a:rPr lang="ja-JP" altLang="en-US" dirty="0"/>
              <a:t>データ型、必須</a:t>
            </a:r>
            <a:endParaRPr lang="en-US" altLang="ja-JP" dirty="0"/>
          </a:p>
          <a:p>
            <a:pPr lvl="1"/>
            <a:r>
              <a:rPr lang="ja-JP" altLang="en-US" dirty="0"/>
              <a:t>非機能要件</a:t>
            </a:r>
            <a:endParaRPr lang="en-US" altLang="ja-JP" dirty="0"/>
          </a:p>
          <a:p>
            <a:pPr lvl="2"/>
            <a:r>
              <a:rPr lang="ja-JP" altLang="en-US" dirty="0"/>
              <a:t>可用性、性能、セキュリティ、ユーザビリティ、運用</a:t>
            </a:r>
            <a:endParaRPr lang="en-US" altLang="ja-JP" dirty="0"/>
          </a:p>
          <a:p>
            <a:pPr lvl="1"/>
            <a:r>
              <a:rPr kumimoji="1" lang="ja-JP" altLang="en-US" dirty="0"/>
              <a:t>品質・性能の</a:t>
            </a:r>
            <a:r>
              <a:rPr lang="ja-JP" altLang="en-US" dirty="0"/>
              <a:t>要件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品質レベル、ネットワーク</a:t>
            </a:r>
            <a:endParaRPr kumimoji="1" lang="en-US" altLang="ja-JP" dirty="0"/>
          </a:p>
          <a:p>
            <a:pPr lvl="1"/>
            <a:r>
              <a:rPr lang="ja-JP" altLang="en-US" dirty="0"/>
              <a:t>セキュリティ要件</a:t>
            </a:r>
            <a:endParaRPr kumimoji="1" lang="ja-JP" altLang="en-US" dirty="0"/>
          </a:p>
        </p:txBody>
      </p:sp>
      <p:pic>
        <p:nvPicPr>
          <p:cNvPr id="1026" name="Picture 2" descr="Image result for 業務フロー">
            <a:extLst>
              <a:ext uri="{FF2B5EF4-FFF2-40B4-BE49-F238E27FC236}">
                <a16:creationId xmlns:a16="http://schemas.microsoft.com/office/drawing/2014/main" id="{4B708D0D-48A9-4256-B33C-4062C86F9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13" y="2077244"/>
            <a:ext cx="55245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024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4258D6-D54C-43F1-AE6C-560605B7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基本設計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30A7CD-F7F4-422D-9222-99C828B47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注意点</a:t>
            </a:r>
            <a:endParaRPr kumimoji="1" lang="en-US" altLang="ja-JP" dirty="0"/>
          </a:p>
          <a:p>
            <a:pPr lvl="1"/>
            <a:r>
              <a:rPr lang="ja-JP" altLang="en-US" dirty="0"/>
              <a:t>設計の定義：会社によって意味とやり方が違う。</a:t>
            </a:r>
            <a:endParaRPr lang="en-US" altLang="ja-JP" dirty="0"/>
          </a:p>
          <a:p>
            <a:pPr lvl="1"/>
            <a:r>
              <a:rPr kumimoji="1" lang="ja-JP" altLang="en-US" dirty="0"/>
              <a:t>設計の範囲：どこまで設計するか（粒度）</a:t>
            </a:r>
            <a:endParaRPr kumimoji="1" lang="en-US" altLang="ja-JP" dirty="0"/>
          </a:p>
          <a:p>
            <a:r>
              <a:rPr kumimoji="1" lang="ja-JP" altLang="en-US" dirty="0"/>
              <a:t>設計の評価基準</a:t>
            </a:r>
            <a:endParaRPr kumimoji="1" lang="en-US" altLang="ja-JP" dirty="0"/>
          </a:p>
          <a:p>
            <a:pPr lvl="1"/>
            <a:r>
              <a:rPr lang="ja-JP" altLang="en-US" dirty="0"/>
              <a:t>要件を満たす</a:t>
            </a:r>
            <a:endParaRPr lang="en-US" altLang="ja-JP" dirty="0"/>
          </a:p>
          <a:p>
            <a:pPr lvl="1"/>
            <a:r>
              <a:rPr kumimoji="1" lang="ja-JP" altLang="en-US" dirty="0"/>
              <a:t>網羅的</a:t>
            </a:r>
            <a:endParaRPr kumimoji="1" lang="en-US" altLang="ja-JP" dirty="0"/>
          </a:p>
          <a:p>
            <a:pPr lvl="1"/>
            <a:r>
              <a:rPr lang="ja-JP" altLang="en-US" dirty="0"/>
              <a:t>設計要素の一意性</a:t>
            </a:r>
            <a:endParaRPr lang="en-US" altLang="ja-JP" dirty="0"/>
          </a:p>
          <a:p>
            <a:pPr lvl="1"/>
            <a:r>
              <a:rPr kumimoji="1" lang="ja-JP" altLang="en-US" dirty="0"/>
              <a:t>矛盾がない</a:t>
            </a:r>
            <a:endParaRPr kumimoji="1" lang="en-US" altLang="ja-JP" dirty="0"/>
          </a:p>
          <a:p>
            <a:pPr lvl="2"/>
            <a:r>
              <a:rPr lang="ja-JP" altLang="en-US" dirty="0"/>
              <a:t>処理内容</a:t>
            </a:r>
            <a:endParaRPr lang="en-US" altLang="ja-JP" dirty="0"/>
          </a:p>
          <a:p>
            <a:pPr lvl="2"/>
            <a:r>
              <a:rPr kumimoji="1" lang="ja-JP" altLang="en-US" dirty="0"/>
              <a:t>データライフサイクル</a:t>
            </a:r>
            <a:endParaRPr kumimoji="1" lang="en-US" altLang="ja-JP" dirty="0"/>
          </a:p>
          <a:p>
            <a:pPr lvl="1"/>
            <a:r>
              <a:rPr lang="ja-JP" altLang="en-US" dirty="0"/>
              <a:t>運用しやすい</a:t>
            </a:r>
            <a:endParaRPr kumimoji="1" lang="ja-JP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6CE92D97-50E2-4D2A-A730-39A791B1F2C1}"/>
              </a:ext>
            </a:extLst>
          </p:cNvPr>
          <p:cNvSpPr txBox="1">
            <a:spLocks/>
          </p:cNvSpPr>
          <p:nvPr/>
        </p:nvSpPr>
        <p:spPr>
          <a:xfrm>
            <a:off x="9685867" y="77579"/>
            <a:ext cx="2506133" cy="71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bg1">
                    <a:lumMod val="75000"/>
                  </a:schemeClr>
                </a:solidFill>
              </a:rPr>
              <a:t>基本設計</a:t>
            </a:r>
          </a:p>
        </p:txBody>
      </p:sp>
    </p:spTree>
    <p:extLst>
      <p:ext uri="{BB962C8B-B14F-4D97-AF65-F5344CB8AC3E}">
        <p14:creationId xmlns:p14="http://schemas.microsoft.com/office/powerpoint/2010/main" val="198463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C7C369-B92E-4C49-A99C-122AA4EAE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設計って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4A409D96-8A98-4BC6-BEE6-61774224D735}"/>
              </a:ext>
            </a:extLst>
          </p:cNvPr>
          <p:cNvSpPr txBox="1">
            <a:spLocks/>
          </p:cNvSpPr>
          <p:nvPr/>
        </p:nvSpPr>
        <p:spPr>
          <a:xfrm>
            <a:off x="9685867" y="77579"/>
            <a:ext cx="2506133" cy="71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bg1">
                    <a:lumMod val="75000"/>
                  </a:schemeClr>
                </a:solidFill>
              </a:rPr>
              <a:t>基本設計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1B24161-C792-4694-B12A-1EEB29AE337C}"/>
              </a:ext>
            </a:extLst>
          </p:cNvPr>
          <p:cNvSpPr/>
          <p:nvPr/>
        </p:nvSpPr>
        <p:spPr>
          <a:xfrm>
            <a:off x="990600" y="1978234"/>
            <a:ext cx="2353734" cy="440267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概念設計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BF0E103-5D29-43FC-8276-BF9685B45A4F}"/>
              </a:ext>
            </a:extLst>
          </p:cNvPr>
          <p:cNvSpPr/>
          <p:nvPr/>
        </p:nvSpPr>
        <p:spPr>
          <a:xfrm>
            <a:off x="6493932" y="2712478"/>
            <a:ext cx="2353734" cy="440267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画面設計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A652126-D7CB-4F92-8755-29EF146300E4}"/>
              </a:ext>
            </a:extLst>
          </p:cNvPr>
          <p:cNvSpPr/>
          <p:nvPr/>
        </p:nvSpPr>
        <p:spPr>
          <a:xfrm>
            <a:off x="990600" y="2712479"/>
            <a:ext cx="2353734" cy="440267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基本設計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C965C77-3BC9-4971-A83A-F128A2A9E8B1}"/>
              </a:ext>
            </a:extLst>
          </p:cNvPr>
          <p:cNvSpPr/>
          <p:nvPr/>
        </p:nvSpPr>
        <p:spPr>
          <a:xfrm>
            <a:off x="990600" y="3446724"/>
            <a:ext cx="2353734" cy="440267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詳細設計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102480B-1F94-483F-85E1-225F676CCBF7}"/>
              </a:ext>
            </a:extLst>
          </p:cNvPr>
          <p:cNvSpPr/>
          <p:nvPr/>
        </p:nvSpPr>
        <p:spPr>
          <a:xfrm>
            <a:off x="3742266" y="2712479"/>
            <a:ext cx="2353734" cy="440267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外部設計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04E9AB-9D29-455A-8772-5424CAA23147}"/>
              </a:ext>
            </a:extLst>
          </p:cNvPr>
          <p:cNvSpPr/>
          <p:nvPr/>
        </p:nvSpPr>
        <p:spPr>
          <a:xfrm>
            <a:off x="3742266" y="3446724"/>
            <a:ext cx="2353734" cy="440267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内部設計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A327EFA-FAFE-40FC-AE82-7C768D0B2124}"/>
              </a:ext>
            </a:extLst>
          </p:cNvPr>
          <p:cNvSpPr/>
          <p:nvPr/>
        </p:nvSpPr>
        <p:spPr>
          <a:xfrm>
            <a:off x="6493932" y="3446723"/>
            <a:ext cx="2353734" cy="440267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プログラム設計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316B52A-7514-4025-861C-7FB81A04E6E9}"/>
              </a:ext>
            </a:extLst>
          </p:cNvPr>
          <p:cNvSpPr/>
          <p:nvPr/>
        </p:nvSpPr>
        <p:spPr>
          <a:xfrm>
            <a:off x="990600" y="4985767"/>
            <a:ext cx="2353734" cy="440267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運用設計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D8A9CAC-5461-4E2F-9C6E-99D7E3AC7DB7}"/>
              </a:ext>
            </a:extLst>
          </p:cNvPr>
          <p:cNvSpPr/>
          <p:nvPr/>
        </p:nvSpPr>
        <p:spPr>
          <a:xfrm>
            <a:off x="990600" y="4216245"/>
            <a:ext cx="2353734" cy="440267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テスト設計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4CB1727-8DC6-4BA7-B204-96C4CA24D721}"/>
              </a:ext>
            </a:extLst>
          </p:cNvPr>
          <p:cNvSpPr/>
          <p:nvPr/>
        </p:nvSpPr>
        <p:spPr>
          <a:xfrm>
            <a:off x="6493932" y="1978233"/>
            <a:ext cx="2353734" cy="440267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インタフェース設計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B4FAE98-C97D-443F-A857-A6DDFD66ABD0}"/>
              </a:ext>
            </a:extLst>
          </p:cNvPr>
          <p:cNvSpPr/>
          <p:nvPr/>
        </p:nvSpPr>
        <p:spPr>
          <a:xfrm>
            <a:off x="9245598" y="2712477"/>
            <a:ext cx="2353734" cy="440267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DB</a:t>
            </a:r>
            <a:r>
              <a:rPr kumimoji="1" lang="ja-JP" altLang="en-US" dirty="0">
                <a:solidFill>
                  <a:schemeClr val="tx1"/>
                </a:solidFill>
              </a:rPr>
              <a:t>設計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BB143DF-2FE4-4FB8-BE5B-0D6D4DBCF399}"/>
              </a:ext>
            </a:extLst>
          </p:cNvPr>
          <p:cNvSpPr/>
          <p:nvPr/>
        </p:nvSpPr>
        <p:spPr>
          <a:xfrm>
            <a:off x="6493932" y="4216245"/>
            <a:ext cx="2353734" cy="440267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アーキテクチャ設計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2790855-0E47-4015-BD0D-092B389158C2}"/>
              </a:ext>
            </a:extLst>
          </p:cNvPr>
          <p:cNvSpPr/>
          <p:nvPr/>
        </p:nvSpPr>
        <p:spPr>
          <a:xfrm>
            <a:off x="9245598" y="1968182"/>
            <a:ext cx="2353734" cy="440267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機能設計</a:t>
            </a:r>
          </a:p>
        </p:txBody>
      </p:sp>
    </p:spTree>
    <p:extLst>
      <p:ext uri="{BB962C8B-B14F-4D97-AF65-F5344CB8AC3E}">
        <p14:creationId xmlns:p14="http://schemas.microsoft.com/office/powerpoint/2010/main" val="250365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A06794C-BB38-436A-B040-0F257E7A72D1}"/>
              </a:ext>
            </a:extLst>
          </p:cNvPr>
          <p:cNvSpPr/>
          <p:nvPr/>
        </p:nvSpPr>
        <p:spPr>
          <a:xfrm>
            <a:off x="5342038" y="3301106"/>
            <a:ext cx="2030836" cy="953510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0CF9CF1-BD51-45AC-87B3-D50B2841253D}"/>
              </a:ext>
            </a:extLst>
          </p:cNvPr>
          <p:cNvSpPr/>
          <p:nvPr/>
        </p:nvSpPr>
        <p:spPr>
          <a:xfrm>
            <a:off x="3134336" y="3301106"/>
            <a:ext cx="2030836" cy="953510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627D457-5FB9-4216-BF57-FEC85CBF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システム構成要素</a:t>
            </a:r>
            <a:endParaRPr kumimoji="1" lang="ja-JP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0DB1D6E9-0ED1-494B-B395-DBDEE74B4C1D}"/>
              </a:ext>
            </a:extLst>
          </p:cNvPr>
          <p:cNvSpPr txBox="1">
            <a:spLocks/>
          </p:cNvSpPr>
          <p:nvPr/>
        </p:nvSpPr>
        <p:spPr>
          <a:xfrm>
            <a:off x="9685867" y="77579"/>
            <a:ext cx="2506133" cy="71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bg1">
                    <a:lumMod val="75000"/>
                  </a:schemeClr>
                </a:solidFill>
              </a:rPr>
              <a:t>基本設計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F1C3167-32CC-4F1C-AE3A-EE546898CF65}"/>
              </a:ext>
            </a:extLst>
          </p:cNvPr>
          <p:cNvSpPr/>
          <p:nvPr/>
        </p:nvSpPr>
        <p:spPr>
          <a:xfrm>
            <a:off x="838199" y="5637403"/>
            <a:ext cx="6446242" cy="47665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インフラ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C0D8C0A-73DF-46A5-BB50-568010D4664B}"/>
              </a:ext>
            </a:extLst>
          </p:cNvPr>
          <p:cNvSpPr/>
          <p:nvPr/>
        </p:nvSpPr>
        <p:spPr>
          <a:xfrm>
            <a:off x="838199" y="4507723"/>
            <a:ext cx="2030836" cy="953510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アプリケーション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基盤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（オンライン）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9873B7E-B70D-407D-9D1B-AF93F645D136}"/>
              </a:ext>
            </a:extLst>
          </p:cNvPr>
          <p:cNvSpPr/>
          <p:nvPr/>
        </p:nvSpPr>
        <p:spPr>
          <a:xfrm>
            <a:off x="3045902" y="4507723"/>
            <a:ext cx="2030836" cy="953510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アプリケーション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基盤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（バッチ）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9727BE5-0171-4356-AC85-F1ADE4A46CCF}"/>
              </a:ext>
            </a:extLst>
          </p:cNvPr>
          <p:cNvSpPr/>
          <p:nvPr/>
        </p:nvSpPr>
        <p:spPr>
          <a:xfrm>
            <a:off x="5253605" y="4507723"/>
            <a:ext cx="2030836" cy="953510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外部連携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基盤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84C90A1-6933-4BFA-9BB8-1273000012E9}"/>
              </a:ext>
            </a:extLst>
          </p:cNvPr>
          <p:cNvSpPr/>
          <p:nvPr/>
        </p:nvSpPr>
        <p:spPr>
          <a:xfrm>
            <a:off x="3045902" y="3378043"/>
            <a:ext cx="2030836" cy="95351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バッチ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アプリケーション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7DD8447-757A-4FE0-A774-3C72C6C3BF36}"/>
              </a:ext>
            </a:extLst>
          </p:cNvPr>
          <p:cNvSpPr/>
          <p:nvPr/>
        </p:nvSpPr>
        <p:spPr>
          <a:xfrm>
            <a:off x="5253605" y="3378043"/>
            <a:ext cx="2030836" cy="95351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外部連携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アプリケーション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FFB38FB-F05C-42AF-9834-3239637B6750}"/>
              </a:ext>
            </a:extLst>
          </p:cNvPr>
          <p:cNvSpPr/>
          <p:nvPr/>
        </p:nvSpPr>
        <p:spPr>
          <a:xfrm>
            <a:off x="838199" y="1866858"/>
            <a:ext cx="2030836" cy="2464695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オンライン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アプリケーション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3309873-C347-4BC3-B3CC-BE7D1F7882E2}"/>
              </a:ext>
            </a:extLst>
          </p:cNvPr>
          <p:cNvSpPr/>
          <p:nvPr/>
        </p:nvSpPr>
        <p:spPr>
          <a:xfrm>
            <a:off x="915210" y="2465762"/>
            <a:ext cx="727070" cy="704386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帳票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9734DCB-0310-492B-8C35-3B5C12152F24}"/>
              </a:ext>
            </a:extLst>
          </p:cNvPr>
          <p:cNvSpPr/>
          <p:nvPr/>
        </p:nvSpPr>
        <p:spPr>
          <a:xfrm>
            <a:off x="915210" y="3509348"/>
            <a:ext cx="727070" cy="704386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画面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472D178-7FB9-4B3C-B58F-A1B7D59C63EE}"/>
              </a:ext>
            </a:extLst>
          </p:cNvPr>
          <p:cNvSpPr/>
          <p:nvPr/>
        </p:nvSpPr>
        <p:spPr>
          <a:xfrm>
            <a:off x="2050032" y="3543417"/>
            <a:ext cx="727070" cy="704386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75AC8F9C-C308-4AA1-8CFB-B110B1304B6E}"/>
              </a:ext>
            </a:extLst>
          </p:cNvPr>
          <p:cNvSpPr/>
          <p:nvPr/>
        </p:nvSpPr>
        <p:spPr>
          <a:xfrm>
            <a:off x="1389936" y="2886949"/>
            <a:ext cx="912440" cy="9124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機能</a:t>
            </a:r>
          </a:p>
        </p:txBody>
      </p:sp>
      <p:sp>
        <p:nvSpPr>
          <p:cNvPr id="18" name="右中かっこ 17">
            <a:extLst>
              <a:ext uri="{FF2B5EF4-FFF2-40B4-BE49-F238E27FC236}">
                <a16:creationId xmlns:a16="http://schemas.microsoft.com/office/drawing/2014/main" id="{A6D2FA6D-BD6C-4BD9-BAC8-6B354A2B557B}"/>
              </a:ext>
            </a:extLst>
          </p:cNvPr>
          <p:cNvSpPr/>
          <p:nvPr/>
        </p:nvSpPr>
        <p:spPr>
          <a:xfrm>
            <a:off x="7898858" y="1778772"/>
            <a:ext cx="496111" cy="26408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中かっこ 19">
            <a:extLst>
              <a:ext uri="{FF2B5EF4-FFF2-40B4-BE49-F238E27FC236}">
                <a16:creationId xmlns:a16="http://schemas.microsoft.com/office/drawing/2014/main" id="{49FD45B1-3883-43FD-9C8D-BD0D5F768854}"/>
              </a:ext>
            </a:extLst>
          </p:cNvPr>
          <p:cNvSpPr/>
          <p:nvPr/>
        </p:nvSpPr>
        <p:spPr>
          <a:xfrm>
            <a:off x="7898857" y="4507722"/>
            <a:ext cx="496111" cy="16063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5A61CB0-4995-4DFB-AEDC-92DAE6C8A189}"/>
              </a:ext>
            </a:extLst>
          </p:cNvPr>
          <p:cNvSpPr txBox="1"/>
          <p:nvPr/>
        </p:nvSpPr>
        <p:spPr>
          <a:xfrm>
            <a:off x="8670204" y="293177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アプリケーション設計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F48B06E-7A14-4FDE-B119-D318A72A0114}"/>
              </a:ext>
            </a:extLst>
          </p:cNvPr>
          <p:cNvSpPr txBox="1"/>
          <p:nvPr/>
        </p:nvSpPr>
        <p:spPr>
          <a:xfrm>
            <a:off x="8670204" y="513741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アーキテクチャ設計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8CD5BE-5CE1-4E64-92A8-8C513FE253C4}"/>
              </a:ext>
            </a:extLst>
          </p:cNvPr>
          <p:cNvSpPr txBox="1"/>
          <p:nvPr/>
        </p:nvSpPr>
        <p:spPr>
          <a:xfrm>
            <a:off x="8670204" y="5637403"/>
            <a:ext cx="3009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ミドルウェア</a:t>
            </a:r>
            <a:endParaRPr kumimoji="1" lang="en-US" altLang="ja-JP" sz="1200" dirty="0"/>
          </a:p>
          <a:p>
            <a:r>
              <a:rPr lang="en-US" altLang="ja-JP" sz="1200" dirty="0"/>
              <a:t>OS</a:t>
            </a:r>
            <a:r>
              <a:rPr lang="ja-JP" altLang="en-US" sz="1200" dirty="0"/>
              <a:t>／サーバ／ネットワーク／ストレージ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01392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760549-5F46-4C4B-9500-658150EE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基本設計書構成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AD696A-80BA-4F0C-9A40-89D319688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共通設計</a:t>
            </a:r>
            <a:endParaRPr kumimoji="1" lang="en-US" altLang="ja-JP" dirty="0"/>
          </a:p>
          <a:p>
            <a:r>
              <a:rPr lang="ja-JP" altLang="en-US" dirty="0"/>
              <a:t>アプリケーション設計</a:t>
            </a:r>
            <a:endParaRPr lang="en-US" altLang="ja-JP" dirty="0"/>
          </a:p>
          <a:p>
            <a:r>
              <a:rPr kumimoji="1" lang="ja-JP" altLang="en-US" dirty="0"/>
              <a:t>アーキテクチャ設計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28C7D27-EBA5-4388-851E-542C329A0E06}"/>
              </a:ext>
            </a:extLst>
          </p:cNvPr>
          <p:cNvSpPr txBox="1">
            <a:spLocks/>
          </p:cNvSpPr>
          <p:nvPr/>
        </p:nvSpPr>
        <p:spPr>
          <a:xfrm>
            <a:off x="9685867" y="77579"/>
            <a:ext cx="2506133" cy="71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bg1">
                    <a:lumMod val="75000"/>
                  </a:schemeClr>
                </a:solidFill>
              </a:rPr>
              <a:t>基本設計</a:t>
            </a:r>
          </a:p>
        </p:txBody>
      </p:sp>
    </p:spTree>
    <p:extLst>
      <p:ext uri="{BB962C8B-B14F-4D97-AF65-F5344CB8AC3E}">
        <p14:creationId xmlns:p14="http://schemas.microsoft.com/office/powerpoint/2010/main" val="3308502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596</Words>
  <Application>Microsoft Office PowerPoint</Application>
  <PresentationFormat>ワイド画面</PresentationFormat>
  <Paragraphs>237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游ゴシック</vt:lpstr>
      <vt:lpstr>游ゴシック Light</vt:lpstr>
      <vt:lpstr>Arial</vt:lpstr>
      <vt:lpstr>Times New Roman</vt:lpstr>
      <vt:lpstr>Office テーマ</vt:lpstr>
      <vt:lpstr>システム設計</vt:lpstr>
      <vt:lpstr>ToC</vt:lpstr>
      <vt:lpstr>セミナーの目的</vt:lpstr>
      <vt:lpstr>WF型のシステム開発</vt:lpstr>
      <vt:lpstr>要件定義（要件再定義）</vt:lpstr>
      <vt:lpstr>基本設計</vt:lpstr>
      <vt:lpstr>設計って</vt:lpstr>
      <vt:lpstr>システム構成要素</vt:lpstr>
      <vt:lpstr>基本設計書構成</vt:lpstr>
      <vt:lpstr>共通設計</vt:lpstr>
      <vt:lpstr>アプリケーション設計</vt:lpstr>
      <vt:lpstr>アーキテクチャ設計</vt:lpstr>
      <vt:lpstr>ネックスステップ</vt:lpstr>
      <vt:lpstr>EASの人の価値</vt:lpstr>
      <vt:lpstr>EASの発展の道</vt:lpstr>
      <vt:lpstr>EAS hướng tới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システム設計</dc:title>
  <dc:creator>Trung Thanh Tran</dc:creator>
  <cp:lastModifiedBy>Trung Thanh Tran</cp:lastModifiedBy>
  <cp:revision>72</cp:revision>
  <dcterms:created xsi:type="dcterms:W3CDTF">2017-07-07T13:57:02Z</dcterms:created>
  <dcterms:modified xsi:type="dcterms:W3CDTF">2017-07-07T23:38:58Z</dcterms:modified>
</cp:coreProperties>
</file>