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58" r:id="rId5"/>
    <p:sldId id="269" r:id="rId6"/>
    <p:sldId id="259" r:id="rId7"/>
    <p:sldId id="273" r:id="rId8"/>
    <p:sldId id="270" r:id="rId9"/>
    <p:sldId id="260" r:id="rId10"/>
    <p:sldId id="271" r:id="rId11"/>
    <p:sldId id="274" r:id="rId12"/>
    <p:sldId id="261" r:id="rId13"/>
    <p:sldId id="262" r:id="rId14"/>
    <p:sldId id="264" r:id="rId15"/>
    <p:sldId id="265" r:id="rId16"/>
    <p:sldId id="272" r:id="rId17"/>
    <p:sldId id="275" r:id="rId18"/>
    <p:sldId id="267" r:id="rId19"/>
    <p:sldId id="283" r:id="rId20"/>
    <p:sldId id="276" r:id="rId21"/>
    <p:sldId id="280" r:id="rId22"/>
    <p:sldId id="277" r:id="rId23"/>
    <p:sldId id="281" r:id="rId24"/>
    <p:sldId id="284" r:id="rId25"/>
    <p:sldId id="282" r:id="rId26"/>
    <p:sldId id="278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8E3D-E469-421B-B5D2-1313426E4A5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80AF-7E88-49F1-960A-E6E9047BE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D15-9038-4012-A47D-1ABCD85130C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6468-3C17-42D6-9B80-2ED8438D64D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9E8-CF27-49EF-9250-7C789848EFB9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C701-79E7-4A80-B0AE-89131C154D8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DDF-3718-4ED0-96D5-83A79A2628CE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9671-870A-4863-B219-56C87E0EC5CD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8018-995D-441C-AA4D-9694BB2590D5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497C-125B-49E7-A0B3-13A73A9687E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185-0793-437F-9B32-8EC8C6AD492C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1D2-8A94-4D5F-9E3B-2D60B3E7117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09A-0A50-421F-8E77-AD1105B1BE11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ECB-3A9A-435E-B915-95EE9D999DE8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c/guide/2.0/en/security-authorization#rba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9d63ee47c6b128070b08d3cae347edf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2438cabdf8fb6ca48488325f9cfebba7" TargetMode="External"/><Relationship Id="rId2" Type="http://schemas.openxmlformats.org/officeDocument/2006/relationships/hyperlink" Target="https://github.com/umbalaconmeogia/yii2-rbac-tutorial/commit/70eb63d5e10ae66cbc5234c58032bf3bc09c508d#diff-a2e29ab3bdcd5e7f90c5acb8cdf420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c479012d1871688049bbb79f76cdbfa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a44549116126efc70beb5f055a8016a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9ce5e4d8a4731344da9910ce8b078d3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" TargetMode="External"/><Relationship Id="rId2" Type="http://schemas.openxmlformats.org/officeDocument/2006/relationships/hyperlink" Target="https://www.yiiframework.com/doc/guide/2.0/en/security-author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n/runtime-overview" TargetMode="External"/><Relationship Id="rId2" Type="http://schemas.openxmlformats.org/officeDocument/2006/relationships/hyperlink" Target="https://www.yiiframework.com/doc/guide/2.0/en/security-authorization#access-control-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57561-31BF-4418-8DDF-28466430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/>
              <a:t> Authorization </a:t>
            </a:r>
            <a:r>
              <a:rPr kumimoji="1" lang="en-US" altLang="ja-JP" dirty="0"/>
              <a:t>on an</a:t>
            </a:r>
            <a:br>
              <a:rPr kumimoji="1" lang="en-US" altLang="ja-JP" dirty="0"/>
            </a:br>
            <a:r>
              <a:rPr kumimoji="1" lang="en-US" altLang="ja-JP" dirty="0" err="1"/>
              <a:t>yii2</a:t>
            </a:r>
            <a:r>
              <a:rPr kumimoji="1" lang="en-US" altLang="ja-JP" dirty="0"/>
              <a:t>-framework based system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35DE-6FBF-48C1-9CB9-D335F168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2020/03/13 (Fri)</a:t>
            </a:r>
          </a:p>
          <a:p>
            <a:r>
              <a:rPr lang="en-US" altLang="ja-JP" dirty="0"/>
              <a:t>By </a:t>
            </a:r>
            <a:r>
              <a:rPr lang="en-US" altLang="ja-JP" dirty="0" err="1"/>
              <a:t>Umbalaconmeogia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113EF0-92BE-4438-ACD3-844D415A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600D8-B6C9-4CED-A3EC-7FF6BA5B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305A8-DD1B-4011-8E43-B8F47A23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we want to use a framework like </a:t>
            </a:r>
            <a:r>
              <a:rPr kumimoji="1"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6734B6-FEF0-40FA-88D4-22C89335BEA8}"/>
              </a:ext>
            </a:extLst>
          </p:cNvPr>
          <p:cNvSpPr txBox="1"/>
          <p:nvPr/>
        </p:nvSpPr>
        <p:spPr>
          <a:xfrm>
            <a:off x="838199" y="169068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function of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for simple case only.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 easy thinking code like this</a:t>
            </a:r>
            <a:r>
              <a:rPr kumimoji="1" lang="ja-JP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($post-&gt;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 ||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::$app-&gt;user-&gt;privilege = User::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we need to write code like this many times in the code to check privilege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74983D-7622-49AD-B9D6-310C419884B8}"/>
              </a:ext>
            </a:extLst>
          </p:cNvPr>
          <p:cNvSpPr txBox="1"/>
          <p:nvPr/>
        </p:nvSpPr>
        <p:spPr>
          <a:xfrm>
            <a:off x="838199" y="4442316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using a good framework, it become short and clear.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::$app-&gt;user-&gt;can(‘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We concentrate into writing business code (do update post), leave privilege checking to the framework.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By using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combining with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we even move privilege checking out of the business logic code.</a:t>
            </a: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C924-C9F3-4131-B6F2-A00C57D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025BF-F398-4367-96B3-99CAC8D3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42F91-82C1-4986-884A-4F9299C5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is a method to build access control.</a:t>
            </a:r>
          </a:p>
          <a:p>
            <a:r>
              <a:rPr lang="en-US" altLang="ja-JP" dirty="0"/>
              <a:t>It builds a way to check if current user have permission to do something.</a:t>
            </a:r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can be used as filter in </a:t>
            </a:r>
            <a:r>
              <a:rPr lang="en-US" altLang="ja-JP" dirty="0" err="1"/>
              <a:t>ACF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 err="1"/>
              <a:t>RBAC</a:t>
            </a:r>
            <a:r>
              <a:rPr kumimoji="1" lang="en-US" altLang="ja-JP" dirty="0"/>
              <a:t> can be used in </a:t>
            </a:r>
            <a:r>
              <a:rPr lang="en-US" altLang="ja-JP" dirty="0"/>
              <a:t>any place of code.</a:t>
            </a:r>
          </a:p>
          <a:p>
            <a:r>
              <a:rPr lang="en-US" altLang="ja-JP" dirty="0"/>
              <a:t>2 steps to use </a:t>
            </a:r>
            <a:r>
              <a:rPr lang="en-US" altLang="ja-JP" dirty="0" err="1"/>
              <a:t>RBAC</a:t>
            </a:r>
            <a:r>
              <a:rPr lang="en-US" altLang="ja-JP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RBAC</a:t>
            </a:r>
            <a:r>
              <a:rPr lang="en-US" altLang="ja-JP" dirty="0"/>
              <a:t> data (define permission/role/rule and assign permission).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Use </a:t>
            </a:r>
            <a:r>
              <a:rPr lang="en-US" altLang="ja-JP" dirty="0" err="1"/>
              <a:t>RBAC</a:t>
            </a:r>
            <a:r>
              <a:rPr lang="en-US" altLang="ja-JP" dirty="0"/>
              <a:t> in code.</a:t>
            </a:r>
          </a:p>
          <a:p>
            <a:r>
              <a:rPr kumimoji="1" lang="en-US" altLang="ja-JP" dirty="0"/>
              <a:t>Reference: </a:t>
            </a:r>
            <a:r>
              <a:rPr kumimoji="1" lang="en-US" altLang="ja-JP" dirty="0">
                <a:hlinkClick r:id="rId2"/>
              </a:rPr>
              <a:t>Role </a:t>
            </a:r>
            <a:r>
              <a:rPr lang="en-US" altLang="ja-JP" dirty="0">
                <a:hlinkClick r:id="rId2"/>
              </a:rPr>
              <a:t>Based Access Control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8BBB9-CE2C-430D-AE4D-A1B7589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roles defined in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'only' =&gt; ['login', 'logout',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['login',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['?']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['logout'],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['@']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6A31D4-3C8F-47BD-BBE7-FD4DC82A9BA1}"/>
              </a:ext>
            </a:extLst>
          </p:cNvPr>
          <p:cNvSpPr txBox="1"/>
          <p:nvPr/>
        </p:nvSpPr>
        <p:spPr>
          <a:xfrm>
            <a:off x="6260840" y="1690688"/>
            <a:ext cx="5092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roles defined by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['index'],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['view'],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['create'],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['update'],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['delete'],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1991A4-7870-40B6-9654-2DEB14B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code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['post' =&gt; $post]))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update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DB294D-EDB4-48EF-9BD7-70F9AB37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1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FE5B3-6933-47EB-82E4-55D274D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data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91B81-933E-4A54-8196-3A26F02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5924650" cy="4674734"/>
          </a:xfrm>
        </p:spPr>
        <p:txBody>
          <a:bodyPr>
            <a:normAutofit/>
          </a:bodyPr>
          <a:lstStyle/>
          <a:p>
            <a:r>
              <a:rPr lang="en-US" altLang="ja-JP" sz="1400" dirty="0" err="1"/>
              <a:t>RBAC</a:t>
            </a:r>
            <a:r>
              <a:rPr lang="en-US" altLang="ja-JP" sz="1400" dirty="0"/>
              <a:t> data doesn’t need relate to system function (it may be common mistake of access control design to create access permission same as user function)</a:t>
            </a:r>
          </a:p>
          <a:p>
            <a:r>
              <a:rPr kumimoji="1" lang="en-US" altLang="ja-JP" sz="1400" dirty="0"/>
              <a:t>Any logged in user can view post, so </a:t>
            </a:r>
            <a:r>
              <a:rPr lang="en-US" altLang="ja-JP" sz="1400" dirty="0"/>
              <a:t>it is unnecessary to define permission for viewing post (we have AFC definition for viewing post).</a:t>
            </a:r>
          </a:p>
          <a:p>
            <a:r>
              <a:rPr kumimoji="1" lang="en-US" altLang="ja-JP" sz="1400" dirty="0"/>
              <a:t>We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don’t assign permission/role to specified user in this system. We use rule (based on </a:t>
            </a:r>
            <a:r>
              <a:rPr kumimoji="1" lang="en-US" altLang="ja-JP" sz="1400" dirty="0" err="1"/>
              <a:t>User#privilege</a:t>
            </a:r>
            <a:r>
              <a:rPr kumimoji="1" lang="en-US" altLang="ja-JP" sz="1400" dirty="0"/>
              <a:t>) to determine if a user is an admin or not.</a:t>
            </a:r>
            <a:endParaRPr kumimoji="1" lang="ja-JP" altLang="en-US" sz="1400" dirty="0"/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24AAABA-253E-456F-8DD3-BE52AB39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257800" cy="4470442"/>
          </a:xfrm>
          <a:prstGeom prst="rect">
            <a:avLst/>
          </a:prstGeom>
        </p:spPr>
      </p:pic>
      <p:pic>
        <p:nvPicPr>
          <p:cNvPr id="7" name="図 6" descr="黒い背景と白い文字&#10;&#10;自動的に生成された説明">
            <a:extLst>
              <a:ext uri="{FF2B5EF4-FFF2-40B4-BE49-F238E27FC236}">
                <a16:creationId xmlns:a16="http://schemas.microsoft.com/office/drawing/2014/main" id="{82FFA7D1-1B0B-46BA-8798-737143C17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590952" cy="290639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632B2A0-1487-4558-A6B6-2B391E9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287E-DB7A-449E-86CB-642C503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permission and role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2DE781-D928-4B46-821B-D71F691A7E3A}"/>
              </a:ext>
            </a:extLst>
          </p:cNvPr>
          <p:cNvSpPr txBox="1"/>
          <p:nvPr/>
        </p:nvSpPr>
        <p:spPr>
          <a:xfrm>
            <a:off x="838200" y="1264859"/>
            <a:ext cx="932283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function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actionInit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 =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authManager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"author"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'Create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own post',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will be used from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"author"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permissions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$author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('author',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'Manage user');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"admin"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as well as the permissions of the "author" role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$admin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('admin',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$author],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E3D10CA-CD9D-4128-9564-20E2B2F3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4" y="1264858"/>
            <a:ext cx="3652706" cy="3105711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C5E44F6-EB1D-42DB-9258-BC6B014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1021C7-EB41-4F2B-9B32-B2357535C196}"/>
              </a:ext>
            </a:extLst>
          </p:cNvPr>
          <p:cNvSpPr txBox="1"/>
          <p:nvPr/>
        </p:nvSpPr>
        <p:spPr>
          <a:xfrm>
            <a:off x="8442664" y="4980373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64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6B488-0A34-4831-A967-F7A2970A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rule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D9C79-6B22-4B68-BA87-24FBB99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3559"/>
          </a:xfrm>
        </p:spPr>
        <p:txBody>
          <a:bodyPr/>
          <a:lstStyle/>
          <a:p>
            <a:r>
              <a:rPr kumimoji="1" lang="en-US" altLang="ja-JP" dirty="0"/>
              <a:t>A rule is just for checking if current login user (specified by id) is matching with specified role/permission (difficult to understand).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EB17F9-951D-4DE2-A2C2-B1BC3AD2DD61}"/>
              </a:ext>
            </a:extLst>
          </p:cNvPr>
          <p:cNvSpPr txBox="1"/>
          <p:nvPr/>
        </p:nvSpPr>
        <p:spPr>
          <a:xfrm>
            <a:off x="838201" y="2934121"/>
            <a:ext cx="5193484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Author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'author';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/**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string|int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$user the user ID.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Item $item the role or permission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array $params parameters passed to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*              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ManagerInterface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checkAccess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@return bool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*/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($params['post']) ?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$params['post']-&gt;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 $user :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942E2E-2EBA-499D-AE09-5FC3AE88BA8B}"/>
              </a:ext>
            </a:extLst>
          </p:cNvPr>
          <p:cNvSpPr txBox="1"/>
          <p:nvPr/>
        </p:nvSpPr>
        <p:spPr>
          <a:xfrm>
            <a:off x="6096000" y="2919769"/>
            <a:ext cx="5257800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admin privilege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(!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$privilege =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::$app-&gt;user-&gt;identity-&gt;privilege;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($item-&gt;name === 'admin')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 elseif ($item-&gt;name === 'author')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endParaRPr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||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PRIVILEGE_NORMAL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4FF6A-A509-4B58-BA05-54D54E2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6546C0-2E06-433B-BA4C-AF19E1347677}"/>
              </a:ext>
            </a:extLst>
          </p:cNvPr>
          <p:cNvSpPr txBox="1"/>
          <p:nvPr/>
        </p:nvSpPr>
        <p:spPr>
          <a:xfrm>
            <a:off x="949909" y="6082173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</a:t>
            </a:r>
            <a:r>
              <a:rPr kumimoji="1" lang="ja-JP" altLang="en-US" dirty="0">
                <a:hlinkClick r:id="rId2"/>
              </a:rPr>
              <a:t> </a:t>
            </a:r>
            <a:r>
              <a:rPr kumimoji="1" lang="en-US" altLang="ja-JP" dirty="0">
                <a:hlinkClick r:id="rId2"/>
              </a:rPr>
              <a:t>Code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D415FD-08F5-4AB8-A81E-39CC32F14C98}"/>
              </a:ext>
            </a:extLst>
          </p:cNvPr>
          <p:cNvSpPr txBox="1"/>
          <p:nvPr/>
        </p:nvSpPr>
        <p:spPr>
          <a:xfrm>
            <a:off x="6096000" y="6102377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71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8487B-47CF-4A95-8827-113F687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1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FA5E8-81ED-4AE4-845C-3A2CCBCA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Demo system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B880B9-BB04-4EEB-8706-506E6A7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613F09-77B0-48E7-B6FA-31FF3A41DBE1}"/>
              </a:ext>
            </a:extLst>
          </p:cNvPr>
          <p:cNvSpPr txBox="1"/>
          <p:nvPr/>
        </p:nvSpPr>
        <p:spPr>
          <a:xfrm>
            <a:off x="902516" y="1513694"/>
            <a:ext cx="519348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setup</a:t>
            </a: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Install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depencencies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composer install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Create database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migrate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Create sample data for user and post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initial-data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551094-E5B7-41F7-8EEB-3DB2CA256E47}"/>
              </a:ext>
            </a:extLst>
          </p:cNvPr>
          <p:cNvSpPr txBox="1"/>
          <p:nvPr/>
        </p:nvSpPr>
        <p:spPr>
          <a:xfrm>
            <a:off x="902516" y="3324296"/>
            <a:ext cx="519348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system has two users</a:t>
            </a: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user1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password1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Normal user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user2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password2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EB3602-422C-425B-A5F5-28BCB20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9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on actions (using </a:t>
            </a:r>
            <a:r>
              <a:rPr lang="en-US" altLang="ja-JP" dirty="0" err="1"/>
              <a:t>ACF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Controller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behaviors()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'access'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'class' =&gt;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'rules'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['index', 'view'],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['@'],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In fact, we don't need to define this rule here, but can defined it in roles = @ above.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 put it here just for an example.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'true',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['create'],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['update', 'delete'],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roleParams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 =&gt; function() {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return ['post' =&gt; Post::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(['id' =&gt; 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::$app-&gt;request-&gt;get('id')])];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},     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489E8-CDDC-4D69-A4EB-3ACA16D1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47B340-BE6A-4004-A9F8-A61FE3C08E0E}"/>
              </a:ext>
            </a:extLst>
          </p:cNvPr>
          <p:cNvSpPr txBox="1"/>
          <p:nvPr/>
        </p:nvSpPr>
        <p:spPr>
          <a:xfrm>
            <a:off x="7901126" y="5903650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6326200-1A9E-42B0-9E40-97C5A5563F01}"/>
              </a:ext>
            </a:extLst>
          </p:cNvPr>
          <p:cNvSpPr/>
          <p:nvPr/>
        </p:nvSpPr>
        <p:spPr>
          <a:xfrm>
            <a:off x="5862961" y="4115530"/>
            <a:ext cx="2872668" cy="750226"/>
          </a:xfrm>
          <a:prstGeom prst="wedgeRectCallout">
            <a:avLst>
              <a:gd name="adj1" fmla="val -87674"/>
              <a:gd name="adj2" fmla="val 1079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‘roles’ is </a:t>
            </a:r>
            <a:r>
              <a:rPr kumimoji="1" lang="en-US" altLang="ja-JP" dirty="0" err="1">
                <a:solidFill>
                  <a:srgbClr val="FF0000"/>
                </a:solidFill>
              </a:rPr>
              <a:t>ACF</a:t>
            </a:r>
            <a:r>
              <a:rPr kumimoji="1" lang="en-US" altLang="ja-JP" dirty="0">
                <a:solidFill>
                  <a:srgbClr val="FF0000"/>
                </a:solidFill>
              </a:rPr>
              <a:t> keyword, not relate to </a:t>
            </a:r>
            <a:r>
              <a:rPr kumimoji="1" lang="en-US" altLang="ja-JP" dirty="0" err="1">
                <a:solidFill>
                  <a:srgbClr val="FF0000"/>
                </a:solidFill>
              </a:rPr>
              <a:t>RBAC</a:t>
            </a:r>
            <a:r>
              <a:rPr kumimoji="1" lang="en-US" altLang="ja-JP" dirty="0">
                <a:solidFill>
                  <a:srgbClr val="FF0000"/>
                </a:solidFill>
              </a:rPr>
              <a:t> role concept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F3A54DB-0C3F-403D-B571-7CC7420AE465}"/>
              </a:ext>
            </a:extLst>
          </p:cNvPr>
          <p:cNvSpPr/>
          <p:nvPr/>
        </p:nvSpPr>
        <p:spPr>
          <a:xfrm>
            <a:off x="8735629" y="4942831"/>
            <a:ext cx="2872668" cy="750226"/>
          </a:xfrm>
          <a:prstGeom prst="wedgeRectCallout">
            <a:avLst>
              <a:gd name="adj1" fmla="val -185639"/>
              <a:gd name="adj2" fmla="val 132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This will be checked for both admin and author roles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92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19081-9074-42BD-B20B-A3E511A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</a:t>
            </a:r>
            <a:r>
              <a:rPr kumimoji="1" lang="en-US" altLang="ja-JP" dirty="0" err="1"/>
              <a:t>RBAC</a:t>
            </a:r>
            <a:r>
              <a:rPr kumimoji="1" lang="en-US" altLang="ja-JP" dirty="0"/>
              <a:t> used with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D823B-DFC8-439D-9CF7-CE0A005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4CF631-B314-4B6A-A70F-44C96F6E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271129" cy="356107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5C8C2CC-A721-4113-AE1E-8C3B0265F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70" y="1690689"/>
            <a:ext cx="5280219" cy="35610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46D321-5FEE-4C91-AAB6-E447FF2DC8B1}"/>
              </a:ext>
            </a:extLst>
          </p:cNvPr>
          <p:cNvSpPr txBox="1"/>
          <p:nvPr/>
        </p:nvSpPr>
        <p:spPr>
          <a:xfrm>
            <a:off x="6232570" y="5615185"/>
            <a:ext cx="41897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cannot edit/delete other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FA128E-1F63-452D-B524-C83A225334B7}"/>
              </a:ext>
            </a:extLst>
          </p:cNvPr>
          <p:cNvSpPr txBox="1"/>
          <p:nvPr/>
        </p:nvSpPr>
        <p:spPr>
          <a:xfrm>
            <a:off x="838199" y="5615185"/>
            <a:ext cx="41897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can edit/delete any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5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 (1)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menu bar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$items = [];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'Login',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['/site/login']];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 else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'Post',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['/post/index']];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$items[] = ['label' =&gt; 'User',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['/user/index']];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$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logoutMenuItem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DFAF3D-A40B-4A9E-90BA-2CD6FF4C5DA6}"/>
              </a:ext>
            </a:extLst>
          </p:cNvPr>
          <p:cNvSpPr txBox="1"/>
          <p:nvPr/>
        </p:nvSpPr>
        <p:spPr>
          <a:xfrm>
            <a:off x="8318377" y="1506022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6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B460039-62D1-400B-BE04-C3DC70B4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065989" cy="34224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EAABD64-E1A6-4248-9D52-B26FA0AE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menu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874701-763B-4AA7-A3E1-1E737D2F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8B1524-62F3-42CD-AC40-CADCC6B80763}"/>
              </a:ext>
            </a:extLst>
          </p:cNvPr>
          <p:cNvSpPr/>
          <p:nvPr/>
        </p:nvSpPr>
        <p:spPr>
          <a:xfrm>
            <a:off x="4412563" y="2388908"/>
            <a:ext cx="458015" cy="270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096306-F8CF-4AD0-9422-A87E7F05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12" y="1696396"/>
            <a:ext cx="5065989" cy="341659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6791BA-47C9-45FB-AF59-70C18B12338B}"/>
              </a:ext>
            </a:extLst>
          </p:cNvPr>
          <p:cNvSpPr txBox="1"/>
          <p:nvPr/>
        </p:nvSpPr>
        <p:spPr>
          <a:xfrm>
            <a:off x="6232570" y="5615185"/>
            <a:ext cx="51212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can’t access to user management from menu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2B4519-09E0-4C87-ABE0-9BEF5C869EAB}"/>
              </a:ext>
            </a:extLst>
          </p:cNvPr>
          <p:cNvSpPr txBox="1"/>
          <p:nvPr/>
        </p:nvSpPr>
        <p:spPr>
          <a:xfrm>
            <a:off x="838198" y="5615185"/>
            <a:ext cx="506598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can access to user management from menu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5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 (2)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control displaying of buttons on Post view page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Html::a('Update', ['update', 'id' =&gt; $model-&gt;id], ['class'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-primary'])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Html::a('Delete', ['delete', 'id' =&gt; $model-&gt;id],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-danger',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'data' =&gt;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'confirm' =&gt; 'Are you sure you want to delete this item?',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'method' =&gt; 'post',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} ?&gt;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C721D5-B564-4DD6-98BE-4FB6EF42A782}"/>
              </a:ext>
            </a:extLst>
          </p:cNvPr>
          <p:cNvSpPr txBox="1"/>
          <p:nvPr/>
        </p:nvSpPr>
        <p:spPr>
          <a:xfrm>
            <a:off x="8318377" y="1661003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801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021B7D-BC6C-4733-8478-5866FB89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buttons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6FB86-6015-414E-86B8-9A7DCD3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25D9841-BCEB-49B1-A987-BDE4F640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33520" cy="34681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7ACA65A-0ADC-4C64-9E01-4C1876CE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80" y="1690688"/>
            <a:ext cx="5133520" cy="346214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CB98E9-CB8B-4612-A024-02CBDF61CBD7}"/>
              </a:ext>
            </a:extLst>
          </p:cNvPr>
          <p:cNvSpPr txBox="1"/>
          <p:nvPr/>
        </p:nvSpPr>
        <p:spPr>
          <a:xfrm>
            <a:off x="6232570" y="5615185"/>
            <a:ext cx="51212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 not edit/delete other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2CCA41-CC46-4ED1-8FD5-14B56D693A3A}"/>
              </a:ext>
            </a:extLst>
          </p:cNvPr>
          <p:cNvSpPr txBox="1"/>
          <p:nvPr/>
        </p:nvSpPr>
        <p:spPr>
          <a:xfrm>
            <a:off x="838199" y="5615185"/>
            <a:ext cx="5133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has button to edit/delete any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5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1A33-89BF-45FD-81CF-F52AE022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 based on access permission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F20AEA-2853-4BC7-BC13-3EFC97E2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ja-JP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::$app-&gt;user-&gt;can() on business logic code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A3196-3A71-4C81-B57D-C32DB8F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0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895EE-B6A8-4D3B-B761-1FD3E98B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The End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AEEDDD-F60E-4B7F-9378-01329E0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E7348-E654-4B26-9031-8015FF19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6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708AB-D01F-489C-A130-51813FD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15036-4B60-419C-A4C9-AAA92C09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Purpose of this document:</a:t>
            </a:r>
            <a:br>
              <a:rPr lang="en-US" altLang="ja-JP" dirty="0"/>
            </a:br>
            <a:r>
              <a:rPr lang="en-US" altLang="ja-JP" dirty="0"/>
              <a:t>Introduce about </a:t>
            </a:r>
            <a:r>
              <a:rPr lang="en-US" altLang="ja-JP" dirty="0" err="1"/>
              <a:t>RBAC</a:t>
            </a:r>
            <a:r>
              <a:rPr lang="en-US" altLang="ja-JP" dirty="0"/>
              <a:t> on </a:t>
            </a:r>
            <a:r>
              <a:rPr lang="en-US" altLang="ja-JP" dirty="0" err="1"/>
              <a:t>yii2</a:t>
            </a:r>
            <a:r>
              <a:rPr lang="en-US" altLang="ja-JP" dirty="0"/>
              <a:t> framework, with some usage example.</a:t>
            </a:r>
          </a:p>
          <a:p>
            <a:r>
              <a:rPr lang="en-US" altLang="ja-JP" dirty="0"/>
              <a:t>Prerequisite:</a:t>
            </a:r>
          </a:p>
          <a:p>
            <a:pPr lvl="1"/>
            <a:r>
              <a:rPr lang="en-US" altLang="ja-JP" dirty="0"/>
              <a:t>Audience should have basic experience of using </a:t>
            </a:r>
            <a:r>
              <a:rPr lang="en-US" altLang="ja-JP" dirty="0" err="1"/>
              <a:t>yii2</a:t>
            </a:r>
            <a:r>
              <a:rPr lang="en-US" altLang="ja-JP" dirty="0"/>
              <a:t> framework.</a:t>
            </a:r>
          </a:p>
          <a:p>
            <a:pPr lvl="1"/>
            <a:r>
              <a:rPr lang="en-US" altLang="ja-JP" dirty="0"/>
              <a:t>Read about </a:t>
            </a:r>
            <a:r>
              <a:rPr lang="en-US" altLang="ja-JP" dirty="0">
                <a:hlinkClick r:id="rId2"/>
              </a:rPr>
              <a:t>Authorization on </a:t>
            </a:r>
            <a:r>
              <a:rPr lang="en-US" altLang="ja-JP" dirty="0" err="1">
                <a:hlinkClick r:id="rId2"/>
              </a:rPr>
              <a:t>yii2</a:t>
            </a:r>
            <a:endParaRPr lang="en-US" altLang="ja-JP" dirty="0"/>
          </a:p>
          <a:p>
            <a:r>
              <a:rPr lang="en-US" altLang="ja-JP" dirty="0"/>
              <a:t>References:</a:t>
            </a:r>
          </a:p>
          <a:p>
            <a:pPr lvl="1"/>
            <a:r>
              <a:rPr lang="en-US" altLang="ja-JP" dirty="0">
                <a:hlinkClick r:id="rId3"/>
              </a:rPr>
              <a:t>Sample code on </a:t>
            </a:r>
            <a:r>
              <a:rPr lang="en-US" altLang="ja-JP" dirty="0" err="1">
                <a:hlinkClick r:id="rId3"/>
              </a:rPr>
              <a:t>github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221EB8-195D-4931-A3A1-0B35660E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1282D-97BA-4E51-AB37-4E36B0FE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64D9A-AFE1-48A9-915A-912C2A34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project: Company blog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D00F0-8F68-40E4-B418-47BE02BC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0453" cy="4351338"/>
          </a:xfrm>
        </p:spPr>
        <p:txBody>
          <a:bodyPr/>
          <a:lstStyle/>
          <a:p>
            <a:r>
              <a:rPr kumimoji="1" lang="en-US" altLang="ja-JP" dirty="0"/>
              <a:t>A simple system to post and view content.</a:t>
            </a:r>
            <a:endParaRPr kumimoji="1" lang="ja-JP" altLang="en-US" dirty="0"/>
          </a:p>
        </p:txBody>
      </p:sp>
      <p:pic>
        <p:nvPicPr>
          <p:cNvPr id="11" name="図 10" descr="黒い背景と白い文字&#10;&#10;自動的に生成された説明">
            <a:extLst>
              <a:ext uri="{FF2B5EF4-FFF2-40B4-BE49-F238E27FC236}">
                <a16:creationId xmlns:a16="http://schemas.microsoft.com/office/drawing/2014/main" id="{7F4B9E2E-F2D9-4DB1-8169-7FEDC6B2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1" y="1690689"/>
            <a:ext cx="7229669" cy="457688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AFEAD-0265-49BC-AA8E-A4EB593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5A25-013D-487D-B35D-E6E197E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6D461CE-56BA-452E-8234-982C58167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591"/>
            <a:ext cx="12192000" cy="4180817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E073D16-2C9A-4C73-AB91-E773FA74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2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E4D58D-AC3A-45FE-9447-599A26E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0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E55B5-BC16-4D57-AC4E-BAC5A6A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Filter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C8359-CA95-44F2-B907-64573746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3555" cy="4351338"/>
          </a:xfrm>
        </p:spPr>
        <p:txBody>
          <a:bodyPr/>
          <a:lstStyle/>
          <a:p>
            <a:r>
              <a:rPr kumimoji="1" lang="en-US" altLang="ja-JP" dirty="0"/>
              <a:t>Decide if current web user can access to a controller’s action.</a:t>
            </a:r>
          </a:p>
          <a:p>
            <a:r>
              <a:rPr kumimoji="1" lang="en-US" altLang="ja-JP" dirty="0"/>
              <a:t>Filter defined in controller’s behaviors()</a:t>
            </a:r>
          </a:p>
          <a:p>
            <a:r>
              <a:rPr kumimoji="1" lang="en-US" altLang="ja-JP" dirty="0"/>
              <a:t>Reference:</a:t>
            </a:r>
          </a:p>
          <a:p>
            <a:pPr lvl="1"/>
            <a:r>
              <a:rPr kumimoji="1" lang="en-US" altLang="ja-JP" dirty="0">
                <a:hlinkClick r:id="rId2"/>
              </a:rPr>
              <a:t>Access Control Filter</a:t>
            </a:r>
            <a:endParaRPr kumimoji="1" lang="en-US" altLang="ja-JP" dirty="0">
              <a:hlinkClick r:id="rId3"/>
            </a:endParaRPr>
          </a:p>
          <a:p>
            <a:pPr lvl="1"/>
            <a:r>
              <a:rPr kumimoji="1" lang="en-US" altLang="ja-JP" dirty="0">
                <a:hlinkClick r:id="rId3"/>
              </a:rPr>
              <a:t>Request handling overview</a:t>
            </a:r>
            <a:endParaRPr kumimoji="1" lang="ja-JP" altLang="en-US" dirty="0"/>
          </a:p>
        </p:txBody>
      </p:sp>
      <p:pic>
        <p:nvPicPr>
          <p:cNvPr id="1026" name="Picture 2" descr="Request Lifecycle">
            <a:extLst>
              <a:ext uri="{FF2B5EF4-FFF2-40B4-BE49-F238E27FC236}">
                <a16:creationId xmlns:a16="http://schemas.microsoft.com/office/drawing/2014/main" id="{815479A4-B1B5-411B-B010-C3621325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50" y="1825625"/>
            <a:ext cx="5810450" cy="44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4CF98C8-5C56-4413-9E9A-E4E658564ADD}"/>
              </a:ext>
            </a:extLst>
          </p:cNvPr>
          <p:cNvSpPr/>
          <p:nvPr/>
        </p:nvSpPr>
        <p:spPr>
          <a:xfrm>
            <a:off x="6535024" y="3766656"/>
            <a:ext cx="1610600" cy="536895"/>
          </a:xfrm>
          <a:prstGeom prst="wedgeRectCallout">
            <a:avLst>
              <a:gd name="adj1" fmla="val 108814"/>
              <a:gd name="adj2" fmla="val 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behaviors()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6F26D8-E67A-473E-80D5-97D7E6BD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24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2994</Words>
  <Application>Microsoft Office PowerPoint</Application>
  <PresentationFormat>ワイド画面</PresentationFormat>
  <Paragraphs>383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Arial</vt:lpstr>
      <vt:lpstr>Calibri</vt:lpstr>
      <vt:lpstr>Calibri Light</vt:lpstr>
      <vt:lpstr>Courier New</vt:lpstr>
      <vt:lpstr>Office テーマ</vt:lpstr>
      <vt:lpstr>RBAC Authorization on an yii2-framework based system</vt:lpstr>
      <vt:lpstr>Table of Contents</vt:lpstr>
      <vt:lpstr>Table of Contents</vt:lpstr>
      <vt:lpstr>Overview</vt:lpstr>
      <vt:lpstr>Table of Contents</vt:lpstr>
      <vt:lpstr>Sample project: Company blog system</vt:lpstr>
      <vt:lpstr>Database design</vt:lpstr>
      <vt:lpstr>Table of Contents</vt:lpstr>
      <vt:lpstr>Access Control Filter</vt:lpstr>
      <vt:lpstr>Table of Contents</vt:lpstr>
      <vt:lpstr>Why we want to use a framework like RBAC</vt:lpstr>
      <vt:lpstr>RBAC</vt:lpstr>
      <vt:lpstr>RBAC used in ACF</vt:lpstr>
      <vt:lpstr>RBAC used in code</vt:lpstr>
      <vt:lpstr>RBAC data design</vt:lpstr>
      <vt:lpstr>RBAC permission and role</vt:lpstr>
      <vt:lpstr>RBAC rule</vt:lpstr>
      <vt:lpstr>Table of Contents</vt:lpstr>
      <vt:lpstr>Demo system</vt:lpstr>
      <vt:lpstr>Access control on actions (using ACF)</vt:lpstr>
      <vt:lpstr>Demo of RBAC used with ACF</vt:lpstr>
      <vt:lpstr>Access control applied on UI (1)</vt:lpstr>
      <vt:lpstr>Demo of menu</vt:lpstr>
      <vt:lpstr>Access control applied on UI (2)</vt:lpstr>
      <vt:lpstr>Demo of buttons</vt:lpstr>
      <vt:lpstr>Behavior based on access permission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Tran Trung Thanh</cp:lastModifiedBy>
  <cp:revision>106</cp:revision>
  <dcterms:created xsi:type="dcterms:W3CDTF">2015-12-11T07:38:00Z</dcterms:created>
  <dcterms:modified xsi:type="dcterms:W3CDTF">2020-03-13T03:30:21Z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