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73" r:id="rId8"/>
    <p:sldId id="266" r:id="rId9"/>
    <p:sldId id="270" r:id="rId10"/>
    <p:sldId id="260" r:id="rId11"/>
    <p:sldId id="271" r:id="rId12"/>
    <p:sldId id="261" r:id="rId13"/>
    <p:sldId id="262" r:id="rId14"/>
    <p:sldId id="264" r:id="rId15"/>
    <p:sldId id="265" r:id="rId16"/>
    <p:sldId id="272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en/runtime-overview" TargetMode="External"/><Relationship Id="rId2" Type="http://schemas.openxmlformats.org/officeDocument/2006/relationships/hyperlink" Target="https://www.yiiframework.com/doc/guide/2.0/en/security-authorization#access-control-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doc/guide/2.0/en/security-authorization#rba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doc/guide/2.0/en/security-author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57561-31BF-4418-8DDF-28466430E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/>
              <a:t> Authorization </a:t>
            </a:r>
            <a:r>
              <a:rPr kumimoji="1" lang="en-US" altLang="ja-JP" dirty="0"/>
              <a:t>on an</a:t>
            </a:r>
            <a:br>
              <a:rPr kumimoji="1" lang="en-US" altLang="ja-JP" dirty="0"/>
            </a:br>
            <a:r>
              <a:rPr kumimoji="1" lang="en-US" altLang="ja-JP" dirty="0" err="1"/>
              <a:t>yii2</a:t>
            </a:r>
            <a:r>
              <a:rPr kumimoji="1" lang="en-US" altLang="ja-JP" dirty="0"/>
              <a:t>-framework based system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2035DE-6FBF-48C1-9CB9-D335F168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2020/03/13 (Fri)</a:t>
            </a:r>
          </a:p>
          <a:p>
            <a:r>
              <a:rPr lang="en-US" altLang="ja-JP" dirty="0"/>
              <a:t>By </a:t>
            </a:r>
            <a:r>
              <a:rPr lang="en-US" altLang="ja-JP" dirty="0" err="1"/>
              <a:t>Umbalaconmeogia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63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E55B5-BC16-4D57-AC4E-BAC5A6AB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Filter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C8359-CA95-44F2-B907-64573746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3555" cy="4351338"/>
          </a:xfrm>
        </p:spPr>
        <p:txBody>
          <a:bodyPr/>
          <a:lstStyle/>
          <a:p>
            <a:r>
              <a:rPr kumimoji="1" lang="en-US" altLang="ja-JP" dirty="0"/>
              <a:t>Decide if current web user can access to a controller’s action.</a:t>
            </a:r>
          </a:p>
          <a:p>
            <a:r>
              <a:rPr kumimoji="1" lang="en-US" altLang="ja-JP" dirty="0"/>
              <a:t>Filter defined in controller’s behaviors()</a:t>
            </a:r>
          </a:p>
          <a:p>
            <a:r>
              <a:rPr kumimoji="1" lang="en-US" altLang="ja-JP" dirty="0"/>
              <a:t>Reference:</a:t>
            </a:r>
          </a:p>
          <a:p>
            <a:pPr lvl="1"/>
            <a:r>
              <a:rPr kumimoji="1" lang="en-US" altLang="ja-JP" dirty="0">
                <a:hlinkClick r:id="rId2"/>
              </a:rPr>
              <a:t>Access Control Filter</a:t>
            </a:r>
            <a:endParaRPr kumimoji="1" lang="en-US" altLang="ja-JP" dirty="0">
              <a:hlinkClick r:id="rId3"/>
            </a:endParaRPr>
          </a:p>
          <a:p>
            <a:pPr lvl="1"/>
            <a:r>
              <a:rPr kumimoji="1" lang="en-US" altLang="ja-JP" dirty="0">
                <a:hlinkClick r:id="rId3"/>
              </a:rPr>
              <a:t>Request handling overview</a:t>
            </a:r>
            <a:endParaRPr kumimoji="1" lang="ja-JP" altLang="en-US" dirty="0"/>
          </a:p>
        </p:txBody>
      </p:sp>
      <p:pic>
        <p:nvPicPr>
          <p:cNvPr id="1026" name="Picture 2" descr="Request Lifecycle">
            <a:extLst>
              <a:ext uri="{FF2B5EF4-FFF2-40B4-BE49-F238E27FC236}">
                <a16:creationId xmlns:a16="http://schemas.microsoft.com/office/drawing/2014/main" id="{815479A4-B1B5-411B-B010-C3621325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50" y="1825625"/>
            <a:ext cx="5810450" cy="44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4CF98C8-5C56-4413-9E9A-E4E658564ADD}"/>
              </a:ext>
            </a:extLst>
          </p:cNvPr>
          <p:cNvSpPr/>
          <p:nvPr/>
        </p:nvSpPr>
        <p:spPr>
          <a:xfrm>
            <a:off x="6535024" y="3766656"/>
            <a:ext cx="1610600" cy="536895"/>
          </a:xfrm>
          <a:prstGeom prst="wedgeRectCallout">
            <a:avLst>
              <a:gd name="adj1" fmla="val 108814"/>
              <a:gd name="adj2" fmla="val 5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behaviors()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4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</p:spTree>
    <p:extLst>
      <p:ext uri="{BB962C8B-B14F-4D97-AF65-F5344CB8AC3E}">
        <p14:creationId xmlns:p14="http://schemas.microsoft.com/office/powerpoint/2010/main" val="174449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025BF-F398-4367-96B3-99CAC8D3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42F91-82C1-4986-884A-4F9299C5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is a method to build access control.</a:t>
            </a:r>
          </a:p>
          <a:p>
            <a:r>
              <a:rPr lang="en-US" altLang="ja-JP" dirty="0"/>
              <a:t>It builds a way to check if current user have permission to do something.</a:t>
            </a:r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can be used as filter in </a:t>
            </a:r>
            <a:r>
              <a:rPr lang="en-US" altLang="ja-JP" dirty="0" err="1"/>
              <a:t>ACF</a:t>
            </a:r>
            <a:r>
              <a:rPr lang="en-US" altLang="ja-JP" dirty="0"/>
              <a:t>.</a:t>
            </a:r>
          </a:p>
          <a:p>
            <a:pPr lvl="1"/>
            <a:r>
              <a:rPr kumimoji="1" lang="en-US" altLang="ja-JP" dirty="0" err="1"/>
              <a:t>RBAC</a:t>
            </a:r>
            <a:r>
              <a:rPr kumimoji="1" lang="en-US" altLang="ja-JP" dirty="0"/>
              <a:t> can be used in </a:t>
            </a:r>
            <a:r>
              <a:rPr lang="en-US" altLang="ja-JP" dirty="0"/>
              <a:t>any part of code.</a:t>
            </a:r>
          </a:p>
          <a:p>
            <a:r>
              <a:rPr lang="en-US" altLang="ja-JP" dirty="0"/>
              <a:t>2 steps to use </a:t>
            </a:r>
            <a:r>
              <a:rPr lang="en-US" altLang="ja-JP" dirty="0" err="1"/>
              <a:t>RBAC</a:t>
            </a:r>
            <a:r>
              <a:rPr lang="en-US" altLang="ja-JP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RBAC</a:t>
            </a:r>
            <a:r>
              <a:rPr lang="en-US" altLang="ja-JP" dirty="0"/>
              <a:t> data (define permission/role/rule and assign permission).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Use </a:t>
            </a:r>
            <a:r>
              <a:rPr lang="en-US" altLang="ja-JP" dirty="0" err="1"/>
              <a:t>RBAC</a:t>
            </a:r>
            <a:r>
              <a:rPr lang="en-US" altLang="ja-JP" dirty="0"/>
              <a:t> in code.</a:t>
            </a:r>
          </a:p>
          <a:p>
            <a:r>
              <a:rPr kumimoji="1" lang="en-US" altLang="ja-JP" dirty="0"/>
              <a:t>Reference: </a:t>
            </a:r>
            <a:r>
              <a:rPr kumimoji="1" lang="en-US" altLang="ja-JP" dirty="0">
                <a:hlinkClick r:id="rId2"/>
              </a:rPr>
              <a:t>Role </a:t>
            </a:r>
            <a:r>
              <a:rPr lang="en-US" altLang="ja-JP" dirty="0">
                <a:hlinkClick r:id="rId2"/>
              </a:rPr>
              <a:t>Based Access Control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39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</a:t>
            </a:r>
            <a:r>
              <a:rPr kumimoji="1" lang="en-US" altLang="ja-JP" dirty="0" err="1"/>
              <a:t>ACF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 roles defined in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'only' =&gt; ['login', 'logout',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['login',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['?']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['logout'],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['@']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6A31D4-3C8F-47BD-BBE7-FD4DC82A9BA1}"/>
              </a:ext>
            </a:extLst>
          </p:cNvPr>
          <p:cNvSpPr txBox="1"/>
          <p:nvPr/>
        </p:nvSpPr>
        <p:spPr>
          <a:xfrm>
            <a:off x="6260840" y="1690688"/>
            <a:ext cx="50929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using roles defined by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['index'],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['view'],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['create'],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['update'],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['delete'],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code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['post' =&gt; $post]))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update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11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FE5B3-6933-47EB-82E4-55D274D3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data design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91B81-933E-4A54-8196-3A26F026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/>
              <a:t>RBAC</a:t>
            </a:r>
            <a:r>
              <a:rPr lang="en-US" altLang="ja-JP" dirty="0"/>
              <a:t> data doesn’t need relate to system function (it may be common mistake of access control design to create access permission same as user function)</a:t>
            </a:r>
          </a:p>
          <a:p>
            <a:r>
              <a:rPr kumimoji="1" lang="en-US" altLang="ja-JP" dirty="0"/>
              <a:t>Any logged in user can view post, so </a:t>
            </a:r>
            <a:r>
              <a:rPr lang="en-US" altLang="ja-JP" dirty="0"/>
              <a:t>it is unnecessary to define permission for viewing post (we have AFC definition for viewing post).</a:t>
            </a:r>
            <a:endParaRPr kumimoji="1" lang="ja-JP" altLang="en-US" dirty="0"/>
          </a:p>
        </p:txBody>
      </p:sp>
      <p:pic>
        <p:nvPicPr>
          <p:cNvPr id="9" name="図 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E04EE3F-1FFA-432A-8A85-F4CEFFDE2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79" y="1690688"/>
            <a:ext cx="527642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1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8287E-DB7A-449E-86CB-642C503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permission and role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FE1CE-F4AB-4557-8B71-B22C9090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64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</p:spTree>
    <p:extLst>
      <p:ext uri="{BB962C8B-B14F-4D97-AF65-F5344CB8AC3E}">
        <p14:creationId xmlns:p14="http://schemas.microsoft.com/office/powerpoint/2010/main" val="393731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</p:spTree>
    <p:extLst>
      <p:ext uri="{BB962C8B-B14F-4D97-AF65-F5344CB8AC3E}">
        <p14:creationId xmlns:p14="http://schemas.microsoft.com/office/powerpoint/2010/main" val="193979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</p:spTree>
    <p:extLst>
      <p:ext uri="{BB962C8B-B14F-4D97-AF65-F5344CB8AC3E}">
        <p14:creationId xmlns:p14="http://schemas.microsoft.com/office/powerpoint/2010/main" val="19506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708AB-D01F-489C-A130-51813FD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15036-4B60-419C-A4C9-AAA92C09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Purpose of this document: Introduce about </a:t>
            </a:r>
            <a:r>
              <a:rPr lang="en-US" altLang="ja-JP" dirty="0" err="1"/>
              <a:t>RBAC</a:t>
            </a:r>
            <a:r>
              <a:rPr lang="en-US" altLang="ja-JP" dirty="0"/>
              <a:t> on </a:t>
            </a:r>
            <a:r>
              <a:rPr lang="en-US" altLang="ja-JP" dirty="0" err="1"/>
              <a:t>yii2</a:t>
            </a:r>
            <a:r>
              <a:rPr lang="en-US" altLang="ja-JP" dirty="0"/>
              <a:t> framework, with some usage example.</a:t>
            </a:r>
          </a:p>
          <a:p>
            <a:r>
              <a:rPr lang="en-US" altLang="ja-JP"/>
              <a:t>Prerequisite:</a:t>
            </a:r>
            <a:endParaRPr lang="en-US" altLang="ja-JP" dirty="0"/>
          </a:p>
          <a:p>
            <a:pPr lvl="1"/>
            <a:r>
              <a:rPr lang="en-US" altLang="ja-JP" dirty="0"/>
              <a:t>Audience should have basic experience of using </a:t>
            </a:r>
            <a:r>
              <a:rPr lang="en-US" altLang="ja-JP" dirty="0" err="1"/>
              <a:t>yii2</a:t>
            </a:r>
            <a:r>
              <a:rPr lang="en-US" altLang="ja-JP" dirty="0"/>
              <a:t> framework.</a:t>
            </a:r>
          </a:p>
          <a:p>
            <a:pPr lvl="1"/>
            <a:r>
              <a:rPr lang="en-US" altLang="ja-JP" dirty="0"/>
              <a:t>Read about </a:t>
            </a:r>
            <a:r>
              <a:rPr lang="en-US" altLang="ja-JP" dirty="0">
                <a:hlinkClick r:id="rId2"/>
              </a:rPr>
              <a:t>Authorization on </a:t>
            </a:r>
            <a:r>
              <a:rPr lang="en-US" altLang="ja-JP" dirty="0" err="1">
                <a:hlinkClick r:id="rId2"/>
              </a:rPr>
              <a:t>yii2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1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</p:spTree>
    <p:extLst>
      <p:ext uri="{BB962C8B-B14F-4D97-AF65-F5344CB8AC3E}">
        <p14:creationId xmlns:p14="http://schemas.microsoft.com/office/powerpoint/2010/main" val="324731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64D9A-AFE1-48A9-915A-912C2A34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project: Company blog system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BD00F0-8F68-40E4-B418-47BE02BC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0453" cy="4351338"/>
          </a:xfrm>
        </p:spPr>
        <p:txBody>
          <a:bodyPr/>
          <a:lstStyle/>
          <a:p>
            <a:r>
              <a:rPr kumimoji="1" lang="en-US" altLang="ja-JP" dirty="0"/>
              <a:t>A simple system to post and view content.</a:t>
            </a:r>
            <a:endParaRPr kumimoji="1" lang="ja-JP" altLang="en-US" dirty="0"/>
          </a:p>
        </p:txBody>
      </p:sp>
      <p:pic>
        <p:nvPicPr>
          <p:cNvPr id="11" name="図 10" descr="黒い背景と白い文字&#10;&#10;自動的に生成された説明">
            <a:extLst>
              <a:ext uri="{FF2B5EF4-FFF2-40B4-BE49-F238E27FC236}">
                <a16:creationId xmlns:a16="http://schemas.microsoft.com/office/drawing/2014/main" id="{7F4B9E2E-F2D9-4DB1-8169-7FEDC6B2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1" y="1690689"/>
            <a:ext cx="7229669" cy="45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45A25-013D-487D-B35D-E6E197EC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Database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design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7C9CA-BD74-43E5-BFC5-57C61A10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TBD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922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b="1" dirty="0"/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</p:spTree>
    <p:extLst>
      <p:ext uri="{BB962C8B-B14F-4D97-AF65-F5344CB8AC3E}">
        <p14:creationId xmlns:p14="http://schemas.microsoft.com/office/powerpoint/2010/main" val="394782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</p:spTree>
    <p:extLst>
      <p:ext uri="{BB962C8B-B14F-4D97-AF65-F5344CB8AC3E}">
        <p14:creationId xmlns:p14="http://schemas.microsoft.com/office/powerpoint/2010/main" val="68005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861</Words>
  <Application>Microsoft Office PowerPoint</Application>
  <PresentationFormat>ワイド画面</PresentationFormat>
  <Paragraphs>190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テーマ</vt:lpstr>
      <vt:lpstr>RBAC Authorization on an yii2-framework based system</vt:lpstr>
      <vt:lpstr>Table of Contents</vt:lpstr>
      <vt:lpstr>Table of Contents</vt:lpstr>
      <vt:lpstr>Overview</vt:lpstr>
      <vt:lpstr>Table of Contents</vt:lpstr>
      <vt:lpstr>Sample project: Company blog system</vt:lpstr>
      <vt:lpstr>Database design</vt:lpstr>
      <vt:lpstr>Table of Contents</vt:lpstr>
      <vt:lpstr>Table of Contents</vt:lpstr>
      <vt:lpstr>Access Control Filter</vt:lpstr>
      <vt:lpstr>Table of Contents</vt:lpstr>
      <vt:lpstr>RBAC</vt:lpstr>
      <vt:lpstr>RBAC used in ACF</vt:lpstr>
      <vt:lpstr>RBAC used in code</vt:lpstr>
      <vt:lpstr>RBAC data design</vt:lpstr>
      <vt:lpstr>RBAC permission and role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Tran Trung Thanh</cp:lastModifiedBy>
  <cp:revision>51</cp:revision>
  <dcterms:created xsi:type="dcterms:W3CDTF">2015-12-11T07:38:00Z</dcterms:created>
  <dcterms:modified xsi:type="dcterms:W3CDTF">2020-03-12T15:44:23Z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