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70" r:id="rId9"/>
    <p:sldId id="260" r:id="rId10"/>
    <p:sldId id="271" r:id="rId11"/>
    <p:sldId id="274" r:id="rId12"/>
    <p:sldId id="261" r:id="rId13"/>
    <p:sldId id="262" r:id="rId14"/>
    <p:sldId id="264" r:id="rId15"/>
    <p:sldId id="265" r:id="rId16"/>
    <p:sldId id="272" r:id="rId17"/>
    <p:sldId id="275" r:id="rId18"/>
    <p:sldId id="267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8E3D-E469-421B-B5D2-1313426E4A5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80AF-7E88-49F1-960A-E6E9047BE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D15-9038-4012-A47D-1ABCD85130C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6468-3C17-42D6-9B80-2ED8438D64D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9E8-CF27-49EF-9250-7C789848EFB9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C701-79E7-4A80-B0AE-89131C154D8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DDF-3718-4ED0-96D5-83A79A2628CE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9671-870A-4863-B219-56C87E0EC5CD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8018-995D-441C-AA4D-9694BB2590D5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497C-125B-49E7-A0B3-13A73A9687E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185-0793-437F-9B32-8EC8C6AD492C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1D2-8A94-4D5F-9E3B-2D60B3E7117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09A-0A50-421F-8E77-AD1105B1BE11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ECB-3A9A-435E-B915-95EE9D999DE8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#rb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" TargetMode="External"/><Relationship Id="rId2" Type="http://schemas.openxmlformats.org/officeDocument/2006/relationships/hyperlink" Target="https://www.yiiframework.com/doc/guide/2.0/en/security-auth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n/runtime-overview" TargetMode="External"/><Relationship Id="rId2" Type="http://schemas.openxmlformats.org/officeDocument/2006/relationships/hyperlink" Target="https://www.yiiframework.com/doc/guide/2.0/en/security-authorization#access-control-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7561-31BF-4418-8DDF-28466430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/>
              <a:t> Authorization </a:t>
            </a:r>
            <a:r>
              <a:rPr kumimoji="1" lang="en-US" altLang="ja-JP" dirty="0"/>
              <a:t>on an</a:t>
            </a:r>
            <a:br>
              <a:rPr kumimoji="1" lang="en-US" altLang="ja-JP" dirty="0"/>
            </a:br>
            <a:r>
              <a:rPr kumimoji="1" lang="en-US" altLang="ja-JP" dirty="0" err="1"/>
              <a:t>yii2</a:t>
            </a:r>
            <a:r>
              <a:rPr kumimoji="1" lang="en-US" altLang="ja-JP" dirty="0"/>
              <a:t>-framework based system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35DE-6FBF-48C1-9CB9-D335F168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2020/03/13 (Fri)</a:t>
            </a:r>
          </a:p>
          <a:p>
            <a:r>
              <a:rPr lang="en-US" altLang="ja-JP" dirty="0"/>
              <a:t>By </a:t>
            </a:r>
            <a:r>
              <a:rPr lang="en-US" altLang="ja-JP" dirty="0" err="1"/>
              <a:t>Umbalaconmeogia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13EF0-92BE-4438-ACD3-844D415A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600D8-B6C9-4CED-A3EC-7FF6BA5B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305A8-DD1B-4011-8E43-B8F47A2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we want to use a framework like </a:t>
            </a:r>
            <a:r>
              <a:rPr kumimoji="1"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734B6-FEF0-40FA-88D4-22C89335BEA8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function of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for simple case only.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 easy thinking code like this</a:t>
            </a:r>
            <a:r>
              <a:rPr kumimoji="1" lang="ja-JP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($post-&gt;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 ||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::$app-&gt;user-&gt;privilege = User::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we need to write code like this many times in the code to check privilege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74983D-7622-49AD-B9D6-310C419884B8}"/>
              </a:ext>
            </a:extLst>
          </p:cNvPr>
          <p:cNvSpPr txBox="1"/>
          <p:nvPr/>
        </p:nvSpPr>
        <p:spPr>
          <a:xfrm>
            <a:off x="838199" y="4442316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using a good framework, it become short and clear.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::$app-&gt;user-&gt;can(‘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We concentrate into writing business code (do update post), leave privilege checking to the framework.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By using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combining with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we even move privilege checking out of the business logic code.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C924-C9F3-4131-B6F2-A00C57D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025BF-F398-4367-96B3-99CAC8D3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2F91-82C1-4986-884A-4F9299C5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is a method to build access control.</a:t>
            </a:r>
          </a:p>
          <a:p>
            <a:r>
              <a:rPr lang="en-US" altLang="ja-JP" dirty="0"/>
              <a:t>It builds a way to check if current user have permission to do something.</a:t>
            </a:r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can be used as filter in </a:t>
            </a:r>
            <a:r>
              <a:rPr lang="en-US" altLang="ja-JP" dirty="0" err="1"/>
              <a:t>ACF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 err="1"/>
              <a:t>RBAC</a:t>
            </a:r>
            <a:r>
              <a:rPr kumimoji="1" lang="en-US" altLang="ja-JP" dirty="0"/>
              <a:t> can be used in </a:t>
            </a:r>
            <a:r>
              <a:rPr lang="en-US" altLang="ja-JP" dirty="0"/>
              <a:t>any place of code.</a:t>
            </a:r>
          </a:p>
          <a:p>
            <a:r>
              <a:rPr lang="en-US" altLang="ja-JP" dirty="0"/>
              <a:t>2 steps to use </a:t>
            </a:r>
            <a:r>
              <a:rPr lang="en-US" altLang="ja-JP" dirty="0" err="1"/>
              <a:t>RBAC</a:t>
            </a:r>
            <a:r>
              <a:rPr lang="en-US" altLang="ja-JP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RBAC</a:t>
            </a:r>
            <a:r>
              <a:rPr lang="en-US" altLang="ja-JP" dirty="0"/>
              <a:t> data (define permission/role/rule and assign permission).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Use </a:t>
            </a:r>
            <a:r>
              <a:rPr lang="en-US" altLang="ja-JP" dirty="0" err="1"/>
              <a:t>RBAC</a:t>
            </a:r>
            <a:r>
              <a:rPr lang="en-US" altLang="ja-JP" dirty="0"/>
              <a:t> in code.</a:t>
            </a:r>
          </a:p>
          <a:p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Role </a:t>
            </a:r>
            <a:r>
              <a:rPr lang="en-US" altLang="ja-JP" dirty="0">
                <a:hlinkClick r:id="rId2"/>
              </a:rPr>
              <a:t>Based Access Control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8BBB9-CE2C-430D-AE4D-A1B7589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roles defined in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'only' =&gt; ['login', 'logout',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['login',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['?']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['logout'],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['@']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A31D4-3C8F-47BD-BBE7-FD4DC82A9BA1}"/>
              </a:ext>
            </a:extLst>
          </p:cNvPr>
          <p:cNvSpPr txBox="1"/>
          <p:nvPr/>
        </p:nvSpPr>
        <p:spPr>
          <a:xfrm>
            <a:off x="6260840" y="1690688"/>
            <a:ext cx="5092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roles defined by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['index'],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['view'],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['create'],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['update'],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['delete'],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1991A4-7870-40B6-9654-2DEB14B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['post' =&gt; $post]))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update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DB294D-EDB4-48EF-9BD7-70F9AB3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1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FE5B3-6933-47EB-82E4-55D274D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data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91B81-933E-4A54-8196-3A26F02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5924650" cy="4674734"/>
          </a:xfrm>
        </p:spPr>
        <p:txBody>
          <a:bodyPr>
            <a:normAutofit/>
          </a:bodyPr>
          <a:lstStyle/>
          <a:p>
            <a:r>
              <a:rPr lang="en-US" altLang="ja-JP" sz="1400" dirty="0" err="1"/>
              <a:t>RBAC</a:t>
            </a:r>
            <a:r>
              <a:rPr lang="en-US" altLang="ja-JP" sz="1400" dirty="0"/>
              <a:t> data doesn’t need relate to system function (it may be common mistake of access control design to create access permission same as user function)</a:t>
            </a:r>
          </a:p>
          <a:p>
            <a:r>
              <a:rPr kumimoji="1" lang="en-US" altLang="ja-JP" sz="1400" dirty="0"/>
              <a:t>Any logged in user can view post, so </a:t>
            </a:r>
            <a:r>
              <a:rPr lang="en-US" altLang="ja-JP" sz="1400" dirty="0"/>
              <a:t>it is unnecessary to define permission for viewing post (we have AFC definition for viewing post).</a:t>
            </a:r>
          </a:p>
          <a:p>
            <a:r>
              <a:rPr kumimoji="1" lang="en-US" altLang="ja-JP" sz="1400" dirty="0"/>
              <a:t>We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don’t assign permission/role to specified user in this system. We use rule (based on </a:t>
            </a:r>
            <a:r>
              <a:rPr kumimoji="1" lang="en-US" altLang="ja-JP" sz="1400" dirty="0" err="1"/>
              <a:t>User#privilege</a:t>
            </a:r>
            <a:r>
              <a:rPr kumimoji="1" lang="en-US" altLang="ja-JP" sz="1400" dirty="0"/>
              <a:t>) to determine if a user is an admin or not.</a:t>
            </a:r>
            <a:endParaRPr kumimoji="1" lang="ja-JP" altLang="en-US" sz="1400" dirty="0"/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24AAABA-253E-456F-8DD3-BE52AB39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257800" cy="4470442"/>
          </a:xfrm>
          <a:prstGeom prst="rect">
            <a:avLst/>
          </a:prstGeom>
        </p:spPr>
      </p:pic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82FFA7D1-1B0B-46BA-8798-737143C1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90952" cy="290639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632B2A0-1487-4558-A6B6-2B391E9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87E-DB7A-449E-86CB-642C503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permission and role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DE781-D928-4B46-821B-D71F691A7E3A}"/>
              </a:ext>
            </a:extLst>
          </p:cNvPr>
          <p:cNvSpPr txBox="1"/>
          <p:nvPr/>
        </p:nvSpPr>
        <p:spPr>
          <a:xfrm>
            <a:off x="838200" y="1264859"/>
            <a:ext cx="932283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function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actionInit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 =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authManager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"author"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'Create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own post',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will be used from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"author"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permissions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$author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('author',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'Manage user');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"admin"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as well as the permissions of the "author" role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$admin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('admin',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$author],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E3D10CA-CD9D-4128-9564-20E2B2F3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4" y="1264858"/>
            <a:ext cx="3652706" cy="3105711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C5E44F6-EB1D-42DB-9258-BC6B014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6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6B488-0A34-4831-A967-F7A2970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rule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D9C79-6B22-4B68-BA87-24FBB99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3559"/>
          </a:xfrm>
        </p:spPr>
        <p:txBody>
          <a:bodyPr/>
          <a:lstStyle/>
          <a:p>
            <a:r>
              <a:rPr kumimoji="1" lang="en-US" altLang="ja-JP" dirty="0"/>
              <a:t>A rule is just for checking if current login user (specified by id) is matching with specified role/permission (difficult to understand).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EB17F9-951D-4DE2-A2C2-B1BC3AD2DD61}"/>
              </a:ext>
            </a:extLst>
          </p:cNvPr>
          <p:cNvSpPr txBox="1"/>
          <p:nvPr/>
        </p:nvSpPr>
        <p:spPr>
          <a:xfrm>
            <a:off x="838201" y="2934121"/>
            <a:ext cx="519348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Author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'author';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/**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string|int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$user the user ID.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Item $item the role or permission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array $params parameters passed to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*              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ManagerInterface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checkAccess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@return bool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*/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($params['post']) ?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$params['post']-&gt;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 $user :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942E2E-2EBA-499D-AE09-5FC3AE88BA8B}"/>
              </a:ext>
            </a:extLst>
          </p:cNvPr>
          <p:cNvSpPr txBox="1"/>
          <p:nvPr/>
        </p:nvSpPr>
        <p:spPr>
          <a:xfrm>
            <a:off x="6096000" y="2919769"/>
            <a:ext cx="525780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admin privilege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(!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$privilege =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::$app-&gt;user-&gt;identity-&gt;privilege;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($item-&gt;name === 'admin')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 elseif ($item-&gt;name === 'author')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endParaRPr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||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PRIVILEGE_NORMAL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4FF6A-A509-4B58-BA05-54D54E2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8487B-47CF-4A95-8827-113F687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on actions (using </a:t>
            </a:r>
            <a:r>
              <a:rPr lang="en-US" altLang="ja-JP" dirty="0" err="1"/>
              <a:t>ACF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Controller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behaviors()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'access'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'class' =&gt;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'rules'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['index', 'view'],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['@'],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In fact, we don't need to define this rule here, but can defined it in roles = @ above.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 put it here just for an example.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'true',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['create'],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['update', 'delete'],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roleParams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 =&gt; function() {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return ['post' =&gt; Post::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(['id' =&gt; 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::$app-&gt;request-&gt;get('id')])];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},     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489E8-CDDC-4D69-A4EB-3ACA16D1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5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EB3602-422C-425B-A5F5-28BCB20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9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menu bar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$items = [];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'Login',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['/site/login']];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 else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'Post',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['/post/index']];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$items[] = ['label' =&gt; 'User',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['/user/index']];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$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logoutMenuItem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control displaying of buttons on Post view page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Html::a('Update', ['update', 'id' =&gt; $model-&gt;id], ['class'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-primary'])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Html::a('Delete', ['delete', 'id' =&gt; $model-&gt;id],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-danger',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'data' =&gt;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'confirm' =&gt; 'Are you sure you want to delete this item?',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'method' =&gt; 'post',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} ?&gt;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6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1A33-89BF-45FD-81CF-F52AE02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 based on access permission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F20AEA-2853-4BC7-BC13-3EFC97E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ja-JP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::$app-&gt;user-&gt;can() on business logic code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A3196-3A71-4C81-B57D-C32DB8F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0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895EE-B6A8-4D3B-B761-1FD3E98B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The End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AEEDDD-F60E-4B7F-9378-01329E0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E7348-E654-4B26-9031-8015FF19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08AB-D01F-489C-A130-51813FD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15036-4B60-419C-A4C9-AAA92C0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Purpose of this document:</a:t>
            </a:r>
            <a:br>
              <a:rPr lang="en-US" altLang="ja-JP" dirty="0"/>
            </a:br>
            <a:r>
              <a:rPr lang="en-US" altLang="ja-JP" dirty="0"/>
              <a:t>Introduce about </a:t>
            </a:r>
            <a:r>
              <a:rPr lang="en-US" altLang="ja-JP" dirty="0" err="1"/>
              <a:t>RBAC</a:t>
            </a:r>
            <a:r>
              <a:rPr lang="en-US" altLang="ja-JP" dirty="0"/>
              <a:t> on </a:t>
            </a:r>
            <a:r>
              <a:rPr lang="en-US" altLang="ja-JP" dirty="0" err="1"/>
              <a:t>yii2</a:t>
            </a:r>
            <a:r>
              <a:rPr lang="en-US" altLang="ja-JP" dirty="0"/>
              <a:t> framework, with some usage example.</a:t>
            </a:r>
          </a:p>
          <a:p>
            <a:r>
              <a:rPr lang="en-US" altLang="ja-JP" dirty="0"/>
              <a:t>Prerequisite:</a:t>
            </a:r>
          </a:p>
          <a:p>
            <a:pPr lvl="1"/>
            <a:r>
              <a:rPr lang="en-US" altLang="ja-JP" dirty="0"/>
              <a:t>Audience should have basic experience of using </a:t>
            </a:r>
            <a:r>
              <a:rPr lang="en-US" altLang="ja-JP" dirty="0" err="1"/>
              <a:t>yii2</a:t>
            </a:r>
            <a:r>
              <a:rPr lang="en-US" altLang="ja-JP" dirty="0"/>
              <a:t> framework.</a:t>
            </a:r>
          </a:p>
          <a:p>
            <a:pPr lvl="1"/>
            <a:r>
              <a:rPr lang="en-US" altLang="ja-JP" dirty="0"/>
              <a:t>Read about </a:t>
            </a:r>
            <a:r>
              <a:rPr lang="en-US" altLang="ja-JP" dirty="0">
                <a:hlinkClick r:id="rId2"/>
              </a:rPr>
              <a:t>Authorization on </a:t>
            </a:r>
            <a:r>
              <a:rPr lang="en-US" altLang="ja-JP" dirty="0" err="1">
                <a:hlinkClick r:id="rId2"/>
              </a:rPr>
              <a:t>yii2</a:t>
            </a:r>
            <a:endParaRPr lang="en-US" altLang="ja-JP" dirty="0"/>
          </a:p>
          <a:p>
            <a:r>
              <a:rPr lang="en-US" altLang="ja-JP" dirty="0"/>
              <a:t>References:</a:t>
            </a:r>
          </a:p>
          <a:p>
            <a:pPr lvl="1"/>
            <a:r>
              <a:rPr lang="en-US" altLang="ja-JP" dirty="0">
                <a:hlinkClick r:id="rId3"/>
              </a:rPr>
              <a:t>Sample code on </a:t>
            </a:r>
            <a:r>
              <a:rPr lang="en-US" altLang="ja-JP" dirty="0" err="1">
                <a:hlinkClick r:id="rId3"/>
              </a:rPr>
              <a:t>github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221EB8-195D-4931-A3A1-0B35660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1282D-97BA-4E51-AB37-4E36B0F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4D9A-AFE1-48A9-915A-912C2A34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project: Company blog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D00F0-8F68-40E4-B418-47BE02B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0453" cy="4351338"/>
          </a:xfrm>
        </p:spPr>
        <p:txBody>
          <a:bodyPr/>
          <a:lstStyle/>
          <a:p>
            <a:r>
              <a:rPr kumimoji="1" lang="en-US" altLang="ja-JP" dirty="0"/>
              <a:t>A simple system to post and view content.</a:t>
            </a:r>
            <a:endParaRPr kumimoji="1" lang="ja-JP" altLang="en-US" dirty="0"/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7F4B9E2E-F2D9-4DB1-8169-7FEDC6B2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1690689"/>
            <a:ext cx="7229669" cy="45768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AFEAD-0265-49BC-AA8E-A4EB593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5A25-013D-487D-B35D-E6E197E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6D461CE-56BA-452E-8234-982C58167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91"/>
            <a:ext cx="12192000" cy="4180817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E073D16-2C9A-4C73-AB91-E773FA7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4D58D-AC3A-45FE-9447-599A26E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0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E55B5-BC16-4D57-AC4E-BAC5A6A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Filter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C8359-CA95-44F2-B907-64573746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555" cy="4351338"/>
          </a:xfrm>
        </p:spPr>
        <p:txBody>
          <a:bodyPr/>
          <a:lstStyle/>
          <a:p>
            <a:r>
              <a:rPr kumimoji="1" lang="en-US" altLang="ja-JP" dirty="0"/>
              <a:t>Decide if current web user can access to a controller’s action.</a:t>
            </a:r>
          </a:p>
          <a:p>
            <a:r>
              <a:rPr kumimoji="1" lang="en-US" altLang="ja-JP" dirty="0"/>
              <a:t>Filter defined in controller’s behaviors()</a:t>
            </a:r>
          </a:p>
          <a:p>
            <a:r>
              <a:rPr kumimoji="1" lang="en-US" altLang="ja-JP" dirty="0"/>
              <a:t>Reference:</a:t>
            </a:r>
          </a:p>
          <a:p>
            <a:pPr lvl="1"/>
            <a:r>
              <a:rPr kumimoji="1" lang="en-US" altLang="ja-JP" dirty="0">
                <a:hlinkClick r:id="rId2"/>
              </a:rPr>
              <a:t>Access Control Filter</a:t>
            </a:r>
            <a:endParaRPr kumimoji="1" lang="en-US" altLang="ja-JP" dirty="0">
              <a:hlinkClick r:id="rId3"/>
            </a:endParaRPr>
          </a:p>
          <a:p>
            <a:pPr lvl="1"/>
            <a:r>
              <a:rPr kumimoji="1" lang="en-US" altLang="ja-JP" dirty="0">
                <a:hlinkClick r:id="rId3"/>
              </a:rPr>
              <a:t>Request handling overview</a:t>
            </a:r>
            <a:endParaRPr kumimoji="1" lang="ja-JP" altLang="en-US" dirty="0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815479A4-B1B5-411B-B010-C3621325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0" y="1825625"/>
            <a:ext cx="5810450" cy="44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4CF98C8-5C56-4413-9E9A-E4E658564ADD}"/>
              </a:ext>
            </a:extLst>
          </p:cNvPr>
          <p:cNvSpPr/>
          <p:nvPr/>
        </p:nvSpPr>
        <p:spPr>
          <a:xfrm>
            <a:off x="6535024" y="3766656"/>
            <a:ext cx="1610600" cy="536895"/>
          </a:xfrm>
          <a:prstGeom prst="wedgeRectCallout">
            <a:avLst>
              <a:gd name="adj1" fmla="val 108814"/>
              <a:gd name="adj2" fmla="val 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behaviors()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F26D8-E67A-473E-80D5-97D7E6BD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4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2825</Words>
  <Application>Microsoft Office PowerPoint</Application>
  <PresentationFormat>ワイド画面</PresentationFormat>
  <Paragraphs>345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Courier New</vt:lpstr>
      <vt:lpstr>Office テーマ</vt:lpstr>
      <vt:lpstr>RBAC Authorization on an yii2-framework based system</vt:lpstr>
      <vt:lpstr>Table of Contents</vt:lpstr>
      <vt:lpstr>Table of Contents</vt:lpstr>
      <vt:lpstr>Overview</vt:lpstr>
      <vt:lpstr>Table of Contents</vt:lpstr>
      <vt:lpstr>Sample project: Company blog system</vt:lpstr>
      <vt:lpstr>Database design</vt:lpstr>
      <vt:lpstr>Table of Contents</vt:lpstr>
      <vt:lpstr>Access Control Filter</vt:lpstr>
      <vt:lpstr>Table of Contents</vt:lpstr>
      <vt:lpstr>Why we want to use a framework like RBAC</vt:lpstr>
      <vt:lpstr>RBAC</vt:lpstr>
      <vt:lpstr>RBAC used in ACF</vt:lpstr>
      <vt:lpstr>RBAC used in code</vt:lpstr>
      <vt:lpstr>RBAC data design</vt:lpstr>
      <vt:lpstr>RBAC permission and role</vt:lpstr>
      <vt:lpstr>RBAC rule</vt:lpstr>
      <vt:lpstr>Table of Contents</vt:lpstr>
      <vt:lpstr>Access control on actions (using ACF)</vt:lpstr>
      <vt:lpstr>Access control applied on UI</vt:lpstr>
      <vt:lpstr>Behavior based on access permission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Tran Trung Thanh</cp:lastModifiedBy>
  <cp:revision>84</cp:revision>
  <dcterms:created xsi:type="dcterms:W3CDTF">2015-12-11T07:38:00Z</dcterms:created>
  <dcterms:modified xsi:type="dcterms:W3CDTF">2020-03-12T20:14:05Z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