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8" r:id="rId4"/>
    <p:sldId id="258" r:id="rId5"/>
    <p:sldId id="269" r:id="rId6"/>
    <p:sldId id="259" r:id="rId7"/>
    <p:sldId id="273" r:id="rId8"/>
    <p:sldId id="270" r:id="rId9"/>
    <p:sldId id="260" r:id="rId10"/>
    <p:sldId id="271" r:id="rId11"/>
    <p:sldId id="274" r:id="rId12"/>
    <p:sldId id="261" r:id="rId13"/>
    <p:sldId id="262" r:id="rId14"/>
    <p:sldId id="264" r:id="rId15"/>
    <p:sldId id="265" r:id="rId16"/>
    <p:sldId id="272" r:id="rId17"/>
    <p:sldId id="275" r:id="rId18"/>
    <p:sldId id="267" r:id="rId19"/>
    <p:sldId id="283" r:id="rId20"/>
    <p:sldId id="276" r:id="rId21"/>
    <p:sldId id="280" r:id="rId22"/>
    <p:sldId id="277" r:id="rId23"/>
    <p:sldId id="281" r:id="rId24"/>
    <p:sldId id="284" r:id="rId25"/>
    <p:sldId id="282" r:id="rId26"/>
    <p:sldId id="278" r:id="rId27"/>
    <p:sldId id="27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6" autoAdjust="0"/>
  </p:normalViewPr>
  <p:slideViewPr>
    <p:cSldViewPr snapToGrid="0">
      <p:cViewPr varScale="1">
        <p:scale>
          <a:sx n="103" d="100"/>
          <a:sy n="103" d="100"/>
        </p:scale>
        <p:origin x="12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18E3D-E469-421B-B5D2-1313426E4A54}" type="datetimeFigureOut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780AF-7E88-49F1-960A-E6E9047BE2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372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ED15-9038-4012-A47D-1ABCD85130CB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6468-3C17-42D6-9B80-2ED8438D64D3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89E8-CF27-49EF-9250-7C789848EFB9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C701-79E7-4A80-B0AE-89131C154D83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1DDF-3718-4ED0-96D5-83A79A2628CE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9671-870A-4863-B219-56C87E0EC5CD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8018-995D-441C-AA4D-9694BB2590D5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497C-125B-49E7-A0B3-13A73A9687EB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F185-0793-437F-9B32-8EC8C6AD492C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D1D2-8A94-4D5F-9E3B-2D60B3E71173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709A-0A50-421F-8E77-AD1105B1BE11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18ECB-3A9A-435E-B915-95EE9D999DE8}" type="datetime1">
              <a:rPr kumimoji="1" lang="ja-JP" altLang="en-US" smtClean="0"/>
              <a:t>2020/3/13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iiframework.com/doc/guide/2.0/en/security-authorization#rba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mbalaconmeogia/yii2-rbac-tutorial/commit/70eb63d5e10ae66cbc5234c58032bf3bc09c508d#diff-9d63ee47c6b128070b08d3cae347edf0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mbalaconmeogia/yii2-rbac-tutorial/commit/70eb63d5e10ae66cbc5234c58032bf3bc09c508d#diff-2438cabdf8fb6ca48488325f9cfebba7" TargetMode="External"/><Relationship Id="rId2" Type="http://schemas.openxmlformats.org/officeDocument/2006/relationships/hyperlink" Target="https://github.com/umbalaconmeogia/yii2-rbac-tutorial/commit/70eb63d5e10ae66cbc5234c58032bf3bc09c508d#diff-a2e29ab3bdcd5e7f90c5acb8cdf420d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mbalaconmeogia/yii2-rbac-tutorial/commit/70eb63d5e10ae66cbc5234c58032bf3bc09c508d#diff-c479012d1871688049bbb79f76cdbfaa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mbalaconmeogia/yii2-rbac-tutorial/commit/70eb63d5e10ae66cbc5234c58032bf3bc09c508d#diff-a44549116126efc70beb5f055a8016a9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mbalaconmeogia/yii2-rbac-tutorial/commit/70eb63d5e10ae66cbc5234c58032bf3bc09c508d#diff-9ce5e4d8a4731344da9910ce8b078d39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mbalaconmeogia/yii2-rbac-tutorial" TargetMode="External"/><Relationship Id="rId2" Type="http://schemas.openxmlformats.org/officeDocument/2006/relationships/hyperlink" Target="https://www.yiiframework.com/doc/guide/2.0/en/security-authoriz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iiframework.com/doc/guide/2.0/en/runtime-overview" TargetMode="External"/><Relationship Id="rId2" Type="http://schemas.openxmlformats.org/officeDocument/2006/relationships/hyperlink" Target="https://www.yiiframework.com/doc/guide/2.0/en/security-authorization#access-control-fil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157561-31BF-4418-8DDF-28466430EA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RBAC</a:t>
            </a:r>
            <a:r>
              <a:rPr kumimoji="1" lang="en-US" altLang="ja-JP"/>
              <a:t> Authorization </a:t>
            </a:r>
            <a:r>
              <a:rPr kumimoji="1" lang="en-US" altLang="ja-JP" dirty="0"/>
              <a:t>on an</a:t>
            </a:r>
            <a:br>
              <a:rPr kumimoji="1" lang="en-US" altLang="ja-JP" dirty="0"/>
            </a:br>
            <a:r>
              <a:rPr kumimoji="1" lang="en-US" altLang="ja-JP" dirty="0" err="1"/>
              <a:t>yii2</a:t>
            </a:r>
            <a:r>
              <a:rPr kumimoji="1" lang="en-US" altLang="ja-JP" dirty="0"/>
              <a:t>-framework based system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2035DE-6FBF-48C1-9CB9-D335F1682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2020/03/13 (Fri)</a:t>
            </a:r>
          </a:p>
          <a:p>
            <a:r>
              <a:rPr lang="en-US" altLang="ja-JP" dirty="0"/>
              <a:t>By </a:t>
            </a:r>
            <a:r>
              <a:rPr lang="en-US" altLang="ja-JP" dirty="0" err="1"/>
              <a:t>Umbalaconmeogia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113EF0-92BE-4438-ACD3-844D415A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639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68E7D-17F8-4F8B-B32D-1085A3C3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Table of Contents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D74985-7236-4F02-944E-FA12BD34B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Sample project: Company blog system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Filter</a:t>
            </a:r>
          </a:p>
          <a:p>
            <a:r>
              <a:rPr kumimoji="1" lang="en-US" altLang="ja-JP" dirty="0" err="1"/>
              <a:t>RBAC</a:t>
            </a:r>
            <a:endParaRPr kumimoji="1" lang="en-US" altLang="ja-JP" dirty="0"/>
          </a:p>
          <a:p>
            <a:pPr lvl="1"/>
            <a:r>
              <a:rPr lang="en-US" altLang="ja-JP" dirty="0" err="1"/>
              <a:t>RBAC</a:t>
            </a:r>
            <a:r>
              <a:rPr lang="en-US" altLang="ja-JP" dirty="0"/>
              <a:t> data design</a:t>
            </a:r>
          </a:p>
          <a:p>
            <a:pPr lvl="1"/>
            <a:r>
              <a:rPr lang="en-US" altLang="ja-JP" dirty="0"/>
              <a:t>Permission and Role</a:t>
            </a:r>
            <a:endParaRPr kumimoji="1" lang="en-US" altLang="ja-JP" dirty="0"/>
          </a:p>
          <a:p>
            <a:pPr lvl="1"/>
            <a:r>
              <a:rPr lang="en-US" altLang="ja-JP" dirty="0"/>
              <a:t>Rule</a:t>
            </a:r>
          </a:p>
          <a:p>
            <a:pPr lvl="1"/>
            <a:r>
              <a:rPr lang="en-US" altLang="ja-JP" dirty="0"/>
              <a:t>user-&gt;can()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on actions (Backend, in general)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applied on UI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Behavior based on access permission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49600D8-B6C9-4CED-A3EC-7FF6BA5B4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491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9305A8-DD1B-4011-8E43-B8F47A23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Why we want to use a framework like </a:t>
            </a:r>
            <a:r>
              <a:rPr kumimoji="1" lang="en-US" altLang="ja-JP" dirty="0" err="1"/>
              <a:t>RBAC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E6734B6-FEF0-40FA-88D4-22C89335BEA8}"/>
              </a:ext>
            </a:extLst>
          </p:cNvPr>
          <p:cNvSpPr txBox="1"/>
          <p:nvPr/>
        </p:nvSpPr>
        <p:spPr>
          <a:xfrm>
            <a:off x="838199" y="1690688"/>
            <a:ext cx="10515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 function of </a:t>
            </a:r>
            <a:r>
              <a:rPr kumimoji="1"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ACF</a:t>
            </a:r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for simple case only.</a:t>
            </a:r>
          </a:p>
          <a:p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Some easy thinking code like this</a:t>
            </a:r>
            <a:r>
              <a:rPr kumimoji="1" lang="ja-JP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</a:p>
          <a:p>
            <a:endParaRPr kumimoji="1" lang="en-US" altLang="ja-JP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($post-&gt;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created_by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::$app-&gt;user-&gt;id || 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::$app-&gt;user-&gt;privilege = User::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PRIVILEGE_ADMIN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Do update post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en-US" altLang="ja-JP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we need to write code like this many times in the code to check privilege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F74983D-7622-49AD-B9D6-310C419884B8}"/>
              </a:ext>
            </a:extLst>
          </p:cNvPr>
          <p:cNvSpPr txBox="1"/>
          <p:nvPr/>
        </p:nvSpPr>
        <p:spPr>
          <a:xfrm>
            <a:off x="838199" y="4442316"/>
            <a:ext cx="10515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By using a good framework, it become short and clear.</a:t>
            </a:r>
          </a:p>
          <a:p>
            <a:endParaRPr kumimoji="1" lang="en-US" altLang="ja-JP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::$app-&gt;user-&gt;can(‘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’)) {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Do update post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en-US" altLang="ja-JP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 concentrate into writing business code (do update post), leave privilege checking to the framework.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By using </a:t>
            </a:r>
            <a:r>
              <a:rPr kumimoji="1"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RBAC</a:t>
            </a:r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combining with </a:t>
            </a:r>
            <a:r>
              <a:rPr kumimoji="1"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ACF</a:t>
            </a:r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we even move privilege checking out of the business logic code.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It’s easier to maintain (adding more privileges, role…).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C1C924-C9F3-4131-B6F2-A00C57D1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845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F025BF-F398-4367-96B3-99CAC8D3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RBAC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942F91-82C1-4986-884A-4F9299C5C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RBAC</a:t>
            </a:r>
            <a:r>
              <a:rPr kumimoji="1" lang="en-US" altLang="ja-JP" dirty="0"/>
              <a:t> is a method to build access control.</a:t>
            </a:r>
          </a:p>
          <a:p>
            <a:r>
              <a:rPr lang="en-US" altLang="ja-JP" dirty="0"/>
              <a:t>It builds a way to check if current user have permission to do something.</a:t>
            </a:r>
          </a:p>
          <a:p>
            <a:pPr lvl="1"/>
            <a:r>
              <a:rPr lang="en-US" altLang="ja-JP" dirty="0" err="1"/>
              <a:t>RBAC</a:t>
            </a:r>
            <a:r>
              <a:rPr lang="en-US" altLang="ja-JP" dirty="0"/>
              <a:t> can be used as filter in </a:t>
            </a:r>
            <a:r>
              <a:rPr lang="en-US" altLang="ja-JP" dirty="0" err="1"/>
              <a:t>ACF</a:t>
            </a:r>
            <a:r>
              <a:rPr lang="en-US" altLang="ja-JP" dirty="0"/>
              <a:t>.</a:t>
            </a:r>
          </a:p>
          <a:p>
            <a:pPr lvl="1"/>
            <a:r>
              <a:rPr kumimoji="1" lang="en-US" altLang="ja-JP" dirty="0" err="1"/>
              <a:t>RBAC</a:t>
            </a:r>
            <a:r>
              <a:rPr kumimoji="1" lang="en-US" altLang="ja-JP" dirty="0"/>
              <a:t> can be used in </a:t>
            </a:r>
            <a:r>
              <a:rPr lang="en-US" altLang="ja-JP" dirty="0"/>
              <a:t>any place of code.</a:t>
            </a:r>
          </a:p>
          <a:p>
            <a:r>
              <a:rPr lang="en-US" altLang="ja-JP" dirty="0"/>
              <a:t>2 steps to use </a:t>
            </a:r>
            <a:r>
              <a:rPr lang="en-US" altLang="ja-JP" dirty="0" err="1"/>
              <a:t>RBAC</a:t>
            </a:r>
            <a:r>
              <a:rPr lang="en-US" altLang="ja-JP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Build </a:t>
            </a:r>
            <a:r>
              <a:rPr lang="en-US" altLang="ja-JP" dirty="0" err="1"/>
              <a:t>RBAC</a:t>
            </a:r>
            <a:r>
              <a:rPr lang="en-US" altLang="ja-JP" dirty="0"/>
              <a:t> data (define permission/role/rule and assign permission).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Use </a:t>
            </a:r>
            <a:r>
              <a:rPr lang="en-US" altLang="ja-JP" dirty="0" err="1"/>
              <a:t>RBAC</a:t>
            </a:r>
            <a:r>
              <a:rPr lang="en-US" altLang="ja-JP" dirty="0"/>
              <a:t> in code.</a:t>
            </a:r>
          </a:p>
          <a:p>
            <a:r>
              <a:rPr kumimoji="1" lang="en-US" altLang="ja-JP" dirty="0"/>
              <a:t>Reference: </a:t>
            </a:r>
            <a:r>
              <a:rPr kumimoji="1" lang="en-US" altLang="ja-JP" dirty="0">
                <a:hlinkClick r:id="rId2"/>
              </a:rPr>
              <a:t>Role </a:t>
            </a:r>
            <a:r>
              <a:rPr lang="en-US" altLang="ja-JP" dirty="0">
                <a:hlinkClick r:id="rId2"/>
              </a:rPr>
              <a:t>Based Access Control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BF8BBB9-CE2C-430D-AE4D-A1B7589C3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399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1B752C-02E9-4183-B2C8-BA27740D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RBAC</a:t>
            </a:r>
            <a:r>
              <a:rPr kumimoji="1" lang="en-US" altLang="ja-JP" dirty="0"/>
              <a:t> used in </a:t>
            </a:r>
            <a:r>
              <a:rPr kumimoji="1" lang="en-US" altLang="ja-JP" dirty="0" err="1"/>
              <a:t>ACF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B3F277-F361-4DD2-83C2-BD765F718DA5}"/>
              </a:ext>
            </a:extLst>
          </p:cNvPr>
          <p:cNvSpPr txBox="1"/>
          <p:nvPr/>
        </p:nvSpPr>
        <p:spPr>
          <a:xfrm>
            <a:off x="838200" y="1690688"/>
            <a:ext cx="4526902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Simple roles defined in </a:t>
            </a:r>
            <a:r>
              <a:rPr kumimoji="1"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ACF</a:t>
            </a:r>
            <a:endParaRPr kumimoji="1" lang="en-US" altLang="ja-JP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behaviors()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'access' =&gt;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'class' =&gt; </a:t>
            </a:r>
            <a:r>
              <a:rPr kumimoji="1" lang="en-US" altLang="ja-JP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AccessControl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1" lang="en-US" altLang="ja-JP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'only' =&gt; ['login', 'logout', 'signup'],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'rules' =&gt;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'allow' =&gt; true,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'actions' =&gt; ['login', 'signup'],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'roles' =&gt; ['?']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'allow' =&gt; true,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'actions' =&gt; ['logout'],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'roles' =&gt; ['@']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];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ja-JP" alt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66A31D4-3C8F-47BD-BBE7-FD4DC82A9BA1}"/>
              </a:ext>
            </a:extLst>
          </p:cNvPr>
          <p:cNvSpPr txBox="1"/>
          <p:nvPr/>
        </p:nvSpPr>
        <p:spPr>
          <a:xfrm>
            <a:off x="6260840" y="1690688"/>
            <a:ext cx="509295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ACF</a:t>
            </a:r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using roles defined by </a:t>
            </a:r>
            <a:r>
              <a:rPr kumimoji="1"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RBAC</a:t>
            </a:r>
            <a:endParaRPr kumimoji="1" lang="en-US" altLang="ja-JP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behaviors()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'access' =&gt;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'class' =&gt; </a:t>
            </a:r>
            <a:r>
              <a:rPr kumimoji="1" lang="en-US" altLang="ja-JP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AccessControl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1" lang="en-US" altLang="ja-JP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'rules' =&gt;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'allow' =&gt; true,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'actions' =&gt; ['index'],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'roles' =&gt; ['</a:t>
            </a:r>
            <a:r>
              <a:rPr kumimoji="1" lang="en-US" altLang="ja-JP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managePost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'allow' =&gt; true,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'actions' =&gt; ['view'],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'roles' =&gt; ['</a:t>
            </a:r>
            <a:r>
              <a:rPr kumimoji="1" lang="en-US" altLang="ja-JP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viewPost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'allow' =&gt; true,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'actions' =&gt; ['create'],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'roles' =&gt; ['</a:t>
            </a:r>
            <a:r>
              <a:rPr kumimoji="1" lang="en-US" altLang="ja-JP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createPost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'allow' =&gt; true,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'actions' =&gt; ['update'],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'roles' =&gt; ['</a:t>
            </a:r>
            <a:r>
              <a:rPr kumimoji="1" lang="en-US" altLang="ja-JP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[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'allow' =&gt; true,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'actions' =&gt; ['delete'],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'roles' =&gt; ['</a:t>
            </a:r>
            <a:r>
              <a:rPr kumimoji="1" lang="en-US" altLang="ja-JP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deletePost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],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];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ja-JP" alt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C1991A4-7870-40B6-9654-2DEB14B3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687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1B752C-02E9-4183-B2C8-BA27740D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RBAC</a:t>
            </a:r>
            <a:r>
              <a:rPr kumimoji="1" lang="en-US" altLang="ja-JP" dirty="0"/>
              <a:t> used in code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B3F277-F361-4DD2-83C2-BD765F718DA5}"/>
              </a:ext>
            </a:extLst>
          </p:cNvPr>
          <p:cNvSpPr txBox="1"/>
          <p:nvPr/>
        </p:nvSpPr>
        <p:spPr>
          <a:xfrm>
            <a:off x="838200" y="1690688"/>
            <a:ext cx="452690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(\</a:t>
            </a:r>
            <a:r>
              <a:rPr kumimoji="1" lang="en-US" altLang="ja-JP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::$app-&gt;user-&gt;can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kumimoji="1" lang="en-US" altLang="ja-JP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createPost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')) {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// create post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en-US" altLang="ja-JP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1" lang="en-US" altLang="ja-JP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kumimoji="1" lang="en-US" altLang="ja-JP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::$app-&gt;user-&gt;can(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1" lang="en-US" altLang="ja-JP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', ['post' =&gt; $post])) {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// update post</a:t>
            </a:r>
          </a:p>
          <a:p>
            <a:r>
              <a:rPr kumimoji="1" lang="en-US" altLang="ja-JP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1DB294D-EDB4-48EF-9BD7-70F9AB37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113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8FE5B3-6933-47EB-82E4-55D274D3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RBAC</a:t>
            </a:r>
            <a:r>
              <a:rPr kumimoji="1" lang="en-US" altLang="ja-JP" dirty="0"/>
              <a:t> data design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991B81-933E-4A54-8196-3A26F0262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229"/>
            <a:ext cx="5924650" cy="1731552"/>
          </a:xfrm>
        </p:spPr>
        <p:txBody>
          <a:bodyPr>
            <a:normAutofit lnSpcReduction="10000"/>
          </a:bodyPr>
          <a:lstStyle/>
          <a:p>
            <a:r>
              <a:rPr lang="en-US" altLang="ja-JP" sz="1400" dirty="0" err="1"/>
              <a:t>RBAC</a:t>
            </a:r>
            <a:r>
              <a:rPr lang="en-US" altLang="ja-JP" sz="1400" dirty="0"/>
              <a:t> data doesn’t relate to system function (it may be common mistake of access control design to create access permission same as user function)</a:t>
            </a:r>
          </a:p>
          <a:p>
            <a:r>
              <a:rPr kumimoji="1" lang="en-US" altLang="ja-JP" sz="1400" dirty="0"/>
              <a:t>Any logged in user can view post, so </a:t>
            </a:r>
            <a:r>
              <a:rPr lang="en-US" altLang="ja-JP" sz="1400" dirty="0"/>
              <a:t>it is unnecessary to define permission for viewing post (we have AFC definition for viewing post).</a:t>
            </a:r>
          </a:p>
          <a:p>
            <a:r>
              <a:rPr kumimoji="1" lang="en-US" altLang="ja-JP" sz="1400" dirty="0"/>
              <a:t>We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don’t assign permission/role to specified user in this system. We use rule (based on </a:t>
            </a:r>
            <a:r>
              <a:rPr kumimoji="1" lang="en-US" altLang="ja-JP" sz="1400" dirty="0" err="1"/>
              <a:t>User#privilege</a:t>
            </a:r>
            <a:r>
              <a:rPr kumimoji="1" lang="en-US" altLang="ja-JP" sz="1400" dirty="0"/>
              <a:t>) to determine if a user is an admin or not.</a:t>
            </a:r>
          </a:p>
          <a:p>
            <a:r>
              <a:rPr kumimoji="1" lang="en-US" altLang="ja-JP" sz="1400" dirty="0"/>
              <a:t>“admin” and “author” is default roles, which is applied </a:t>
            </a:r>
            <a:r>
              <a:rPr kumimoji="1" lang="en-US" altLang="ja-JP" sz="1400"/>
              <a:t>to </a:t>
            </a:r>
            <a:r>
              <a:rPr lang="en-US" altLang="ja-JP" sz="1400"/>
              <a:t>every user.</a:t>
            </a:r>
            <a:endParaRPr kumimoji="1" lang="ja-JP" altLang="en-US" sz="1400" dirty="0"/>
          </a:p>
        </p:txBody>
      </p:sp>
      <p:pic>
        <p:nvPicPr>
          <p:cNvPr id="5" name="図 4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624AAABA-253E-456F-8DD3-BE52AB396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9"/>
            <a:ext cx="5257800" cy="4470442"/>
          </a:xfrm>
          <a:prstGeom prst="rect">
            <a:avLst/>
          </a:prstGeom>
        </p:spPr>
      </p:pic>
      <p:pic>
        <p:nvPicPr>
          <p:cNvPr id="7" name="図 6" descr="黒い背景と白い文字&#10;&#10;自動的に生成された説明">
            <a:extLst>
              <a:ext uri="{FF2B5EF4-FFF2-40B4-BE49-F238E27FC236}">
                <a16:creationId xmlns:a16="http://schemas.microsoft.com/office/drawing/2014/main" id="{82FFA7D1-1B0B-46BA-8798-737143C17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4590952" cy="2906390"/>
          </a:xfrm>
          <a:prstGeom prst="rect">
            <a:avLst/>
          </a:prstGeom>
        </p:spPr>
      </p:pic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632B2A0-1487-4558-A6B6-2B391E97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219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08287E-DB7A-449E-86CB-642C503F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RBAC</a:t>
            </a:r>
            <a:r>
              <a:rPr kumimoji="1" lang="en-US" altLang="ja-JP" dirty="0"/>
              <a:t> permission and role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02DE781-D928-4B46-821B-D71F691A7E3A}"/>
              </a:ext>
            </a:extLst>
          </p:cNvPr>
          <p:cNvSpPr txBox="1"/>
          <p:nvPr/>
        </p:nvSpPr>
        <p:spPr>
          <a:xfrm>
            <a:off x="838200" y="1264859"/>
            <a:ext cx="932283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 function 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actionInit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$auth = 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::$app-&gt;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authManager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$auth-&gt;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removeAll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b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// add the rule "author"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$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authorRule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= new 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AuthorRule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$auth-&gt;add($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authorRule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b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// add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permission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$this-&gt;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createPermission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 'Create a post');</a:t>
            </a:r>
          </a:p>
          <a:p>
            <a:b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// add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permission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$this-&gt;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createPermission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 'Update a post');</a:t>
            </a:r>
          </a:p>
          <a:p>
            <a:b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// add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updateOwnPost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permission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updateOwnPost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$this-&gt;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createPermission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updateOwnPost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 'Update own post', 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authorRule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//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updateOwnPost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will be used from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$auth-&gt;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addChild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updateOwnPost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// add "author" role and give this role the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updateOwnPost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permissions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$author = $this-&gt;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createRole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('author', [$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updateOwnPost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// add the rule "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userPrivilege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$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userPrivilegeRule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= new 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UserPrivilegeRule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$auth-&gt;add($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userPrivilegeRule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b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// add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manageUser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permission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manageUser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$this-&gt;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createPermission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manageUser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 'Manage user');</a:t>
            </a:r>
          </a:p>
          <a:p>
            <a:b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// add "admin" role and give this role the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manageUser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 "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permission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// as well as the permissions of the "author" role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$admin = $this-&gt;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createRole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('admin', [$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manageUser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$author], $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userPrivilegeRule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ja-JP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図 4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3E3D10CA-CD9D-4128-9564-20E2B2F3C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094" y="1264858"/>
            <a:ext cx="3652706" cy="3105711"/>
          </a:xfrm>
          <a:prstGeom prst="rect">
            <a:avLst/>
          </a:prstGeom>
        </p:spPr>
      </p:pic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EC5E44F6-EB1D-42DB-9258-BC6B014E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51021C7-EB41-4F2B-9B32-B2357535C196}"/>
              </a:ext>
            </a:extLst>
          </p:cNvPr>
          <p:cNvSpPr txBox="1"/>
          <p:nvPr/>
        </p:nvSpPr>
        <p:spPr>
          <a:xfrm>
            <a:off x="8442664" y="4980373"/>
            <a:ext cx="150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hlinkClick r:id="rId3"/>
              </a:rPr>
              <a:t>Source</a:t>
            </a:r>
            <a:r>
              <a:rPr kumimoji="1" lang="ja-JP" altLang="en-US" dirty="0">
                <a:hlinkClick r:id="rId3"/>
              </a:rPr>
              <a:t> </a:t>
            </a:r>
            <a:r>
              <a:rPr kumimoji="1" lang="en-US" altLang="ja-JP" dirty="0">
                <a:hlinkClick r:id="rId3"/>
              </a:rPr>
              <a:t>Code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2643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46B488-0A34-4831-A967-F7A2970A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RBAC</a:t>
            </a:r>
            <a:r>
              <a:rPr kumimoji="1" lang="en-US" altLang="ja-JP" dirty="0"/>
              <a:t> rule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CD9C79-6B22-4B68-BA87-24FBB998A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3559"/>
          </a:xfrm>
        </p:spPr>
        <p:txBody>
          <a:bodyPr/>
          <a:lstStyle/>
          <a:p>
            <a:r>
              <a:rPr kumimoji="1" lang="en-US" altLang="ja-JP" dirty="0"/>
              <a:t>A rule is just for checking if current login user (specified by id) is matching with specified role/permission (difficult to understand).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7EB17F9-951D-4DE2-A2C2-B1BC3AD2DD61}"/>
              </a:ext>
            </a:extLst>
          </p:cNvPr>
          <p:cNvSpPr txBox="1"/>
          <p:nvPr/>
        </p:nvSpPr>
        <p:spPr>
          <a:xfrm>
            <a:off x="838201" y="2934121"/>
            <a:ext cx="5193484" cy="3000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 for Author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class 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AuthorRule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extends Rule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public $name = 'author';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/**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* @param 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string|int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$user the user ID.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* @param Item $item the role or permission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* @param array $params parameters passed to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*              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ManagerInterface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checkAccess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* @return bool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*/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public function execute($user, $item, $params)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{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return 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($params['post']) ?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$params['post']-&gt;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created_by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== $user : false;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ja-JP" alt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942E2E-2EBA-499D-AE09-5FC3AE88BA8B}"/>
              </a:ext>
            </a:extLst>
          </p:cNvPr>
          <p:cNvSpPr txBox="1"/>
          <p:nvPr/>
        </p:nvSpPr>
        <p:spPr>
          <a:xfrm>
            <a:off x="6096000" y="2919769"/>
            <a:ext cx="5257800" cy="3162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 for admin privilege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class 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UserPrivilegeRule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extends Rule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public $name = '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userPrivilege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b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public function execute($user, $item, $params)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{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if (!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::$app-&gt;user-&gt;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isGuest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$privilege = 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::$app-&gt;user-&gt;identity-&gt;privilege;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if ($item-&gt;name === 'admin') {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return $privilege == User::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PRIVILEGE_ADMIN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} elseif ($item-&gt;name === 'author') {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return $privilege == User::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PRIVILEGE_ADMIN</a:t>
            </a:r>
            <a:endParaRPr lang="en-US" altLang="ja-JP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|| $privilege == User::</a:t>
            </a:r>
            <a:r>
              <a:rPr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PRIVILEGE_NORMAL</a:t>
            </a:r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}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}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return false;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ja-JP" alt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B4FF6A-A509-4B58-BA05-54D54E21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F6546C0-2E06-433B-BA4C-AF19E1347677}"/>
              </a:ext>
            </a:extLst>
          </p:cNvPr>
          <p:cNvSpPr txBox="1"/>
          <p:nvPr/>
        </p:nvSpPr>
        <p:spPr>
          <a:xfrm>
            <a:off x="949909" y="6082173"/>
            <a:ext cx="15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hlinkClick r:id="rId2"/>
              </a:rPr>
              <a:t>Source</a:t>
            </a:r>
            <a:r>
              <a:rPr kumimoji="1" lang="ja-JP" altLang="en-US" dirty="0">
                <a:hlinkClick r:id="rId2"/>
              </a:rPr>
              <a:t> </a:t>
            </a:r>
            <a:r>
              <a:rPr kumimoji="1" lang="en-US" altLang="ja-JP" dirty="0">
                <a:hlinkClick r:id="rId2"/>
              </a:rPr>
              <a:t>Code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2D415FD-08F5-4AB8-A81E-39CC32F14C98}"/>
              </a:ext>
            </a:extLst>
          </p:cNvPr>
          <p:cNvSpPr txBox="1"/>
          <p:nvPr/>
        </p:nvSpPr>
        <p:spPr>
          <a:xfrm>
            <a:off x="6096000" y="6102377"/>
            <a:ext cx="156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hlinkClick r:id="rId3"/>
              </a:rPr>
              <a:t>Source</a:t>
            </a:r>
            <a:r>
              <a:rPr kumimoji="1" lang="ja-JP" altLang="en-US" dirty="0">
                <a:hlinkClick r:id="rId3"/>
              </a:rPr>
              <a:t> </a:t>
            </a:r>
            <a:r>
              <a:rPr kumimoji="1" lang="en-US" altLang="ja-JP" dirty="0">
                <a:hlinkClick r:id="rId3"/>
              </a:rPr>
              <a:t>Code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1713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68E7D-17F8-4F8B-B32D-1085A3C3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Table of Contents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D74985-7236-4F02-944E-FA12BD34B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Sample project: Company blog system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Filter</a:t>
            </a:r>
          </a:p>
          <a:p>
            <a:r>
              <a:rPr kumimoji="1" lang="en-US" altLang="ja-JP" dirty="0" err="1">
                <a:solidFill>
                  <a:schemeClr val="bg1">
                    <a:lumMod val="75000"/>
                  </a:schemeClr>
                </a:solidFill>
              </a:rPr>
              <a:t>RBAC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ja-JP" dirty="0" err="1">
                <a:solidFill>
                  <a:schemeClr val="bg1">
                    <a:lumMod val="75000"/>
                  </a:schemeClr>
                </a:solidFill>
              </a:rPr>
              <a:t>RBAC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 data design</a:t>
            </a: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Permission and Role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Rule</a:t>
            </a: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user-&gt;can()</a:t>
            </a:r>
          </a:p>
          <a:p>
            <a:r>
              <a:rPr lang="en-US" altLang="ja-JP" dirty="0"/>
              <a:t>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Access control on actions (Backend, in general)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Access control applied on UI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Behavior based on access permission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B8487B-47CF-4A95-8827-113F6877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313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DFA5E8-81ED-4AE4-845C-3A2CCBCA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Demo system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B880B9-BB04-4EEB-8706-506E6A79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6613F09-77B0-48E7-B6FA-31FF3A41DBE1}"/>
              </a:ext>
            </a:extLst>
          </p:cNvPr>
          <p:cNvSpPr txBox="1"/>
          <p:nvPr/>
        </p:nvSpPr>
        <p:spPr>
          <a:xfrm>
            <a:off x="902516" y="1513694"/>
            <a:ext cx="5193484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 setup</a:t>
            </a:r>
          </a:p>
          <a:p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 Install 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depencencies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composer install</a:t>
            </a:r>
          </a:p>
          <a:p>
            <a:b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 Create database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migrate</a:t>
            </a:r>
          </a:p>
          <a:p>
            <a:b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 Create sample data for user and post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initial-data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4551094-E5B7-41F7-8EEB-3DB2CA256E47}"/>
              </a:ext>
            </a:extLst>
          </p:cNvPr>
          <p:cNvSpPr txBox="1"/>
          <p:nvPr/>
        </p:nvSpPr>
        <p:spPr>
          <a:xfrm>
            <a:off x="902516" y="3324296"/>
            <a:ext cx="5193484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 system has two users</a:t>
            </a:r>
          </a:p>
          <a:p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Account: 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user1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Password: 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password1</a:t>
            </a:r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Normal user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Account: 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user2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Password: 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password2</a:t>
            </a:r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08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68E7D-17F8-4F8B-B32D-1085A3C3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D74985-7236-4F02-944E-FA12BD34B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Overview</a:t>
            </a:r>
          </a:p>
          <a:p>
            <a:r>
              <a:rPr kumimoji="1" lang="en-US" altLang="ja-JP" dirty="0"/>
              <a:t>Sample project: Company blog system</a:t>
            </a:r>
          </a:p>
          <a:p>
            <a:r>
              <a:rPr lang="en-US" altLang="ja-JP" dirty="0"/>
              <a:t>Access Control Filter</a:t>
            </a:r>
          </a:p>
          <a:p>
            <a:r>
              <a:rPr kumimoji="1" lang="en-US" altLang="ja-JP" dirty="0" err="1"/>
              <a:t>RBAC</a:t>
            </a:r>
            <a:endParaRPr kumimoji="1" lang="en-US" altLang="ja-JP" dirty="0"/>
          </a:p>
          <a:p>
            <a:pPr lvl="1"/>
            <a:r>
              <a:rPr lang="en-US" altLang="ja-JP" dirty="0" err="1"/>
              <a:t>RBAC</a:t>
            </a:r>
            <a:r>
              <a:rPr lang="en-US" altLang="ja-JP" dirty="0"/>
              <a:t> data design</a:t>
            </a:r>
          </a:p>
          <a:p>
            <a:pPr lvl="1"/>
            <a:r>
              <a:rPr lang="en-US" altLang="ja-JP" dirty="0"/>
              <a:t>Permission and Role</a:t>
            </a:r>
            <a:endParaRPr kumimoji="1" lang="en-US" altLang="ja-JP" dirty="0"/>
          </a:p>
          <a:p>
            <a:pPr lvl="1"/>
            <a:r>
              <a:rPr lang="en-US" altLang="ja-JP" dirty="0"/>
              <a:t>Rule</a:t>
            </a:r>
          </a:p>
          <a:p>
            <a:pPr lvl="1"/>
            <a:r>
              <a:rPr lang="en-US" altLang="ja-JP" dirty="0"/>
              <a:t>user-&gt;can()</a:t>
            </a:r>
          </a:p>
          <a:p>
            <a:r>
              <a:rPr lang="en-US" altLang="ja-JP" dirty="0"/>
              <a:t>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Access control on actions (Backend, in general)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Access control applied on UI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Behavior based on access permission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EB3602-422C-425B-A5F5-28BCB203C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791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0A1C97-E14C-4B2E-9472-BC9F92C9D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Access control on actions (using </a:t>
            </a:r>
            <a:r>
              <a:rPr lang="en-US" altLang="ja-JP" dirty="0" err="1"/>
              <a:t>ACF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CE6C103-BEDA-4E8D-9377-DBA84EE64931}"/>
              </a:ext>
            </a:extLst>
          </p:cNvPr>
          <p:cNvSpPr txBox="1"/>
          <p:nvPr/>
        </p:nvSpPr>
        <p:spPr>
          <a:xfrm>
            <a:off x="838199" y="1690688"/>
            <a:ext cx="1051559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class 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PostController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extends Controller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public function behaviors()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{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return [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'access' =&gt; [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'class' =&gt; 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AccessControl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'rules' =&gt; [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[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'allow' =&gt; true,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'actions' =&gt; ['index', 'view'],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'roles' =&gt; ['@'],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],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[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// In fact, we don't need to define this rule here, but can defined it in roles = @ above.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// I put it here just for an example.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'allow' =&gt; 'true',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'actions' =&gt; ['create'],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'roles' =&gt; ['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],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[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'allow' =&gt; true,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'actions' =&gt; ['update', 'delete'],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'roles' =&gt; ['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'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roleParams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 =&gt; function() {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    return ['post' =&gt; Post::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(['id' =&gt; </a:t>
            </a:r>
            <a:r>
              <a:rPr lang="en-US" altLang="ja-JP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::$app-&gt;request-&gt;get('id')])];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},     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],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],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],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];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ja-JP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EB489E8-CDDC-4D69-A4EB-3ACA16D1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B47B340-BE6A-4004-A9F8-A61FE3C08E0E}"/>
              </a:ext>
            </a:extLst>
          </p:cNvPr>
          <p:cNvSpPr txBox="1"/>
          <p:nvPr/>
        </p:nvSpPr>
        <p:spPr>
          <a:xfrm>
            <a:off x="7901126" y="5903650"/>
            <a:ext cx="145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hlinkClick r:id="rId2"/>
              </a:rPr>
              <a:t>Source Code</a:t>
            </a:r>
            <a:endParaRPr kumimoji="1" lang="ja-JP" altLang="en-US" dirty="0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A6326200-1A9E-42B0-9E40-97C5A5563F01}"/>
              </a:ext>
            </a:extLst>
          </p:cNvPr>
          <p:cNvSpPr/>
          <p:nvPr/>
        </p:nvSpPr>
        <p:spPr>
          <a:xfrm>
            <a:off x="5862961" y="4115530"/>
            <a:ext cx="2872668" cy="750226"/>
          </a:xfrm>
          <a:prstGeom prst="wedgeRectCallout">
            <a:avLst>
              <a:gd name="adj1" fmla="val -87674"/>
              <a:gd name="adj2" fmla="val 10793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‘roles’ is </a:t>
            </a:r>
            <a:r>
              <a:rPr kumimoji="1" lang="en-US" altLang="ja-JP" dirty="0" err="1">
                <a:solidFill>
                  <a:srgbClr val="FF0000"/>
                </a:solidFill>
              </a:rPr>
              <a:t>ACF</a:t>
            </a:r>
            <a:r>
              <a:rPr kumimoji="1" lang="en-US" altLang="ja-JP" dirty="0">
                <a:solidFill>
                  <a:srgbClr val="FF0000"/>
                </a:solidFill>
              </a:rPr>
              <a:t> keyword, not relate to </a:t>
            </a:r>
            <a:r>
              <a:rPr kumimoji="1" lang="en-US" altLang="ja-JP" dirty="0" err="1">
                <a:solidFill>
                  <a:srgbClr val="FF0000"/>
                </a:solidFill>
              </a:rPr>
              <a:t>RBAC</a:t>
            </a:r>
            <a:r>
              <a:rPr kumimoji="1" lang="en-US" altLang="ja-JP" dirty="0">
                <a:solidFill>
                  <a:srgbClr val="FF0000"/>
                </a:solidFill>
              </a:rPr>
              <a:t> role concept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1F3A54DB-0C3F-403D-B571-7CC7420AE465}"/>
              </a:ext>
            </a:extLst>
          </p:cNvPr>
          <p:cNvSpPr/>
          <p:nvPr/>
        </p:nvSpPr>
        <p:spPr>
          <a:xfrm>
            <a:off x="8735629" y="4942831"/>
            <a:ext cx="2872668" cy="750226"/>
          </a:xfrm>
          <a:prstGeom prst="wedgeRectCallout">
            <a:avLst>
              <a:gd name="adj1" fmla="val -185639"/>
              <a:gd name="adj2" fmla="val 1326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This will be checked for both admin and author roles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592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719081-9074-42BD-B20B-A3E511A6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Demo of </a:t>
            </a:r>
            <a:r>
              <a:rPr kumimoji="1" lang="en-US" altLang="ja-JP" dirty="0" err="1"/>
              <a:t>RBAC</a:t>
            </a:r>
            <a:r>
              <a:rPr kumimoji="1" lang="en-US" altLang="ja-JP" dirty="0"/>
              <a:t> used with </a:t>
            </a:r>
            <a:r>
              <a:rPr kumimoji="1" lang="en-US" altLang="ja-JP" dirty="0" err="1"/>
              <a:t>ACF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CED823B-DFC8-439D-9CF7-CE0A0057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D4CF631-B314-4B6A-A70F-44C96F6E3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7"/>
            <a:ext cx="5271129" cy="356107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5C8C2CC-A721-4113-AE1E-8C3B0265F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570" y="1690689"/>
            <a:ext cx="5280219" cy="356107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546D321-5FEE-4C91-AAB6-E447FF2DC8B1}"/>
              </a:ext>
            </a:extLst>
          </p:cNvPr>
          <p:cNvSpPr txBox="1"/>
          <p:nvPr/>
        </p:nvSpPr>
        <p:spPr>
          <a:xfrm>
            <a:off x="6232570" y="5615185"/>
            <a:ext cx="418972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solidFill>
                  <a:srgbClr val="FF0000"/>
                </a:solidFill>
              </a:rPr>
              <a:t>user2</a:t>
            </a:r>
            <a:r>
              <a:rPr kumimoji="1" lang="en-US" altLang="ja-JP" dirty="0">
                <a:solidFill>
                  <a:srgbClr val="FF0000"/>
                </a:solidFill>
              </a:rPr>
              <a:t> cannot edit/delete other user’s post.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7FA128E-1F63-452D-B524-C83A225334B7}"/>
              </a:ext>
            </a:extLst>
          </p:cNvPr>
          <p:cNvSpPr txBox="1"/>
          <p:nvPr/>
        </p:nvSpPr>
        <p:spPr>
          <a:xfrm>
            <a:off x="838199" y="5615185"/>
            <a:ext cx="418972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solidFill>
                  <a:srgbClr val="FF0000"/>
                </a:solidFill>
              </a:rPr>
              <a:t>user1</a:t>
            </a:r>
            <a:r>
              <a:rPr kumimoji="1" lang="en-US" altLang="ja-JP" dirty="0">
                <a:solidFill>
                  <a:srgbClr val="FF0000"/>
                </a:solidFill>
              </a:rPr>
              <a:t> can edit/delete any user’s post.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953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0A1C97-E14C-4B2E-9472-BC9F92C9D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Access control applied on UI (1)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CE6C103-BEDA-4E8D-9377-DBA84EE64931}"/>
              </a:ext>
            </a:extLst>
          </p:cNvPr>
          <p:cNvSpPr txBox="1"/>
          <p:nvPr/>
        </p:nvSpPr>
        <p:spPr>
          <a:xfrm>
            <a:off x="838199" y="1690688"/>
            <a:ext cx="105155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menu bar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$items = [];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 (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::$app-&gt;user-&gt;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isGuest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$items[] = ['label' =&gt; 'Login', '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 =&gt; ['/site/login']];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 else {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$items[] = ['label' =&gt; 'Post', '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 =&gt; ['/post/index']];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if (</a:t>
            </a:r>
            <a:r>
              <a:rPr lang="en-US" altLang="ja-JP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lang="en-US" altLang="ja-JP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::$app-&gt;user-&gt;can('</a:t>
            </a:r>
            <a:r>
              <a:rPr lang="en-US" altLang="ja-JP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manageUser</a:t>
            </a:r>
            <a:r>
              <a:rPr lang="en-US" altLang="ja-JP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')) 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$items[] = ['label' =&gt; 'User', '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 =&gt; ['/user/index']];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$items[] = $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logoutMenuItem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ja-JP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5E8DE9D-F2BC-45AD-A222-6F66DA19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1DFAF3D-A40B-4A9E-90BA-2CD6FF4C5DA6}"/>
              </a:ext>
            </a:extLst>
          </p:cNvPr>
          <p:cNvSpPr txBox="1"/>
          <p:nvPr/>
        </p:nvSpPr>
        <p:spPr>
          <a:xfrm>
            <a:off x="8318377" y="1506022"/>
            <a:ext cx="176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hlinkClick r:id="rId2"/>
              </a:rPr>
              <a:t>Source Code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2262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2B460039-62D1-400B-BE04-C3DC70B43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5065989" cy="342248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EAABD64-E1A6-4248-9D52-B26FA0AE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Demo of menu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874701-763B-4AA7-A3E1-1E737D2F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08B1524-62F3-42CD-AC40-CADCC6B80763}"/>
              </a:ext>
            </a:extLst>
          </p:cNvPr>
          <p:cNvSpPr/>
          <p:nvPr/>
        </p:nvSpPr>
        <p:spPr>
          <a:xfrm>
            <a:off x="4412563" y="2388908"/>
            <a:ext cx="458015" cy="2703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1096306-F8CF-4AD0-9422-A87E7F05C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812" y="1696396"/>
            <a:ext cx="5065989" cy="3416598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46791BA-47C9-45FB-AF59-70C18B12338B}"/>
              </a:ext>
            </a:extLst>
          </p:cNvPr>
          <p:cNvSpPr txBox="1"/>
          <p:nvPr/>
        </p:nvSpPr>
        <p:spPr>
          <a:xfrm>
            <a:off x="6232570" y="5615185"/>
            <a:ext cx="512123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solidFill>
                  <a:srgbClr val="FF0000"/>
                </a:solidFill>
              </a:rPr>
              <a:t>user2</a:t>
            </a:r>
            <a:r>
              <a:rPr kumimoji="1" lang="en-US" altLang="ja-JP" dirty="0">
                <a:solidFill>
                  <a:srgbClr val="FF0000"/>
                </a:solidFill>
              </a:rPr>
              <a:t> can’t access to user management from menu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2B4519-09E0-4C87-ABE0-9BEF5C869EAB}"/>
              </a:ext>
            </a:extLst>
          </p:cNvPr>
          <p:cNvSpPr txBox="1"/>
          <p:nvPr/>
        </p:nvSpPr>
        <p:spPr>
          <a:xfrm>
            <a:off x="838198" y="5615185"/>
            <a:ext cx="506598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solidFill>
                  <a:srgbClr val="FF0000"/>
                </a:solidFill>
              </a:rPr>
              <a:t>user1</a:t>
            </a:r>
            <a:r>
              <a:rPr kumimoji="1" lang="en-US" altLang="ja-JP" dirty="0">
                <a:solidFill>
                  <a:srgbClr val="FF0000"/>
                </a:solidFill>
              </a:rPr>
              <a:t> can access to user management from menu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550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0A1C97-E14C-4B2E-9472-BC9F92C9D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Access control applied on UI (2)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CE6C103-BEDA-4E8D-9377-DBA84EE64931}"/>
              </a:ext>
            </a:extLst>
          </p:cNvPr>
          <p:cNvSpPr txBox="1"/>
          <p:nvPr/>
        </p:nvSpPr>
        <p:spPr>
          <a:xfrm>
            <a:off x="838199" y="1690688"/>
            <a:ext cx="105155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 control displaying of buttons on Post view page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&lt;?php if (</a:t>
            </a:r>
            <a:r>
              <a:rPr lang="en-US" altLang="ja-JP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lang="en-US" altLang="ja-JP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::$app-&gt;user-&gt;can('</a:t>
            </a:r>
            <a:r>
              <a:rPr lang="en-US" altLang="ja-JP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updatePost</a:t>
            </a:r>
            <a:r>
              <a:rPr lang="en-US" altLang="ja-JP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')) 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 ?&gt;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&lt;?= Html::a('Update', ['update', 'id' =&gt; $model-&gt;id], ['class' =&gt; '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-primary']) ?&gt;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&lt;?= Html::a('Delete', ['delete', 'id' =&gt; $model-&gt;id], [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'class' =&gt; '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-danger',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'data' =&gt; [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'confirm' =&gt; 'Are you sure you want to delete this item?',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'method' =&gt; 'post',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],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]) ?&gt;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&lt;?php } ?&gt;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5E8DE9D-F2BC-45AD-A222-6F66DA19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2C721D5-B564-4DD6-98BE-4FB6EF42A782}"/>
              </a:ext>
            </a:extLst>
          </p:cNvPr>
          <p:cNvSpPr txBox="1"/>
          <p:nvPr/>
        </p:nvSpPr>
        <p:spPr>
          <a:xfrm>
            <a:off x="8318377" y="1661003"/>
            <a:ext cx="146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hlinkClick r:id="rId2"/>
              </a:rPr>
              <a:t>Source Code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8011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021B7D-BC6C-4733-8478-5866FB89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Demo of buttons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6D6FB86-6015-414E-86B8-9A7DCD37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25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25D9841-BCEB-49B1-A987-BDE4F6408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133520" cy="346811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7ACA65A-0ADC-4C64-9E01-4C1876CE5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280" y="1690688"/>
            <a:ext cx="5133520" cy="3462142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DCB98E9-CB8B-4612-A024-02CBDF61CBD7}"/>
              </a:ext>
            </a:extLst>
          </p:cNvPr>
          <p:cNvSpPr txBox="1"/>
          <p:nvPr/>
        </p:nvSpPr>
        <p:spPr>
          <a:xfrm>
            <a:off x="6232570" y="5615185"/>
            <a:ext cx="512123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solidFill>
                  <a:srgbClr val="FF0000"/>
                </a:solidFill>
              </a:rPr>
              <a:t>user2</a:t>
            </a:r>
            <a:r>
              <a:rPr kumimoji="1" lang="en-US" altLang="ja-JP" dirty="0">
                <a:solidFill>
                  <a:srgbClr val="FF0000"/>
                </a:solidFill>
              </a:rPr>
              <a:t> can not edit/delete other user’s post.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12CCA41-CC46-4ED1-8FD5-14B56D693A3A}"/>
              </a:ext>
            </a:extLst>
          </p:cNvPr>
          <p:cNvSpPr txBox="1"/>
          <p:nvPr/>
        </p:nvSpPr>
        <p:spPr>
          <a:xfrm>
            <a:off x="838199" y="5615185"/>
            <a:ext cx="513352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solidFill>
                  <a:srgbClr val="FF0000"/>
                </a:solidFill>
              </a:rPr>
              <a:t>user1</a:t>
            </a:r>
            <a:r>
              <a:rPr kumimoji="1" lang="en-US" altLang="ja-JP" dirty="0">
                <a:solidFill>
                  <a:srgbClr val="FF0000"/>
                </a:solidFill>
              </a:rPr>
              <a:t> has button to edit/delete any user’s post.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251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81A33-89BF-45FD-81CF-F52AE022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Behavior based on access permission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F20AEA-2853-4BC7-BC13-3EFC97E20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altLang="ja-JP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Yii</a:t>
            </a:r>
            <a:r>
              <a:rPr lang="en-US" altLang="ja-JP" b="1" dirty="0">
                <a:latin typeface="Courier New" panose="02070309020205020404" pitchFamily="49" charset="0"/>
                <a:cs typeface="Courier New" panose="02070309020205020404" pitchFamily="49" charset="0"/>
              </a:rPr>
              <a:t>::$app-&gt;user-&gt;can() on business logic code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4A3196-3A71-4C81-B57D-C32DB8F6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102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B895EE-B6A8-4D3B-B761-1FD3E98BC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en-US" altLang="ja-JP" dirty="0"/>
              <a:t>The End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AEEDDD-F60E-4B7F-9378-01329E09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716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68E7D-17F8-4F8B-B32D-1085A3C3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Table of Contents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D74985-7236-4F02-944E-FA12BD34B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Overview</a:t>
            </a:r>
          </a:p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Sample project: Company blog system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Filter</a:t>
            </a:r>
          </a:p>
          <a:p>
            <a:r>
              <a:rPr kumimoji="1" lang="en-US" altLang="ja-JP" dirty="0" err="1">
                <a:solidFill>
                  <a:schemeClr val="bg1">
                    <a:lumMod val="75000"/>
                  </a:schemeClr>
                </a:solidFill>
              </a:rPr>
              <a:t>RBAC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ja-JP" dirty="0" err="1">
                <a:solidFill>
                  <a:schemeClr val="bg1">
                    <a:lumMod val="75000"/>
                  </a:schemeClr>
                </a:solidFill>
              </a:rPr>
              <a:t>RBAC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 data design</a:t>
            </a: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Permission and Role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Rule</a:t>
            </a: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user-&gt;can()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on actions (Backend, in general)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applied on UI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Behavior based on access permission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AE7348-E654-4B26-9031-8015FF19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60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1708AB-D01F-489C-A130-51813FDAB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Overview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015036-4B60-419C-A4C9-AAA92C098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Purpose of this document:</a:t>
            </a:r>
            <a:br>
              <a:rPr lang="en-US" altLang="ja-JP" dirty="0"/>
            </a:br>
            <a:r>
              <a:rPr lang="en-US" altLang="ja-JP" dirty="0"/>
              <a:t>Introduce about </a:t>
            </a:r>
            <a:r>
              <a:rPr lang="en-US" altLang="ja-JP" dirty="0" err="1"/>
              <a:t>RBAC</a:t>
            </a:r>
            <a:r>
              <a:rPr lang="en-US" altLang="ja-JP" dirty="0"/>
              <a:t> on </a:t>
            </a:r>
            <a:r>
              <a:rPr lang="en-US" altLang="ja-JP" dirty="0" err="1"/>
              <a:t>yii2</a:t>
            </a:r>
            <a:r>
              <a:rPr lang="en-US" altLang="ja-JP" dirty="0"/>
              <a:t> framework, with some usage example.</a:t>
            </a:r>
          </a:p>
          <a:p>
            <a:r>
              <a:rPr lang="en-US" altLang="ja-JP" dirty="0"/>
              <a:t>Prerequisite:</a:t>
            </a:r>
          </a:p>
          <a:p>
            <a:pPr lvl="1"/>
            <a:r>
              <a:rPr lang="en-US" altLang="ja-JP" dirty="0"/>
              <a:t>Audience should have basic experience of using </a:t>
            </a:r>
            <a:r>
              <a:rPr lang="en-US" altLang="ja-JP" dirty="0" err="1"/>
              <a:t>yii2</a:t>
            </a:r>
            <a:r>
              <a:rPr lang="en-US" altLang="ja-JP" dirty="0"/>
              <a:t> framework.</a:t>
            </a:r>
          </a:p>
          <a:p>
            <a:pPr lvl="1"/>
            <a:r>
              <a:rPr lang="en-US" altLang="ja-JP" dirty="0"/>
              <a:t>Read about </a:t>
            </a:r>
            <a:r>
              <a:rPr lang="en-US" altLang="ja-JP" dirty="0">
                <a:hlinkClick r:id="rId2"/>
              </a:rPr>
              <a:t>Authorization on </a:t>
            </a:r>
            <a:r>
              <a:rPr lang="en-US" altLang="ja-JP" dirty="0" err="1">
                <a:hlinkClick r:id="rId2"/>
              </a:rPr>
              <a:t>yii2</a:t>
            </a:r>
            <a:endParaRPr lang="en-US" altLang="ja-JP" dirty="0"/>
          </a:p>
          <a:p>
            <a:r>
              <a:rPr lang="en-US" altLang="ja-JP" dirty="0"/>
              <a:t>References:</a:t>
            </a:r>
          </a:p>
          <a:p>
            <a:pPr lvl="1"/>
            <a:r>
              <a:rPr lang="en-US" altLang="ja-JP" dirty="0">
                <a:hlinkClick r:id="rId3"/>
              </a:rPr>
              <a:t>Sample code on </a:t>
            </a:r>
            <a:r>
              <a:rPr lang="en-US" altLang="ja-JP" dirty="0" err="1">
                <a:hlinkClick r:id="rId3"/>
              </a:rPr>
              <a:t>github</a:t>
            </a:r>
            <a:r>
              <a:rPr lang="en-US" altLang="ja-JP" dirty="0"/>
              <a:t>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2221EB8-195D-4931-A3A1-0B35660EE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7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68E7D-17F8-4F8B-B32D-1085A3C3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Table of Contents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D74985-7236-4F02-944E-FA12BD34B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  <a:p>
            <a:r>
              <a:rPr kumimoji="1" lang="en-US" altLang="ja-JP" dirty="0"/>
              <a:t>Sample project: Company blog system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Filter</a:t>
            </a:r>
          </a:p>
          <a:p>
            <a:r>
              <a:rPr kumimoji="1" lang="en-US" altLang="ja-JP" dirty="0" err="1">
                <a:solidFill>
                  <a:schemeClr val="bg1">
                    <a:lumMod val="75000"/>
                  </a:schemeClr>
                </a:solidFill>
              </a:rPr>
              <a:t>RBAC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ja-JP" dirty="0" err="1">
                <a:solidFill>
                  <a:schemeClr val="bg1">
                    <a:lumMod val="75000"/>
                  </a:schemeClr>
                </a:solidFill>
              </a:rPr>
              <a:t>RBAC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 data design</a:t>
            </a: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Permission and Role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Rule</a:t>
            </a: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user-&gt;can()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on actions (Backend, in general)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applied on UI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Behavior based on access permission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11282D-97BA-4E51-AB37-4E36B0FE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310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D64D9A-AFE1-48A9-915A-912C2A344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project: Company blog system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BD00F0-8F68-40E4-B418-47BE02BCB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80453" cy="4351338"/>
          </a:xfrm>
        </p:spPr>
        <p:txBody>
          <a:bodyPr/>
          <a:lstStyle/>
          <a:p>
            <a:r>
              <a:rPr kumimoji="1" lang="en-US" altLang="ja-JP" dirty="0"/>
              <a:t>A simple system to post and view content.</a:t>
            </a:r>
            <a:endParaRPr kumimoji="1" lang="ja-JP" altLang="en-US" dirty="0"/>
          </a:p>
        </p:txBody>
      </p:sp>
      <p:pic>
        <p:nvPicPr>
          <p:cNvPr id="11" name="図 10" descr="黒い背景と白い文字&#10;&#10;自動的に生成された説明">
            <a:extLst>
              <a:ext uri="{FF2B5EF4-FFF2-40B4-BE49-F238E27FC236}">
                <a16:creationId xmlns:a16="http://schemas.microsoft.com/office/drawing/2014/main" id="{7F4B9E2E-F2D9-4DB1-8169-7FEDC6B2A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131" y="1690689"/>
            <a:ext cx="7229669" cy="4576880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0AFEAD-0265-49BC-AA8E-A4EB5936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18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E45A25-013D-487D-B35D-E6E197EC3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Database</a:t>
            </a:r>
            <a:r>
              <a:rPr kumimoji="1" lang="ja-JP" altLang="en-US" dirty="0"/>
              <a:t> </a:t>
            </a:r>
            <a:r>
              <a:rPr kumimoji="1" lang="en-US" altLang="ja-JP" dirty="0"/>
              <a:t>design</a:t>
            </a:r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8E073D16-2C9A-4C73-AB91-E773FA74D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4" name="図 3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61F05589-35AE-4647-9725-7DB74BD58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8591"/>
            <a:ext cx="12192000" cy="418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2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68E7D-17F8-4F8B-B32D-1085A3C3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Table of Contents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D74985-7236-4F02-944E-FA12BD34B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Sample project: Company blog system</a:t>
            </a:r>
          </a:p>
          <a:p>
            <a:r>
              <a:rPr lang="en-US" altLang="ja-JP" dirty="0"/>
              <a:t>Access Control Filter</a:t>
            </a:r>
          </a:p>
          <a:p>
            <a:r>
              <a:rPr kumimoji="1" lang="en-US" altLang="ja-JP" dirty="0" err="1">
                <a:solidFill>
                  <a:schemeClr val="bg1">
                    <a:lumMod val="75000"/>
                  </a:schemeClr>
                </a:solidFill>
              </a:rPr>
              <a:t>RBAC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ja-JP" dirty="0" err="1">
                <a:solidFill>
                  <a:schemeClr val="bg1">
                    <a:lumMod val="75000"/>
                  </a:schemeClr>
                </a:solidFill>
              </a:rPr>
              <a:t>RBAC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 data design</a:t>
            </a: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Permission and Role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Rule</a:t>
            </a:r>
          </a:p>
          <a:p>
            <a:pPr lvl="1"/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user-&gt;can()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on actions (Backend, in general)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Access control applied on UI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Behavior based on access permission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E4D58D-AC3A-45FE-9447-599A26E5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056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2E55B5-BC16-4D57-AC4E-BAC5A6AB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Access Control Filter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5C8359-CA95-44F2-B907-645737460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3555" cy="4351338"/>
          </a:xfrm>
        </p:spPr>
        <p:txBody>
          <a:bodyPr/>
          <a:lstStyle/>
          <a:p>
            <a:r>
              <a:rPr kumimoji="1" lang="en-US" altLang="ja-JP" dirty="0"/>
              <a:t>Decide if current web user can access to a controller’s action.</a:t>
            </a:r>
          </a:p>
          <a:p>
            <a:r>
              <a:rPr kumimoji="1" lang="en-US" altLang="ja-JP" dirty="0"/>
              <a:t>Filter defined in controller’s behaviors()</a:t>
            </a:r>
          </a:p>
          <a:p>
            <a:r>
              <a:rPr kumimoji="1" lang="en-US" altLang="ja-JP" dirty="0"/>
              <a:t>Reference:</a:t>
            </a:r>
          </a:p>
          <a:p>
            <a:pPr lvl="1"/>
            <a:r>
              <a:rPr kumimoji="1" lang="en-US" altLang="ja-JP" dirty="0">
                <a:hlinkClick r:id="rId2"/>
              </a:rPr>
              <a:t>Access Control Filter</a:t>
            </a:r>
            <a:endParaRPr kumimoji="1" lang="en-US" altLang="ja-JP" dirty="0">
              <a:hlinkClick r:id="rId3"/>
            </a:endParaRPr>
          </a:p>
          <a:p>
            <a:pPr lvl="1"/>
            <a:r>
              <a:rPr kumimoji="1" lang="en-US" altLang="ja-JP" dirty="0">
                <a:hlinkClick r:id="rId3"/>
              </a:rPr>
              <a:t>Request handling overview</a:t>
            </a:r>
            <a:endParaRPr kumimoji="1" lang="ja-JP" altLang="en-US" dirty="0"/>
          </a:p>
        </p:txBody>
      </p:sp>
      <p:pic>
        <p:nvPicPr>
          <p:cNvPr id="1026" name="Picture 2" descr="Request Lifecycle">
            <a:extLst>
              <a:ext uri="{FF2B5EF4-FFF2-40B4-BE49-F238E27FC236}">
                <a16:creationId xmlns:a16="http://schemas.microsoft.com/office/drawing/2014/main" id="{815479A4-B1B5-411B-B010-C36213259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350" y="1825625"/>
            <a:ext cx="5810450" cy="446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84CF98C8-5C56-4413-9E9A-E4E658564ADD}"/>
              </a:ext>
            </a:extLst>
          </p:cNvPr>
          <p:cNvSpPr/>
          <p:nvPr/>
        </p:nvSpPr>
        <p:spPr>
          <a:xfrm>
            <a:off x="6535024" y="3766656"/>
            <a:ext cx="1610600" cy="536895"/>
          </a:xfrm>
          <a:prstGeom prst="wedgeRectCallout">
            <a:avLst>
              <a:gd name="adj1" fmla="val 108814"/>
              <a:gd name="adj2" fmla="val 55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behaviors()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E6F26D8-E67A-473E-80D5-97D7E6BD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2240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3020</Words>
  <Application>Microsoft Office PowerPoint</Application>
  <PresentationFormat>ワイド画面</PresentationFormat>
  <Paragraphs>385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3" baseType="lpstr">
      <vt:lpstr>游ゴシック</vt:lpstr>
      <vt:lpstr>Arial</vt:lpstr>
      <vt:lpstr>Calibri</vt:lpstr>
      <vt:lpstr>Calibri Light</vt:lpstr>
      <vt:lpstr>Courier New</vt:lpstr>
      <vt:lpstr>Office テーマ</vt:lpstr>
      <vt:lpstr>RBAC Authorization on an yii2-framework based system</vt:lpstr>
      <vt:lpstr>Table of Contents</vt:lpstr>
      <vt:lpstr>Table of Contents</vt:lpstr>
      <vt:lpstr>Overview</vt:lpstr>
      <vt:lpstr>Table of Contents</vt:lpstr>
      <vt:lpstr>Sample project: Company blog system</vt:lpstr>
      <vt:lpstr>Database design</vt:lpstr>
      <vt:lpstr>Table of Contents</vt:lpstr>
      <vt:lpstr>Access Control Filter</vt:lpstr>
      <vt:lpstr>Table of Contents</vt:lpstr>
      <vt:lpstr>Why we want to use a framework like RBAC</vt:lpstr>
      <vt:lpstr>RBAC</vt:lpstr>
      <vt:lpstr>RBAC used in ACF</vt:lpstr>
      <vt:lpstr>RBAC used in code</vt:lpstr>
      <vt:lpstr>RBAC data design</vt:lpstr>
      <vt:lpstr>RBAC permission and role</vt:lpstr>
      <vt:lpstr>RBAC rule</vt:lpstr>
      <vt:lpstr>Table of Contents</vt:lpstr>
      <vt:lpstr>Demo system</vt:lpstr>
      <vt:lpstr>Access control on actions (using ACF)</vt:lpstr>
      <vt:lpstr>Demo of RBAC used with ACF</vt:lpstr>
      <vt:lpstr>Access control applied on UI (1)</vt:lpstr>
      <vt:lpstr>Demo of menu</vt:lpstr>
      <vt:lpstr>Access control applied on UI (2)</vt:lpstr>
      <vt:lpstr>Demo of buttons</vt:lpstr>
      <vt:lpstr>Behavior based on access permission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hcq</dc:creator>
  <cp:lastModifiedBy>Tran Trung Thanh</cp:lastModifiedBy>
  <cp:revision>110</cp:revision>
  <dcterms:created xsi:type="dcterms:W3CDTF">2015-12-11T07:38:00Z</dcterms:created>
  <dcterms:modified xsi:type="dcterms:W3CDTF">2020-03-13T06:33:57Z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1041-10.8.0.5392</vt:lpwstr>
  </property>
</Properties>
</file>