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84" r:id="rId2"/>
    <p:sldId id="286" r:id="rId3"/>
    <p:sldId id="317" r:id="rId4"/>
    <p:sldId id="333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7" autoAdjust="0"/>
    <p:restoredTop sz="94708"/>
  </p:normalViewPr>
  <p:slideViewPr>
    <p:cSldViewPr snapToGrid="0">
      <p:cViewPr varScale="1">
        <p:scale>
          <a:sx n="83" d="100"/>
          <a:sy n="83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2021-07-15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A9A532-ED16-46BF-B7FB-3E17075F7069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2303-5AE5-4106-A8D1-9E16537EA4D9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D797-D35B-45B1-9816-D7858F64712F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99DC-930B-4AEE-A0ED-2DC3EB248DBD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8D6-58E0-4DAB-8FFD-9838E500DDFE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6BE-6AC6-4486-BA33-8268D4ED0588}" type="datetime1">
              <a:rPr lang="en-CA" smtClean="0"/>
              <a:t>2021-07-15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1ACA-1C50-4402-BFCF-C704C61B2B0E}" type="datetime1">
              <a:rPr lang="en-CA" smtClean="0"/>
              <a:t>2021-07-15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B40-3007-4A7B-8D3A-89A7F49A865A}" type="datetime1">
              <a:rPr lang="en-CA" smtClean="0"/>
              <a:t>2021-07-15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5369-03B2-4F7D-92D6-F3D07427DC5B}" type="datetime1">
              <a:rPr lang="en-CA" smtClean="0"/>
              <a:t>2021-07-15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946C-5B5E-4EB0-9572-2049589F984A}" type="datetime1">
              <a:rPr lang="en-CA" smtClean="0"/>
              <a:t>2021-07-15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17E-69FB-4204-B273-E82EEDEF4B91}" type="datetime1">
              <a:rPr lang="en-CA" smtClean="0"/>
              <a:t>2021-07-15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6246F1F-C634-4D69-8B89-488B3CA48800}" type="datetime1">
              <a:rPr lang="en-CA" smtClean="0"/>
              <a:t>2021-07-15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ED06B9-1AB8-0E4B-8E22-174F4155C31A}"/>
              </a:ext>
            </a:extLst>
          </p:cNvPr>
          <p:cNvSpPr txBox="1"/>
          <p:nvPr/>
        </p:nvSpPr>
        <p:spPr>
          <a:xfrm>
            <a:off x="5198724" y="87616"/>
            <a:ext cx="379892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100" b="1" i="1" baseline="0" dirty="0" smtClean="0">
                <a:solidFill>
                  <a:schemeClr val="bg1"/>
                </a:solidFill>
              </a:rPr>
              <a:t>Wealth</a:t>
            </a:r>
            <a:r>
              <a:rPr lang="en-US" sz="1100" b="1" i="1" dirty="0" smtClean="0">
                <a:solidFill>
                  <a:schemeClr val="bg1"/>
                </a:solidFill>
              </a:rPr>
              <a:t> and Population Density Influences </a:t>
            </a:r>
          </a:p>
          <a:p>
            <a:pPr algn="r"/>
            <a:r>
              <a:rPr lang="en-US" sz="1100" b="1" i="1" dirty="0" smtClean="0">
                <a:solidFill>
                  <a:schemeClr val="bg1"/>
                </a:solidFill>
              </a:rPr>
              <a:t>on COVID-19 Cases and Vaccinations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1410" y="41450"/>
            <a:ext cx="26507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Capstone:</a:t>
            </a:r>
            <a:r>
              <a:rPr lang="en-US" sz="1100" baseline="0" dirty="0" smtClean="0">
                <a:solidFill>
                  <a:schemeClr val="bg1"/>
                </a:solidFill>
              </a:rPr>
              <a:t> Ken Noppinger</a:t>
            </a:r>
          </a:p>
          <a:p>
            <a:r>
              <a:rPr lang="en-US" sz="1100" baseline="0" dirty="0" smtClean="0">
                <a:solidFill>
                  <a:schemeClr val="bg1"/>
                </a:solidFill>
              </a:rPr>
              <a:t>Phase II – EDA &amp; Model Construction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2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383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169863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noppin1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ctrTitle"/>
          </p:nvPr>
        </p:nvSpPr>
        <p:spPr>
          <a:xfrm>
            <a:off x="342900" y="5165241"/>
            <a:ext cx="5829300" cy="1463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606</a:t>
            </a:r>
            <a:br>
              <a:rPr lang="en-US" altLang="en-US" sz="2400" dirty="0"/>
            </a:br>
            <a:r>
              <a:rPr lang="en-US" altLang="en-US" sz="2400" dirty="0"/>
              <a:t>Capstone in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5165241"/>
            <a:ext cx="2600593" cy="1463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Ken Noppinger</a:t>
            </a:r>
            <a:endParaRPr lang="en-US" sz="2000" dirty="0">
              <a:ea typeface="+mn-ea"/>
              <a:cs typeface="+mn-c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ea typeface="+mn-ea"/>
                <a:cs typeface="+mn-cs"/>
              </a:rPr>
              <a:t>E-mail: </a:t>
            </a:r>
            <a:r>
              <a:rPr lang="en-US" sz="1600" dirty="0" smtClean="0">
                <a:ea typeface="+mn-ea"/>
                <a:cs typeface="+mn-cs"/>
                <a:hlinkClick r:id="rId2"/>
              </a:rPr>
              <a:t>knoppin1@umbc.edu</a:t>
            </a:r>
            <a:r>
              <a:rPr lang="en-US" sz="1600" dirty="0" smtClean="0">
                <a:ea typeface="+mn-ea"/>
                <a:cs typeface="+mn-cs"/>
              </a:rPr>
              <a:t> </a:t>
            </a:r>
            <a:endParaRPr lang="en-US" sz="1600" dirty="0"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D0AD31-A180-AA48-A7B7-65CCAFE54D34}"/>
              </a:ext>
            </a:extLst>
          </p:cNvPr>
          <p:cNvSpPr txBox="1"/>
          <p:nvPr/>
        </p:nvSpPr>
        <p:spPr>
          <a:xfrm>
            <a:off x="342900" y="223569"/>
            <a:ext cx="846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Wealth and Population Density Influences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on </a:t>
            </a:r>
            <a:r>
              <a:rPr lang="en-US" sz="3200" b="1" i="1" dirty="0"/>
              <a:t>COVID-19 </a:t>
            </a:r>
            <a:r>
              <a:rPr lang="en-US" sz="3200" b="1" i="1" dirty="0" smtClean="0"/>
              <a:t>Cases and </a:t>
            </a:r>
            <a:r>
              <a:rPr lang="en-US" sz="3200" b="1" i="1" dirty="0"/>
              <a:t>Vaccinations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Using </a:t>
            </a:r>
            <a:r>
              <a:rPr lang="en-US" sz="3200" b="1" i="1" dirty="0"/>
              <a:t>Machine </a:t>
            </a:r>
            <a:r>
              <a:rPr lang="en-US" sz="3200" b="1" i="1" dirty="0" smtClean="0"/>
              <a:t>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8" y="2153539"/>
            <a:ext cx="8680086" cy="1794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59" y="4315625"/>
            <a:ext cx="868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Phase II – </a:t>
            </a:r>
            <a:r>
              <a:rPr lang="en-US" sz="2400" b="1" dirty="0"/>
              <a:t>Exploratory Data Analysis &amp; Model </a:t>
            </a:r>
            <a:r>
              <a:rPr lang="en-US" sz="2400" b="1" dirty="0" smtClean="0"/>
              <a:t>Construction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5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23"/>
    </mc:Choice>
    <mc:Fallback xmlns="">
      <p:transition spd="slow" advTm="268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K-Means Model construction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10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7220" y="1905802"/>
            <a:ext cx="8206740" cy="4403558"/>
          </a:xfrm>
        </p:spPr>
        <p:txBody>
          <a:bodyPr>
            <a:normAutofit lnSpcReduction="10000"/>
          </a:bodyPr>
          <a:lstStyle/>
          <a:p>
            <a:pPr marL="4762" indent="0">
              <a:buNone/>
            </a:pPr>
            <a:r>
              <a:rPr lang="en-US" b="1" dirty="0" smtClean="0"/>
              <a:t>Approach / Algorithm</a:t>
            </a:r>
            <a:endParaRPr lang="en-US" b="1" dirty="0"/>
          </a:p>
          <a:p>
            <a:r>
              <a:rPr lang="en-US" dirty="0"/>
              <a:t>Filter data to counties in subject </a:t>
            </a:r>
            <a:r>
              <a:rPr lang="en-US" dirty="0" smtClean="0"/>
              <a:t>state(s)</a:t>
            </a:r>
            <a:endParaRPr lang="en-US" dirty="0"/>
          </a:p>
          <a:p>
            <a:r>
              <a:rPr lang="en-US" dirty="0"/>
              <a:t>Scale features using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Loop </a:t>
            </a:r>
            <a:r>
              <a:rPr lang="en-US" dirty="0" smtClean="0"/>
              <a:t>ten (10) times to </a:t>
            </a:r>
            <a:r>
              <a:rPr lang="en-US" dirty="0"/>
              <a:t>determine optimal clusters using Elbow Method</a:t>
            </a:r>
          </a:p>
          <a:p>
            <a:pPr lvl="1"/>
            <a:r>
              <a:rPr lang="en-US" dirty="0"/>
              <a:t>Define K-Means clustering </a:t>
            </a:r>
            <a:r>
              <a:rPr lang="en-US" dirty="0" smtClean="0"/>
              <a:t>model (run for 10 different initial centroids)</a:t>
            </a:r>
            <a:endParaRPr lang="en-US" dirty="0"/>
          </a:p>
          <a:p>
            <a:pPr lvl="1"/>
            <a:r>
              <a:rPr lang="en-US" dirty="0"/>
              <a:t>Fit the model with the scaled features</a:t>
            </a:r>
          </a:p>
          <a:p>
            <a:r>
              <a:rPr lang="en-US" dirty="0"/>
              <a:t>Plot the WCSS (within cluster sum of squares) to show the elbow</a:t>
            </a:r>
          </a:p>
          <a:p>
            <a:r>
              <a:rPr lang="en-US" dirty="0"/>
              <a:t>Define the K-Means model for the optimal K (i.e., number of clusters)</a:t>
            </a:r>
          </a:p>
          <a:p>
            <a:r>
              <a:rPr lang="en-US" dirty="0"/>
              <a:t>Fit and predict cluster labels using the scaled features</a:t>
            </a:r>
          </a:p>
          <a:p>
            <a:r>
              <a:rPr lang="en-US" dirty="0"/>
              <a:t>Scatter plot and choropleth map the resulting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47"/>
    </mc:Choice>
    <mc:Fallback xmlns="">
      <p:transition spd="slow" advTm="8734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</a:t>
            </a:r>
            <a:r>
              <a:rPr lang="en-US" altLang="en-US" dirty="0" smtClean="0"/>
              <a:t>Execution -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5368606"/>
            <a:ext cx="3554730" cy="822960"/>
          </a:xfrm>
        </p:spPr>
        <p:txBody>
          <a:bodyPr>
            <a:normAutofit/>
          </a:bodyPr>
          <a:lstStyle/>
          <a:p>
            <a:pPr lvl="1" algn="ctr"/>
            <a:r>
              <a:rPr lang="en-US" dirty="0" smtClean="0"/>
              <a:t>Optimal K – 4 clusters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" y="2900523"/>
            <a:ext cx="3565525" cy="210311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379203"/>
            <a:ext cx="3566160" cy="82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Inertia - 8.7</a:t>
            </a:r>
          </a:p>
          <a:p>
            <a:pPr lvl="1"/>
            <a:r>
              <a:rPr lang="en-US" dirty="0" smtClean="0"/>
              <a:t>Convergence – 4 iterations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5" y="2680643"/>
            <a:ext cx="3565525" cy="256407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11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0" y="18666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California and Florida Counties</a:t>
            </a:r>
            <a:r>
              <a:rPr lang="en-US" b="1" i="1" dirty="0"/>
              <a:t>:   </a:t>
            </a:r>
            <a:endParaRPr lang="en-US" b="1" i="1" dirty="0" smtClean="0"/>
          </a:p>
          <a:p>
            <a:pPr algn="ctr"/>
            <a:r>
              <a:rPr lang="en-US" b="1" i="1" dirty="0" smtClean="0"/>
              <a:t>K-Means </a:t>
            </a:r>
            <a:r>
              <a:rPr lang="en-US" b="1" i="1" dirty="0"/>
              <a:t>-- Population Density and COVID-19 Case </a:t>
            </a:r>
            <a:r>
              <a:rPr lang="en-US" b="1" i="1" dirty="0" smtClean="0"/>
              <a:t>Density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60570" y="2512993"/>
            <a:ext cx="11430" cy="403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8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06"/>
    </mc:Choice>
    <mc:Fallback xmlns="">
      <p:transition spd="slow" advTm="7650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Execution - SAMPLE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1819556"/>
            <a:ext cx="7019526" cy="42338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12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08660" y="6053435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Cluster 1 was removed since it represented a single county outlier </a:t>
            </a:r>
            <a:r>
              <a:rPr lang="en-US" sz="1400" dirty="0" smtClean="0"/>
              <a:t>(SF) and </a:t>
            </a:r>
            <a:r>
              <a:rPr lang="en-US" sz="1400" dirty="0"/>
              <a:t>skewed the visualization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89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54"/>
    </mc:Choice>
    <mc:Fallback xmlns="">
      <p:transition spd="slow" advTm="5155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Execution - SAMPLE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" y="2023110"/>
            <a:ext cx="8865150" cy="3791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13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08610" y="5943600"/>
            <a:ext cx="864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Cyan county (i.e., SF outlier) indicates </a:t>
            </a:r>
            <a:r>
              <a:rPr lang="en-US" sz="1400" dirty="0" smtClean="0"/>
              <a:t>most </a:t>
            </a:r>
            <a:r>
              <a:rPr lang="en-US" sz="1400" dirty="0"/>
              <a:t>significant concern </a:t>
            </a:r>
            <a:r>
              <a:rPr lang="en-US" sz="1400" dirty="0" smtClean="0"/>
              <a:t>area with highest </a:t>
            </a:r>
            <a:r>
              <a:rPr lang="en-US" sz="1400" dirty="0"/>
              <a:t>population </a:t>
            </a:r>
            <a:r>
              <a:rPr lang="en-US" sz="1400" dirty="0" smtClean="0"/>
              <a:t>and </a:t>
            </a:r>
            <a:r>
              <a:rPr lang="en-US" sz="1400" dirty="0"/>
              <a:t>case </a:t>
            </a:r>
            <a:r>
              <a:rPr lang="en-US" sz="1400" dirty="0" smtClean="0"/>
              <a:t>densities.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Otherwise, blue and orange counties reflect other areas of concern </a:t>
            </a:r>
            <a:r>
              <a:rPr lang="en-US" sz="1400" dirty="0" smtClean="0"/>
              <a:t>for same reason.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9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35"/>
    </mc:Choice>
    <mc:Fallback xmlns="">
      <p:transition spd="slow" advTm="3633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</a:t>
            </a:r>
            <a:r>
              <a:rPr lang="en-US" altLang="en-US" dirty="0" smtClean="0"/>
              <a:t>Execution -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5368606"/>
            <a:ext cx="3554730" cy="822960"/>
          </a:xfrm>
        </p:spPr>
        <p:txBody>
          <a:bodyPr>
            <a:normAutofit/>
          </a:bodyPr>
          <a:lstStyle/>
          <a:p>
            <a:pPr lvl="1" algn="ctr"/>
            <a:r>
              <a:rPr lang="en-US" dirty="0" smtClean="0"/>
              <a:t>Optimal K – 5 clusters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6" y="2708910"/>
            <a:ext cx="3721934" cy="258317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379203"/>
            <a:ext cx="3566160" cy="822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Inertia – 29.9</a:t>
            </a:r>
          </a:p>
          <a:p>
            <a:pPr lvl="1"/>
            <a:r>
              <a:rPr lang="en-US" dirty="0" smtClean="0"/>
              <a:t>Convergence – 7 iterations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93" y="2680643"/>
            <a:ext cx="3445469" cy="256407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14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0" y="18666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California &amp; Florida Counties</a:t>
            </a:r>
            <a:endParaRPr lang="en-US" dirty="0"/>
          </a:p>
          <a:p>
            <a:pPr algn="ctr"/>
            <a:r>
              <a:rPr lang="en-US" b="1" i="1" dirty="0"/>
              <a:t>K-Means -- Median Income and COVID-19 Vaccination Percentage</a:t>
            </a:r>
            <a:endParaRPr lang="en-US" dirty="0"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60570" y="2512993"/>
            <a:ext cx="11430" cy="403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7"/>
    </mc:Choice>
    <mc:Fallback xmlns="">
      <p:transition spd="slow" advTm="474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Execution - SAMPLE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1930404"/>
            <a:ext cx="7019526" cy="40121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15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08660" y="60534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Distinct linear pattern in the clusters and grouping show vaccinations increase as income 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Majority of counties (shown in red) reflect middle income / middle vaccination percentage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85"/>
    </mc:Choice>
    <mc:Fallback xmlns="">
      <p:transition spd="slow" advTm="5728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Model Execution - SAMPLE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2" y="2023110"/>
            <a:ext cx="8752805" cy="3791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543050" y="5943600"/>
            <a:ext cx="6492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Yellow counties have lower income with lower vaccination percentages 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Cyan and Blue counties </a:t>
            </a:r>
            <a:r>
              <a:rPr lang="en-US" sz="1400" dirty="0"/>
              <a:t>are wealthier with higher vaccination percentages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Orange </a:t>
            </a:r>
            <a:r>
              <a:rPr lang="en-US" sz="1400" dirty="0"/>
              <a:t>counties appear to have not reported vaccinations to </a:t>
            </a:r>
            <a:r>
              <a:rPr lang="en-US" sz="1400" dirty="0" smtClean="0"/>
              <a:t>the CDC.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33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51"/>
    </mc:Choice>
    <mc:Fallback xmlns="">
      <p:transition spd="slow" advTm="838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>(</a:t>
            </a:r>
            <a:r>
              <a:rPr lang="en-US" altLang="en-US" sz="1600" dirty="0"/>
              <a:t>continued from Phase I)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Recap Phase I activities…</a:t>
            </a:r>
          </a:p>
          <a:p>
            <a:pPr marL="342900" indent="-342900"/>
            <a:r>
              <a:rPr lang="en-US" dirty="0" smtClean="0"/>
              <a:t>Wealth, Population, and COVID-19 data sets cleaned and merged  </a:t>
            </a:r>
          </a:p>
          <a:p>
            <a:pPr marL="342900" indent="-342900"/>
            <a:r>
              <a:rPr lang="en-US" dirty="0" smtClean="0"/>
              <a:t>Preliminary EDA showed correlations to investigate as:</a:t>
            </a:r>
          </a:p>
          <a:p>
            <a:pPr marL="749300" lvl="1" indent="-342900"/>
            <a:r>
              <a:rPr lang="en-US" dirty="0"/>
              <a:t>Population Per Square Mile and Cases Per Square </a:t>
            </a:r>
            <a:r>
              <a:rPr lang="en-US" dirty="0" smtClean="0"/>
              <a:t>Mile</a:t>
            </a:r>
          </a:p>
          <a:p>
            <a:pPr marL="749300" lvl="1" indent="-342900"/>
            <a:r>
              <a:rPr lang="en-US" dirty="0"/>
              <a:t>Income and Vaccination </a:t>
            </a:r>
            <a:r>
              <a:rPr lang="en-US" dirty="0" smtClean="0"/>
              <a:t>Percentages</a:t>
            </a:r>
            <a:endParaRPr lang="en-US" dirty="0"/>
          </a:p>
          <a:p>
            <a:pPr marL="342900" indent="-342900"/>
            <a:r>
              <a:rPr lang="en-US" dirty="0" smtClean="0"/>
              <a:t>EDA also suggested refining focus on county data at state level rather than full set of over 3K counties in United States. </a:t>
            </a:r>
          </a:p>
          <a:p>
            <a:pPr marL="342900" indent="-342900"/>
            <a:r>
              <a:rPr lang="en-US" dirty="0" smtClean="0"/>
              <a:t>Focus states chosen:</a:t>
            </a:r>
          </a:p>
          <a:p>
            <a:pPr marL="749300" lvl="1" indent="-342900"/>
            <a:r>
              <a:rPr lang="en-US" dirty="0" smtClean="0"/>
              <a:t>California (58 counties)</a:t>
            </a:r>
            <a:endParaRPr lang="en-US" dirty="0"/>
          </a:p>
          <a:p>
            <a:pPr marL="749300" lvl="1" indent="-342900"/>
            <a:r>
              <a:rPr lang="en-US" dirty="0" smtClean="0"/>
              <a:t>Florida (67 counties)</a:t>
            </a:r>
          </a:p>
          <a:p>
            <a:pPr marL="749300" lvl="1" indent="-342900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41"/>
    </mc:Choice>
    <mc:Fallback xmlns="">
      <p:transition spd="slow" advTm="633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EDA - Choropleth Maps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3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Choropleth maps visualize variation in a feature geographically </a:t>
            </a:r>
          </a:p>
          <a:p>
            <a:r>
              <a:rPr lang="en-US" dirty="0" smtClean="0"/>
              <a:t>Features explored for both California and Florida counties</a:t>
            </a:r>
          </a:p>
          <a:p>
            <a:pPr lvl="1"/>
            <a:r>
              <a:rPr lang="en-US" dirty="0" smtClean="0"/>
              <a:t>Population Density (people per square mile)</a:t>
            </a:r>
          </a:p>
          <a:p>
            <a:pPr lvl="1"/>
            <a:r>
              <a:rPr lang="en-US" dirty="0" smtClean="0"/>
              <a:t>COVID-19 Case Density (cases per square mile)</a:t>
            </a:r>
          </a:p>
          <a:p>
            <a:pPr lvl="1"/>
            <a:r>
              <a:rPr lang="en-US" dirty="0" smtClean="0"/>
              <a:t>Median Incomes</a:t>
            </a:r>
          </a:p>
          <a:p>
            <a:pPr lvl="1"/>
            <a:r>
              <a:rPr lang="en-US" dirty="0" smtClean="0"/>
              <a:t>COVIS-19 Vaccination Percentages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55"/>
    </mc:Choice>
    <mc:Fallback xmlns="">
      <p:transition spd="slow" advTm="3635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Choropleth Map - sample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4</a:t>
            </a:fld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8" y="1885951"/>
            <a:ext cx="8572742" cy="3268474"/>
          </a:xfrm>
        </p:spPr>
      </p:pic>
      <p:sp>
        <p:nvSpPr>
          <p:cNvPr id="5" name="TextBox 4"/>
          <p:cNvSpPr txBox="1"/>
          <p:nvPr/>
        </p:nvSpPr>
        <p:spPr>
          <a:xfrm>
            <a:off x="297180" y="5349240"/>
            <a:ext cx="85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Highest COVID-19 case density in Miami, Tampa, Orlando, and Jacksonville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4"/>
    </mc:Choice>
    <mc:Fallback xmlns="">
      <p:transition spd="slow" advTm="4200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Choropleth Maps - Sample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5</a:t>
            </a:fld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9" y="1885951"/>
            <a:ext cx="8572740" cy="3268474"/>
          </a:xfrm>
        </p:spPr>
      </p:pic>
      <p:sp>
        <p:nvSpPr>
          <p:cNvPr id="5" name="TextBox 4"/>
          <p:cNvSpPr txBox="1"/>
          <p:nvPr/>
        </p:nvSpPr>
        <p:spPr>
          <a:xfrm>
            <a:off x="297180" y="5349240"/>
            <a:ext cx="85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Highest Incomes in San Francisco Bay area counties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9"/>
    </mc:Choice>
    <mc:Fallback xmlns="">
      <p:transition spd="slow" advTm="5094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EDA – Scatter/bubble charts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6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charts with a bubble effect allow for comparing three features together</a:t>
            </a:r>
          </a:p>
          <a:p>
            <a:r>
              <a:rPr lang="en-US" dirty="0" smtClean="0"/>
              <a:t>Features explored for both California and Florida counties</a:t>
            </a:r>
          </a:p>
          <a:p>
            <a:pPr lvl="1"/>
            <a:r>
              <a:rPr lang="en-US" dirty="0" smtClean="0"/>
              <a:t>Population Density by Income and COVID Vaccinations</a:t>
            </a:r>
          </a:p>
          <a:p>
            <a:pPr lvl="1"/>
            <a:r>
              <a:rPr lang="en-US" dirty="0" smtClean="0"/>
              <a:t>COVID-19 Case Density by Income and Population Density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5"/>
    </mc:Choice>
    <mc:Fallback xmlns="">
      <p:transition spd="slow" advTm="267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SCATTER/BUBBLE CHART - Sample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17270" y="5449669"/>
            <a:ext cx="736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pattern </a:t>
            </a:r>
            <a:r>
              <a:rPr lang="en-US" dirty="0" smtClean="0"/>
              <a:t>reflected on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Vaccination </a:t>
            </a:r>
            <a:r>
              <a:rPr lang="en-US" dirty="0"/>
              <a:t>percentage </a:t>
            </a:r>
            <a:r>
              <a:rPr lang="en-US" dirty="0" smtClean="0"/>
              <a:t>and population </a:t>
            </a:r>
            <a:r>
              <a:rPr lang="en-US" dirty="0"/>
              <a:t>density increasing as income </a:t>
            </a:r>
            <a:r>
              <a:rPr lang="en-US" dirty="0" smtClean="0"/>
              <a:t>rises.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" y="1829010"/>
            <a:ext cx="8295640" cy="3729308"/>
          </a:xfrm>
        </p:spPr>
      </p:pic>
    </p:spTree>
    <p:extLst>
      <p:ext uri="{BB962C8B-B14F-4D97-AF65-F5344CB8AC3E}">
        <p14:creationId xmlns:p14="http://schemas.microsoft.com/office/powerpoint/2010/main" val="29949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69"/>
    </mc:Choice>
    <mc:Fallback xmlns="">
      <p:transition spd="slow" advTm="302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SCATTER/BUBBLE CHART - Sample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17270" y="5449669"/>
            <a:ext cx="736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pattern </a:t>
            </a:r>
            <a:r>
              <a:rPr lang="en-US" dirty="0" smtClean="0"/>
              <a:t>reflected on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Reinforces vaccination percentage increases with income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density is a driver for vaccinations up to middle income.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1" y="1829010"/>
            <a:ext cx="8295638" cy="3729308"/>
          </a:xfrm>
        </p:spPr>
      </p:pic>
    </p:spTree>
    <p:extLst>
      <p:ext uri="{BB962C8B-B14F-4D97-AF65-F5344CB8AC3E}">
        <p14:creationId xmlns:p14="http://schemas.microsoft.com/office/powerpoint/2010/main" val="17263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3"/>
    </mc:Choice>
    <mc:Fallback xmlns="">
      <p:transition spd="slow" advTm="3486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K-Means Model construction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096" y="1905802"/>
            <a:ext cx="8055864" cy="4403558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Correlations of concern:</a:t>
            </a:r>
          </a:p>
          <a:p>
            <a:pPr lvl="1"/>
            <a:r>
              <a:rPr lang="en-US" dirty="0"/>
              <a:t>Population Density and Case Density</a:t>
            </a:r>
          </a:p>
          <a:p>
            <a:pPr lvl="1"/>
            <a:r>
              <a:rPr lang="en-US" dirty="0"/>
              <a:t>Median Income and Vaccination Percentages</a:t>
            </a:r>
          </a:p>
          <a:p>
            <a:r>
              <a:rPr lang="en-US" dirty="0" smtClean="0"/>
              <a:t>K-Means </a:t>
            </a:r>
            <a:r>
              <a:rPr lang="en-US" dirty="0"/>
              <a:t>clustering </a:t>
            </a:r>
            <a:endParaRPr lang="en-US" dirty="0" smtClean="0"/>
          </a:p>
          <a:p>
            <a:pPr lvl="1"/>
            <a:r>
              <a:rPr lang="en-US" dirty="0" smtClean="0"/>
              <a:t>Correlations </a:t>
            </a:r>
            <a:r>
              <a:rPr lang="en-US" dirty="0"/>
              <a:t>for </a:t>
            </a:r>
            <a:r>
              <a:rPr lang="en-US" dirty="0" smtClean="0"/>
              <a:t>both correlations on separate Florida </a:t>
            </a:r>
            <a:r>
              <a:rPr lang="en-US" dirty="0"/>
              <a:t>and California </a:t>
            </a:r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Correlations for </a:t>
            </a:r>
            <a:r>
              <a:rPr lang="en-US" dirty="0"/>
              <a:t>both correlations </a:t>
            </a:r>
            <a:r>
              <a:rPr lang="en-US" dirty="0" smtClean="0"/>
              <a:t>on combined </a:t>
            </a:r>
            <a:r>
              <a:rPr lang="en-US" dirty="0"/>
              <a:t>Florida and California </a:t>
            </a:r>
            <a:r>
              <a:rPr lang="en-US" dirty="0" smtClean="0"/>
              <a:t>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1"/>
    </mc:Choice>
    <mc:Fallback xmlns="">
      <p:transition spd="slow" advTm="2922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606_Summer21_Orientation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DATA606_Summer21_Orientation</Template>
  <TotalTime>1665</TotalTime>
  <Words>613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DATA606_Summer21_Orientation</vt:lpstr>
      <vt:lpstr>DATA 606 Capstone in Data Science</vt:lpstr>
      <vt:lpstr>Exploratory Data Analysis  (continued from Phase I)</vt:lpstr>
      <vt:lpstr>EDA - Choropleth Maps</vt:lpstr>
      <vt:lpstr>Choropleth Map - sample</vt:lpstr>
      <vt:lpstr>Choropleth Maps - Sample</vt:lpstr>
      <vt:lpstr>EDA – Scatter/bubble charts</vt:lpstr>
      <vt:lpstr>SCATTER/BUBBLE CHART - Sample</vt:lpstr>
      <vt:lpstr>SCATTER/BUBBLE CHART - Sample</vt:lpstr>
      <vt:lpstr>K-Means Model construction</vt:lpstr>
      <vt:lpstr>K-Means Model construction</vt:lpstr>
      <vt:lpstr>K-Means Model Execution - SAMPLE</vt:lpstr>
      <vt:lpstr>K-Means Model Execution - SAMPLE</vt:lpstr>
      <vt:lpstr>K-Means Model Execution - SAMPLE</vt:lpstr>
      <vt:lpstr>K-Means Model Execution - SAMPLE</vt:lpstr>
      <vt:lpstr>K-Means Model Execution - SAMPLE</vt:lpstr>
      <vt:lpstr>K-Means Model Execution - SAMPLE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in Data Science</dc:title>
  <dc:creator>Ken Noppinger</dc:creator>
  <cp:lastModifiedBy>Ken Noppinger</cp:lastModifiedBy>
  <cp:revision>63</cp:revision>
  <dcterms:created xsi:type="dcterms:W3CDTF">2021-06-27T16:12:26Z</dcterms:created>
  <dcterms:modified xsi:type="dcterms:W3CDTF">2021-07-15T21:30:20Z</dcterms:modified>
</cp:coreProperties>
</file>