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84" r:id="rId2"/>
    <p:sldId id="286" r:id="rId3"/>
    <p:sldId id="317" r:id="rId4"/>
    <p:sldId id="333" r:id="rId5"/>
    <p:sldId id="345" r:id="rId6"/>
    <p:sldId id="346" r:id="rId7"/>
    <p:sldId id="334" r:id="rId8"/>
    <p:sldId id="347" r:id="rId9"/>
    <p:sldId id="350" r:id="rId10"/>
    <p:sldId id="351" r:id="rId11"/>
    <p:sldId id="352" r:id="rId12"/>
    <p:sldId id="337" r:id="rId13"/>
    <p:sldId id="353" r:id="rId14"/>
    <p:sldId id="354" r:id="rId15"/>
    <p:sldId id="35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7" autoAdjust="0"/>
    <p:restoredTop sz="94708"/>
  </p:normalViewPr>
  <p:slideViewPr>
    <p:cSldViewPr snapToGrid="0">
      <p:cViewPr varScale="1">
        <p:scale>
          <a:sx n="83" d="100"/>
          <a:sy n="83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9F49-AD2E-499B-BD9A-40A2D763B4D2}" type="datetimeFigureOut">
              <a:rPr lang="en-CA" smtClean="0"/>
              <a:t>2021-07-28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408A-D75B-4EB5-A3FF-9921A5BC20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6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A9A532-ED16-46BF-B7FB-3E17075F7069}" type="datetime1">
              <a:rPr lang="en-CA" smtClean="0"/>
              <a:t>2021-07-28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6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2303-5AE5-4106-A8D1-9E16537EA4D9}" type="datetime1">
              <a:rPr lang="en-CA" smtClean="0"/>
              <a:t>2021-07-28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5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D797-D35B-45B1-9816-D7858F64712F}" type="datetime1">
              <a:rPr lang="en-CA" smtClean="0"/>
              <a:t>2021-07-28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99DC-930B-4AEE-A0ED-2DC3EB248DBD}" type="datetime1">
              <a:rPr lang="en-CA" smtClean="0"/>
              <a:t>2021-07-28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8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8D6-58E0-4DAB-8FFD-9838E500DDFE}" type="datetime1">
              <a:rPr lang="en-CA" smtClean="0"/>
              <a:t>2021-07-28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6BE-6AC6-4486-BA33-8268D4ED0588}" type="datetime1">
              <a:rPr lang="en-CA" smtClean="0"/>
              <a:t>2021-07-28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7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1ACA-1C50-4402-BFCF-C704C61B2B0E}" type="datetime1">
              <a:rPr lang="en-CA" smtClean="0"/>
              <a:t>2021-07-28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1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B40-3007-4A7B-8D3A-89A7F49A865A}" type="datetime1">
              <a:rPr lang="en-CA" smtClean="0"/>
              <a:t>2021-07-28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5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5369-03B2-4F7D-92D6-F3D07427DC5B}" type="datetime1">
              <a:rPr lang="en-CA" smtClean="0"/>
              <a:t>2021-07-28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1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946C-5B5E-4EB0-9572-2049589F984A}" type="datetime1">
              <a:rPr lang="en-CA" smtClean="0"/>
              <a:t>2021-07-28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17E-69FB-4204-B273-E82EEDEF4B91}" type="datetime1">
              <a:rPr lang="en-CA" smtClean="0"/>
              <a:t>2021-07-28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826324"/>
            <a:ext cx="729005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905802"/>
            <a:ext cx="7290055" cy="44035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6246F1F-C634-4D69-8B89-488B3CA48800}" type="datetime1">
              <a:rPr lang="en-CA" smtClean="0"/>
              <a:t>2021-07-28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D-flag-background-pp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9" name="Picture 8" descr="UMBC-primary-logo-CMYK-on-black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ED06B9-1AB8-0E4B-8E22-174F4155C31A}"/>
              </a:ext>
            </a:extLst>
          </p:cNvPr>
          <p:cNvSpPr txBox="1"/>
          <p:nvPr/>
        </p:nvSpPr>
        <p:spPr>
          <a:xfrm>
            <a:off x="5198724" y="87616"/>
            <a:ext cx="3798927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100" b="1" i="1" baseline="0" dirty="0" smtClean="0">
                <a:solidFill>
                  <a:schemeClr val="bg1"/>
                </a:solidFill>
              </a:rPr>
              <a:t>Wealth</a:t>
            </a:r>
            <a:r>
              <a:rPr lang="en-US" sz="1100" b="1" i="1" dirty="0" smtClean="0">
                <a:solidFill>
                  <a:schemeClr val="bg1"/>
                </a:solidFill>
              </a:rPr>
              <a:t> and Population Density Influences </a:t>
            </a:r>
          </a:p>
          <a:p>
            <a:pPr algn="r"/>
            <a:r>
              <a:rPr lang="en-US" sz="1100" b="1" i="1" dirty="0" smtClean="0">
                <a:solidFill>
                  <a:schemeClr val="bg1"/>
                </a:solidFill>
              </a:rPr>
              <a:t>on COVID-19 Cases and Vaccinations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1410" y="41450"/>
            <a:ext cx="333739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Capstone:</a:t>
            </a:r>
            <a:r>
              <a:rPr lang="en-US" sz="1100" baseline="0" dirty="0" smtClean="0">
                <a:solidFill>
                  <a:schemeClr val="bg1"/>
                </a:solidFill>
              </a:rPr>
              <a:t> Ken Noppinger</a:t>
            </a:r>
          </a:p>
          <a:p>
            <a:r>
              <a:rPr lang="en-US" sz="1100" baseline="0" dirty="0" smtClean="0">
                <a:solidFill>
                  <a:schemeClr val="bg1"/>
                </a:solidFill>
              </a:rPr>
              <a:t>Phase </a:t>
            </a:r>
            <a:r>
              <a:rPr lang="en-US" sz="1100" baseline="0" dirty="0" smtClean="0">
                <a:solidFill>
                  <a:schemeClr val="bg1"/>
                </a:solidFill>
              </a:rPr>
              <a:t>III – Model Execution and Interpretations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32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3838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169863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noppin1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noppin1.pythonanywhe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ctrTitle"/>
          </p:nvPr>
        </p:nvSpPr>
        <p:spPr>
          <a:xfrm>
            <a:off x="342900" y="5165241"/>
            <a:ext cx="5829300" cy="14630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DATA 606</a:t>
            </a:r>
            <a:br>
              <a:rPr lang="en-US" altLang="en-US" sz="2400" dirty="0"/>
            </a:br>
            <a:r>
              <a:rPr lang="en-US" altLang="en-US" sz="2400" dirty="0"/>
              <a:t>Capstone in </a:t>
            </a:r>
            <a:r>
              <a:rPr lang="en-US" altLang="en-US" sz="2400" dirty="0" smtClean="0"/>
              <a:t>Data </a:t>
            </a:r>
            <a:r>
              <a:rPr lang="en-US" altLang="en-US" sz="2400" dirty="0"/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49" y="5165241"/>
            <a:ext cx="2600593" cy="1463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Ken Noppinger</a:t>
            </a:r>
            <a:endParaRPr lang="en-US" sz="2000" dirty="0">
              <a:ea typeface="+mn-ea"/>
              <a:cs typeface="+mn-c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ea typeface="+mn-ea"/>
                <a:cs typeface="+mn-cs"/>
              </a:rPr>
              <a:t>E-mail: </a:t>
            </a:r>
            <a:r>
              <a:rPr lang="en-US" sz="1600" dirty="0" smtClean="0">
                <a:ea typeface="+mn-ea"/>
                <a:cs typeface="+mn-cs"/>
                <a:hlinkClick r:id="rId2"/>
              </a:rPr>
              <a:t>knoppin1@umbc.edu</a:t>
            </a:r>
            <a:r>
              <a:rPr lang="en-US" sz="1600" dirty="0" smtClean="0">
                <a:ea typeface="+mn-ea"/>
                <a:cs typeface="+mn-cs"/>
              </a:rPr>
              <a:t> </a:t>
            </a:r>
            <a:endParaRPr lang="en-US" sz="1600" dirty="0"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D0AD31-A180-AA48-A7B7-65CCAFE54D34}"/>
              </a:ext>
            </a:extLst>
          </p:cNvPr>
          <p:cNvSpPr txBox="1"/>
          <p:nvPr/>
        </p:nvSpPr>
        <p:spPr>
          <a:xfrm>
            <a:off x="342900" y="223569"/>
            <a:ext cx="8467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Wealth and Population Density Influences </a:t>
            </a:r>
            <a:endParaRPr lang="en-US" sz="3200" b="1" i="1" dirty="0" smtClean="0"/>
          </a:p>
          <a:p>
            <a:pPr algn="ctr"/>
            <a:r>
              <a:rPr lang="en-US" sz="3200" b="1" i="1" dirty="0" smtClean="0"/>
              <a:t>on </a:t>
            </a:r>
            <a:r>
              <a:rPr lang="en-US" sz="3200" b="1" i="1" dirty="0"/>
              <a:t>COVID-19 </a:t>
            </a:r>
            <a:r>
              <a:rPr lang="en-US" sz="3200" b="1" i="1" dirty="0" smtClean="0"/>
              <a:t>Cases and </a:t>
            </a:r>
            <a:r>
              <a:rPr lang="en-US" sz="3200" b="1" i="1" dirty="0"/>
              <a:t>Vaccinations </a:t>
            </a:r>
            <a:endParaRPr lang="en-US" sz="3200" b="1" i="1" dirty="0" smtClean="0"/>
          </a:p>
          <a:p>
            <a:pPr algn="ctr"/>
            <a:r>
              <a:rPr lang="en-US" sz="3200" b="1" i="1" dirty="0" smtClean="0"/>
              <a:t>Using </a:t>
            </a:r>
            <a:r>
              <a:rPr lang="en-US" sz="3200" b="1" i="1" dirty="0"/>
              <a:t>Machine </a:t>
            </a:r>
            <a:r>
              <a:rPr lang="en-US" sz="3200" b="1" i="1" dirty="0" smtClean="0"/>
              <a:t>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8" y="2153539"/>
            <a:ext cx="8680086" cy="1794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959" y="4315625"/>
            <a:ext cx="868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Phase </a:t>
            </a:r>
            <a:r>
              <a:rPr lang="en-US" sz="2400" b="1" dirty="0" smtClean="0"/>
              <a:t>III </a:t>
            </a:r>
            <a:r>
              <a:rPr lang="en-US" sz="2400" b="1" dirty="0" smtClean="0"/>
              <a:t>– </a:t>
            </a:r>
            <a:r>
              <a:rPr lang="en-US" sz="2400" b="1" dirty="0" smtClean="0"/>
              <a:t>Model Execution and Interpretations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5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23"/>
    </mc:Choice>
    <mc:Fallback xmlns="">
      <p:transition spd="slow" advTm="268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Northeast REGION States</a:t>
            </a:r>
            <a:br>
              <a:rPr lang="en-US" altLang="en-US" dirty="0" smtClean="0"/>
            </a:br>
            <a:r>
              <a:rPr lang="en-US" altLang="en-US" dirty="0" smtClean="0"/>
              <a:t>CLUSTER scatter plot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10</a:t>
            </a:fld>
            <a:endParaRPr lang="en-C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0" y="2017804"/>
            <a:ext cx="7289800" cy="417970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571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5"/>
    </mc:Choice>
    <mc:Fallback xmlns="">
      <p:transition spd="slow" advTm="2672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Northeast REGION States</a:t>
            </a:r>
            <a:br>
              <a:rPr lang="en-US" altLang="en-US" dirty="0" smtClean="0"/>
            </a:br>
            <a:r>
              <a:rPr lang="en-US" altLang="en-US" dirty="0" smtClean="0"/>
              <a:t>CLUSTER choropleth map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11</a:t>
            </a:fld>
            <a:endParaRPr lang="en-CA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0" y="2119529"/>
            <a:ext cx="7289800" cy="397625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05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5"/>
    </mc:Choice>
    <mc:Fallback xmlns="">
      <p:transition spd="slow" advTm="2672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Interpretations and conclusions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12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096" y="1905802"/>
            <a:ext cx="8055864" cy="4403558"/>
          </a:xfrm>
        </p:spPr>
        <p:txBody>
          <a:bodyPr>
            <a:normAutofit/>
          </a:bodyPr>
          <a:lstStyle/>
          <a:p>
            <a:pPr marL="4762" indent="0">
              <a:buNone/>
            </a:pPr>
            <a:r>
              <a:rPr lang="en-US" b="1" dirty="0" smtClean="0"/>
              <a:t>Return to hypothesis questions:</a:t>
            </a:r>
            <a:endParaRPr lang="en-US" b="1" dirty="0" smtClean="0"/>
          </a:p>
          <a:p>
            <a:pPr marL="461962" indent="-457200" fontAlgn="base">
              <a:buFont typeface="+mj-lt"/>
              <a:buAutoNum type="arabicPeriod"/>
            </a:pPr>
            <a:r>
              <a:rPr lang="en-US" b="1" dirty="0"/>
              <a:t>Have wealthy counties been impacted differently by COVID-19?</a:t>
            </a:r>
            <a:endParaRPr lang="en-US" sz="1800" b="1" dirty="0"/>
          </a:p>
          <a:p>
            <a:pPr lvl="1"/>
            <a:r>
              <a:rPr lang="en-US" dirty="0" smtClean="0"/>
              <a:t>County </a:t>
            </a:r>
            <a:r>
              <a:rPr lang="en-US" dirty="0"/>
              <a:t>wealth does appear to impact the vaccination percentage of the population.  </a:t>
            </a:r>
            <a:r>
              <a:rPr lang="en-US" dirty="0" smtClean="0"/>
              <a:t>Higher income generally drives higher vaccination.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K-Means clustering runs show that both the scaling and the cluster meanings will vary in different regions of the country.  </a:t>
            </a:r>
            <a:endParaRPr lang="en-US" dirty="0" smtClean="0"/>
          </a:p>
          <a:p>
            <a:pPr lvl="1"/>
            <a:r>
              <a:rPr lang="en-US" dirty="0" smtClean="0"/>
              <a:t>This variation was </a:t>
            </a:r>
            <a:r>
              <a:rPr lang="en-US" dirty="0"/>
              <a:t>demonstrated with the K-Means web application in the </a:t>
            </a:r>
            <a:r>
              <a:rPr lang="en-US" dirty="0" smtClean="0"/>
              <a:t>example using Mid-Atlantic and Northeast regions above.</a:t>
            </a:r>
          </a:p>
          <a:p>
            <a:pPr lvl="1"/>
            <a:r>
              <a:rPr lang="en-US" dirty="0"/>
              <a:t>Both the correlation and the clustering did not reflect wealth having impact on COVID-19 case density. 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21"/>
    </mc:Choice>
    <mc:Fallback xmlns="">
      <p:transition spd="slow" advTm="2922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Interpretations and conclusions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13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096" y="1905802"/>
            <a:ext cx="8055864" cy="4403558"/>
          </a:xfrm>
        </p:spPr>
        <p:txBody>
          <a:bodyPr>
            <a:normAutofit/>
          </a:bodyPr>
          <a:lstStyle/>
          <a:p>
            <a:pPr marL="4762" indent="0">
              <a:buNone/>
            </a:pPr>
            <a:r>
              <a:rPr lang="en-US" b="1" dirty="0" smtClean="0"/>
              <a:t>Return to hypothesis questions (continued):</a:t>
            </a:r>
            <a:endParaRPr lang="en-US" b="1" dirty="0" smtClean="0"/>
          </a:p>
          <a:p>
            <a:pPr marL="461962" indent="-457200" fontAlgn="base">
              <a:buFont typeface="+mj-lt"/>
              <a:buAutoNum type="arabicPeriod" startAt="2"/>
            </a:pPr>
            <a:r>
              <a:rPr lang="en-US" b="1" dirty="0"/>
              <a:t>Has county population density played a role in COVID-19? </a:t>
            </a:r>
            <a:endParaRPr lang="en-US" b="1" dirty="0" smtClean="0"/>
          </a:p>
          <a:p>
            <a:pPr lvl="1" fontAlgn="base"/>
            <a:r>
              <a:rPr lang="en-US" dirty="0"/>
              <a:t>The K-Means clustering reflected the strong linear correlation of population density and COVID-19 case density.  </a:t>
            </a:r>
            <a:endParaRPr lang="en-US" dirty="0" smtClean="0"/>
          </a:p>
          <a:p>
            <a:pPr lvl="1" fontAlgn="base"/>
            <a:r>
              <a:rPr lang="en-US" dirty="0" smtClean="0"/>
              <a:t>The clustering study showed cases per square mile increases </a:t>
            </a:r>
            <a:r>
              <a:rPr lang="en-US" dirty="0"/>
              <a:t>with higher county population </a:t>
            </a:r>
            <a:r>
              <a:rPr lang="en-US" dirty="0" smtClean="0"/>
              <a:t>per square mile  </a:t>
            </a:r>
          </a:p>
          <a:p>
            <a:pPr lvl="1" fontAlgn="base"/>
            <a:r>
              <a:rPr lang="en-US" dirty="0" smtClean="0"/>
              <a:t>Population </a:t>
            </a:r>
            <a:r>
              <a:rPr lang="en-US" dirty="0"/>
              <a:t>density (actually used case density) did not appear as a major influencing factor in the bubble charting showing the affect of wealth on vaccination </a:t>
            </a:r>
            <a:r>
              <a:rPr lang="en-US" dirty="0" smtClean="0"/>
              <a:t>percentage.  More clustering of the specific features might reveal another result in a different scenario of states, etc.</a:t>
            </a:r>
          </a:p>
        </p:txBody>
      </p:sp>
    </p:spTree>
    <p:extLst>
      <p:ext uri="{BB962C8B-B14F-4D97-AF65-F5344CB8AC3E}">
        <p14:creationId xmlns:p14="http://schemas.microsoft.com/office/powerpoint/2010/main" val="21277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21"/>
    </mc:Choice>
    <mc:Fallback xmlns="">
      <p:transition spd="slow" advTm="2922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Interpretations and conclusions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14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096" y="1905802"/>
            <a:ext cx="8055864" cy="4403558"/>
          </a:xfrm>
        </p:spPr>
        <p:txBody>
          <a:bodyPr>
            <a:normAutofit/>
          </a:bodyPr>
          <a:lstStyle/>
          <a:p>
            <a:pPr marL="4762" indent="0">
              <a:buNone/>
            </a:pPr>
            <a:r>
              <a:rPr lang="en-US" b="1" dirty="0" smtClean="0"/>
              <a:t>Return to hypothesis questions (continued):</a:t>
            </a:r>
            <a:endParaRPr lang="en-US" b="1" dirty="0" smtClean="0"/>
          </a:p>
          <a:p>
            <a:pPr marL="461962" indent="-457200" fontAlgn="base">
              <a:buFont typeface="+mj-lt"/>
              <a:buAutoNum type="arabicPeriod" startAt="3"/>
            </a:pPr>
            <a:r>
              <a:rPr lang="en-US" b="1" dirty="0"/>
              <a:t>Have county wealth and population density together influenced COVID-19 infections and vaccinations</a:t>
            </a:r>
            <a:r>
              <a:rPr lang="en-US" b="1" dirty="0" smtClean="0"/>
              <a:t>?</a:t>
            </a:r>
          </a:p>
          <a:p>
            <a:pPr lvl="1" fontAlgn="base"/>
            <a:r>
              <a:rPr lang="en-US" dirty="0"/>
              <a:t>This question was not answered directly through a K-Means clustering as part of this study and was left as a future exercise.  </a:t>
            </a:r>
            <a:endParaRPr lang="en-US" dirty="0" smtClean="0"/>
          </a:p>
          <a:p>
            <a:pPr lvl="1" fontAlgn="base"/>
            <a:r>
              <a:rPr lang="en-US" dirty="0" smtClean="0"/>
              <a:t>An </a:t>
            </a:r>
            <a:r>
              <a:rPr lang="en-US" dirty="0"/>
              <a:t>enhancement could be made to the K-Means web application to allow selection of three features from the data </a:t>
            </a:r>
            <a:r>
              <a:rPr lang="en-US" dirty="0" smtClean="0"/>
              <a:t>set with three dimensional plotting.  </a:t>
            </a:r>
          </a:p>
          <a:p>
            <a:pPr lvl="1" fontAlgn="base"/>
            <a:r>
              <a:rPr lang="en-US" dirty="0" smtClean="0"/>
              <a:t>Future clustered feature scenarios </a:t>
            </a:r>
            <a:r>
              <a:rPr lang="en-US" dirty="0"/>
              <a:t>to </a:t>
            </a:r>
            <a:r>
              <a:rPr lang="en-US" dirty="0" smtClean="0"/>
              <a:t>investigate:</a:t>
            </a:r>
          </a:p>
          <a:p>
            <a:pPr marL="1200150" lvl="2" indent="-285750" fontAlgn="base">
              <a:buFont typeface="Courier New" panose="02070309020205020404" pitchFamily="49" charset="0"/>
              <a:buChar char="o"/>
            </a:pPr>
            <a:r>
              <a:rPr lang="en-US" sz="1800" dirty="0" smtClean="0"/>
              <a:t>population </a:t>
            </a:r>
            <a:r>
              <a:rPr lang="en-US" sz="1800" dirty="0"/>
              <a:t>density, median income, and case density </a:t>
            </a:r>
            <a:endParaRPr lang="en-US" sz="1800" dirty="0" smtClean="0"/>
          </a:p>
          <a:p>
            <a:pPr marL="1200150" lvl="2" indent="-285750" fontAlgn="base">
              <a:buFont typeface="Courier New" panose="02070309020205020404" pitchFamily="49" charset="0"/>
              <a:buChar char="o"/>
            </a:pPr>
            <a:r>
              <a:rPr lang="en-US" sz="1800" dirty="0" smtClean="0"/>
              <a:t>population </a:t>
            </a:r>
            <a:r>
              <a:rPr lang="en-US" sz="1800" dirty="0"/>
              <a:t>density, median income, and vaccination </a:t>
            </a:r>
            <a:r>
              <a:rPr lang="en-US" sz="1800" dirty="0" smtClean="0"/>
              <a:t>percentage</a:t>
            </a:r>
          </a:p>
        </p:txBody>
      </p:sp>
    </p:spTree>
    <p:extLst>
      <p:ext uri="{BB962C8B-B14F-4D97-AF65-F5344CB8AC3E}">
        <p14:creationId xmlns:p14="http://schemas.microsoft.com/office/powerpoint/2010/main" val="344407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21"/>
    </mc:Choice>
    <mc:Fallback xmlns="">
      <p:transition spd="slow" advTm="2922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Interpretations and conclusions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15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096" y="1905802"/>
            <a:ext cx="8055864" cy="4403558"/>
          </a:xfrm>
        </p:spPr>
        <p:txBody>
          <a:bodyPr>
            <a:normAutofit lnSpcReduction="10000"/>
          </a:bodyPr>
          <a:lstStyle/>
          <a:p>
            <a:pPr marL="4762" indent="0">
              <a:buNone/>
            </a:pPr>
            <a:r>
              <a:rPr lang="en-US" b="1" dirty="0" smtClean="0"/>
              <a:t>Takeaways</a:t>
            </a:r>
            <a:endParaRPr lang="en-US" b="1" dirty="0" smtClean="0"/>
          </a:p>
          <a:p>
            <a:pPr marL="4762" indent="0" fontAlgn="base">
              <a:buNone/>
            </a:pPr>
            <a:r>
              <a:rPr lang="en-US" dirty="0"/>
              <a:t>K-Means clustering proved useful to group counties having similar attributes regarding the features studied in the dataset (i.e., median income, population, cases, vaccinations, density, etc.).  </a:t>
            </a:r>
            <a:endParaRPr lang="en-US" dirty="0" smtClean="0"/>
          </a:p>
          <a:p>
            <a:pPr marL="4762" indent="0" fontAlgn="base">
              <a:buNone/>
            </a:pPr>
            <a:r>
              <a:rPr lang="en-US" dirty="0" smtClean="0"/>
              <a:t>It </a:t>
            </a:r>
            <a:r>
              <a:rPr lang="en-US" dirty="0"/>
              <a:t>became apparent after crafting many Jupyter notebooks that the need for dynamic clustering and selection of these features to address specific questions </a:t>
            </a:r>
            <a:r>
              <a:rPr lang="en-US" dirty="0" smtClean="0"/>
              <a:t>would be valuable</a:t>
            </a:r>
            <a:r>
              <a:rPr lang="en-US" dirty="0"/>
              <a:t>. </a:t>
            </a:r>
            <a:endParaRPr lang="en-US" dirty="0" smtClean="0"/>
          </a:p>
          <a:p>
            <a:pPr marL="4762" indent="0" fontAlgn="base">
              <a:buNone/>
            </a:pPr>
            <a:r>
              <a:rPr lang="en-US" dirty="0"/>
              <a:t>The development of the K-Means web application provided the flexible platform for completing the analysis and machine learning steps needed for this study.  </a:t>
            </a:r>
            <a:endParaRPr lang="en-US" dirty="0" smtClean="0"/>
          </a:p>
          <a:p>
            <a:pPr marL="4762" indent="0" fontAlgn="base">
              <a:buNone/>
            </a:pPr>
            <a:r>
              <a:rPr lang="en-US" dirty="0" smtClean="0"/>
              <a:t>This </a:t>
            </a:r>
            <a:r>
              <a:rPr lang="en-US" dirty="0"/>
              <a:t>tool has value beyond the study and could be used to address "what if" scenarios benefiting public health workers as they react to changes in the COVID-19 cases and vaccinations throughout the pandemic.</a:t>
            </a:r>
            <a:endParaRPr lang="en-US" dirty="0"/>
          </a:p>
          <a:p>
            <a:pPr marL="4762" indent="0" fontAlgn="base">
              <a:buNone/>
            </a:pPr>
            <a:endParaRPr lang="en-US" dirty="0" smtClean="0"/>
          </a:p>
          <a:p>
            <a:pPr marL="4762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21"/>
    </mc:Choice>
    <mc:Fallback xmlns="">
      <p:transition spd="slow" advTm="2922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Execution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>(</a:t>
            </a:r>
            <a:r>
              <a:rPr lang="en-US" altLang="en-US" sz="1600" dirty="0"/>
              <a:t>continued from Phase </a:t>
            </a:r>
            <a:r>
              <a:rPr lang="en-US" altLang="en-US" sz="1600" dirty="0" smtClean="0"/>
              <a:t>II</a:t>
            </a:r>
            <a:r>
              <a:rPr lang="en-US" altLang="en-US" sz="1600" dirty="0"/>
              <a:t>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77611"/>
            <a:ext cx="7743515" cy="4623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Recap Phase </a:t>
            </a:r>
            <a:r>
              <a:rPr lang="en-US" b="1" dirty="0" smtClean="0"/>
              <a:t>II </a:t>
            </a:r>
            <a:r>
              <a:rPr lang="en-US" b="1" dirty="0" smtClean="0"/>
              <a:t>activities…</a:t>
            </a:r>
          </a:p>
          <a:p>
            <a:pPr marL="342900" indent="-342900"/>
            <a:r>
              <a:rPr lang="en-US" dirty="0" smtClean="0"/>
              <a:t>K-Means performed on California and Florida data for:</a:t>
            </a:r>
            <a:endParaRPr lang="en-US" dirty="0" smtClean="0"/>
          </a:p>
          <a:p>
            <a:pPr marL="749300" lvl="1" indent="-342900"/>
            <a:r>
              <a:rPr lang="en-US" dirty="0"/>
              <a:t>Population Per Square Mile and Cases Per Square </a:t>
            </a:r>
            <a:r>
              <a:rPr lang="en-US" dirty="0" smtClean="0"/>
              <a:t>Mile</a:t>
            </a:r>
          </a:p>
          <a:p>
            <a:pPr marL="749300" lvl="1" indent="-342900"/>
            <a:r>
              <a:rPr lang="en-US" dirty="0"/>
              <a:t>Income and Vaccination </a:t>
            </a:r>
            <a:r>
              <a:rPr lang="en-US" dirty="0" smtClean="0"/>
              <a:t>Percentages</a:t>
            </a:r>
            <a:endParaRPr lang="en-US" dirty="0"/>
          </a:p>
          <a:p>
            <a:pPr marL="342900" indent="-342900"/>
            <a:r>
              <a:rPr lang="en-US" dirty="0" smtClean="0"/>
              <a:t>Clustered results showed:</a:t>
            </a:r>
          </a:p>
          <a:p>
            <a:pPr marL="749300" lvl="1" indent="-342900"/>
            <a:r>
              <a:rPr lang="en-US" dirty="0" smtClean="0"/>
              <a:t>Strong linear relationship of population and case density</a:t>
            </a:r>
          </a:p>
          <a:p>
            <a:pPr marL="749300" lvl="1" indent="-342900"/>
            <a:r>
              <a:rPr lang="en-US" dirty="0" smtClean="0"/>
              <a:t>Centroids indicated vaccination percentage increases with wealth.</a:t>
            </a:r>
            <a:endParaRPr lang="en-US" dirty="0" smtClean="0"/>
          </a:p>
          <a:p>
            <a:pPr marL="342900" indent="-342900"/>
            <a:r>
              <a:rPr lang="en-US" dirty="0" smtClean="0"/>
              <a:t>What next…</a:t>
            </a:r>
            <a:endParaRPr lang="en-US" dirty="0" smtClean="0"/>
          </a:p>
          <a:p>
            <a:pPr marL="749300" lvl="1" indent="-342900"/>
            <a:r>
              <a:rPr lang="en-US" dirty="0" smtClean="0"/>
              <a:t>Original stretch goal was to create a supervised model using clusters from the California / Florida K-Means clustering</a:t>
            </a:r>
            <a:endParaRPr lang="en-US" dirty="0"/>
          </a:p>
          <a:p>
            <a:pPr marL="749300" lvl="1" indent="-342900"/>
            <a:r>
              <a:rPr lang="en-US" dirty="0" smtClean="0"/>
              <a:t>Concerned that counties in California and Florida aren’t necessarily representative of the counties in all US states</a:t>
            </a:r>
            <a:endParaRPr lang="en-US" dirty="0" smtClean="0"/>
          </a:p>
          <a:p>
            <a:pPr marL="749300" lvl="1" indent="-342900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7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41"/>
    </mc:Choice>
    <mc:Fallback xmlns="">
      <p:transition spd="slow" advTm="6334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K-Means web application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3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application built to provide researcher with options to perform more dynamic clustering runs</a:t>
            </a:r>
            <a:endParaRPr lang="en-US" dirty="0" smtClean="0"/>
          </a:p>
          <a:p>
            <a:pPr marL="411162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knoppin1.pythonanywhere.com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Application built using Dash (event driven modeling/visualization)</a:t>
            </a:r>
            <a:endParaRPr lang="en-US" dirty="0" smtClean="0"/>
          </a:p>
          <a:p>
            <a:pPr lvl="1"/>
            <a:r>
              <a:rPr lang="en-US" dirty="0" smtClean="0"/>
              <a:t>Select features to cluster and scale x and y axis (linear vs. log)</a:t>
            </a:r>
            <a:endParaRPr lang="en-US" dirty="0" smtClean="0"/>
          </a:p>
          <a:p>
            <a:pPr lvl="1"/>
            <a:r>
              <a:rPr lang="en-US" dirty="0" smtClean="0"/>
              <a:t>Scatter plot selected features and allow state filtering in support of regional scenarios</a:t>
            </a:r>
            <a:endParaRPr lang="en-US" dirty="0" smtClean="0"/>
          </a:p>
          <a:p>
            <a:pPr lvl="1"/>
            <a:r>
              <a:rPr lang="en-US" dirty="0" smtClean="0"/>
              <a:t>Bubble chart filter to see third feature  on scatter plot of filtered data for counties in selected states</a:t>
            </a:r>
          </a:p>
          <a:p>
            <a:pPr lvl="1"/>
            <a:r>
              <a:rPr lang="en-US" dirty="0" smtClean="0"/>
              <a:t>Run K-Means, show elbow curve, and allow selection of optimum clusters (K)</a:t>
            </a:r>
          </a:p>
          <a:p>
            <a:pPr lvl="1"/>
            <a:r>
              <a:rPr lang="en-US" dirty="0" smtClean="0"/>
              <a:t>Run K-Means for </a:t>
            </a:r>
            <a:r>
              <a:rPr lang="en-US" dirty="0" smtClean="0"/>
              <a:t>selected number of clusters and d</a:t>
            </a:r>
            <a:r>
              <a:rPr lang="en-US" dirty="0" smtClean="0"/>
              <a:t>isplay cluster scatter plot as well as choropleth map of clustered counties for selected states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55"/>
    </mc:Choice>
    <mc:Fallback xmlns="">
      <p:transition spd="slow" advTm="3635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K-Means web app Run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4</a:t>
            </a:fld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1" y="2500313"/>
            <a:ext cx="7595569" cy="3808412"/>
          </a:xfr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8630" y="1967696"/>
            <a:ext cx="830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Compare Income and Vaccination Percentage Clusters for Mid-Atlantic and Northeast </a:t>
            </a:r>
            <a:r>
              <a:rPr lang="en-US" sz="1600" b="1" dirty="0" smtClean="0"/>
              <a:t>States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800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4"/>
    </mc:Choice>
    <mc:Fallback xmlns="">
      <p:transition spd="slow" advTm="4200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county data </a:t>
            </a:r>
            <a:br>
              <a:rPr lang="en-US" dirty="0" smtClean="0"/>
            </a:br>
            <a:r>
              <a:rPr lang="en-US" dirty="0" smtClean="0"/>
              <a:t>selected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1" y="1882456"/>
            <a:ext cx="3566160" cy="4835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Mid-Atlantic Region States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2" y="2606040"/>
            <a:ext cx="4329823" cy="2948801"/>
          </a:xfrm>
          <a:ln>
            <a:solidFill>
              <a:schemeClr val="accent1"/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9873" y="1882456"/>
            <a:ext cx="3566160" cy="48355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Northeast Region States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97" y="2617470"/>
            <a:ext cx="4328643" cy="2929931"/>
          </a:xfr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5</a:t>
            </a:fld>
            <a:endParaRPr lang="en-CA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52831" y="5646736"/>
            <a:ext cx="3566160" cy="483554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None/>
              <a:tabLst/>
              <a:defRPr sz="22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Virginia counties show poor vaccination percentage regardless of median income and case density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079873" y="5646736"/>
            <a:ext cx="3566160" cy="483554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 fontScale="92500"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None/>
              <a:tabLst/>
              <a:defRPr sz="22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Vaccinations are good overall and, with exception of one outlier county, percent increases with income level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20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MID-ATLANTIC REGION </a:t>
            </a:r>
            <a:r>
              <a:rPr lang="en-US" altLang="en-US" dirty="0" smtClean="0"/>
              <a:t>States</a:t>
            </a:r>
            <a:br>
              <a:rPr lang="en-US" altLang="en-US" dirty="0" smtClean="0"/>
            </a:br>
            <a:r>
              <a:rPr lang="en-US" altLang="en-US" dirty="0" smtClean="0"/>
              <a:t>K-MEANS 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1" y="1882456"/>
            <a:ext cx="3566160" cy="4835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INERTIA 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8358" y="1882456"/>
            <a:ext cx="2749677" cy="48355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OPTIMUM CLUSTERS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6</a:t>
            </a:fld>
            <a:endParaRPr lang="en-CA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52831" y="5783896"/>
            <a:ext cx="3566160" cy="483554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None/>
              <a:tabLst/>
              <a:defRPr sz="22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Optimum K could be 3, 4, or 5 clusters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041188" y="5783896"/>
            <a:ext cx="3184017" cy="483554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None/>
              <a:tabLst/>
              <a:defRPr sz="22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Try each K value to see different cluster results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2" y="2406968"/>
            <a:ext cx="3121278" cy="3341687"/>
          </a:xfrm>
          <a:ln>
            <a:solidFill>
              <a:schemeClr val="accent1"/>
            </a:solidFill>
          </a:ln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12" y="2406968"/>
            <a:ext cx="2545768" cy="334168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31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MID-ATLANTIC REGION States</a:t>
            </a:r>
            <a:br>
              <a:rPr lang="en-US" altLang="en-US" dirty="0" smtClean="0"/>
            </a:br>
            <a:r>
              <a:rPr lang="en-US" altLang="en-US" dirty="0" smtClean="0"/>
              <a:t>CLUSTER scatter plot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7</a:t>
            </a:fld>
            <a:endParaRPr lang="en-CA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2047855"/>
            <a:ext cx="7289800" cy="411960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01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5"/>
    </mc:Choice>
    <mc:Fallback xmlns="">
      <p:transition spd="slow" advTm="267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MID-ATLANTIC REGION States</a:t>
            </a:r>
            <a:br>
              <a:rPr lang="en-US" altLang="en-US" dirty="0" smtClean="0"/>
            </a:br>
            <a:r>
              <a:rPr lang="en-US" altLang="en-US" dirty="0" smtClean="0"/>
              <a:t>CLUSTER choropleth map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8</a:t>
            </a:fld>
            <a:endParaRPr lang="en-C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" y="2097813"/>
            <a:ext cx="7289800" cy="401968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14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5"/>
    </mc:Choice>
    <mc:Fallback xmlns="">
      <p:transition spd="slow" advTm="267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Northeast </a:t>
            </a:r>
            <a:r>
              <a:rPr lang="en-US" altLang="en-US" dirty="0"/>
              <a:t>REGION </a:t>
            </a:r>
            <a:r>
              <a:rPr lang="en-US" altLang="en-US" dirty="0" smtClean="0"/>
              <a:t>States</a:t>
            </a:r>
            <a:br>
              <a:rPr lang="en-US" altLang="en-US" dirty="0" smtClean="0"/>
            </a:br>
            <a:r>
              <a:rPr lang="en-US" altLang="en-US" dirty="0" smtClean="0"/>
              <a:t>K-MEANS 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008" y="1882456"/>
            <a:ext cx="3566160" cy="4835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INERTIA 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8358" y="1882456"/>
            <a:ext cx="2749677" cy="48355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OPTIMUM CLUSTERS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9</a:t>
            </a:fld>
            <a:endParaRPr lang="en-CA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61008" y="5783896"/>
            <a:ext cx="3566160" cy="483554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None/>
              <a:tabLst/>
              <a:defRPr sz="22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Optimum K could be 4, 5 or 6 clusters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041188" y="5783896"/>
            <a:ext cx="3184017" cy="483554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None/>
              <a:tabLst/>
              <a:defRPr sz="22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 clusters gives good result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2338388"/>
            <a:ext cx="3168468" cy="3341687"/>
          </a:xfrm>
          <a:ln>
            <a:solidFill>
              <a:schemeClr val="accent1"/>
            </a:solidFill>
          </a:ln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60" y="2338388"/>
            <a:ext cx="2577872" cy="334168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23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TA606_Summer21_Orientation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DATA606_Summer21_Orientation</Template>
  <TotalTime>1766</TotalTime>
  <Words>676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DATA606_Summer21_Orientation</vt:lpstr>
      <vt:lpstr>DATA 606 Capstone in Data Science</vt:lpstr>
      <vt:lpstr>Model Execution (continued from Phase II)</vt:lpstr>
      <vt:lpstr>K-Means web application</vt:lpstr>
      <vt:lpstr>Example: K-Means web app Run</vt:lpstr>
      <vt:lpstr>chart county data  selected features</vt:lpstr>
      <vt:lpstr>MID-ATLANTIC REGION States K-MEANS RUN</vt:lpstr>
      <vt:lpstr>MID-ATLANTIC REGION States CLUSTER scatter plot</vt:lpstr>
      <vt:lpstr>MID-ATLANTIC REGION States CLUSTER choropleth map</vt:lpstr>
      <vt:lpstr>Northeast REGION States K-MEANS RUN</vt:lpstr>
      <vt:lpstr>Northeast REGION States CLUSTER scatter plot</vt:lpstr>
      <vt:lpstr>Northeast REGION States CLUSTER choropleth map</vt:lpstr>
      <vt:lpstr>Interpretations and conclusions</vt:lpstr>
      <vt:lpstr>Interpretations and conclusions</vt:lpstr>
      <vt:lpstr>Interpretations and conclusions</vt:lpstr>
      <vt:lpstr>Interpretations and conclusions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Capstone in Data Science</dc:title>
  <dc:creator>Ken Noppinger</dc:creator>
  <cp:lastModifiedBy>Ken Noppinger</cp:lastModifiedBy>
  <cp:revision>72</cp:revision>
  <dcterms:created xsi:type="dcterms:W3CDTF">2021-06-27T16:12:26Z</dcterms:created>
  <dcterms:modified xsi:type="dcterms:W3CDTF">2021-07-28T18:54:29Z</dcterms:modified>
</cp:coreProperties>
</file>