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70" r:id="rId2"/>
    <p:sldId id="256" r:id="rId3"/>
    <p:sldId id="276" r:id="rId4"/>
    <p:sldId id="290" r:id="rId5"/>
    <p:sldId id="291" r:id="rId6"/>
    <p:sldId id="292" r:id="rId7"/>
    <p:sldId id="304" r:id="rId8"/>
    <p:sldId id="259" r:id="rId9"/>
    <p:sldId id="260" r:id="rId10"/>
    <p:sldId id="271" r:id="rId11"/>
    <p:sldId id="274" r:id="rId12"/>
    <p:sldId id="278" r:id="rId13"/>
    <p:sldId id="279" r:id="rId14"/>
    <p:sldId id="282" r:id="rId15"/>
    <p:sldId id="280" r:id="rId16"/>
    <p:sldId id="283" r:id="rId17"/>
    <p:sldId id="284" r:id="rId18"/>
    <p:sldId id="257" r:id="rId19"/>
    <p:sldId id="265" r:id="rId20"/>
    <p:sldId id="289" r:id="rId21"/>
    <p:sldId id="263" r:id="rId22"/>
    <p:sldId id="258" r:id="rId23"/>
    <p:sldId id="262" r:id="rId24"/>
    <p:sldId id="287" r:id="rId25"/>
    <p:sldId id="285" r:id="rId26"/>
    <p:sldId id="269" r:id="rId27"/>
    <p:sldId id="308" r:id="rId28"/>
    <p:sldId id="306" r:id="rId29"/>
    <p:sldId id="305" r:id="rId30"/>
    <p:sldId id="261" r:id="rId31"/>
    <p:sldId id="296" r:id="rId32"/>
    <p:sldId id="297" r:id="rId33"/>
    <p:sldId id="299" r:id="rId34"/>
    <p:sldId id="264" r:id="rId35"/>
    <p:sldId id="266" r:id="rId36"/>
    <p:sldId id="268" r:id="rId37"/>
    <p:sldId id="267" r:id="rId38"/>
    <p:sldId id="286" r:id="rId39"/>
    <p:sldId id="293" r:id="rId40"/>
    <p:sldId id="295" r:id="rId41"/>
    <p:sldId id="294" r:id="rId42"/>
    <p:sldId id="301" r:id="rId43"/>
    <p:sldId id="275" r:id="rId44"/>
    <p:sldId id="303" r:id="rId45"/>
    <p:sldId id="298" r:id="rId46"/>
    <p:sldId id="307" r:id="rId47"/>
    <p:sldId id="277" r:id="rId48"/>
    <p:sldId id="30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65C28E-7721-4727-B576-6A5D92E44754}" type="datetimeFigureOut">
              <a:rPr lang="en-US"/>
              <a:t>10/5/2018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6205C-2CF7-4DA5-9A1C-1266A18FE785}" type="slidenum">
              <a:rPr lang="en-US"/>
              <a:t>‹#›</a:t>
            </a:fld>
            <a:endParaRPr lang="en-US"/>
          </a:p>
        </p:txBody>
      </p:sp>
    </p:spTree>
    <p:extLst>
      <p:ext uri="{BB962C8B-B14F-4D97-AF65-F5344CB8AC3E}">
        <p14:creationId xmlns:p14="http://schemas.microsoft.com/office/powerpoint/2010/main" val="3895476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Web_scrapin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benbernardblog.com/web-scraping-and-crawling-are-perfectly-legal-right/"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help.optimizely.com/Ideate_and_Hypothesize/Best_practices:_From_research_to_hypothesis_creation"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techviewes.blogspot.com/2014/08/capture-screenshots-of-long-webpages.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edium.com/@maneesha.wijesinghe1/what-happens-when-you-type-an-url-in-the-browser-and-press-enter-bb0aa2449c1a"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web.stanford.edu/class/msande91si/www-spr04/readings/week1/InternetWhitepaper.ht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benbernardblog.com/web-scraping-and-crawling-are-perfectly-legal-right/"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https://en.wikipedia.org/wiki/Web_scraping</a:t>
            </a:r>
          </a:p>
          <a:p>
            <a:r>
              <a:rPr lang="en-US"/>
              <a:t>https://en.wikipedia.org/wiki/Data_scraping</a:t>
            </a:r>
            <a:endParaRPr lang="en-US">
              <a:cs typeface="Calibri"/>
            </a:endParaRPr>
          </a:p>
          <a:p>
            <a:endParaRPr lang="en-US"/>
          </a:p>
          <a:p>
            <a:r>
              <a:rPr lang="en-US">
                <a:hlinkClick r:id="rId4"/>
              </a:rPr>
              <a:t>https://benbernardblog.com/web-scraping-and-crawling-are-perfectly-legal-right/</a:t>
            </a:r>
            <a:endParaRPr lang="en-US">
              <a:cs typeface="Calibri"/>
            </a:endParaRPr>
          </a:p>
          <a:p>
            <a:endParaRPr lang="en-US">
              <a:cs typeface="Calibri"/>
            </a:endParaRPr>
          </a:p>
          <a:p>
            <a:r>
              <a:rPr lang="en-US"/>
              <a:t>https://www.forbes.com/sites/ericgoldman/2015/03/24/qvc-cant-stop-web-scraping/</a:t>
            </a:r>
            <a:endParaRPr lang="en-US">
              <a:cs typeface="Calibri"/>
            </a:endParaRPr>
          </a:p>
        </p:txBody>
      </p:sp>
      <p:sp>
        <p:nvSpPr>
          <p:cNvPr id="4" name="Slide Number Placeholder 3"/>
          <p:cNvSpPr>
            <a:spLocks noGrp="1"/>
          </p:cNvSpPr>
          <p:nvPr>
            <p:ph type="sldNum" sz="quarter" idx="5"/>
          </p:nvPr>
        </p:nvSpPr>
        <p:spPr/>
        <p:txBody>
          <a:bodyPr/>
          <a:lstStyle/>
          <a:p>
            <a:fld id="{6D86205C-2CF7-4DA5-9A1C-1266A18FE785}" type="slidenum">
              <a:rPr lang="en-US"/>
              <a:t>2</a:t>
            </a:fld>
            <a:endParaRPr lang="en-US"/>
          </a:p>
        </p:txBody>
      </p:sp>
    </p:spTree>
    <p:extLst>
      <p:ext uri="{BB962C8B-B14F-4D97-AF65-F5344CB8AC3E}">
        <p14:creationId xmlns:p14="http://schemas.microsoft.com/office/powerpoint/2010/main" val="3523530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https://daniel.haxx.se/docs/curl-vs-wget.html</a:t>
            </a:r>
          </a:p>
        </p:txBody>
      </p:sp>
      <p:sp>
        <p:nvSpPr>
          <p:cNvPr id="4" name="Slide Number Placeholder 3"/>
          <p:cNvSpPr>
            <a:spLocks noGrp="1"/>
          </p:cNvSpPr>
          <p:nvPr>
            <p:ph type="sldNum" sz="quarter" idx="5"/>
          </p:nvPr>
        </p:nvSpPr>
        <p:spPr/>
        <p:txBody>
          <a:bodyPr/>
          <a:lstStyle/>
          <a:p>
            <a:fld id="{6D86205C-2CF7-4DA5-9A1C-1266A18FE785}" type="slidenum">
              <a:rPr lang="en-US"/>
              <a:t>22</a:t>
            </a:fld>
            <a:endParaRPr lang="en-US"/>
          </a:p>
        </p:txBody>
      </p:sp>
    </p:spTree>
    <p:extLst>
      <p:ext uri="{BB962C8B-B14F-4D97-AF65-F5344CB8AC3E}">
        <p14:creationId xmlns:p14="http://schemas.microsoft.com/office/powerpoint/2010/main" val="131388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https://help.optimizely.com/Ideate_and_Hypothesize/Best_practices%3A_From_research_to_hypothesis_creation</a:t>
            </a:r>
          </a:p>
          <a:p>
            <a:endParaRPr lang="en-US">
              <a:cs typeface="Calibri"/>
            </a:endParaRPr>
          </a:p>
          <a:p>
            <a:r>
              <a:rPr lang="en-US"/>
              <a:t>https://openlab.citytech.cuny.edu/writingacrossthecurriculum/2016/10/03/generating-hypotheses-across-the-disciplines/</a:t>
            </a:r>
            <a:endParaRPr lang="en-US">
              <a:cs typeface="Calibri"/>
            </a:endParaRPr>
          </a:p>
        </p:txBody>
      </p:sp>
      <p:sp>
        <p:nvSpPr>
          <p:cNvPr id="4" name="Slide Number Placeholder 3"/>
          <p:cNvSpPr>
            <a:spLocks noGrp="1"/>
          </p:cNvSpPr>
          <p:nvPr>
            <p:ph type="sldNum" sz="quarter" idx="5"/>
          </p:nvPr>
        </p:nvSpPr>
        <p:spPr/>
        <p:txBody>
          <a:bodyPr/>
          <a:lstStyle/>
          <a:p>
            <a:fld id="{6D86205C-2CF7-4DA5-9A1C-1266A18FE785}" type="slidenum">
              <a:rPr lang="en-US"/>
              <a:t>29</a:t>
            </a:fld>
            <a:endParaRPr lang="en-US"/>
          </a:p>
        </p:txBody>
      </p:sp>
    </p:spTree>
    <p:extLst>
      <p:ext uri="{BB962C8B-B14F-4D97-AF65-F5344CB8AC3E}">
        <p14:creationId xmlns:p14="http://schemas.microsoft.com/office/powerpoint/2010/main" val="3677021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6D86205C-2CF7-4DA5-9A1C-1266A18FE785}" type="slidenum">
              <a:rPr lang="en-US"/>
              <a:t>35</a:t>
            </a:fld>
            <a:endParaRPr lang="en-US"/>
          </a:p>
        </p:txBody>
      </p:sp>
    </p:spTree>
    <p:extLst>
      <p:ext uri="{BB962C8B-B14F-4D97-AF65-F5344CB8AC3E}">
        <p14:creationId xmlns:p14="http://schemas.microsoft.com/office/powerpoint/2010/main" val="3628622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6D86205C-2CF7-4DA5-9A1C-1266A18FE785}" type="slidenum">
              <a:rPr lang="en-US"/>
              <a:t>36</a:t>
            </a:fld>
            <a:endParaRPr lang="en-US"/>
          </a:p>
        </p:txBody>
      </p:sp>
    </p:spTree>
    <p:extLst>
      <p:ext uri="{BB962C8B-B14F-4D97-AF65-F5344CB8AC3E}">
        <p14:creationId xmlns:p14="http://schemas.microsoft.com/office/powerpoint/2010/main" val="3485132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http://techviewes.blogspot.com/2014/08/capture-screenshots-of-long-webpages.html</a:t>
            </a:r>
          </a:p>
          <a:p>
            <a:endParaRPr lang="en-US"/>
          </a:p>
        </p:txBody>
      </p:sp>
      <p:sp>
        <p:nvSpPr>
          <p:cNvPr id="4" name="Slide Number Placeholder 3"/>
          <p:cNvSpPr>
            <a:spLocks noGrp="1"/>
          </p:cNvSpPr>
          <p:nvPr>
            <p:ph type="sldNum" sz="quarter" idx="5"/>
          </p:nvPr>
        </p:nvSpPr>
        <p:spPr/>
        <p:txBody>
          <a:bodyPr/>
          <a:lstStyle/>
          <a:p>
            <a:fld id="{6D86205C-2CF7-4DA5-9A1C-1266A18FE785}" type="slidenum">
              <a:rPr lang="en-US"/>
              <a:t>8</a:t>
            </a:fld>
            <a:endParaRPr lang="en-US"/>
          </a:p>
        </p:txBody>
      </p:sp>
    </p:spTree>
    <p:extLst>
      <p:ext uri="{BB962C8B-B14F-4D97-AF65-F5344CB8AC3E}">
        <p14:creationId xmlns:p14="http://schemas.microsoft.com/office/powerpoint/2010/main" val="3519021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http://kenfager.com/wordpress/?p=2413</a:t>
            </a:r>
          </a:p>
        </p:txBody>
      </p:sp>
      <p:sp>
        <p:nvSpPr>
          <p:cNvPr id="4" name="Slide Number Placeholder 3"/>
          <p:cNvSpPr>
            <a:spLocks noGrp="1"/>
          </p:cNvSpPr>
          <p:nvPr>
            <p:ph type="sldNum" sz="quarter" idx="5"/>
          </p:nvPr>
        </p:nvSpPr>
        <p:spPr/>
        <p:txBody>
          <a:bodyPr/>
          <a:lstStyle/>
          <a:p>
            <a:fld id="{6D86205C-2CF7-4DA5-9A1C-1266A18FE785}" type="slidenum">
              <a:rPr lang="en-US"/>
              <a:t>12</a:t>
            </a:fld>
            <a:endParaRPr lang="en-US"/>
          </a:p>
        </p:txBody>
      </p:sp>
    </p:spTree>
    <p:extLst>
      <p:ext uri="{BB962C8B-B14F-4D97-AF65-F5344CB8AC3E}">
        <p14:creationId xmlns:p14="http://schemas.microsoft.com/office/powerpoint/2010/main" val="186666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https://developer.mozilla.org/en-US/docs/Learn/Getting_started_with_the_web/How_the_Web_works</a:t>
            </a:r>
          </a:p>
        </p:txBody>
      </p:sp>
      <p:sp>
        <p:nvSpPr>
          <p:cNvPr id="4" name="Slide Number Placeholder 3"/>
          <p:cNvSpPr>
            <a:spLocks noGrp="1"/>
          </p:cNvSpPr>
          <p:nvPr>
            <p:ph type="sldNum" sz="quarter" idx="5"/>
          </p:nvPr>
        </p:nvSpPr>
        <p:spPr/>
        <p:txBody>
          <a:bodyPr/>
          <a:lstStyle/>
          <a:p>
            <a:fld id="{6D86205C-2CF7-4DA5-9A1C-1266A18FE785}" type="slidenum">
              <a:rPr lang="en-US"/>
              <a:t>13</a:t>
            </a:fld>
            <a:endParaRPr lang="en-US"/>
          </a:p>
        </p:txBody>
      </p:sp>
    </p:spTree>
    <p:extLst>
      <p:ext uri="{BB962C8B-B14F-4D97-AF65-F5344CB8AC3E}">
        <p14:creationId xmlns:p14="http://schemas.microsoft.com/office/powerpoint/2010/main" val="110159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https://motherboard.vice.com/en_us/article/jpgmxp/how-to-go-from-0-to-sniffing-packets-in-10-minutes</a:t>
            </a:r>
          </a:p>
        </p:txBody>
      </p:sp>
      <p:sp>
        <p:nvSpPr>
          <p:cNvPr id="4" name="Slide Number Placeholder 3"/>
          <p:cNvSpPr>
            <a:spLocks noGrp="1"/>
          </p:cNvSpPr>
          <p:nvPr>
            <p:ph type="sldNum" sz="quarter" idx="5"/>
          </p:nvPr>
        </p:nvSpPr>
        <p:spPr/>
        <p:txBody>
          <a:bodyPr/>
          <a:lstStyle/>
          <a:p>
            <a:fld id="{6D86205C-2CF7-4DA5-9A1C-1266A18FE785}" type="slidenum">
              <a:rPr lang="en-US"/>
              <a:t>14</a:t>
            </a:fld>
            <a:endParaRPr lang="en-US"/>
          </a:p>
        </p:txBody>
      </p:sp>
    </p:spTree>
    <p:extLst>
      <p:ext uri="{BB962C8B-B14F-4D97-AF65-F5344CB8AC3E}">
        <p14:creationId xmlns:p14="http://schemas.microsoft.com/office/powerpoint/2010/main" val="2177244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https://medium.com/@maneesha.wijesinghe1/what-happens-when-you-type-an-url-in-the-browser-and-press-enter-bb0aa2449c1a</a:t>
            </a:r>
          </a:p>
          <a:p>
            <a:endParaRPr lang="en-US">
              <a:cs typeface="Calibri"/>
            </a:endParaRPr>
          </a:p>
          <a:p>
            <a:r>
              <a:rPr lang="en-US">
                <a:hlinkClick r:id="rId4"/>
              </a:rPr>
              <a:t>https://web.stanford.edu/class/msande91si/www-spr04/readings/week1/InternetWhitepaper.htm</a:t>
            </a:r>
          </a:p>
          <a:p>
            <a:endParaRPr lang="en-US"/>
          </a:p>
        </p:txBody>
      </p:sp>
      <p:sp>
        <p:nvSpPr>
          <p:cNvPr id="4" name="Slide Number Placeholder 3"/>
          <p:cNvSpPr>
            <a:spLocks noGrp="1"/>
          </p:cNvSpPr>
          <p:nvPr>
            <p:ph type="sldNum" sz="quarter" idx="5"/>
          </p:nvPr>
        </p:nvSpPr>
        <p:spPr/>
        <p:txBody>
          <a:bodyPr/>
          <a:lstStyle/>
          <a:p>
            <a:fld id="{6D86205C-2CF7-4DA5-9A1C-1266A18FE785}" type="slidenum">
              <a:rPr lang="en-US"/>
              <a:t>15</a:t>
            </a:fld>
            <a:endParaRPr lang="en-US"/>
          </a:p>
        </p:txBody>
      </p:sp>
    </p:spTree>
    <p:extLst>
      <p:ext uri="{BB962C8B-B14F-4D97-AF65-F5344CB8AC3E}">
        <p14:creationId xmlns:p14="http://schemas.microsoft.com/office/powerpoint/2010/main" val="2133051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https://gitlearning.wordpress.com/2017/01/23/wireshark-lab-http/</a:t>
            </a:r>
          </a:p>
        </p:txBody>
      </p:sp>
      <p:sp>
        <p:nvSpPr>
          <p:cNvPr id="4" name="Slide Number Placeholder 3"/>
          <p:cNvSpPr>
            <a:spLocks noGrp="1"/>
          </p:cNvSpPr>
          <p:nvPr>
            <p:ph type="sldNum" sz="quarter" idx="5"/>
          </p:nvPr>
        </p:nvSpPr>
        <p:spPr/>
        <p:txBody>
          <a:bodyPr/>
          <a:lstStyle/>
          <a:p>
            <a:fld id="{6D86205C-2CF7-4DA5-9A1C-1266A18FE785}" type="slidenum">
              <a:rPr lang="en-US"/>
              <a:t>16</a:t>
            </a:fld>
            <a:endParaRPr lang="en-US"/>
          </a:p>
        </p:txBody>
      </p:sp>
    </p:spTree>
    <p:extLst>
      <p:ext uri="{BB962C8B-B14F-4D97-AF65-F5344CB8AC3E}">
        <p14:creationId xmlns:p14="http://schemas.microsoft.com/office/powerpoint/2010/main" val="1656674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https://benbernardblog.com/web-scraping-and-crawling-are-perfectly-legal-right/</a:t>
            </a:r>
          </a:p>
          <a:p>
            <a:endParaRPr lang="en-US">
              <a:cs typeface="Calibri"/>
            </a:endParaRPr>
          </a:p>
          <a:p>
            <a:r>
              <a:rPr lang="en-US"/>
              <a:t>https://www.forbes.com/sites/ericgoldman/2015/03/24/qvc-cant-stop-web-scraping/</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6D86205C-2CF7-4DA5-9A1C-1266A18FE785}" type="slidenum">
              <a:rPr lang="en-US"/>
              <a:t>18</a:t>
            </a:fld>
            <a:endParaRPr lang="en-US"/>
          </a:p>
        </p:txBody>
      </p:sp>
    </p:spTree>
    <p:extLst>
      <p:ext uri="{BB962C8B-B14F-4D97-AF65-F5344CB8AC3E}">
        <p14:creationId xmlns:p14="http://schemas.microsoft.com/office/powerpoint/2010/main" val="613005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https://daniel.haxx.se/docs/curl-vs-wget.html</a:t>
            </a:r>
          </a:p>
        </p:txBody>
      </p:sp>
      <p:sp>
        <p:nvSpPr>
          <p:cNvPr id="4" name="Slide Number Placeholder 3"/>
          <p:cNvSpPr>
            <a:spLocks noGrp="1"/>
          </p:cNvSpPr>
          <p:nvPr>
            <p:ph type="sldNum" sz="quarter" idx="5"/>
          </p:nvPr>
        </p:nvSpPr>
        <p:spPr/>
        <p:txBody>
          <a:bodyPr/>
          <a:lstStyle/>
          <a:p>
            <a:fld id="{6D86205C-2CF7-4DA5-9A1C-1266A18FE785}" type="slidenum">
              <a:rPr lang="en-US"/>
              <a:t>21</a:t>
            </a:fld>
            <a:endParaRPr lang="en-US"/>
          </a:p>
        </p:txBody>
      </p:sp>
    </p:spTree>
    <p:extLst>
      <p:ext uri="{BB962C8B-B14F-4D97-AF65-F5344CB8AC3E}">
        <p14:creationId xmlns:p14="http://schemas.microsoft.com/office/powerpoint/2010/main" val="3127564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watch?v=V0ucZ4ctof8"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URL" TargetMode="External"/><Relationship Id="rId7" Type="http://schemas.openxmlformats.org/officeDocument/2006/relationships/hyperlink" Target="https://en.wikipedia.org/wiki/Domain_Name_Syste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en.wikipedia.org/wiki/HTML" TargetMode="External"/><Relationship Id="rId5" Type="http://schemas.openxmlformats.org/officeDocument/2006/relationships/hyperlink" Target="https://mydomain.com/web-server.htm" TargetMode="External"/><Relationship Id="rId4" Type="http://schemas.openxmlformats.org/officeDocument/2006/relationships/hyperlink" Target="https://en.wikipedia.org/wiki/Hypertext_Transfer_Protoco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Web_scrapi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50states.com/terms.htm"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www.robotstxt.org/robotstxt.html" TargetMode="External"/><Relationship Id="rId7" Type="http://schemas.openxmlformats.org/officeDocument/2006/relationships/hyperlink" Target="https://slashdot.org/robots.txt" TargetMode="External"/><Relationship Id="rId2" Type="http://schemas.openxmlformats.org/officeDocument/2006/relationships/hyperlink" Target="https://en.wikipedia.org/wiki/Robots_exclusion_standard" TargetMode="External"/><Relationship Id="rId1" Type="http://schemas.openxmlformats.org/officeDocument/2006/relationships/slideLayout" Target="../slideLayouts/slideLayout2.xml"/><Relationship Id="rId6" Type="http://schemas.openxmlformats.org/officeDocument/2006/relationships/hyperlink" Target="https://cs.stanford.edu/robots.txt" TargetMode="External"/><Relationship Id="rId5" Type="http://schemas.openxmlformats.org/officeDocument/2006/relationships/hyperlink" Target="https://www.whatismybrowser.com/detect/what-is-my-user-agent" TargetMode="External"/><Relationship Id="rId4" Type="http://schemas.openxmlformats.org/officeDocument/2006/relationships/hyperlink" Target="https://en.wikipedia.org/wiki/User_agen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Wge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mysite.com"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CUR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pycurl.io/docs/latest/index.html" TargetMode="External"/><Relationship Id="rId4" Type="http://schemas.openxmlformats.org/officeDocument/2006/relationships/hyperlink" Target="https://curl.trillworks.com/"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www.pythonforbeginners.com/requests/using-requests-in-pyth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Web_crawler" TargetMode="External"/><Relationship Id="rId2" Type="http://schemas.openxmlformats.org/officeDocument/2006/relationships/hyperlink" Target="https://en.wikipedia.org/wiki/Scrapy" TargetMode="External"/><Relationship Id="rId1" Type="http://schemas.openxmlformats.org/officeDocument/2006/relationships/slideLayout" Target="../slideLayouts/slideLayout2.xml"/><Relationship Id="rId5" Type="http://schemas.openxmlformats.org/officeDocument/2006/relationships/hyperlink" Target="http://books.toscrape.com/" TargetMode="External"/><Relationship Id="rId4" Type="http://schemas.openxmlformats.org/officeDocument/2006/relationships/hyperlink" Target="http://quotes.toscrape.com/"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s://www.umbc.edu/"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ssa.gov/robots.txt" TargetMode="External"/><Relationship Id="rId2" Type="http://schemas.openxmlformats.org/officeDocument/2006/relationships/hyperlink" Target="https://www.ssa.gov/oact/babyname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ssa.gov/oact/babynames/limits.html" TargetMode="External"/><Relationship Id="rId2" Type="http://schemas.openxmlformats.org/officeDocument/2006/relationships/hyperlink" Target="https://www.google.com/search?q=site:ssa.gov+api" TargetMode="External"/><Relationship Id="rId1" Type="http://schemas.openxmlformats.org/officeDocument/2006/relationships/slideLayout" Target="../slideLayouts/slideLayout2.xml"/><Relationship Id="rId5" Type="http://schemas.openxmlformats.org/officeDocument/2006/relationships/hyperlink" Target="https://www.ssa.gov/open/data/" TargetMode="External"/><Relationship Id="rId4" Type="http://schemas.openxmlformats.org/officeDocument/2006/relationships/hyperlink" Target="https://catalog.data.gov/dataset?tags=baby-names"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oogle.umbc.edu/SimService/api.html" TargetMode="External"/><Relationship Id="rId2" Type="http://schemas.openxmlformats.org/officeDocument/2006/relationships/hyperlink" Target="http://swoogle.umbc.edu/SimServic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sis.jhu.edu/classes/" TargetMode="External"/><Relationship Id="rId2" Type="http://schemas.openxmlformats.org/officeDocument/2006/relationships/hyperlink" Target="https://sis.jhu.edu/api"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www.generatedata.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datascience.umbc.edu/faculty.php"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eachingcenter.wustl.edu/resources/writing-assignments-feedback/using-peer-review-to-help-students-improve-their-writ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pubs.com/profversaggi/eda_checklist" TargetMode="External"/><Relationship Id="rId2" Type="http://schemas.openxmlformats.org/officeDocument/2006/relationships/hyperlink" Target="http://analysis-checklist.html/" TargetMode="External"/><Relationship Id="rId1" Type="http://schemas.openxmlformats.org/officeDocument/2006/relationships/slideLayout" Target="../slideLayouts/slideLayout2.xml"/><Relationship Id="rId4" Type="http://schemas.openxmlformats.org/officeDocument/2006/relationships/hyperlink" Target="http://checklist.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mysite.group" TargetMode="External"/><Relationship Id="rId2" Type="http://schemas.openxmlformats.org/officeDocument/2006/relationships/hyperlink" Target="http://pinkmonkeys.edu/"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Graphical_user_interfac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hyperlink" Target="https://en.wikipedia.org/wiki/Web_browser"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D5DF6-C0B6-4E48-B232-C3334E8A24E8}"/>
              </a:ext>
            </a:extLst>
          </p:cNvPr>
          <p:cNvSpPr>
            <a:spLocks noGrp="1"/>
          </p:cNvSpPr>
          <p:nvPr>
            <p:ph type="title"/>
          </p:nvPr>
        </p:nvSpPr>
        <p:spPr/>
        <p:txBody>
          <a:bodyPr/>
          <a:lstStyle/>
          <a:p>
            <a:r>
              <a:rPr lang="en-US" sz="3600">
                <a:cs typeface="Calibri Light"/>
              </a:rPr>
              <a:t>Watch </a:t>
            </a:r>
            <a:r>
              <a:rPr lang="en-US" sz="3600">
                <a:cs typeface="Calibri Light"/>
                <a:hlinkClick r:id="rId2"/>
              </a:rPr>
              <a:t>https://www.youtube.com/watch?v=V0ucZ4ctof8</a:t>
            </a:r>
            <a:endParaRPr lang="en-US" sz="3600">
              <a:cs typeface="Calibri Light"/>
            </a:endParaRPr>
          </a:p>
        </p:txBody>
      </p:sp>
      <p:sp>
        <p:nvSpPr>
          <p:cNvPr id="3" name="Content Placeholder 2">
            <a:extLst>
              <a:ext uri="{FF2B5EF4-FFF2-40B4-BE49-F238E27FC236}">
                <a16:creationId xmlns:a16="http://schemas.microsoft.com/office/drawing/2014/main" id="{7DF647D4-86CE-45B5-B1AF-DF449353B8D8}"/>
              </a:ext>
            </a:extLst>
          </p:cNvPr>
          <p:cNvSpPr>
            <a:spLocks noGrp="1"/>
          </p:cNvSpPr>
          <p:nvPr>
            <p:ph idx="1"/>
          </p:nvPr>
        </p:nvSpPr>
        <p:spPr/>
        <p:txBody>
          <a:bodyPr vert="horz" lIns="91440" tIns="45720" rIns="91440" bIns="45720" rtlCol="0" anchor="t">
            <a:normAutofit fontScale="92500" lnSpcReduction="20000"/>
          </a:bodyPr>
          <a:lstStyle/>
          <a:p>
            <a:endParaRPr lang="en-US">
              <a:cs typeface="Calibri"/>
            </a:endParaRPr>
          </a:p>
          <a:p>
            <a:r>
              <a:rPr lang="en-US">
                <a:cs typeface="Calibri"/>
              </a:rPr>
              <a:t>Goal: Find the Mario Maker level with the most plays and the most star ratings. </a:t>
            </a:r>
            <a:br>
              <a:rPr lang="en-US">
                <a:cs typeface="Calibri"/>
              </a:rPr>
            </a:br>
            <a:endParaRPr lang="en-US" sz="4000">
              <a:cs typeface="Calibri"/>
            </a:endParaRPr>
          </a:p>
          <a:p>
            <a:r>
              <a:rPr lang="en-US">
                <a:cs typeface="Calibri"/>
              </a:rPr>
              <a:t>Problem: Collecting the data. Nintendo does not offer it in a giant spreadsheet. You can pull up a query that shows 100 or whatever at a time, but we need 10^6 rows to achieve the goal. </a:t>
            </a:r>
            <a:br>
              <a:rPr lang="en-US">
                <a:cs typeface="Calibri"/>
              </a:rPr>
            </a:br>
            <a:endParaRPr lang="en-US" sz="3600">
              <a:cs typeface="Calibri"/>
            </a:endParaRPr>
          </a:p>
          <a:p>
            <a:r>
              <a:rPr lang="en-US">
                <a:cs typeface="Calibri"/>
              </a:rPr>
              <a:t>At around 4:35 or so he breaks down the query, explains how someone wrote a script to scrape the website (a polite script too, which is smart - it didn't overwhelm the servers or cause the IP address to get blocked) and then briefly explains some of the other neat things you can find within the data set before diving in to address the goal. </a:t>
            </a:r>
          </a:p>
        </p:txBody>
      </p:sp>
    </p:spTree>
    <p:extLst>
      <p:ext uri="{BB962C8B-B14F-4D97-AF65-F5344CB8AC3E}">
        <p14:creationId xmlns:p14="http://schemas.microsoft.com/office/powerpoint/2010/main" val="2650560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05BF5-F296-4533-B2BF-E3627C83AD75}"/>
              </a:ext>
            </a:extLst>
          </p:cNvPr>
          <p:cNvSpPr>
            <a:spLocks noGrp="1"/>
          </p:cNvSpPr>
          <p:nvPr>
            <p:ph type="title"/>
          </p:nvPr>
        </p:nvSpPr>
        <p:spPr/>
        <p:txBody>
          <a:bodyPr>
            <a:normAutofit/>
          </a:bodyPr>
          <a:lstStyle/>
          <a:p>
            <a:r>
              <a:rPr lang="en-US" sz="4800">
                <a:cs typeface="Calibri Light"/>
              </a:rPr>
              <a:t>Typical data sources</a:t>
            </a:r>
          </a:p>
        </p:txBody>
      </p:sp>
      <p:sp>
        <p:nvSpPr>
          <p:cNvPr id="3" name="Content Placeholder 2">
            <a:extLst>
              <a:ext uri="{FF2B5EF4-FFF2-40B4-BE49-F238E27FC236}">
                <a16:creationId xmlns:a16="http://schemas.microsoft.com/office/drawing/2014/main" id="{9FB392E6-1F8B-4336-B1E1-55759C66E9EC}"/>
              </a:ext>
            </a:extLst>
          </p:cNvPr>
          <p:cNvSpPr>
            <a:spLocks noGrp="1"/>
          </p:cNvSpPr>
          <p:nvPr>
            <p:ph idx="1"/>
          </p:nvPr>
        </p:nvSpPr>
        <p:spPr/>
        <p:txBody>
          <a:bodyPr vert="horz" lIns="91440" tIns="45720" rIns="91440" bIns="45720" rtlCol="0" anchor="t">
            <a:normAutofit/>
          </a:bodyPr>
          <a:lstStyle/>
          <a:p>
            <a:r>
              <a:rPr lang="en-US">
                <a:cs typeface="Calibri"/>
              </a:rPr>
              <a:t>Web GUI – unstructured text, electronic format</a:t>
            </a:r>
          </a:p>
          <a:p>
            <a:r>
              <a:rPr lang="en-US">
                <a:cs typeface="Calibri"/>
              </a:rPr>
              <a:t>Databases (SQL, HBase, </a:t>
            </a:r>
            <a:r>
              <a:rPr lang="en-US" err="1">
                <a:cs typeface="Calibri"/>
              </a:rPr>
              <a:t>Accumulo</a:t>
            </a:r>
            <a:r>
              <a:rPr lang="en-US">
                <a:cs typeface="Calibri"/>
              </a:rPr>
              <a:t>)</a:t>
            </a:r>
          </a:p>
          <a:p>
            <a:r>
              <a:rPr lang="en-US">
                <a:cs typeface="Calibri"/>
              </a:rPr>
              <a:t>Semi-structured text and mixed media, i.e. Word/PDF documents</a:t>
            </a:r>
          </a:p>
          <a:p>
            <a:r>
              <a:rPr lang="en-US">
                <a:cs typeface="Calibri"/>
              </a:rPr>
              <a:t>API (REST, SOAP)</a:t>
            </a:r>
          </a:p>
          <a:p>
            <a:r>
              <a:rPr lang="en-US">
                <a:cs typeface="Calibri"/>
              </a:rPr>
              <a:t>Electronic documents (Word, </a:t>
            </a:r>
            <a:r>
              <a:rPr lang="en-US" err="1">
                <a:cs typeface="Calibri"/>
              </a:rPr>
              <a:t>Powerpoint</a:t>
            </a:r>
            <a:r>
              <a:rPr lang="en-US">
                <a:cs typeface="Calibri"/>
              </a:rPr>
              <a:t>, Excel)</a:t>
            </a:r>
          </a:p>
          <a:p>
            <a:r>
              <a:rPr lang="en-US">
                <a:cs typeface="Calibri"/>
              </a:rPr>
              <a:t>Books, papers (hard copy) – unstructured text</a:t>
            </a:r>
          </a:p>
          <a:p>
            <a:endParaRPr lang="en-US">
              <a:cs typeface="Calibri"/>
            </a:endParaRPr>
          </a:p>
          <a:p>
            <a:pPr marL="0" indent="0">
              <a:buNone/>
            </a:pPr>
            <a:r>
              <a:rPr lang="en-US">
                <a:cs typeface="Calibri"/>
              </a:rPr>
              <a:t>A well-rounded data scientist can extract data from any source</a:t>
            </a:r>
          </a:p>
        </p:txBody>
      </p:sp>
    </p:spTree>
    <p:extLst>
      <p:ext uri="{BB962C8B-B14F-4D97-AF65-F5344CB8AC3E}">
        <p14:creationId xmlns:p14="http://schemas.microsoft.com/office/powerpoint/2010/main" val="1269983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F1C91-1504-4DF8-8FE5-E1BD9FABE408}"/>
              </a:ext>
            </a:extLst>
          </p:cNvPr>
          <p:cNvSpPr>
            <a:spLocks noGrp="1"/>
          </p:cNvSpPr>
          <p:nvPr>
            <p:ph type="title"/>
          </p:nvPr>
        </p:nvSpPr>
        <p:spPr/>
        <p:txBody>
          <a:bodyPr>
            <a:normAutofit/>
          </a:bodyPr>
          <a:lstStyle/>
          <a:p>
            <a:r>
              <a:rPr lang="en-US" sz="4800">
                <a:cs typeface="Calibri Light"/>
              </a:rPr>
              <a:t>Outcomes for this evening</a:t>
            </a:r>
          </a:p>
        </p:txBody>
      </p:sp>
      <p:sp>
        <p:nvSpPr>
          <p:cNvPr id="3" name="Content Placeholder 2">
            <a:extLst>
              <a:ext uri="{FF2B5EF4-FFF2-40B4-BE49-F238E27FC236}">
                <a16:creationId xmlns:a16="http://schemas.microsoft.com/office/drawing/2014/main" id="{0C12B914-9504-4E4E-B3F4-8E9DFAAC6B81}"/>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By the end of today's class, you should be able to do the following:</a:t>
            </a:r>
          </a:p>
          <a:p>
            <a:endParaRPr lang="en-US">
              <a:cs typeface="Calibri"/>
            </a:endParaRPr>
          </a:p>
          <a:p>
            <a:r>
              <a:rPr lang="en-US">
                <a:cs typeface="Calibri"/>
              </a:rPr>
              <a:t>Describe how your computer accesses content on the Internet</a:t>
            </a:r>
          </a:p>
          <a:p>
            <a:r>
              <a:rPr lang="en-US">
                <a:cs typeface="Calibri"/>
              </a:rPr>
              <a:t>Scrape content from websites using Python libraries</a:t>
            </a:r>
          </a:p>
          <a:p>
            <a:r>
              <a:rPr lang="en-US">
                <a:cs typeface="Calibri"/>
              </a:rPr>
              <a:t>Explain the moral and ethical issues of scraping</a:t>
            </a:r>
          </a:p>
          <a:p>
            <a:r>
              <a:rPr lang="en-US">
                <a:cs typeface="Calibri"/>
              </a:rPr>
              <a:t>Demonstrate use of APIs</a:t>
            </a:r>
          </a:p>
          <a:p>
            <a:r>
              <a:rPr lang="en-US">
                <a:cs typeface="Calibri"/>
              </a:rPr>
              <a:t>Extract content from documents (PDF, DOCX, RTF) and from webpages (HTML using </a:t>
            </a:r>
            <a:r>
              <a:rPr lang="en-US" err="1">
                <a:cs typeface="Calibri"/>
              </a:rPr>
              <a:t>BeautifulSoup</a:t>
            </a:r>
            <a:r>
              <a:rPr lang="en-US">
                <a:cs typeface="Calibri"/>
              </a:rPr>
              <a:t>)</a:t>
            </a:r>
          </a:p>
        </p:txBody>
      </p:sp>
    </p:spTree>
    <p:extLst>
      <p:ext uri="{BB962C8B-B14F-4D97-AF65-F5344CB8AC3E}">
        <p14:creationId xmlns:p14="http://schemas.microsoft.com/office/powerpoint/2010/main" val="4151644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8D874-6124-4473-9283-467AD9FAEBCF}"/>
              </a:ext>
            </a:extLst>
          </p:cNvPr>
          <p:cNvSpPr>
            <a:spLocks noGrp="1"/>
          </p:cNvSpPr>
          <p:nvPr>
            <p:ph type="title"/>
          </p:nvPr>
        </p:nvSpPr>
        <p:spPr>
          <a:xfrm>
            <a:off x="363747" y="264483"/>
            <a:ext cx="10515600" cy="1325563"/>
          </a:xfrm>
        </p:spPr>
        <p:txBody>
          <a:bodyPr/>
          <a:lstStyle/>
          <a:p>
            <a:r>
              <a:rPr lang="en-US">
                <a:cs typeface="Calibri Light"/>
              </a:rPr>
              <a:t>How to computer: Internet version</a:t>
            </a:r>
            <a:endParaRPr lang="en-US"/>
          </a:p>
        </p:txBody>
      </p:sp>
      <p:pic>
        <p:nvPicPr>
          <p:cNvPr id="4" name="Picture 4" descr="A person standing in front of a computer&#10;&#10;Description generated with high confidence">
            <a:extLst>
              <a:ext uri="{FF2B5EF4-FFF2-40B4-BE49-F238E27FC236}">
                <a16:creationId xmlns:a16="http://schemas.microsoft.com/office/drawing/2014/main" id="{15CE937E-1729-452B-920E-A6BD8075731F}"/>
              </a:ext>
            </a:extLst>
          </p:cNvPr>
          <p:cNvPicPr>
            <a:picLocks noGrp="1" noChangeAspect="1"/>
          </p:cNvPicPr>
          <p:nvPr>
            <p:ph idx="1"/>
          </p:nvPr>
        </p:nvPicPr>
        <p:blipFill>
          <a:blip r:embed="rId3"/>
          <a:stretch>
            <a:fillRect/>
          </a:stretch>
        </p:blipFill>
        <p:spPr>
          <a:xfrm>
            <a:off x="6436369" y="1293662"/>
            <a:ext cx="5559036" cy="5559036"/>
          </a:xfrm>
          <a:prstGeom prst="rect">
            <a:avLst/>
          </a:prstGeom>
        </p:spPr>
      </p:pic>
      <p:sp>
        <p:nvSpPr>
          <p:cNvPr id="6" name="TextBox 5">
            <a:extLst>
              <a:ext uri="{FF2B5EF4-FFF2-40B4-BE49-F238E27FC236}">
                <a16:creationId xmlns:a16="http://schemas.microsoft.com/office/drawing/2014/main" id="{042D7F2C-E237-4C15-9630-7554ACD7D0C2}"/>
              </a:ext>
            </a:extLst>
          </p:cNvPr>
          <p:cNvSpPr txBox="1"/>
          <p:nvPr/>
        </p:nvSpPr>
        <p:spPr>
          <a:xfrm>
            <a:off x="756249" y="3221966"/>
            <a:ext cx="5259237"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indent="-742950">
              <a:buAutoNum type="arabicPeriod"/>
            </a:pPr>
            <a:r>
              <a:rPr lang="en-US" sz="3600"/>
              <a:t>Type in web address</a:t>
            </a:r>
            <a:endParaRPr lang="en-US" sz="3600">
              <a:cs typeface="Calibri"/>
            </a:endParaRPr>
          </a:p>
          <a:p>
            <a:pPr marL="742950" indent="-742950">
              <a:buAutoNum type="arabicPeriod"/>
            </a:pPr>
            <a:r>
              <a:rPr lang="en-US" sz="3600">
                <a:cs typeface="Calibri"/>
              </a:rPr>
              <a:t>Get Content</a:t>
            </a:r>
          </a:p>
        </p:txBody>
      </p:sp>
      <p:sp>
        <p:nvSpPr>
          <p:cNvPr id="7" name="TextBox 6">
            <a:extLst>
              <a:ext uri="{FF2B5EF4-FFF2-40B4-BE49-F238E27FC236}">
                <a16:creationId xmlns:a16="http://schemas.microsoft.com/office/drawing/2014/main" id="{7CB0AC4D-B87C-4C7F-BFA4-56E66F191339}"/>
              </a:ext>
            </a:extLst>
          </p:cNvPr>
          <p:cNvSpPr txBox="1"/>
          <p:nvPr/>
        </p:nvSpPr>
        <p:spPr>
          <a:xfrm>
            <a:off x="1762664" y="5407323"/>
            <a:ext cx="3145766" cy="7078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t>If</a:t>
            </a:r>
            <a:r>
              <a:rPr lang="en-US" sz="2000">
                <a:cs typeface="Calibri"/>
              </a:rPr>
              <a:t> that's all you know, </a:t>
            </a:r>
            <a:endParaRPr lang="en-US"/>
          </a:p>
          <a:p>
            <a:pPr algn="ctr"/>
            <a:r>
              <a:rPr lang="en-US" sz="2000">
                <a:cs typeface="Calibri"/>
              </a:rPr>
              <a:t>then that's all you can do</a:t>
            </a:r>
            <a:endParaRPr lang="en-US"/>
          </a:p>
        </p:txBody>
      </p:sp>
    </p:spTree>
    <p:extLst>
      <p:ext uri="{BB962C8B-B14F-4D97-AF65-F5344CB8AC3E}">
        <p14:creationId xmlns:p14="http://schemas.microsoft.com/office/powerpoint/2010/main" val="4265709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4CE80-AA98-43F6-B2E8-C828213071D6}"/>
              </a:ext>
            </a:extLst>
          </p:cNvPr>
          <p:cNvSpPr>
            <a:spLocks noGrp="1"/>
          </p:cNvSpPr>
          <p:nvPr>
            <p:ph type="title"/>
          </p:nvPr>
        </p:nvSpPr>
        <p:spPr/>
        <p:txBody>
          <a:bodyPr/>
          <a:lstStyle/>
          <a:p>
            <a:r>
              <a:rPr lang="en-US">
                <a:cs typeface="Calibri Light"/>
              </a:rPr>
              <a:t>New Knowledge means New Vocabulary</a:t>
            </a:r>
            <a:endParaRPr lang="en-US"/>
          </a:p>
        </p:txBody>
      </p:sp>
      <p:pic>
        <p:nvPicPr>
          <p:cNvPr id="4" name="Picture 4" descr="A drawing of a face&#10;&#10;Description generated with high confidence">
            <a:extLst>
              <a:ext uri="{FF2B5EF4-FFF2-40B4-BE49-F238E27FC236}">
                <a16:creationId xmlns:a16="http://schemas.microsoft.com/office/drawing/2014/main" id="{03CA3226-9FB3-4B8F-AA02-D4A812856B3E}"/>
              </a:ext>
            </a:extLst>
          </p:cNvPr>
          <p:cNvPicPr>
            <a:picLocks noGrp="1" noChangeAspect="1"/>
          </p:cNvPicPr>
          <p:nvPr>
            <p:ph idx="1"/>
          </p:nvPr>
        </p:nvPicPr>
        <p:blipFill>
          <a:blip r:embed="rId3"/>
          <a:stretch>
            <a:fillRect/>
          </a:stretch>
        </p:blipFill>
        <p:spPr>
          <a:xfrm>
            <a:off x="2324100" y="2620169"/>
            <a:ext cx="7543800" cy="2762250"/>
          </a:xfrm>
          <a:prstGeom prst="rect">
            <a:avLst/>
          </a:prstGeom>
        </p:spPr>
      </p:pic>
    </p:spTree>
    <p:extLst>
      <p:ext uri="{BB962C8B-B14F-4D97-AF65-F5344CB8AC3E}">
        <p14:creationId xmlns:p14="http://schemas.microsoft.com/office/powerpoint/2010/main" val="431635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A7D6-E35D-4402-A94A-A789062010B1}"/>
              </a:ext>
            </a:extLst>
          </p:cNvPr>
          <p:cNvSpPr>
            <a:spLocks noGrp="1"/>
          </p:cNvSpPr>
          <p:nvPr>
            <p:ph type="title"/>
          </p:nvPr>
        </p:nvSpPr>
        <p:spPr/>
        <p:txBody>
          <a:bodyPr>
            <a:normAutofit/>
          </a:bodyPr>
          <a:lstStyle/>
          <a:p>
            <a:r>
              <a:rPr lang="en-US" sz="5400">
                <a:cs typeface="Calibri Light"/>
              </a:rPr>
              <a:t>Packets contain information </a:t>
            </a:r>
          </a:p>
        </p:txBody>
      </p:sp>
      <p:sp>
        <p:nvSpPr>
          <p:cNvPr id="3" name="Content Placeholder 2">
            <a:extLst>
              <a:ext uri="{FF2B5EF4-FFF2-40B4-BE49-F238E27FC236}">
                <a16:creationId xmlns:a16="http://schemas.microsoft.com/office/drawing/2014/main" id="{E6D448C7-FEE0-476D-82CC-79C3857C41C5}"/>
              </a:ext>
            </a:extLst>
          </p:cNvPr>
          <p:cNvSpPr>
            <a:spLocks noGrp="1"/>
          </p:cNvSpPr>
          <p:nvPr>
            <p:ph idx="1"/>
          </p:nvPr>
        </p:nvSpPr>
        <p:spPr/>
        <p:txBody>
          <a:bodyPr vert="horz" lIns="91440" tIns="45720" rIns="91440" bIns="45720" rtlCol="0" anchor="t">
            <a:normAutofit/>
          </a:bodyPr>
          <a:lstStyle/>
          <a:p>
            <a:r>
              <a:rPr lang="en-US" sz="3600">
                <a:cs typeface="Calibri"/>
              </a:rPr>
              <a:t>Text</a:t>
            </a:r>
          </a:p>
          <a:p>
            <a:r>
              <a:rPr lang="en-US" sz="3600">
                <a:cs typeface="Calibri"/>
              </a:rPr>
              <a:t>HTML: Hyper Text Markup Language</a:t>
            </a:r>
          </a:p>
          <a:p>
            <a:r>
              <a:rPr lang="en-US" sz="3600">
                <a:cs typeface="Calibri"/>
              </a:rPr>
              <a:t>CSS: Cascading Style Sheets</a:t>
            </a:r>
          </a:p>
          <a:p>
            <a:r>
              <a:rPr lang="en-US" sz="3600">
                <a:cs typeface="Calibri"/>
              </a:rPr>
              <a:t>JavaScript</a:t>
            </a:r>
          </a:p>
          <a:p>
            <a:r>
              <a:rPr lang="en-US" sz="3600">
                <a:cs typeface="Calibri"/>
              </a:rPr>
              <a:t>Other media, i.e. sound, video, images</a:t>
            </a:r>
          </a:p>
        </p:txBody>
      </p:sp>
      <p:pic>
        <p:nvPicPr>
          <p:cNvPr id="4" name="Picture 4" descr="A screenshot of a social media post&#10;&#10;Description generated with very high confidence">
            <a:extLst>
              <a:ext uri="{FF2B5EF4-FFF2-40B4-BE49-F238E27FC236}">
                <a16:creationId xmlns:a16="http://schemas.microsoft.com/office/drawing/2014/main" id="{B5D181B0-DB63-4EB8-B7A5-87133D0025D9}"/>
              </a:ext>
            </a:extLst>
          </p:cNvPr>
          <p:cNvPicPr>
            <a:picLocks noChangeAspect="1"/>
          </p:cNvPicPr>
          <p:nvPr/>
        </p:nvPicPr>
        <p:blipFill>
          <a:blip r:embed="rId3"/>
          <a:stretch>
            <a:fillRect/>
          </a:stretch>
        </p:blipFill>
        <p:spPr>
          <a:xfrm>
            <a:off x="8376249" y="1641936"/>
            <a:ext cx="5891841" cy="4537410"/>
          </a:xfrm>
          <a:prstGeom prst="rect">
            <a:avLst/>
          </a:prstGeom>
        </p:spPr>
      </p:pic>
    </p:spTree>
    <p:extLst>
      <p:ext uri="{BB962C8B-B14F-4D97-AF65-F5344CB8AC3E}">
        <p14:creationId xmlns:p14="http://schemas.microsoft.com/office/powerpoint/2010/main" val="210610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F8D41-35BE-48BC-B5D5-88670D466494}"/>
              </a:ext>
            </a:extLst>
          </p:cNvPr>
          <p:cNvSpPr>
            <a:spLocks noGrp="1"/>
          </p:cNvSpPr>
          <p:nvPr>
            <p:ph type="title"/>
          </p:nvPr>
        </p:nvSpPr>
        <p:spPr/>
        <p:txBody>
          <a:bodyPr/>
          <a:lstStyle/>
          <a:p>
            <a:r>
              <a:rPr lang="en-US">
                <a:cs typeface="Calibri Light"/>
              </a:rPr>
              <a:t>Process of getting a webpage</a:t>
            </a:r>
            <a:endParaRPr lang="en-US"/>
          </a:p>
        </p:txBody>
      </p:sp>
      <p:sp>
        <p:nvSpPr>
          <p:cNvPr id="3" name="Content Placeholder 2">
            <a:extLst>
              <a:ext uri="{FF2B5EF4-FFF2-40B4-BE49-F238E27FC236}">
                <a16:creationId xmlns:a16="http://schemas.microsoft.com/office/drawing/2014/main" id="{C85F6A9B-B8AD-46DF-9F05-CF4AE91951E3}"/>
              </a:ext>
            </a:extLst>
          </p:cNvPr>
          <p:cNvSpPr>
            <a:spLocks noGrp="1"/>
          </p:cNvSpPr>
          <p:nvPr>
            <p:ph idx="1"/>
          </p:nvPr>
        </p:nvSpPr>
        <p:spPr/>
        <p:txBody>
          <a:bodyPr vert="horz" lIns="91440" tIns="45720" rIns="91440" bIns="45720" rtlCol="0" anchor="t">
            <a:normAutofit lnSpcReduction="10000"/>
          </a:bodyPr>
          <a:lstStyle/>
          <a:p>
            <a:pPr marL="514350" indent="-514350">
              <a:buAutoNum type="arabicPeriod"/>
            </a:pPr>
            <a:r>
              <a:rPr lang="en-US">
                <a:cs typeface="Calibri"/>
              </a:rPr>
              <a:t>Client computer is connected to Internet and has an address</a:t>
            </a:r>
          </a:p>
          <a:p>
            <a:pPr marL="514350" indent="-514350">
              <a:buAutoNum type="arabicPeriod"/>
            </a:pPr>
            <a:r>
              <a:rPr lang="en-US">
                <a:cs typeface="Calibri"/>
              </a:rPr>
              <a:t>Person on client computer enters URL in web browser</a:t>
            </a:r>
          </a:p>
          <a:p>
            <a:pPr marL="514350" indent="-514350">
              <a:buAutoNum type="arabicPeriod"/>
            </a:pPr>
            <a:r>
              <a:rPr lang="en-US">
                <a:cs typeface="Calibri"/>
                <a:hlinkClick r:id="rId3"/>
              </a:rPr>
              <a:t>URL</a:t>
            </a:r>
            <a:r>
              <a:rPr lang="en-US">
                <a:cs typeface="Calibri"/>
              </a:rPr>
              <a:t> is resolved to address of server</a:t>
            </a:r>
          </a:p>
          <a:p>
            <a:pPr marL="514350" indent="-514350">
              <a:buAutoNum type="arabicPeriod"/>
            </a:pPr>
            <a:r>
              <a:rPr lang="en-US">
                <a:cs typeface="Calibri"/>
              </a:rPr>
              <a:t>Using </a:t>
            </a:r>
            <a:r>
              <a:rPr lang="en-US">
                <a:cs typeface="Calibri"/>
                <a:hlinkClick r:id="rId4"/>
              </a:rPr>
              <a:t>HTTP</a:t>
            </a:r>
            <a:r>
              <a:rPr lang="en-US">
                <a:cs typeface="Calibri"/>
              </a:rPr>
              <a:t>, browser sends a GET request to the server asking for the file </a:t>
            </a:r>
            <a:r>
              <a:rPr lang="en-US">
                <a:cs typeface="Calibri"/>
                <a:hlinkClick r:id="rId5"/>
              </a:rPr>
              <a:t>https://mydomain.com/web-server.htm</a:t>
            </a:r>
          </a:p>
          <a:p>
            <a:pPr marL="514350" indent="-514350">
              <a:buAutoNum type="arabicPeriod"/>
            </a:pPr>
            <a:r>
              <a:rPr lang="en-US">
                <a:cs typeface="Calibri"/>
              </a:rPr>
              <a:t>Server sends content to client computer</a:t>
            </a:r>
          </a:p>
          <a:p>
            <a:pPr marL="514350" indent="-514350">
              <a:buAutoNum type="arabicPeriod"/>
            </a:pPr>
            <a:r>
              <a:rPr lang="en-US">
                <a:cs typeface="Calibri"/>
              </a:rPr>
              <a:t>Client computer renders the </a:t>
            </a:r>
            <a:r>
              <a:rPr lang="en-US">
                <a:cs typeface="Calibri"/>
                <a:hlinkClick r:id="rId6"/>
              </a:rPr>
              <a:t>HTML</a:t>
            </a:r>
            <a:r>
              <a:rPr lang="en-US">
                <a:cs typeface="Calibri"/>
              </a:rPr>
              <a:t> content as a web page</a:t>
            </a:r>
          </a:p>
          <a:p>
            <a:endParaRPr lang="en-US">
              <a:cs typeface="Calibri"/>
            </a:endParaRPr>
          </a:p>
          <a:p>
            <a:pPr marL="0" indent="0">
              <a:buNone/>
            </a:pPr>
            <a:r>
              <a:rPr lang="en-US" i="1">
                <a:cs typeface="Calibri"/>
              </a:rPr>
              <a:t>Disclaimer</a:t>
            </a:r>
            <a:r>
              <a:rPr lang="en-US">
                <a:cs typeface="Calibri"/>
              </a:rPr>
              <a:t>: not describing ports, IP, </a:t>
            </a:r>
            <a:r>
              <a:rPr lang="en-US">
                <a:cs typeface="Calibri"/>
                <a:hlinkClick r:id="rId7"/>
              </a:rPr>
              <a:t>DNS</a:t>
            </a:r>
            <a:r>
              <a:rPr lang="en-US">
                <a:cs typeface="Calibri"/>
              </a:rPr>
              <a:t>, TCP/IP, cookies, certs</a:t>
            </a:r>
          </a:p>
        </p:txBody>
      </p:sp>
    </p:spTree>
    <p:extLst>
      <p:ext uri="{BB962C8B-B14F-4D97-AF65-F5344CB8AC3E}">
        <p14:creationId xmlns:p14="http://schemas.microsoft.com/office/powerpoint/2010/main" val="1020743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high confidence">
            <a:extLst>
              <a:ext uri="{FF2B5EF4-FFF2-40B4-BE49-F238E27FC236}">
                <a16:creationId xmlns:a16="http://schemas.microsoft.com/office/drawing/2014/main" id="{2C5CD6A7-488E-41E5-9A6B-55B60D5A9AB0}"/>
              </a:ext>
            </a:extLst>
          </p:cNvPr>
          <p:cNvPicPr>
            <a:picLocks noGrp="1" noChangeAspect="1"/>
          </p:cNvPicPr>
          <p:nvPr>
            <p:ph idx="1"/>
          </p:nvPr>
        </p:nvPicPr>
        <p:blipFill>
          <a:blip r:embed="rId3"/>
          <a:stretch>
            <a:fillRect/>
          </a:stretch>
        </p:blipFill>
        <p:spPr>
          <a:xfrm>
            <a:off x="728252" y="-299"/>
            <a:ext cx="10965534" cy="6881753"/>
          </a:xfrm>
          <a:prstGeom prst="rect">
            <a:avLst/>
          </a:prstGeom>
        </p:spPr>
      </p:pic>
    </p:spTree>
    <p:extLst>
      <p:ext uri="{BB962C8B-B14F-4D97-AF65-F5344CB8AC3E}">
        <p14:creationId xmlns:p14="http://schemas.microsoft.com/office/powerpoint/2010/main" val="761881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DAB1-46A7-4ADC-9C52-632A8BE57DC6}"/>
              </a:ext>
            </a:extLst>
          </p:cNvPr>
          <p:cNvSpPr>
            <a:spLocks noGrp="1"/>
          </p:cNvSpPr>
          <p:nvPr>
            <p:ph type="title"/>
          </p:nvPr>
        </p:nvSpPr>
        <p:spPr/>
        <p:txBody>
          <a:bodyPr/>
          <a:lstStyle/>
          <a:p>
            <a:r>
              <a:rPr lang="en-US">
                <a:cs typeface="Calibri Light"/>
              </a:rPr>
              <a:t>Using computers to do boring repetitive work</a:t>
            </a:r>
          </a:p>
        </p:txBody>
      </p:sp>
      <p:sp>
        <p:nvSpPr>
          <p:cNvPr id="3" name="Content Placeholder 2">
            <a:extLst>
              <a:ext uri="{FF2B5EF4-FFF2-40B4-BE49-F238E27FC236}">
                <a16:creationId xmlns:a16="http://schemas.microsoft.com/office/drawing/2014/main" id="{FAEB90EC-8724-4A5B-AD90-E936DFE53AC9}"/>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There are many software tools to automate getting data on the web</a:t>
            </a:r>
          </a:p>
          <a:p>
            <a:r>
              <a:rPr lang="en-US">
                <a:cs typeface="Calibri"/>
              </a:rPr>
              <a:t>Curl</a:t>
            </a:r>
            <a:endParaRPr lang="en-US"/>
          </a:p>
          <a:p>
            <a:r>
              <a:rPr lang="en-US" err="1">
                <a:cs typeface="Calibri"/>
              </a:rPr>
              <a:t>Wget</a:t>
            </a:r>
          </a:p>
          <a:p>
            <a:r>
              <a:rPr lang="en-US">
                <a:cs typeface="Calibri"/>
              </a:rPr>
              <a:t>Requests</a:t>
            </a:r>
          </a:p>
          <a:p>
            <a:r>
              <a:rPr lang="en-US" err="1">
                <a:cs typeface="Calibri"/>
              </a:rPr>
              <a:t>Scrapy</a:t>
            </a:r>
          </a:p>
          <a:p>
            <a:endParaRPr lang="en-US">
              <a:cs typeface="Calibri"/>
            </a:endParaRPr>
          </a:p>
          <a:p>
            <a:pPr marL="0" indent="0">
              <a:buNone/>
            </a:pPr>
            <a:r>
              <a:rPr lang="en-US">
                <a:cs typeface="Calibri"/>
              </a:rPr>
              <a:t>I will focus on text content</a:t>
            </a:r>
          </a:p>
        </p:txBody>
      </p:sp>
    </p:spTree>
    <p:extLst>
      <p:ext uri="{BB962C8B-B14F-4D97-AF65-F5344CB8AC3E}">
        <p14:creationId xmlns:p14="http://schemas.microsoft.com/office/powerpoint/2010/main" val="99546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5504-DE2C-4433-8DAE-AB1827927CDC}"/>
              </a:ext>
            </a:extLst>
          </p:cNvPr>
          <p:cNvSpPr>
            <a:spLocks noGrp="1"/>
          </p:cNvSpPr>
          <p:nvPr>
            <p:ph type="title"/>
          </p:nvPr>
        </p:nvSpPr>
        <p:spPr/>
        <p:txBody>
          <a:bodyPr/>
          <a:lstStyle/>
          <a:p>
            <a:r>
              <a:rPr lang="en-US">
                <a:cs typeface="Calibri Light"/>
              </a:rPr>
              <a:t>Legality of Content Scraping</a:t>
            </a:r>
          </a:p>
        </p:txBody>
      </p:sp>
      <p:sp>
        <p:nvSpPr>
          <p:cNvPr id="3" name="Content Placeholder 2">
            <a:extLst>
              <a:ext uri="{FF2B5EF4-FFF2-40B4-BE49-F238E27FC236}">
                <a16:creationId xmlns:a16="http://schemas.microsoft.com/office/drawing/2014/main" id="{5929D67F-17C4-438F-9AC2-913085FB219C}"/>
              </a:ext>
            </a:extLst>
          </p:cNvPr>
          <p:cNvSpPr>
            <a:spLocks noGrp="1"/>
          </p:cNvSpPr>
          <p:nvPr>
            <p:ph idx="1"/>
          </p:nvPr>
        </p:nvSpPr>
        <p:spPr/>
        <p:txBody>
          <a:bodyPr vert="horz" lIns="91440" tIns="45720" rIns="91440" bIns="45720" rtlCol="0" anchor="t">
            <a:normAutofit lnSpcReduction="10000"/>
          </a:bodyPr>
          <a:lstStyle/>
          <a:p>
            <a:pPr marL="0" indent="0">
              <a:buNone/>
            </a:pPr>
            <a:r>
              <a:rPr lang="en-US">
                <a:cs typeface="Calibri"/>
                <a:hlinkClick r:id="rId3"/>
              </a:rPr>
              <a:t>Web Scraping</a:t>
            </a:r>
            <a:r>
              <a:rPr lang="en-US">
                <a:cs typeface="Calibri"/>
              </a:rPr>
              <a:t> = automated collection of content </a:t>
            </a:r>
          </a:p>
          <a:p>
            <a:endParaRPr lang="en-US">
              <a:cs typeface="Calibri"/>
            </a:endParaRPr>
          </a:p>
          <a:p>
            <a:r>
              <a:rPr lang="en-US">
                <a:cs typeface="Calibri"/>
              </a:rPr>
              <a:t>Few sites make explicit statements about scraping</a:t>
            </a:r>
            <a:endParaRPr lang="en-US"/>
          </a:p>
          <a:p>
            <a:pPr marL="0" indent="0">
              <a:buNone/>
            </a:pPr>
            <a:r>
              <a:rPr lang="en-US">
                <a:cs typeface="Calibri"/>
              </a:rPr>
              <a:t>Example: </a:t>
            </a:r>
            <a:r>
              <a:rPr lang="en-US">
                <a:cs typeface="Calibri"/>
                <a:hlinkClick r:id="rId4"/>
              </a:rPr>
              <a:t>https://www.50states.com/terms.htm</a:t>
            </a:r>
            <a:endParaRPr lang="en-US">
              <a:cs typeface="Calibri"/>
            </a:endParaRPr>
          </a:p>
          <a:p>
            <a:endParaRPr lang="en-US">
              <a:cs typeface="Calibri"/>
            </a:endParaRPr>
          </a:p>
          <a:p>
            <a:r>
              <a:rPr lang="en-US">
                <a:cs typeface="Calibri"/>
              </a:rPr>
              <a:t>Web Crawlers </a:t>
            </a:r>
          </a:p>
          <a:p>
            <a:pPr lvl="1"/>
            <a:r>
              <a:rPr lang="en-US" sz="2800">
                <a:cs typeface="Calibri"/>
              </a:rPr>
              <a:t>consume server resources (CPU, memory, power)</a:t>
            </a:r>
          </a:p>
          <a:p>
            <a:pPr lvl="1"/>
            <a:r>
              <a:rPr lang="en-US" sz="2800">
                <a:cs typeface="Calibri"/>
              </a:rPr>
              <a:t>consume bandwidth</a:t>
            </a:r>
          </a:p>
          <a:p>
            <a:pPr lvl="1"/>
            <a:r>
              <a:rPr lang="en-US" sz="2800">
                <a:cs typeface="Calibri"/>
              </a:rPr>
              <a:t>Access parts of sites not commonly accessed by humans</a:t>
            </a:r>
          </a:p>
          <a:p>
            <a:pPr lvl="1"/>
            <a:endParaRPr lang="en-US" sz="2800">
              <a:cs typeface="Calibri"/>
            </a:endParaRPr>
          </a:p>
        </p:txBody>
      </p:sp>
    </p:spTree>
    <p:extLst>
      <p:ext uri="{BB962C8B-B14F-4D97-AF65-F5344CB8AC3E}">
        <p14:creationId xmlns:p14="http://schemas.microsoft.com/office/powerpoint/2010/main" val="3548607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61117-A8E5-47B4-A363-F59F13980A87}"/>
              </a:ext>
            </a:extLst>
          </p:cNvPr>
          <p:cNvSpPr>
            <a:spLocks noGrp="1"/>
          </p:cNvSpPr>
          <p:nvPr>
            <p:ph type="title"/>
          </p:nvPr>
        </p:nvSpPr>
        <p:spPr/>
        <p:txBody>
          <a:bodyPr/>
          <a:lstStyle/>
          <a:p>
            <a:r>
              <a:rPr lang="en-US">
                <a:cs typeface="Calibri Light"/>
              </a:rPr>
              <a:t>Instructions for crawlers: </a:t>
            </a:r>
            <a:r>
              <a:rPr lang="en-US">
                <a:cs typeface="Calibri Light"/>
                <a:hlinkClick r:id="rId2"/>
              </a:rPr>
              <a:t>Robots.txt</a:t>
            </a:r>
            <a:endParaRPr lang="en-US">
              <a:hlinkClick r:id="rId2"/>
            </a:endParaRPr>
          </a:p>
        </p:txBody>
      </p:sp>
      <p:sp>
        <p:nvSpPr>
          <p:cNvPr id="3" name="Content Placeholder 2">
            <a:extLst>
              <a:ext uri="{FF2B5EF4-FFF2-40B4-BE49-F238E27FC236}">
                <a16:creationId xmlns:a16="http://schemas.microsoft.com/office/drawing/2014/main" id="{92FD5E46-57C6-450E-8C10-78E9EE5AA558}"/>
              </a:ext>
            </a:extLst>
          </p:cNvPr>
          <p:cNvSpPr>
            <a:spLocks noGrp="1"/>
          </p:cNvSpPr>
          <p:nvPr>
            <p:ph idx="1"/>
          </p:nvPr>
        </p:nvSpPr>
        <p:spPr/>
        <p:txBody>
          <a:bodyPr vert="horz" lIns="91440" tIns="45720" rIns="91440" bIns="45720" rtlCol="0" anchor="t">
            <a:normAutofit/>
          </a:bodyPr>
          <a:lstStyle/>
          <a:p>
            <a:pPr marL="0" indent="0">
              <a:buNone/>
            </a:pPr>
            <a:endParaRPr lang="en-US">
              <a:cs typeface="Calibri"/>
            </a:endParaRPr>
          </a:p>
          <a:p>
            <a:pPr>
              <a:buNone/>
            </a:pPr>
            <a:r>
              <a:rPr lang="en-US">
                <a:cs typeface="Calibri"/>
                <a:hlinkClick r:id="rId3"/>
              </a:rPr>
              <a:t>http://www.robotstxt.org/robotstxt.html</a:t>
            </a:r>
            <a:endParaRPr lang="en-US">
              <a:cs typeface="Calibri"/>
            </a:endParaRPr>
          </a:p>
          <a:p>
            <a:r>
              <a:rPr lang="en-US">
                <a:cs typeface="Calibri"/>
              </a:rPr>
              <a:t>Based on your </a:t>
            </a:r>
            <a:r>
              <a:rPr lang="en-US">
                <a:cs typeface="Calibri"/>
                <a:hlinkClick r:id="rId4"/>
              </a:rPr>
              <a:t>user agent</a:t>
            </a:r>
            <a:r>
              <a:rPr lang="en-US">
                <a:cs typeface="Calibri"/>
              </a:rPr>
              <a:t> string:</a:t>
            </a:r>
          </a:p>
          <a:p>
            <a:pPr>
              <a:buNone/>
            </a:pPr>
            <a:r>
              <a:rPr lang="en-US">
                <a:cs typeface="Calibri"/>
                <a:hlinkClick r:id="rId5"/>
              </a:rPr>
              <a:t>https://www.whatismybrowser.com/detect/what-is-my-user-agent</a:t>
            </a:r>
            <a:endParaRPr lang="en-US">
              <a:cs typeface="Calibri"/>
            </a:endParaRPr>
          </a:p>
          <a:p>
            <a:endParaRPr lang="en-US">
              <a:cs typeface="Calibri"/>
            </a:endParaRPr>
          </a:p>
          <a:p>
            <a:r>
              <a:rPr lang="en-US">
                <a:cs typeface="Calibri"/>
              </a:rPr>
              <a:t>Example robots.txt files:</a:t>
            </a:r>
          </a:p>
          <a:p>
            <a:pPr lvl="1"/>
            <a:r>
              <a:rPr lang="en-US" sz="2800">
                <a:cs typeface="Calibri"/>
                <a:hlinkClick r:id="rId6"/>
              </a:rPr>
              <a:t>https://cs.stanford.edu/robots.txt</a:t>
            </a:r>
            <a:endParaRPr lang="en-US" sz="2800">
              <a:cs typeface="Calibri"/>
            </a:endParaRPr>
          </a:p>
          <a:p>
            <a:pPr lvl="1"/>
            <a:r>
              <a:rPr lang="en-US" sz="2800">
                <a:cs typeface="Calibri"/>
                <a:hlinkClick r:id="rId7"/>
              </a:rPr>
              <a:t>https://slashdot.org/robots.txt</a:t>
            </a:r>
          </a:p>
          <a:p>
            <a:pPr lvl="1"/>
            <a:endParaRPr lang="en-US" sz="2800">
              <a:cs typeface="Calibri"/>
            </a:endParaRPr>
          </a:p>
        </p:txBody>
      </p:sp>
    </p:spTree>
    <p:extLst>
      <p:ext uri="{BB962C8B-B14F-4D97-AF65-F5344CB8AC3E}">
        <p14:creationId xmlns:p14="http://schemas.microsoft.com/office/powerpoint/2010/main" val="3133952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943" y="1122363"/>
            <a:ext cx="9144000" cy="2387600"/>
          </a:xfrm>
        </p:spPr>
        <p:txBody>
          <a:bodyPr/>
          <a:lstStyle/>
          <a:p>
            <a:r>
              <a:rPr lang="en-US" i="1">
                <a:cs typeface="Calibri Light"/>
              </a:rPr>
              <a:t>Class 6</a:t>
            </a:r>
            <a:r>
              <a:rPr lang="en-US">
                <a:cs typeface="Calibri Light"/>
              </a:rPr>
              <a:t>: Getting data</a:t>
            </a:r>
            <a:endParaRPr lang="en-US">
              <a:ea typeface="+mj-lt"/>
              <a:cs typeface="+mj-lt"/>
            </a:endParaRPr>
          </a:p>
        </p:txBody>
      </p:sp>
      <p:sp>
        <p:nvSpPr>
          <p:cNvPr id="3" name="Subtitle 2"/>
          <p:cNvSpPr>
            <a:spLocks noGrp="1"/>
          </p:cNvSpPr>
          <p:nvPr>
            <p:ph type="subTitle" idx="1"/>
          </p:nvPr>
        </p:nvSpPr>
        <p:spPr>
          <a:xfrm>
            <a:off x="-416943" y="3602038"/>
            <a:ext cx="9144000" cy="2446516"/>
          </a:xfrm>
        </p:spPr>
        <p:txBody>
          <a:bodyPr vert="horz" lIns="91440" tIns="45720" rIns="91440" bIns="45720" rtlCol="0" anchor="t">
            <a:normAutofit/>
          </a:bodyPr>
          <a:lstStyle/>
          <a:p>
            <a:endParaRPr lang="en-US" sz="2800">
              <a:cs typeface="Calibri"/>
            </a:endParaRPr>
          </a:p>
          <a:p>
            <a:endParaRPr lang="en-US" sz="2800">
              <a:cs typeface="Calibri"/>
            </a:endParaRPr>
          </a:p>
          <a:p>
            <a:r>
              <a:rPr lang="en-US" sz="2800">
                <a:cs typeface="Calibri"/>
              </a:rPr>
              <a:t>Data 601</a:t>
            </a:r>
          </a:p>
          <a:p>
            <a:r>
              <a:rPr lang="en-US" sz="2800">
                <a:cs typeface="Calibri"/>
              </a:rPr>
              <a:t>Oct 4, 2018</a:t>
            </a:r>
          </a:p>
        </p:txBody>
      </p:sp>
      <p:pic>
        <p:nvPicPr>
          <p:cNvPr id="4" name="Picture 4" descr="A picture containing scene, indoor, colorful, marketplace&#10;&#10;Description generated with very high confidence">
            <a:extLst>
              <a:ext uri="{FF2B5EF4-FFF2-40B4-BE49-F238E27FC236}">
                <a16:creationId xmlns:a16="http://schemas.microsoft.com/office/drawing/2014/main" id="{87AE970E-EB2C-4EF7-B0EC-00159F4C0ED6}"/>
              </a:ext>
            </a:extLst>
          </p:cNvPr>
          <p:cNvPicPr>
            <a:picLocks noChangeAspect="1"/>
          </p:cNvPicPr>
          <p:nvPr/>
        </p:nvPicPr>
        <p:blipFill>
          <a:blip r:embed="rId3"/>
          <a:stretch>
            <a:fillRect/>
          </a:stretch>
        </p:blipFill>
        <p:spPr>
          <a:xfrm>
            <a:off x="7748227" y="43941"/>
            <a:ext cx="4344298" cy="6611967"/>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33D4-F767-4B73-B52E-BF31A45B8010}"/>
              </a:ext>
            </a:extLst>
          </p:cNvPr>
          <p:cNvSpPr>
            <a:spLocks noGrp="1"/>
          </p:cNvSpPr>
          <p:nvPr>
            <p:ph type="title"/>
          </p:nvPr>
        </p:nvSpPr>
        <p:spPr>
          <a:xfrm>
            <a:off x="838200" y="235729"/>
            <a:ext cx="10515600" cy="1325563"/>
          </a:xfrm>
        </p:spPr>
        <p:txBody>
          <a:bodyPr/>
          <a:lstStyle/>
          <a:p>
            <a:r>
              <a:rPr lang="en-US" i="1">
                <a:cs typeface="Calibri Light"/>
              </a:rPr>
              <a:t>Activity</a:t>
            </a:r>
            <a:r>
              <a:rPr lang="en-US">
                <a:cs typeface="Calibri Light"/>
              </a:rPr>
              <a:t>: discuss ethics of scraping content</a:t>
            </a:r>
            <a:endParaRPr lang="en-US"/>
          </a:p>
        </p:txBody>
      </p:sp>
      <p:sp>
        <p:nvSpPr>
          <p:cNvPr id="3" name="Content Placeholder 2">
            <a:extLst>
              <a:ext uri="{FF2B5EF4-FFF2-40B4-BE49-F238E27FC236}">
                <a16:creationId xmlns:a16="http://schemas.microsoft.com/office/drawing/2014/main" id="{7685196C-5B28-4972-82DB-11EA984DCD24}"/>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a:cs typeface="Calibri"/>
              </a:rPr>
              <a:t>In groups of three, consider your legal risks and m</a:t>
            </a:r>
            <a:r>
              <a:rPr lang="en-US" sz="3000">
                <a:cs typeface="Calibri"/>
              </a:rPr>
              <a:t>oral issues:</a:t>
            </a:r>
            <a:endParaRPr lang="en-US"/>
          </a:p>
          <a:p>
            <a:endParaRPr lang="en-US">
              <a:cs typeface="Calibri"/>
            </a:endParaRPr>
          </a:p>
          <a:p>
            <a:r>
              <a:rPr lang="en-US">
                <a:cs typeface="Calibri"/>
              </a:rPr>
              <a:t>At what scale does scraping become an issue?</a:t>
            </a:r>
          </a:p>
          <a:p>
            <a:pPr marL="0" indent="0">
              <a:buNone/>
            </a:pPr>
            <a:r>
              <a:rPr lang="en-US">
                <a:cs typeface="Calibri"/>
              </a:rPr>
              <a:t>Just a few pages of content versus an entire domain</a:t>
            </a:r>
          </a:p>
          <a:p>
            <a:pPr marL="0" indent="0">
              <a:buNone/>
            </a:pPr>
            <a:endParaRPr lang="en-US">
              <a:cs typeface="Calibri"/>
            </a:endParaRPr>
          </a:p>
          <a:p>
            <a:r>
              <a:rPr lang="en-US">
                <a:cs typeface="Calibri"/>
              </a:rPr>
              <a:t>Does your stance change based on who you are getting content from?</a:t>
            </a:r>
          </a:p>
          <a:p>
            <a:pPr marL="0" indent="0">
              <a:buNone/>
            </a:pPr>
            <a:r>
              <a:rPr lang="en-US">
                <a:cs typeface="Calibri"/>
              </a:rPr>
              <a:t>Small business versus large corporation</a:t>
            </a:r>
          </a:p>
          <a:p>
            <a:endParaRPr lang="en-US">
              <a:cs typeface="Calibri"/>
            </a:endParaRPr>
          </a:p>
          <a:p>
            <a:r>
              <a:rPr lang="en-US">
                <a:cs typeface="Calibri"/>
              </a:rPr>
              <a:t>Does your position change based on the purpose of scraping?</a:t>
            </a:r>
          </a:p>
          <a:p>
            <a:pPr marL="0" indent="0">
              <a:buNone/>
            </a:pPr>
            <a:r>
              <a:rPr lang="en-US">
                <a:cs typeface="Calibri"/>
              </a:rPr>
              <a:t>For research versus for commercial interest</a:t>
            </a:r>
          </a:p>
        </p:txBody>
      </p:sp>
    </p:spTree>
    <p:extLst>
      <p:ext uri="{BB962C8B-B14F-4D97-AF65-F5344CB8AC3E}">
        <p14:creationId xmlns:p14="http://schemas.microsoft.com/office/powerpoint/2010/main" val="888073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BD2B6-DCFE-4E48-82CF-AC2294EA1224}"/>
              </a:ext>
            </a:extLst>
          </p:cNvPr>
          <p:cNvSpPr>
            <a:spLocks noGrp="1"/>
          </p:cNvSpPr>
          <p:nvPr>
            <p:ph type="title"/>
          </p:nvPr>
        </p:nvSpPr>
        <p:spPr/>
        <p:txBody>
          <a:bodyPr/>
          <a:lstStyle/>
          <a:p>
            <a:r>
              <a:rPr lang="en-US" i="1">
                <a:cs typeface="Calibri Light"/>
              </a:rPr>
              <a:t>Tools for getting content</a:t>
            </a:r>
            <a:r>
              <a:rPr lang="en-US">
                <a:cs typeface="Calibri Light"/>
              </a:rPr>
              <a:t>: </a:t>
            </a:r>
            <a:r>
              <a:rPr lang="en-US">
                <a:cs typeface="Calibri Light"/>
                <a:hlinkClick r:id="rId3"/>
              </a:rPr>
              <a:t>wget</a:t>
            </a:r>
            <a:r>
              <a:rPr lang="en-US">
                <a:cs typeface="Calibri Light"/>
              </a:rPr>
              <a:t> (22 years old!)</a:t>
            </a:r>
            <a:endParaRPr lang="en-US" err="1"/>
          </a:p>
        </p:txBody>
      </p:sp>
      <p:sp>
        <p:nvSpPr>
          <p:cNvPr id="3" name="Content Placeholder 2">
            <a:extLst>
              <a:ext uri="{FF2B5EF4-FFF2-40B4-BE49-F238E27FC236}">
                <a16:creationId xmlns:a16="http://schemas.microsoft.com/office/drawing/2014/main" id="{EFB14004-D168-48D6-811E-C2FB7A4EEDC6}"/>
              </a:ext>
            </a:extLst>
          </p:cNvPr>
          <p:cNvSpPr>
            <a:spLocks noGrp="1"/>
          </p:cNvSpPr>
          <p:nvPr>
            <p:ph idx="1"/>
          </p:nvPr>
        </p:nvSpPr>
        <p:spPr>
          <a:xfrm>
            <a:off x="838200" y="1825625"/>
            <a:ext cx="10515600" cy="5027073"/>
          </a:xfrm>
        </p:spPr>
        <p:txBody>
          <a:bodyPr vert="horz" lIns="91440" tIns="45720" rIns="91440" bIns="45720" rtlCol="0" anchor="t">
            <a:noAutofit/>
          </a:bodyPr>
          <a:lstStyle/>
          <a:p>
            <a:r>
              <a:rPr lang="en-US" sz="2100">
                <a:cs typeface="Calibri"/>
              </a:rPr>
              <a:t>Normally a command in </a:t>
            </a:r>
            <a:r>
              <a:rPr lang="en-US" sz="2100" err="1">
                <a:cs typeface="Calibri"/>
              </a:rPr>
              <a:t>linux</a:t>
            </a:r>
            <a:endParaRPr lang="en-US" sz="2100">
              <a:cs typeface="Calibri"/>
            </a:endParaRPr>
          </a:p>
          <a:p>
            <a:r>
              <a:rPr lang="en-US" sz="2100">
                <a:cs typeface="Calibri"/>
              </a:rPr>
              <a:t>supports HTTP, HTTPS and FTP</a:t>
            </a:r>
          </a:p>
          <a:p>
            <a:r>
              <a:rPr lang="en-US" sz="2100">
                <a:cs typeface="Calibri"/>
              </a:rPr>
              <a:t>able to recover from a prematurely broken transfer</a:t>
            </a:r>
          </a:p>
          <a:p>
            <a:endParaRPr lang="en-US" sz="2100">
              <a:cs typeface="Calibri"/>
            </a:endParaRPr>
          </a:p>
          <a:p>
            <a:pPr marL="0" indent="0">
              <a:buNone/>
            </a:pPr>
            <a:r>
              <a:rPr lang="en-US" sz="2100">
                <a:cs typeface="Calibri"/>
              </a:rPr>
              <a:t>Examples:</a:t>
            </a:r>
          </a:p>
          <a:p>
            <a:pPr marL="0" indent="0">
              <a:buNone/>
            </a:pPr>
            <a:r>
              <a:rPr lang="en-US" sz="2100" err="1">
                <a:latin typeface="Courier New"/>
                <a:cs typeface="Courier New"/>
              </a:rPr>
              <a:t>wget</a:t>
            </a:r>
            <a:r>
              <a:rPr lang="en-US" sz="2100">
                <a:latin typeface="Courier New"/>
                <a:cs typeface="Courier New"/>
              </a:rPr>
              <a:t> www.fogcam.org</a:t>
            </a:r>
          </a:p>
          <a:p>
            <a:pPr>
              <a:buNone/>
            </a:pPr>
            <a:r>
              <a:rPr lang="en-US" sz="2100" err="1">
                <a:latin typeface="Courier New"/>
                <a:cs typeface="Courier New"/>
              </a:rPr>
              <a:t>wget</a:t>
            </a:r>
            <a:r>
              <a:rPr lang="en-US" sz="2100">
                <a:latin typeface="Courier New"/>
                <a:cs typeface="Courier New"/>
              </a:rPr>
              <a:t> -m –-limit-rate=200k </a:t>
            </a:r>
            <a:r>
              <a:rPr lang="en-US" sz="2100">
                <a:latin typeface="Courier New"/>
                <a:cs typeface="Courier New"/>
                <a:hlinkClick r:id="rId4"/>
              </a:rPr>
              <a:t>http://mysite.com</a:t>
            </a:r>
            <a:endParaRPr lang="en-US" sz="2100">
              <a:latin typeface="Courier New"/>
              <a:cs typeface="Courier New"/>
            </a:endParaRPr>
          </a:p>
          <a:p>
            <a:pPr>
              <a:buNone/>
            </a:pPr>
            <a:r>
              <a:rPr lang="en-US" sz="2100">
                <a:latin typeface="Calibri"/>
                <a:cs typeface="Calibri"/>
              </a:rPr>
              <a:t>-m=mirror; rate limit to 200 kB/sec</a:t>
            </a:r>
          </a:p>
          <a:p>
            <a:endParaRPr lang="en-US" sz="2100">
              <a:cs typeface="Calibri"/>
            </a:endParaRPr>
          </a:p>
          <a:p>
            <a:r>
              <a:rPr lang="en-US" sz="2100">
                <a:cs typeface="Calibri"/>
              </a:rPr>
              <a:t>Can follow links in content</a:t>
            </a:r>
          </a:p>
          <a:p>
            <a:r>
              <a:rPr lang="en-US" sz="2100">
                <a:cs typeface="Calibri"/>
              </a:rPr>
              <a:t>Also available in Python - https://pypi.org/project/wget/</a:t>
            </a:r>
            <a:endParaRPr lang="en-US"/>
          </a:p>
          <a:p>
            <a:endParaRPr lang="en-US" sz="2100">
              <a:cs typeface="Calibri"/>
            </a:endParaRPr>
          </a:p>
          <a:p>
            <a:endParaRPr lang="en-US" sz="2100">
              <a:cs typeface="Calibri"/>
            </a:endParaRPr>
          </a:p>
        </p:txBody>
      </p:sp>
    </p:spTree>
    <p:extLst>
      <p:ext uri="{BB962C8B-B14F-4D97-AF65-F5344CB8AC3E}">
        <p14:creationId xmlns:p14="http://schemas.microsoft.com/office/powerpoint/2010/main" val="2721209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12100E2-7476-419F-BD8A-568D683564D7}"/>
              </a:ext>
            </a:extLst>
          </p:cNvPr>
          <p:cNvSpPr txBox="1">
            <a:spLocks/>
          </p:cNvSpPr>
          <p:nvPr/>
        </p:nvSpPr>
        <p:spPr>
          <a:xfrm>
            <a:off x="846826" y="34499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cs typeface="Calibri Light"/>
            </a:endParaRPr>
          </a:p>
          <a:p>
            <a:r>
              <a:rPr lang="en-US">
                <a:cs typeface="Calibri Light"/>
                <a:hlinkClick r:id="rId3"/>
              </a:rPr>
              <a:t>curl</a:t>
            </a:r>
          </a:p>
        </p:txBody>
      </p:sp>
      <p:sp>
        <p:nvSpPr>
          <p:cNvPr id="13" name="Content Placeholder 12">
            <a:extLst>
              <a:ext uri="{FF2B5EF4-FFF2-40B4-BE49-F238E27FC236}">
                <a16:creationId xmlns:a16="http://schemas.microsoft.com/office/drawing/2014/main" id="{F398DE4C-E509-4F26-A6CC-822867B09F85}"/>
              </a:ext>
            </a:extLst>
          </p:cNvPr>
          <p:cNvSpPr>
            <a:spLocks noGrp="1"/>
          </p:cNvSpPr>
          <p:nvPr>
            <p:ph idx="1"/>
          </p:nvPr>
        </p:nvSpPr>
        <p:spPr/>
        <p:txBody>
          <a:bodyPr vert="horz" lIns="91440" tIns="45720" rIns="91440" bIns="45720" rtlCol="0" anchor="t">
            <a:normAutofit fontScale="92500" lnSpcReduction="10000"/>
          </a:bodyPr>
          <a:lstStyle/>
          <a:p>
            <a:r>
              <a:rPr lang="en-US">
                <a:cs typeface="Calibri"/>
              </a:rPr>
              <a:t>Normally a command in </a:t>
            </a:r>
            <a:r>
              <a:rPr lang="en-US" err="1">
                <a:cs typeface="Calibri"/>
              </a:rPr>
              <a:t>linux</a:t>
            </a:r>
          </a:p>
          <a:p>
            <a:r>
              <a:rPr lang="en-US">
                <a:cs typeface="Calibri"/>
              </a:rPr>
              <a:t>Supports FTP, FTPS, Gopher, HTTP, HTTPS, SCP, SFTP, TFTP, TELNET, DICT, LDAP, LDAPS, FILE, POP3, IMAP, SMB/CIFS, SMTP, RTMP and RTSP</a:t>
            </a:r>
          </a:p>
          <a:p>
            <a:endParaRPr lang="en-US">
              <a:cs typeface="Calibri"/>
            </a:endParaRPr>
          </a:p>
          <a:p>
            <a:pPr marL="0" indent="0">
              <a:buNone/>
            </a:pPr>
            <a:r>
              <a:rPr lang="en-US">
                <a:cs typeface="Calibri"/>
              </a:rPr>
              <a:t>Example: </a:t>
            </a:r>
          </a:p>
          <a:p>
            <a:pPr marL="0" indent="0">
              <a:buNone/>
            </a:pPr>
            <a:r>
              <a:rPr lang="en-US">
                <a:latin typeface="Courier New"/>
                <a:cs typeface="Courier New"/>
              </a:rPr>
              <a:t>curl www.fogcam.org</a:t>
            </a:r>
          </a:p>
          <a:p>
            <a:endParaRPr lang="en-US">
              <a:cs typeface="Calibri"/>
            </a:endParaRPr>
          </a:p>
          <a:p>
            <a:r>
              <a:rPr lang="en-US">
                <a:cs typeface="Calibri"/>
              </a:rPr>
              <a:t>Also available in Python as "import </a:t>
            </a:r>
            <a:r>
              <a:rPr lang="en-US" err="1">
                <a:cs typeface="Calibri"/>
              </a:rPr>
              <a:t>pycurl</a:t>
            </a:r>
            <a:r>
              <a:rPr lang="en-US">
                <a:cs typeface="Calibri"/>
              </a:rPr>
              <a:t>"</a:t>
            </a:r>
          </a:p>
          <a:p>
            <a:r>
              <a:rPr lang="en-US">
                <a:cs typeface="Calibri"/>
                <a:hlinkClick r:id="rId4"/>
              </a:rPr>
              <a:t>https://curl.trillworks.com/</a:t>
            </a:r>
            <a:endParaRPr lang="en-US">
              <a:cs typeface="Calibri"/>
            </a:endParaRPr>
          </a:p>
          <a:p>
            <a:r>
              <a:rPr lang="en-US">
                <a:cs typeface="Calibri"/>
                <a:hlinkClick r:id="rId5"/>
              </a:rPr>
              <a:t>http://pycurl.io/docs/latest/index.html</a:t>
            </a:r>
            <a:endParaRPr lang="en-US">
              <a:cs typeface="Calibri"/>
            </a:endParaRP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1508788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54418-79E1-4EEC-8126-9ADE2D57CF88}"/>
              </a:ext>
            </a:extLst>
          </p:cNvPr>
          <p:cNvSpPr>
            <a:spLocks noGrp="1"/>
          </p:cNvSpPr>
          <p:nvPr>
            <p:ph type="title"/>
          </p:nvPr>
        </p:nvSpPr>
        <p:spPr/>
        <p:txBody>
          <a:bodyPr/>
          <a:lstStyle/>
          <a:p>
            <a:r>
              <a:rPr lang="en-US">
                <a:cs typeface="Calibri Light"/>
              </a:rPr>
              <a:t>Python: </a:t>
            </a:r>
            <a:r>
              <a:rPr lang="en-US">
                <a:cs typeface="Calibri Light"/>
                <a:hlinkClick r:id="rId2"/>
              </a:rPr>
              <a:t>Requests</a:t>
            </a:r>
            <a:endParaRPr lang="en-US">
              <a:hlinkClick r:id="rId2"/>
            </a:endParaRPr>
          </a:p>
        </p:txBody>
      </p:sp>
      <p:sp>
        <p:nvSpPr>
          <p:cNvPr id="3" name="Content Placeholder 2">
            <a:extLst>
              <a:ext uri="{FF2B5EF4-FFF2-40B4-BE49-F238E27FC236}">
                <a16:creationId xmlns:a16="http://schemas.microsoft.com/office/drawing/2014/main" id="{61A9DA0C-F39F-4C94-AAF5-9599A4CE9FD0}"/>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Send HTTP using Python, get webpage back</a:t>
            </a:r>
          </a:p>
          <a:p>
            <a:endParaRPr lang="en-US">
              <a:cs typeface="Calibri"/>
            </a:endParaRPr>
          </a:p>
          <a:p>
            <a:pPr>
              <a:buNone/>
            </a:pPr>
            <a:r>
              <a:rPr lang="en-US" sz="2400">
                <a:cs typeface="Calibri"/>
              </a:rPr>
              <a:t>http://localhost:8888/notebooks/week6_getting_data/get_1_requests.ipynb</a:t>
            </a:r>
            <a:endParaRPr lang="en-US" sz="2400"/>
          </a:p>
          <a:p>
            <a:endParaRPr lang="en-US">
              <a:cs typeface="Calibri"/>
            </a:endParaRPr>
          </a:p>
        </p:txBody>
      </p:sp>
    </p:spTree>
    <p:extLst>
      <p:ext uri="{BB962C8B-B14F-4D97-AF65-F5344CB8AC3E}">
        <p14:creationId xmlns:p14="http://schemas.microsoft.com/office/powerpoint/2010/main" val="3527319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3EFC6-017A-4357-8BAD-47AE47CFA15D}"/>
              </a:ext>
            </a:extLst>
          </p:cNvPr>
          <p:cNvSpPr>
            <a:spLocks noGrp="1"/>
          </p:cNvSpPr>
          <p:nvPr>
            <p:ph type="title"/>
          </p:nvPr>
        </p:nvSpPr>
        <p:spPr/>
        <p:txBody>
          <a:bodyPr/>
          <a:lstStyle/>
          <a:p>
            <a:r>
              <a:rPr lang="en-US">
                <a:cs typeface="Calibri Light"/>
              </a:rPr>
              <a:t>Python: </a:t>
            </a:r>
            <a:r>
              <a:rPr lang="en-US">
                <a:cs typeface="Calibri Light"/>
                <a:hlinkClick r:id="rId2"/>
              </a:rPr>
              <a:t>Scrapy</a:t>
            </a:r>
            <a:endParaRPr lang="en-US">
              <a:hlinkClick r:id="rId2"/>
            </a:endParaRPr>
          </a:p>
        </p:txBody>
      </p:sp>
      <p:sp>
        <p:nvSpPr>
          <p:cNvPr id="3" name="Content Placeholder 2">
            <a:extLst>
              <a:ext uri="{FF2B5EF4-FFF2-40B4-BE49-F238E27FC236}">
                <a16:creationId xmlns:a16="http://schemas.microsoft.com/office/drawing/2014/main" id="{C094766F-9426-48FF-A55F-DA03BFD46894}"/>
              </a:ext>
            </a:extLst>
          </p:cNvPr>
          <p:cNvSpPr>
            <a:spLocks noGrp="1"/>
          </p:cNvSpPr>
          <p:nvPr>
            <p:ph idx="1"/>
          </p:nvPr>
        </p:nvSpPr>
        <p:spPr/>
        <p:txBody>
          <a:bodyPr vert="horz" lIns="91440" tIns="45720" rIns="91440" bIns="45720" rtlCol="0" anchor="t">
            <a:normAutofit/>
          </a:bodyPr>
          <a:lstStyle/>
          <a:p>
            <a:r>
              <a:rPr lang="en-US">
                <a:cs typeface="Calibri"/>
              </a:rPr>
              <a:t>Framework for creating a </a:t>
            </a:r>
            <a:r>
              <a:rPr lang="en-US">
                <a:cs typeface="Calibri"/>
                <a:hlinkClick r:id="rId3"/>
              </a:rPr>
              <a:t>web crawler</a:t>
            </a:r>
            <a:endParaRPr lang="en-US">
              <a:cs typeface="Calibri"/>
            </a:endParaRPr>
          </a:p>
          <a:p>
            <a:r>
              <a:rPr lang="en-US">
                <a:cs typeface="Calibri"/>
              </a:rPr>
              <a:t>https://doc.scrapy.org/en/latest/intro/tutorial.html</a:t>
            </a:r>
          </a:p>
          <a:p>
            <a:endParaRPr lang="en-US">
              <a:latin typeface="Calibri"/>
              <a:cs typeface="Calibri"/>
            </a:endParaRPr>
          </a:p>
          <a:p>
            <a:pPr>
              <a:buNone/>
            </a:pPr>
            <a:r>
              <a:rPr lang="en-US" err="1">
                <a:latin typeface="Courier New"/>
                <a:cs typeface="Courier New"/>
              </a:rPr>
              <a:t>conda</a:t>
            </a:r>
            <a:r>
              <a:rPr lang="en-US">
                <a:latin typeface="Courier New"/>
                <a:cs typeface="Courier New"/>
              </a:rPr>
              <a:t> install -c </a:t>
            </a:r>
            <a:r>
              <a:rPr lang="en-US" err="1">
                <a:latin typeface="Courier New"/>
                <a:cs typeface="Courier New"/>
              </a:rPr>
              <a:t>conda</a:t>
            </a:r>
            <a:r>
              <a:rPr lang="en-US">
                <a:latin typeface="Courier New"/>
                <a:cs typeface="Courier New"/>
              </a:rPr>
              <a:t>-forge </a:t>
            </a:r>
            <a:r>
              <a:rPr lang="en-US" err="1">
                <a:latin typeface="Courier New"/>
                <a:cs typeface="Courier New"/>
              </a:rPr>
              <a:t>scrapy</a:t>
            </a:r>
            <a:endParaRPr lang="en-US">
              <a:latin typeface="Courier New"/>
              <a:cs typeface="Courier New"/>
            </a:endParaRPr>
          </a:p>
          <a:p>
            <a:pPr>
              <a:buNone/>
            </a:pPr>
            <a:endParaRPr lang="en-US">
              <a:latin typeface="Courier New"/>
              <a:cs typeface="Courier New"/>
            </a:endParaRPr>
          </a:p>
          <a:p>
            <a:r>
              <a:rPr lang="en-US">
                <a:latin typeface="Calibri"/>
                <a:cs typeface="Calibri"/>
              </a:rPr>
              <a:t>A site intended for exploration: http://toscrape.com/</a:t>
            </a:r>
          </a:p>
          <a:p>
            <a:pPr lvl="1"/>
            <a:r>
              <a:rPr lang="en-US" sz="2800">
                <a:latin typeface="Calibri"/>
                <a:cs typeface="Calibri"/>
                <a:hlinkClick r:id="rId4"/>
              </a:rPr>
              <a:t>http://quotes.toscrape.com/</a:t>
            </a:r>
            <a:endParaRPr lang="en-US" sz="2800">
              <a:latin typeface="Calibri"/>
              <a:cs typeface="Calibri"/>
            </a:endParaRPr>
          </a:p>
          <a:p>
            <a:pPr lvl="1"/>
            <a:r>
              <a:rPr lang="en-US" sz="2800">
                <a:latin typeface="Calibri"/>
                <a:cs typeface="Calibri"/>
                <a:hlinkClick r:id="rId5"/>
              </a:rPr>
              <a:t>http://books.toscrape.com/</a:t>
            </a:r>
            <a:endParaRPr lang="en-US" sz="2800">
              <a:latin typeface="Calibri"/>
              <a:cs typeface="Calibri"/>
            </a:endParaRPr>
          </a:p>
          <a:p>
            <a:pPr lvl="1"/>
            <a:endParaRPr lang="en-US" sz="2800">
              <a:latin typeface="Calibri"/>
              <a:cs typeface="Calibri"/>
            </a:endParaRPr>
          </a:p>
          <a:p>
            <a:pPr>
              <a:buNone/>
            </a:pPr>
            <a:endParaRPr lang="en-US">
              <a:latin typeface="Calibri"/>
              <a:cs typeface="Calibri"/>
            </a:endParaRPr>
          </a:p>
        </p:txBody>
      </p:sp>
    </p:spTree>
    <p:extLst>
      <p:ext uri="{BB962C8B-B14F-4D97-AF65-F5344CB8AC3E}">
        <p14:creationId xmlns:p14="http://schemas.microsoft.com/office/powerpoint/2010/main" val="4050412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E6F64-3FD0-4241-AAC8-9AF248672A1F}"/>
              </a:ext>
            </a:extLst>
          </p:cNvPr>
          <p:cNvSpPr>
            <a:spLocks noGrp="1"/>
          </p:cNvSpPr>
          <p:nvPr>
            <p:ph type="title"/>
          </p:nvPr>
        </p:nvSpPr>
        <p:spPr/>
        <p:txBody>
          <a:bodyPr/>
          <a:lstStyle/>
          <a:p>
            <a:r>
              <a:rPr lang="en-US">
                <a:cs typeface="Calibri Light"/>
              </a:rPr>
              <a:t>Having data for a browser is insufficient</a:t>
            </a:r>
            <a:endParaRPr lang="en-US"/>
          </a:p>
        </p:txBody>
      </p:sp>
      <p:sp>
        <p:nvSpPr>
          <p:cNvPr id="3" name="Content Placeholder 2">
            <a:extLst>
              <a:ext uri="{FF2B5EF4-FFF2-40B4-BE49-F238E27FC236}">
                <a16:creationId xmlns:a16="http://schemas.microsoft.com/office/drawing/2014/main" id="{9F21CEBF-47C3-41C2-BF2F-D8337ACEA17D}"/>
              </a:ext>
            </a:extLst>
          </p:cNvPr>
          <p:cNvSpPr>
            <a:spLocks noGrp="1"/>
          </p:cNvSpPr>
          <p:nvPr>
            <p:ph idx="1"/>
          </p:nvPr>
        </p:nvSpPr>
        <p:spPr/>
        <p:txBody>
          <a:bodyPr vert="horz" lIns="91440" tIns="45720" rIns="91440" bIns="45720" rtlCol="0" anchor="t">
            <a:normAutofit/>
          </a:bodyPr>
          <a:lstStyle/>
          <a:p>
            <a:r>
              <a:rPr lang="en-US">
                <a:cs typeface="Calibri"/>
              </a:rPr>
              <a:t>Scraping tools get data from the Internet</a:t>
            </a:r>
          </a:p>
          <a:p>
            <a:r>
              <a:rPr lang="en-US">
                <a:cs typeface="Calibri"/>
              </a:rPr>
              <a:t>Data for web browsers is not suitable for analysis</a:t>
            </a:r>
          </a:p>
          <a:p>
            <a:endParaRPr lang="en-US">
              <a:cs typeface="Calibri"/>
            </a:endParaRPr>
          </a:p>
          <a:p>
            <a:endParaRPr lang="en-US">
              <a:cs typeface="Calibri"/>
            </a:endParaRPr>
          </a:p>
          <a:p>
            <a:pPr marL="0" indent="0">
              <a:buNone/>
            </a:pPr>
            <a:r>
              <a:rPr lang="en-US" i="1">
                <a:cs typeface="Calibri"/>
              </a:rPr>
              <a:t>Activity</a:t>
            </a:r>
            <a:r>
              <a:rPr lang="en-US">
                <a:cs typeface="Calibri"/>
              </a:rPr>
              <a:t>: view source of </a:t>
            </a:r>
            <a:r>
              <a:rPr lang="en-US">
                <a:cs typeface="Calibri"/>
                <a:hlinkClick r:id="rId2"/>
              </a:rPr>
              <a:t>https://www.umbc.edu/</a:t>
            </a:r>
            <a:endParaRPr lang="en-US">
              <a:cs typeface="Calibri"/>
            </a:endParaRPr>
          </a:p>
          <a:p>
            <a:pPr marL="0" indent="0">
              <a:buNone/>
            </a:pPr>
            <a:r>
              <a:rPr lang="en-US">
                <a:cs typeface="Calibri"/>
              </a:rPr>
              <a:t>In Chrome, View &gt; Developer &gt; View Source</a:t>
            </a:r>
          </a:p>
          <a:p>
            <a:pPr marL="0" indent="0">
              <a:buNone/>
            </a:pPr>
            <a:r>
              <a:rPr lang="en-US">
                <a:cs typeface="Calibri"/>
              </a:rPr>
              <a:t>In Firefox, Tools &gt; Web Developer &gt; Page Source</a:t>
            </a:r>
          </a:p>
        </p:txBody>
      </p:sp>
    </p:spTree>
    <p:extLst>
      <p:ext uri="{BB962C8B-B14F-4D97-AF65-F5344CB8AC3E}">
        <p14:creationId xmlns:p14="http://schemas.microsoft.com/office/powerpoint/2010/main" val="3178444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7D8B8-2E62-4FED-A75D-7355CA173377}"/>
              </a:ext>
            </a:extLst>
          </p:cNvPr>
          <p:cNvSpPr>
            <a:spLocks noGrp="1"/>
          </p:cNvSpPr>
          <p:nvPr>
            <p:ph type="title"/>
          </p:nvPr>
        </p:nvSpPr>
        <p:spPr/>
        <p:txBody>
          <a:bodyPr/>
          <a:lstStyle/>
          <a:p>
            <a:r>
              <a:rPr lang="en-US">
                <a:cs typeface="Calibri Light"/>
              </a:rPr>
              <a:t>Parsing HTML using </a:t>
            </a:r>
            <a:r>
              <a:rPr lang="en-US" err="1">
                <a:cs typeface="Calibri Light"/>
              </a:rPr>
              <a:t>beautifulsoup</a:t>
            </a:r>
          </a:p>
        </p:txBody>
      </p:sp>
      <p:sp>
        <p:nvSpPr>
          <p:cNvPr id="3" name="Content Placeholder 2">
            <a:extLst>
              <a:ext uri="{FF2B5EF4-FFF2-40B4-BE49-F238E27FC236}">
                <a16:creationId xmlns:a16="http://schemas.microsoft.com/office/drawing/2014/main" id="{CF93A41A-6C10-4816-AC3C-3D8283260A2A}"/>
              </a:ext>
            </a:extLst>
          </p:cNvPr>
          <p:cNvSpPr>
            <a:spLocks noGrp="1"/>
          </p:cNvSpPr>
          <p:nvPr>
            <p:ph idx="1"/>
          </p:nvPr>
        </p:nvSpPr>
        <p:spPr/>
        <p:txBody>
          <a:bodyPr vert="horz" lIns="91440" tIns="45720" rIns="91440" bIns="45720" rtlCol="0" anchor="t">
            <a:normAutofit/>
          </a:bodyPr>
          <a:lstStyle/>
          <a:p>
            <a:endParaRPr lang="en-US"/>
          </a:p>
          <a:p>
            <a:endParaRPr lang="en-US">
              <a:cs typeface="Calibri"/>
            </a:endParaRPr>
          </a:p>
          <a:p>
            <a:r>
              <a:rPr lang="en-US" sz="2000">
                <a:cs typeface="Calibri"/>
              </a:rPr>
              <a:t>http://localhost:8888/notebooks/week6_getting_data/get_2_beautifulsoup.ipynb</a:t>
            </a:r>
          </a:p>
        </p:txBody>
      </p:sp>
    </p:spTree>
    <p:extLst>
      <p:ext uri="{BB962C8B-B14F-4D97-AF65-F5344CB8AC3E}">
        <p14:creationId xmlns:p14="http://schemas.microsoft.com/office/powerpoint/2010/main" val="872991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922DE-8467-41C8-B373-C7A9942656DF}"/>
              </a:ext>
            </a:extLst>
          </p:cNvPr>
          <p:cNvSpPr>
            <a:spLocks noGrp="1"/>
          </p:cNvSpPr>
          <p:nvPr>
            <p:ph type="title"/>
          </p:nvPr>
        </p:nvSpPr>
        <p:spPr/>
        <p:txBody>
          <a:bodyPr/>
          <a:lstStyle/>
          <a:p>
            <a:r>
              <a:rPr lang="en-US" i="1">
                <a:cs typeface="Calibri Light"/>
              </a:rPr>
              <a:t>Discussion</a:t>
            </a:r>
            <a:r>
              <a:rPr lang="en-US">
                <a:cs typeface="Calibri Light"/>
              </a:rPr>
              <a:t>: Refining a Hypothesis</a:t>
            </a:r>
            <a:endParaRPr lang="en-US"/>
          </a:p>
        </p:txBody>
      </p:sp>
      <p:sp>
        <p:nvSpPr>
          <p:cNvPr id="3" name="Content Placeholder 2">
            <a:extLst>
              <a:ext uri="{FF2B5EF4-FFF2-40B4-BE49-F238E27FC236}">
                <a16:creationId xmlns:a16="http://schemas.microsoft.com/office/drawing/2014/main" id="{22DD2969-7EFE-41D3-8A6F-764ACCC6A765}"/>
              </a:ext>
            </a:extLst>
          </p:cNvPr>
          <p:cNvSpPr>
            <a:spLocks noGrp="1"/>
          </p:cNvSpPr>
          <p:nvPr>
            <p:ph idx="1"/>
          </p:nvPr>
        </p:nvSpPr>
        <p:spPr/>
        <p:txBody>
          <a:bodyPr vert="horz" lIns="91440" tIns="45720" rIns="91440" bIns="45720" rtlCol="0" anchor="t">
            <a:normAutofit/>
          </a:bodyPr>
          <a:lstStyle/>
          <a:p>
            <a:endParaRPr lang="en-US" sz="4800">
              <a:cs typeface="Calibri"/>
            </a:endParaRPr>
          </a:p>
          <a:p>
            <a:endParaRPr lang="en-US" sz="4800">
              <a:cs typeface="Calibri"/>
            </a:endParaRPr>
          </a:p>
          <a:p>
            <a:r>
              <a:rPr lang="en-US" sz="4800">
                <a:cs typeface="Calibri"/>
              </a:rPr>
              <a:t>Are people better off than their parents?</a:t>
            </a:r>
          </a:p>
        </p:txBody>
      </p:sp>
    </p:spTree>
    <p:extLst>
      <p:ext uri="{BB962C8B-B14F-4D97-AF65-F5344CB8AC3E}">
        <p14:creationId xmlns:p14="http://schemas.microsoft.com/office/powerpoint/2010/main" val="3526942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3B6A-1CB4-4579-BC72-C0580D0B3A7A}"/>
              </a:ext>
            </a:extLst>
          </p:cNvPr>
          <p:cNvSpPr>
            <a:spLocks noGrp="1"/>
          </p:cNvSpPr>
          <p:nvPr>
            <p:ph type="title"/>
          </p:nvPr>
        </p:nvSpPr>
        <p:spPr/>
        <p:txBody>
          <a:bodyPr/>
          <a:lstStyle/>
          <a:p>
            <a:r>
              <a:rPr lang="en-US" i="1">
                <a:cs typeface="Calibri Light"/>
              </a:rPr>
              <a:t>Activity</a:t>
            </a:r>
            <a:r>
              <a:rPr lang="en-US">
                <a:cs typeface="Calibri Light"/>
              </a:rPr>
              <a:t>: Create Guidelines for Brainstorming</a:t>
            </a:r>
            <a:endParaRPr lang="en-US"/>
          </a:p>
        </p:txBody>
      </p:sp>
      <p:sp>
        <p:nvSpPr>
          <p:cNvPr id="3" name="Content Placeholder 2">
            <a:extLst>
              <a:ext uri="{FF2B5EF4-FFF2-40B4-BE49-F238E27FC236}">
                <a16:creationId xmlns:a16="http://schemas.microsoft.com/office/drawing/2014/main" id="{AC150C76-CDAC-4CB5-A3A1-DDB30EDFAA7E}"/>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What constitutes good guidelines for brainstorming?</a:t>
            </a:r>
            <a:endParaRPr lang="en-US"/>
          </a:p>
          <a:p>
            <a:endParaRPr lang="en-US">
              <a:cs typeface="Calibri"/>
            </a:endParaRPr>
          </a:p>
          <a:p>
            <a:r>
              <a:rPr lang="en-US">
                <a:cs typeface="Calibri"/>
              </a:rPr>
              <a:t>When should evaluation of ideas occur?</a:t>
            </a:r>
            <a:endParaRPr lang="en-US"/>
          </a:p>
          <a:p>
            <a:r>
              <a:rPr lang="en-US">
                <a:cs typeface="Calibri"/>
              </a:rPr>
              <a:t>How to balance different personalities?</a:t>
            </a:r>
          </a:p>
          <a:p>
            <a:r>
              <a:rPr lang="en-US">
                <a:cs typeface="Calibri"/>
              </a:rPr>
              <a:t>How to remain focused?</a:t>
            </a:r>
          </a:p>
        </p:txBody>
      </p:sp>
    </p:spTree>
    <p:extLst>
      <p:ext uri="{BB962C8B-B14F-4D97-AF65-F5344CB8AC3E}">
        <p14:creationId xmlns:p14="http://schemas.microsoft.com/office/powerpoint/2010/main" val="2135013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A941-CD25-4AF6-9C2A-A261EDF457FC}"/>
              </a:ext>
            </a:extLst>
          </p:cNvPr>
          <p:cNvSpPr>
            <a:spLocks noGrp="1"/>
          </p:cNvSpPr>
          <p:nvPr>
            <p:ph type="title"/>
          </p:nvPr>
        </p:nvSpPr>
        <p:spPr/>
        <p:txBody>
          <a:bodyPr>
            <a:normAutofit/>
          </a:bodyPr>
          <a:lstStyle/>
          <a:p>
            <a:r>
              <a:rPr lang="en-US" i="1">
                <a:cs typeface="Calibri Light"/>
              </a:rPr>
              <a:t>Activity</a:t>
            </a:r>
            <a:r>
              <a:rPr lang="en-US">
                <a:cs typeface="Calibri Light"/>
              </a:rPr>
              <a:t>: Hypothesis generation</a:t>
            </a:r>
          </a:p>
        </p:txBody>
      </p:sp>
      <p:sp>
        <p:nvSpPr>
          <p:cNvPr id="3" name="Content Placeholder 2">
            <a:extLst>
              <a:ext uri="{FF2B5EF4-FFF2-40B4-BE49-F238E27FC236}">
                <a16:creationId xmlns:a16="http://schemas.microsoft.com/office/drawing/2014/main" id="{C66E3540-47DD-49A9-9623-DE64E188BC12}"/>
              </a:ext>
            </a:extLst>
          </p:cNvPr>
          <p:cNvSpPr>
            <a:spLocks noGrp="1"/>
          </p:cNvSpPr>
          <p:nvPr>
            <p:ph idx="1"/>
          </p:nvPr>
        </p:nvSpPr>
        <p:spPr/>
        <p:txBody>
          <a:bodyPr vert="horz" lIns="91440" tIns="45720" rIns="91440" bIns="45720" rtlCol="0" anchor="t">
            <a:normAutofit fontScale="92500" lnSpcReduction="20000"/>
          </a:bodyPr>
          <a:lstStyle/>
          <a:p>
            <a:r>
              <a:rPr lang="en-US">
                <a:cs typeface="Calibri"/>
              </a:rPr>
              <a:t>Data should be generative, not conclusive.</a:t>
            </a:r>
          </a:p>
          <a:p>
            <a:r>
              <a:rPr lang="en-US">
                <a:cs typeface="Calibri"/>
              </a:rPr>
              <a:t>Great questions capture points of uncertainty about your story or probe long-held assumptions.</a:t>
            </a:r>
            <a:endParaRPr lang="en-US"/>
          </a:p>
          <a:p>
            <a:r>
              <a:rPr lang="en-US">
                <a:cs typeface="Calibri"/>
              </a:rPr>
              <a:t>Identify stakeholders</a:t>
            </a:r>
          </a:p>
          <a:p>
            <a:r>
              <a:rPr lang="en-US">
                <a:cs typeface="Calibri"/>
              </a:rPr>
              <a:t>What are the features in the data?</a:t>
            </a:r>
          </a:p>
          <a:p>
            <a:r>
              <a:rPr lang="en-US">
                <a:cs typeface="Calibri"/>
              </a:rPr>
              <a:t>What are the goals of each stakeholder in the story?</a:t>
            </a:r>
          </a:p>
          <a:p>
            <a:r>
              <a:rPr lang="en-US">
                <a:cs typeface="Calibri"/>
              </a:rPr>
              <a:t>What's the outcome of the story?</a:t>
            </a:r>
          </a:p>
          <a:p>
            <a:r>
              <a:rPr lang="en-US">
                <a:cs typeface="Calibri"/>
              </a:rPr>
              <a:t>What's the opposite?</a:t>
            </a:r>
          </a:p>
          <a:p>
            <a:r>
              <a:rPr lang="en-US">
                <a:cs typeface="Calibri"/>
              </a:rPr>
              <a:t>What's absurd?</a:t>
            </a:r>
          </a:p>
          <a:p>
            <a:r>
              <a:rPr lang="en-US">
                <a:cs typeface="Calibri"/>
              </a:rPr>
              <a:t>What are the interactions among stakeholders?</a:t>
            </a:r>
          </a:p>
          <a:p>
            <a:r>
              <a:rPr lang="en-US">
                <a:cs typeface="Calibri"/>
              </a:rPr>
              <a:t>Generate 3 to 4 ideas; then refine to be testable</a:t>
            </a:r>
          </a:p>
        </p:txBody>
      </p:sp>
    </p:spTree>
    <p:extLst>
      <p:ext uri="{BB962C8B-B14F-4D97-AF65-F5344CB8AC3E}">
        <p14:creationId xmlns:p14="http://schemas.microsoft.com/office/powerpoint/2010/main" val="2415332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504A7B-D3C6-4906-8FC3-67E9C345A914}"/>
              </a:ext>
            </a:extLst>
          </p:cNvPr>
          <p:cNvSpPr>
            <a:spLocks noGrp="1"/>
          </p:cNvSpPr>
          <p:nvPr/>
        </p:nvSpPr>
        <p:spPr>
          <a:xfrm>
            <a:off x="839788" y="135087"/>
            <a:ext cx="10515600" cy="132556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a:cs typeface="Calibri Light"/>
              </a:rPr>
              <a:t>Course schedule and outline (scope)</a:t>
            </a:r>
            <a:endParaRPr lang="en-US" sz="4400">
              <a:cs typeface="Calibri"/>
            </a:endParaRPr>
          </a:p>
        </p:txBody>
      </p:sp>
      <p:pic>
        <p:nvPicPr>
          <p:cNvPr id="7" name="Picture 6" descr="A close up of a logo&#10;&#10;Description generated with high confidence">
            <a:extLst>
              <a:ext uri="{FF2B5EF4-FFF2-40B4-BE49-F238E27FC236}">
                <a16:creationId xmlns:a16="http://schemas.microsoft.com/office/drawing/2014/main" id="{FABFBE0A-11DE-4469-8283-894223A9986F}"/>
              </a:ext>
            </a:extLst>
          </p:cNvPr>
          <p:cNvPicPr>
            <a:picLocks noChangeAspect="1"/>
          </p:cNvPicPr>
          <p:nvPr/>
        </p:nvPicPr>
        <p:blipFill>
          <a:blip r:embed="rId2"/>
          <a:stretch>
            <a:fillRect/>
          </a:stretch>
        </p:blipFill>
        <p:spPr>
          <a:xfrm>
            <a:off x="403554" y="1715399"/>
            <a:ext cx="422156" cy="404364"/>
          </a:xfrm>
          <a:prstGeom prst="rect">
            <a:avLst/>
          </a:prstGeom>
        </p:spPr>
      </p:pic>
      <p:pic>
        <p:nvPicPr>
          <p:cNvPr id="8" name="Picture 7" descr="A close up of a logo&#10;&#10;Description generated with high confidence">
            <a:extLst>
              <a:ext uri="{FF2B5EF4-FFF2-40B4-BE49-F238E27FC236}">
                <a16:creationId xmlns:a16="http://schemas.microsoft.com/office/drawing/2014/main" id="{FE56BB47-104A-4692-AA44-803EDD4C242E}"/>
              </a:ext>
            </a:extLst>
          </p:cNvPr>
          <p:cNvPicPr>
            <a:picLocks noChangeAspect="1"/>
          </p:cNvPicPr>
          <p:nvPr/>
        </p:nvPicPr>
        <p:blipFill>
          <a:blip r:embed="rId2"/>
          <a:stretch>
            <a:fillRect/>
          </a:stretch>
        </p:blipFill>
        <p:spPr>
          <a:xfrm>
            <a:off x="378391" y="2322840"/>
            <a:ext cx="454506" cy="433119"/>
          </a:xfrm>
          <a:prstGeom prst="rect">
            <a:avLst/>
          </a:prstGeom>
        </p:spPr>
      </p:pic>
      <p:sp>
        <p:nvSpPr>
          <p:cNvPr id="9" name="Arrow: Right 8">
            <a:extLst>
              <a:ext uri="{FF2B5EF4-FFF2-40B4-BE49-F238E27FC236}">
                <a16:creationId xmlns:a16="http://schemas.microsoft.com/office/drawing/2014/main" id="{6E24C91C-EE01-46F6-8175-B751A0F8B553}"/>
              </a:ext>
            </a:extLst>
          </p:cNvPr>
          <p:cNvSpPr/>
          <p:nvPr/>
        </p:nvSpPr>
        <p:spPr>
          <a:xfrm>
            <a:off x="315928" y="5005420"/>
            <a:ext cx="518333" cy="26897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 name="Picture 9" descr="A close up of a logo&#10;&#10;Description generated with high confidence">
            <a:extLst>
              <a:ext uri="{FF2B5EF4-FFF2-40B4-BE49-F238E27FC236}">
                <a16:creationId xmlns:a16="http://schemas.microsoft.com/office/drawing/2014/main" id="{8051FF59-C4C0-420C-89A6-87C8CF30A453}"/>
              </a:ext>
            </a:extLst>
          </p:cNvPr>
          <p:cNvPicPr>
            <a:picLocks noChangeAspect="1"/>
          </p:cNvPicPr>
          <p:nvPr/>
        </p:nvPicPr>
        <p:blipFill>
          <a:blip r:embed="rId2"/>
          <a:stretch>
            <a:fillRect/>
          </a:stretch>
        </p:blipFill>
        <p:spPr>
          <a:xfrm>
            <a:off x="378390" y="2969821"/>
            <a:ext cx="454506" cy="433119"/>
          </a:xfrm>
          <a:prstGeom prst="rect">
            <a:avLst/>
          </a:prstGeom>
        </p:spPr>
      </p:pic>
      <p:pic>
        <p:nvPicPr>
          <p:cNvPr id="11" name="Picture 10" descr="A close up of a logo&#10;&#10;Description generated with high confidence">
            <a:extLst>
              <a:ext uri="{FF2B5EF4-FFF2-40B4-BE49-F238E27FC236}">
                <a16:creationId xmlns:a16="http://schemas.microsoft.com/office/drawing/2014/main" id="{14E0E5C3-66FE-4AEA-8322-D29F6B145BBC}"/>
              </a:ext>
            </a:extLst>
          </p:cNvPr>
          <p:cNvPicPr>
            <a:picLocks noChangeAspect="1"/>
          </p:cNvPicPr>
          <p:nvPr/>
        </p:nvPicPr>
        <p:blipFill>
          <a:blip r:embed="rId2"/>
          <a:stretch>
            <a:fillRect/>
          </a:stretch>
        </p:blipFill>
        <p:spPr>
          <a:xfrm>
            <a:off x="392768" y="3631180"/>
            <a:ext cx="454506" cy="433119"/>
          </a:xfrm>
          <a:prstGeom prst="rect">
            <a:avLst/>
          </a:prstGeom>
        </p:spPr>
      </p:pic>
      <p:sp>
        <p:nvSpPr>
          <p:cNvPr id="13" name="Content Placeholder 5">
            <a:extLst>
              <a:ext uri="{FF2B5EF4-FFF2-40B4-BE49-F238E27FC236}">
                <a16:creationId xmlns:a16="http://schemas.microsoft.com/office/drawing/2014/main" id="{7F90EB33-7BC6-48BC-9F21-7CB7495B6F42}"/>
              </a:ext>
            </a:extLst>
          </p:cNvPr>
          <p:cNvSpPr>
            <a:spLocks noGrp="1"/>
          </p:cNvSpPr>
          <p:nvPr/>
        </p:nvSpPr>
        <p:spPr>
          <a:xfrm>
            <a:off x="6244087" y="1340510"/>
            <a:ext cx="5183188" cy="4964172"/>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2800">
                <a:cs typeface="Calibri"/>
              </a:rPr>
              <a:t>Oct 25: Automation</a:t>
            </a:r>
          </a:p>
          <a:p>
            <a:pPr>
              <a:lnSpc>
                <a:spcPct val="150000"/>
              </a:lnSpc>
            </a:pPr>
            <a:r>
              <a:rPr lang="en-US" sz="2800">
                <a:cs typeface="Calibri"/>
              </a:rPr>
              <a:t>Nov 1: Scaling up, Estimation</a:t>
            </a:r>
          </a:p>
          <a:p>
            <a:pPr>
              <a:lnSpc>
                <a:spcPct val="150000"/>
              </a:lnSpc>
            </a:pPr>
            <a:r>
              <a:rPr lang="en-US" sz="2800">
                <a:cs typeface="Calibri"/>
              </a:rPr>
              <a:t>Nov 8: Elasticity, Cost/benefit </a:t>
            </a:r>
          </a:p>
          <a:p>
            <a:pPr>
              <a:lnSpc>
                <a:spcPct val="150000"/>
              </a:lnSpc>
            </a:pPr>
            <a:r>
              <a:rPr lang="en-US" sz="2800">
                <a:cs typeface="Calibri"/>
              </a:rPr>
              <a:t>Nov 15: Property graphs</a:t>
            </a:r>
          </a:p>
          <a:p>
            <a:pPr>
              <a:lnSpc>
                <a:spcPct val="150000"/>
              </a:lnSpc>
            </a:pPr>
            <a:r>
              <a:rPr lang="en-US" sz="2800">
                <a:cs typeface="Calibri"/>
              </a:rPr>
              <a:t>Nov 22: No class (Thanksgiving)</a:t>
            </a:r>
          </a:p>
          <a:p>
            <a:pPr>
              <a:lnSpc>
                <a:spcPct val="150000"/>
              </a:lnSpc>
            </a:pPr>
            <a:r>
              <a:rPr lang="en-US" sz="2800">
                <a:cs typeface="Calibri"/>
              </a:rPr>
              <a:t>Nov 29: Evaluation</a:t>
            </a:r>
          </a:p>
          <a:p>
            <a:pPr>
              <a:lnSpc>
                <a:spcPct val="150000"/>
              </a:lnSpc>
            </a:pPr>
            <a:r>
              <a:rPr lang="en-US" sz="2800">
                <a:cs typeface="Calibri"/>
              </a:rPr>
              <a:t>Dec 6: Ethics and Legality</a:t>
            </a:r>
          </a:p>
          <a:p>
            <a:pPr>
              <a:lnSpc>
                <a:spcPct val="150000"/>
              </a:lnSpc>
            </a:pPr>
            <a:r>
              <a:rPr lang="en-US" sz="2800">
                <a:cs typeface="Calibri"/>
              </a:rPr>
              <a:t>Dec 13: Presentations</a:t>
            </a:r>
          </a:p>
        </p:txBody>
      </p:sp>
      <p:sp>
        <p:nvSpPr>
          <p:cNvPr id="14" name="Content Placeholder 3">
            <a:extLst>
              <a:ext uri="{FF2B5EF4-FFF2-40B4-BE49-F238E27FC236}">
                <a16:creationId xmlns:a16="http://schemas.microsoft.com/office/drawing/2014/main" id="{D7FA75A8-E1BE-47E0-AAB3-0990B93F6CE9}"/>
              </a:ext>
            </a:extLst>
          </p:cNvPr>
          <p:cNvSpPr>
            <a:spLocks noGrp="1"/>
          </p:cNvSpPr>
          <p:nvPr/>
        </p:nvSpPr>
        <p:spPr>
          <a:xfrm>
            <a:off x="839788" y="1570547"/>
            <a:ext cx="5157787" cy="5151076"/>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2800">
                <a:cs typeface="Calibri"/>
              </a:rPr>
              <a:t>Aug 30: Overview Data Science</a:t>
            </a:r>
          </a:p>
          <a:p>
            <a:pPr>
              <a:lnSpc>
                <a:spcPct val="150000"/>
              </a:lnSpc>
            </a:pPr>
            <a:r>
              <a:rPr lang="en-US" sz="2800">
                <a:cs typeface="Calibri"/>
              </a:rPr>
              <a:t>Sept 6: Python in </a:t>
            </a:r>
            <a:r>
              <a:rPr lang="en-US" sz="2800" err="1">
                <a:cs typeface="Calibri"/>
              </a:rPr>
              <a:t>Jupyter</a:t>
            </a:r>
            <a:endParaRPr lang="en-US" sz="2800">
              <a:cs typeface="Calibri"/>
            </a:endParaRPr>
          </a:p>
          <a:p>
            <a:pPr>
              <a:lnSpc>
                <a:spcPct val="150000"/>
              </a:lnSpc>
            </a:pPr>
            <a:r>
              <a:rPr lang="en-US" sz="2800">
                <a:cs typeface="Calibri"/>
              </a:rPr>
              <a:t>Sept 13: Math (stats)</a:t>
            </a:r>
          </a:p>
          <a:p>
            <a:pPr>
              <a:lnSpc>
                <a:spcPct val="150000"/>
              </a:lnSpc>
            </a:pPr>
            <a:r>
              <a:rPr lang="en-US" sz="2800">
                <a:cs typeface="Calibri"/>
              </a:rPr>
              <a:t>Sept 20: Regression</a:t>
            </a:r>
          </a:p>
          <a:p>
            <a:pPr>
              <a:lnSpc>
                <a:spcPct val="150000"/>
              </a:lnSpc>
            </a:pPr>
            <a:r>
              <a:rPr lang="en-US" sz="2800">
                <a:cs typeface="Calibri"/>
              </a:rPr>
              <a:t>Sept 27: Clustering</a:t>
            </a:r>
          </a:p>
          <a:p>
            <a:pPr>
              <a:lnSpc>
                <a:spcPct val="150000"/>
              </a:lnSpc>
            </a:pPr>
            <a:r>
              <a:rPr lang="en-US" sz="2800">
                <a:cs typeface="Calibri"/>
              </a:rPr>
              <a:t>Oct 4: Getting data</a:t>
            </a:r>
          </a:p>
          <a:p>
            <a:pPr>
              <a:lnSpc>
                <a:spcPct val="150000"/>
              </a:lnSpc>
            </a:pPr>
            <a:r>
              <a:rPr lang="en-US" sz="2800">
                <a:cs typeface="Calibri"/>
              </a:rPr>
              <a:t>Oct 11: </a:t>
            </a:r>
            <a:r>
              <a:rPr lang="en-US" sz="2800" i="1">
                <a:cs typeface="Calibri"/>
              </a:rPr>
              <a:t>Substitute's choice</a:t>
            </a:r>
            <a:endParaRPr lang="en-US" sz="2800">
              <a:cs typeface="Calibri"/>
            </a:endParaRPr>
          </a:p>
          <a:p>
            <a:pPr>
              <a:lnSpc>
                <a:spcPct val="150000"/>
              </a:lnSpc>
            </a:pPr>
            <a:r>
              <a:rPr lang="en-US" sz="2800">
                <a:cs typeface="Calibri"/>
              </a:rPr>
              <a:t>Oct 18: Data cleanup</a:t>
            </a:r>
          </a:p>
        </p:txBody>
      </p:sp>
      <p:pic>
        <p:nvPicPr>
          <p:cNvPr id="15" name="Picture 14" descr="A close up of a logo&#10;&#10;Description generated with high confidence">
            <a:extLst>
              <a:ext uri="{FF2B5EF4-FFF2-40B4-BE49-F238E27FC236}">
                <a16:creationId xmlns:a16="http://schemas.microsoft.com/office/drawing/2014/main" id="{AC691C8C-CC66-41AD-9CE5-EC2C09F1C8BB}"/>
              </a:ext>
            </a:extLst>
          </p:cNvPr>
          <p:cNvPicPr>
            <a:picLocks noChangeAspect="1"/>
          </p:cNvPicPr>
          <p:nvPr/>
        </p:nvPicPr>
        <p:blipFill>
          <a:blip r:embed="rId2"/>
          <a:stretch>
            <a:fillRect/>
          </a:stretch>
        </p:blipFill>
        <p:spPr>
          <a:xfrm>
            <a:off x="421522" y="4249406"/>
            <a:ext cx="454506" cy="433119"/>
          </a:xfrm>
          <a:prstGeom prst="rect">
            <a:avLst/>
          </a:prstGeom>
        </p:spPr>
      </p:pic>
    </p:spTree>
    <p:extLst>
      <p:ext uri="{BB962C8B-B14F-4D97-AF65-F5344CB8AC3E}">
        <p14:creationId xmlns:p14="http://schemas.microsoft.com/office/powerpoint/2010/main" val="64371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95C4-E58A-4113-9E67-4A296E573BB1}"/>
              </a:ext>
            </a:extLst>
          </p:cNvPr>
          <p:cNvSpPr>
            <a:spLocks noGrp="1"/>
          </p:cNvSpPr>
          <p:nvPr>
            <p:ph type="title"/>
          </p:nvPr>
        </p:nvSpPr>
        <p:spPr/>
        <p:txBody>
          <a:bodyPr/>
          <a:lstStyle/>
          <a:p>
            <a:r>
              <a:rPr lang="en-US">
                <a:cs typeface="Calibri Light"/>
              </a:rPr>
              <a:t>Scraping data isn't the only path</a:t>
            </a:r>
            <a:endParaRPr lang="en-US"/>
          </a:p>
        </p:txBody>
      </p:sp>
      <p:sp>
        <p:nvSpPr>
          <p:cNvPr id="3" name="Content Placeholder 2">
            <a:extLst>
              <a:ext uri="{FF2B5EF4-FFF2-40B4-BE49-F238E27FC236}">
                <a16:creationId xmlns:a16="http://schemas.microsoft.com/office/drawing/2014/main" id="{C0FEEA35-3196-43B2-A9AC-1A3F48A0E077}"/>
              </a:ext>
            </a:extLst>
          </p:cNvPr>
          <p:cNvSpPr>
            <a:spLocks noGrp="1"/>
          </p:cNvSpPr>
          <p:nvPr>
            <p:ph idx="1"/>
          </p:nvPr>
        </p:nvSpPr>
        <p:spPr/>
        <p:txBody>
          <a:bodyPr vert="horz" lIns="91440" tIns="45720" rIns="91440" bIns="45720" rtlCol="0" anchor="t">
            <a:normAutofit/>
          </a:bodyPr>
          <a:lstStyle/>
          <a:p>
            <a:r>
              <a:rPr lang="en-US">
                <a:cs typeface="Calibri"/>
                <a:hlinkClick r:id="rId2"/>
              </a:rPr>
              <a:t>https://www.ssa.gov/oact/babynames/</a:t>
            </a:r>
            <a:endParaRPr lang="en-US">
              <a:cs typeface="Calibri"/>
            </a:endParaRPr>
          </a:p>
          <a:p>
            <a:r>
              <a:rPr lang="en-US">
                <a:cs typeface="Calibri"/>
              </a:rPr>
              <a:t>Year and Popularity scale for a List of the Most Popular Names</a:t>
            </a:r>
          </a:p>
          <a:p>
            <a:endParaRPr lang="en-US">
              <a:cs typeface="Calibri"/>
            </a:endParaRPr>
          </a:p>
          <a:p>
            <a:pPr marL="0" indent="0">
              <a:buNone/>
            </a:pPr>
            <a:r>
              <a:rPr lang="en-US">
                <a:cs typeface="Calibri"/>
              </a:rPr>
              <a:t>Can we scrape the data?</a:t>
            </a:r>
          </a:p>
          <a:p>
            <a:r>
              <a:rPr lang="en-US">
                <a:cs typeface="Calibri"/>
                <a:hlinkClick r:id="rId3"/>
              </a:rPr>
              <a:t>https://www.ssa.gov/robots.txt</a:t>
            </a:r>
          </a:p>
          <a:p>
            <a:pPr marL="0" indent="0">
              <a:buNone/>
            </a:pPr>
            <a:endParaRPr lang="en-US">
              <a:cs typeface="Calibri"/>
            </a:endParaRPr>
          </a:p>
          <a:p>
            <a:pPr marL="0" indent="0">
              <a:buNone/>
            </a:pPr>
            <a:r>
              <a:rPr lang="en-US">
                <a:cs typeface="Calibri"/>
              </a:rPr>
              <a:t>Do policies allow scraping?</a:t>
            </a:r>
          </a:p>
          <a:p>
            <a:r>
              <a:rPr lang="en-US">
                <a:cs typeface="Calibri"/>
              </a:rPr>
              <a:t>https://www.ssa.gov/agency/websitepolicies.html</a:t>
            </a:r>
          </a:p>
        </p:txBody>
      </p:sp>
    </p:spTree>
    <p:extLst>
      <p:ext uri="{BB962C8B-B14F-4D97-AF65-F5344CB8AC3E}">
        <p14:creationId xmlns:p14="http://schemas.microsoft.com/office/powerpoint/2010/main" val="3076065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5B0E9-1E9F-408B-A675-6B122027D195}"/>
              </a:ext>
            </a:extLst>
          </p:cNvPr>
          <p:cNvSpPr>
            <a:spLocks noGrp="1"/>
          </p:cNvSpPr>
          <p:nvPr>
            <p:ph type="title"/>
          </p:nvPr>
        </p:nvSpPr>
        <p:spPr>
          <a:xfrm>
            <a:off x="838200" y="365125"/>
            <a:ext cx="11220090" cy="1325563"/>
          </a:xfrm>
        </p:spPr>
        <p:txBody>
          <a:bodyPr/>
          <a:lstStyle/>
          <a:p>
            <a:r>
              <a:rPr lang="en-US">
                <a:cs typeface="Calibri Light"/>
              </a:rPr>
              <a:t>Sometimes data is made available for download</a:t>
            </a:r>
          </a:p>
        </p:txBody>
      </p:sp>
      <p:sp>
        <p:nvSpPr>
          <p:cNvPr id="3" name="Content Placeholder 2">
            <a:extLst>
              <a:ext uri="{FF2B5EF4-FFF2-40B4-BE49-F238E27FC236}">
                <a16:creationId xmlns:a16="http://schemas.microsoft.com/office/drawing/2014/main" id="{4E63AA3A-9E67-4408-BDDC-B1DCD29E063B}"/>
              </a:ext>
            </a:extLst>
          </p:cNvPr>
          <p:cNvSpPr>
            <a:spLocks noGrp="1"/>
          </p:cNvSpPr>
          <p:nvPr>
            <p:ph idx="1"/>
          </p:nvPr>
        </p:nvSpPr>
        <p:spPr/>
        <p:txBody>
          <a:bodyPr vert="horz" lIns="91440" tIns="45720" rIns="91440" bIns="45720" rtlCol="0" anchor="t">
            <a:normAutofit/>
          </a:bodyPr>
          <a:lstStyle/>
          <a:p>
            <a:r>
              <a:rPr lang="en-US" sz="2400">
                <a:cs typeface="Calibri"/>
              </a:rPr>
              <a:t>https://www.google.com/search?q=site%3Assa.gov+download+baby+names</a:t>
            </a:r>
          </a:p>
          <a:p>
            <a:r>
              <a:rPr lang="en-US">
                <a:cs typeface="Calibri"/>
                <a:hlinkClick r:id="rId2"/>
              </a:rPr>
              <a:t>https://www.google.com/search?q=site%3Assa.gov+api</a:t>
            </a:r>
          </a:p>
          <a:p>
            <a:endParaRPr lang="en-US">
              <a:cs typeface="Calibri"/>
            </a:endParaRPr>
          </a:p>
          <a:p>
            <a:pPr marL="0" indent="0">
              <a:buNone/>
            </a:pPr>
            <a:r>
              <a:rPr lang="en-US">
                <a:cs typeface="Calibri"/>
              </a:rPr>
              <a:t>In this case, we find the data is available for direct download:</a:t>
            </a:r>
          </a:p>
          <a:p>
            <a:r>
              <a:rPr lang="en-US">
                <a:cs typeface="Calibri"/>
                <a:hlinkClick r:id="rId3"/>
              </a:rPr>
              <a:t>https://www.ssa.gov/oact/babynames/limits.html</a:t>
            </a:r>
          </a:p>
          <a:p>
            <a:r>
              <a:rPr lang="en-US">
                <a:cs typeface="Calibri"/>
                <a:hlinkClick r:id="rId4"/>
              </a:rPr>
              <a:t>https://catalog.data.gov/dataset?tags=baby-names</a:t>
            </a:r>
          </a:p>
          <a:p>
            <a:r>
              <a:rPr lang="en-US">
                <a:cs typeface="Calibri"/>
                <a:hlinkClick r:id="rId5"/>
              </a:rPr>
              <a:t>https://www.ssa.gov/open/data/</a:t>
            </a:r>
          </a:p>
          <a:p>
            <a:r>
              <a:rPr lang="en-US">
                <a:cs typeface="Calibri"/>
              </a:rPr>
              <a:t>https://www.ssa.gov/data/</a:t>
            </a:r>
          </a:p>
        </p:txBody>
      </p:sp>
    </p:spTree>
    <p:extLst>
      <p:ext uri="{BB962C8B-B14F-4D97-AF65-F5344CB8AC3E}">
        <p14:creationId xmlns:p14="http://schemas.microsoft.com/office/powerpoint/2010/main" val="943730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DD95-17C5-40AE-9AA3-C0CF91F3E899}"/>
              </a:ext>
            </a:extLst>
          </p:cNvPr>
          <p:cNvSpPr>
            <a:spLocks noGrp="1"/>
          </p:cNvSpPr>
          <p:nvPr>
            <p:ph type="title"/>
          </p:nvPr>
        </p:nvSpPr>
        <p:spPr/>
        <p:txBody>
          <a:bodyPr/>
          <a:lstStyle/>
          <a:p>
            <a:r>
              <a:rPr lang="en-US">
                <a:cs typeface="Calibri Light"/>
              </a:rPr>
              <a:t>Example of a simple API</a:t>
            </a:r>
            <a:endParaRPr lang="en-US"/>
          </a:p>
        </p:txBody>
      </p:sp>
      <p:sp>
        <p:nvSpPr>
          <p:cNvPr id="3" name="Content Placeholder 2">
            <a:extLst>
              <a:ext uri="{FF2B5EF4-FFF2-40B4-BE49-F238E27FC236}">
                <a16:creationId xmlns:a16="http://schemas.microsoft.com/office/drawing/2014/main" id="{D2DB7D72-B3AD-4BBC-899D-91088F66DA66}"/>
              </a:ext>
            </a:extLst>
          </p:cNvPr>
          <p:cNvSpPr>
            <a:spLocks noGrp="1"/>
          </p:cNvSpPr>
          <p:nvPr>
            <p:ph idx="1"/>
          </p:nvPr>
        </p:nvSpPr>
        <p:spPr/>
        <p:txBody>
          <a:bodyPr vert="horz" lIns="91440" tIns="45720" rIns="91440" bIns="45720" rtlCol="0" anchor="t">
            <a:normAutofit/>
          </a:bodyPr>
          <a:lstStyle/>
          <a:p>
            <a:r>
              <a:rPr lang="en-US">
                <a:cs typeface="Calibri"/>
                <a:hlinkClick r:id="rId2"/>
              </a:rPr>
              <a:t>http://swoogle.umbc.edu/SimService/</a:t>
            </a:r>
            <a:endParaRPr lang="en-US">
              <a:cs typeface="Calibri"/>
            </a:endParaRPr>
          </a:p>
          <a:p>
            <a:endParaRPr lang="en-US">
              <a:cs typeface="Calibri"/>
            </a:endParaRPr>
          </a:p>
          <a:p>
            <a:r>
              <a:rPr lang="en-US">
                <a:cs typeface="Calibri"/>
                <a:hlinkClick r:id="rId3"/>
              </a:rPr>
              <a:t>http://swoogle.umbc.edu/SimService/api.html</a:t>
            </a:r>
          </a:p>
          <a:p>
            <a:endParaRPr lang="en-US">
              <a:cs typeface="Calibri"/>
            </a:endParaRPr>
          </a:p>
          <a:p>
            <a:endParaRPr lang="en-US">
              <a:cs typeface="Calibri"/>
            </a:endParaRPr>
          </a:p>
          <a:p>
            <a:r>
              <a:rPr lang="en-US" sz="2000">
                <a:cs typeface="Calibri"/>
              </a:rPr>
              <a:t>http://localhost:8888/notebooks/week6_getting_data/get_6_requests_use_simple_API.ipynb</a:t>
            </a:r>
          </a:p>
        </p:txBody>
      </p:sp>
    </p:spTree>
    <p:extLst>
      <p:ext uri="{BB962C8B-B14F-4D97-AF65-F5344CB8AC3E}">
        <p14:creationId xmlns:p14="http://schemas.microsoft.com/office/powerpoint/2010/main" val="1337870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D7A09-9A54-4461-B574-77764EA34C67}"/>
              </a:ext>
            </a:extLst>
          </p:cNvPr>
          <p:cNvSpPr>
            <a:spLocks noGrp="1"/>
          </p:cNvSpPr>
          <p:nvPr>
            <p:ph type="title"/>
          </p:nvPr>
        </p:nvSpPr>
        <p:spPr/>
        <p:txBody>
          <a:bodyPr/>
          <a:lstStyle/>
          <a:p>
            <a:r>
              <a:rPr lang="en-US">
                <a:cs typeface="Calibri Light"/>
              </a:rPr>
              <a:t>Constrain access using API keys</a:t>
            </a:r>
            <a:endParaRPr lang="en-US"/>
          </a:p>
        </p:txBody>
      </p:sp>
      <p:sp>
        <p:nvSpPr>
          <p:cNvPr id="3" name="Content Placeholder 2">
            <a:extLst>
              <a:ext uri="{FF2B5EF4-FFF2-40B4-BE49-F238E27FC236}">
                <a16:creationId xmlns:a16="http://schemas.microsoft.com/office/drawing/2014/main" id="{DA8391E4-2D0A-4E39-B19B-52E8C4ED4AA4}"/>
              </a:ext>
            </a:extLst>
          </p:cNvPr>
          <p:cNvSpPr>
            <a:spLocks noGrp="1"/>
          </p:cNvSpPr>
          <p:nvPr>
            <p:ph idx="1"/>
          </p:nvPr>
        </p:nvSpPr>
        <p:spPr/>
        <p:txBody>
          <a:bodyPr vert="horz" lIns="91440" tIns="45720" rIns="91440" bIns="45720" rtlCol="0" anchor="t">
            <a:normAutofit/>
          </a:bodyPr>
          <a:lstStyle/>
          <a:p>
            <a:r>
              <a:rPr lang="en-US">
                <a:cs typeface="Calibri"/>
                <a:hlinkClick r:id="rId2"/>
              </a:rPr>
              <a:t>https://sis.jhu.edu/api</a:t>
            </a:r>
            <a:r>
              <a:rPr lang="en-US">
                <a:cs typeface="Calibri"/>
              </a:rPr>
              <a:t> as an alternative to </a:t>
            </a:r>
            <a:r>
              <a:rPr lang="en-US">
                <a:cs typeface="Calibri"/>
                <a:hlinkClick r:id="rId3"/>
              </a:rPr>
              <a:t>https://sis.jhu.edu/classes/</a:t>
            </a:r>
          </a:p>
          <a:p>
            <a:endParaRPr lang="en-US">
              <a:cs typeface="Calibri"/>
            </a:endParaRPr>
          </a:p>
          <a:p>
            <a:endParaRPr lang="en-US">
              <a:cs typeface="Calibri"/>
            </a:endParaRPr>
          </a:p>
          <a:p>
            <a:r>
              <a:rPr lang="en-US" sz="2000">
                <a:cs typeface="Calibri"/>
              </a:rPr>
              <a:t>http://localhost:8888/notebooks/week6_getting_data/get_7_requests_use_API_with_key.ipynb</a:t>
            </a:r>
          </a:p>
          <a:p>
            <a:endParaRPr lang="en-US">
              <a:cs typeface="Calibri"/>
            </a:endParaRPr>
          </a:p>
          <a:p>
            <a:endParaRPr lang="en-US">
              <a:cs typeface="Calibri"/>
            </a:endParaRPr>
          </a:p>
        </p:txBody>
      </p:sp>
    </p:spTree>
    <p:extLst>
      <p:ext uri="{BB962C8B-B14F-4D97-AF65-F5344CB8AC3E}">
        <p14:creationId xmlns:p14="http://schemas.microsoft.com/office/powerpoint/2010/main" val="372801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36A41-4979-47B9-BDC8-15EE63A734FE}"/>
              </a:ext>
            </a:extLst>
          </p:cNvPr>
          <p:cNvSpPr>
            <a:spLocks noGrp="1"/>
          </p:cNvSpPr>
          <p:nvPr>
            <p:ph type="title"/>
          </p:nvPr>
        </p:nvSpPr>
        <p:spPr/>
        <p:txBody>
          <a:bodyPr/>
          <a:lstStyle/>
          <a:p>
            <a:r>
              <a:rPr lang="en-US">
                <a:cs typeface="Calibri Light"/>
              </a:rPr>
              <a:t>Working with data owners</a:t>
            </a:r>
          </a:p>
        </p:txBody>
      </p:sp>
      <p:sp>
        <p:nvSpPr>
          <p:cNvPr id="3" name="Content Placeholder 2">
            <a:extLst>
              <a:ext uri="{FF2B5EF4-FFF2-40B4-BE49-F238E27FC236}">
                <a16:creationId xmlns:a16="http://schemas.microsoft.com/office/drawing/2014/main" id="{28271AD9-6E87-4E82-A356-46D79C2AB53E}"/>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Not all data is directly accessible</a:t>
            </a:r>
            <a:endParaRPr lang="en-US"/>
          </a:p>
          <a:p>
            <a:endParaRPr lang="en-US">
              <a:cs typeface="Calibri"/>
            </a:endParaRPr>
          </a:p>
          <a:p>
            <a:r>
              <a:rPr lang="en-US">
                <a:cs typeface="Calibri"/>
              </a:rPr>
              <a:t>As a data scientist in a large organization, your team isn't the profit generator</a:t>
            </a:r>
          </a:p>
          <a:p>
            <a:r>
              <a:rPr lang="en-US">
                <a:cs typeface="Calibri"/>
              </a:rPr>
              <a:t>The data scientist also isn't the knowledge owner</a:t>
            </a:r>
          </a:p>
          <a:p>
            <a:r>
              <a:rPr lang="en-US">
                <a:cs typeface="Calibri"/>
              </a:rPr>
              <a:t>You have to convince people with data that you can help them</a:t>
            </a:r>
          </a:p>
          <a:p>
            <a:r>
              <a:rPr lang="en-US">
                <a:cs typeface="Calibri"/>
              </a:rPr>
              <a:t>You have to convey ability to assist and ability to communicate at their level in their jargon</a:t>
            </a:r>
          </a:p>
        </p:txBody>
      </p:sp>
    </p:spTree>
    <p:extLst>
      <p:ext uri="{BB962C8B-B14F-4D97-AF65-F5344CB8AC3E}">
        <p14:creationId xmlns:p14="http://schemas.microsoft.com/office/powerpoint/2010/main" val="2404810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2126-9FFA-42D3-8B5A-7BDE2B34D41E}"/>
              </a:ext>
            </a:extLst>
          </p:cNvPr>
          <p:cNvSpPr>
            <a:spLocks noGrp="1"/>
          </p:cNvSpPr>
          <p:nvPr>
            <p:ph type="title"/>
          </p:nvPr>
        </p:nvSpPr>
        <p:spPr>
          <a:xfrm>
            <a:off x="838200" y="365125"/>
            <a:ext cx="11076316" cy="1325563"/>
          </a:xfrm>
        </p:spPr>
        <p:txBody>
          <a:bodyPr/>
          <a:lstStyle/>
          <a:p>
            <a:r>
              <a:rPr lang="en-US" i="1">
                <a:cs typeface="Calibri Light"/>
              </a:rPr>
              <a:t>Role play activity</a:t>
            </a:r>
            <a:r>
              <a:rPr lang="en-US">
                <a:cs typeface="Calibri Light"/>
              </a:rPr>
              <a:t>: negotiating to find fear/hope</a:t>
            </a:r>
            <a:endParaRPr lang="en-US"/>
          </a:p>
        </p:txBody>
      </p:sp>
      <p:sp>
        <p:nvSpPr>
          <p:cNvPr id="3" name="Content Placeholder 2">
            <a:extLst>
              <a:ext uri="{FF2B5EF4-FFF2-40B4-BE49-F238E27FC236}">
                <a16:creationId xmlns:a16="http://schemas.microsoft.com/office/drawing/2014/main" id="{F85010A7-9FB1-4F4A-8A39-0A291F16E1D9}"/>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Part 1</a:t>
            </a:r>
          </a:p>
          <a:p>
            <a:pPr marL="0" indent="0">
              <a:buNone/>
            </a:pPr>
            <a:endParaRPr lang="en-US">
              <a:cs typeface="Calibri"/>
            </a:endParaRPr>
          </a:p>
          <a:p>
            <a:r>
              <a:rPr lang="en-US">
                <a:cs typeface="Calibri"/>
              </a:rPr>
              <a:t>Data owners move to  one side of room, </a:t>
            </a:r>
          </a:p>
          <a:p>
            <a:pPr marL="0" indent="0">
              <a:buNone/>
            </a:pPr>
            <a:r>
              <a:rPr lang="en-US">
                <a:cs typeface="Calibri"/>
              </a:rPr>
              <a:t>data requesters move to other side</a:t>
            </a:r>
          </a:p>
          <a:p>
            <a:endParaRPr lang="en-US">
              <a:cs typeface="Calibri"/>
            </a:endParaRPr>
          </a:p>
          <a:p>
            <a:r>
              <a:rPr lang="en-US">
                <a:cs typeface="Calibri"/>
              </a:rPr>
              <a:t>Review your prompts</a:t>
            </a:r>
          </a:p>
          <a:p>
            <a:r>
              <a:rPr lang="en-US">
                <a:cs typeface="Calibri"/>
              </a:rPr>
              <a:t>Each group collaborates on strategy</a:t>
            </a:r>
            <a:endParaRPr lang="en-US"/>
          </a:p>
          <a:p>
            <a:endParaRPr lang="en-US">
              <a:cs typeface="Calibri"/>
            </a:endParaRPr>
          </a:p>
          <a:p>
            <a:endParaRPr lang="en-US">
              <a:cs typeface="Calibri"/>
            </a:endParaRPr>
          </a:p>
          <a:p>
            <a:endParaRPr lang="en-US">
              <a:cs typeface="Calibri"/>
            </a:endParaRPr>
          </a:p>
          <a:p>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949211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2126-9FFA-42D3-8B5A-7BDE2B34D41E}"/>
              </a:ext>
            </a:extLst>
          </p:cNvPr>
          <p:cNvSpPr>
            <a:spLocks noGrp="1"/>
          </p:cNvSpPr>
          <p:nvPr>
            <p:ph type="title"/>
          </p:nvPr>
        </p:nvSpPr>
        <p:spPr>
          <a:xfrm>
            <a:off x="838200" y="365125"/>
            <a:ext cx="11076316" cy="1325563"/>
          </a:xfrm>
        </p:spPr>
        <p:txBody>
          <a:bodyPr/>
          <a:lstStyle/>
          <a:p>
            <a:r>
              <a:rPr lang="en-US" i="1">
                <a:cs typeface="Calibri Light"/>
              </a:rPr>
              <a:t>Role play activity</a:t>
            </a:r>
            <a:r>
              <a:rPr lang="en-US">
                <a:cs typeface="Calibri Light"/>
              </a:rPr>
              <a:t>: negotiating to find fear/hope</a:t>
            </a:r>
            <a:endParaRPr lang="en-US"/>
          </a:p>
        </p:txBody>
      </p:sp>
      <p:sp>
        <p:nvSpPr>
          <p:cNvPr id="3" name="Content Placeholder 2">
            <a:extLst>
              <a:ext uri="{FF2B5EF4-FFF2-40B4-BE49-F238E27FC236}">
                <a16:creationId xmlns:a16="http://schemas.microsoft.com/office/drawing/2014/main" id="{F85010A7-9FB1-4F4A-8A39-0A291F16E1D9}"/>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Part 2</a:t>
            </a:r>
            <a:endParaRPr lang="en-US"/>
          </a:p>
          <a:p>
            <a:pPr marL="0" indent="0">
              <a:buNone/>
            </a:pPr>
            <a:endParaRPr lang="en-US">
              <a:cs typeface="Calibri"/>
            </a:endParaRPr>
          </a:p>
          <a:p>
            <a:pPr>
              <a:buFont typeface="Arial"/>
              <a:buChar char="•"/>
            </a:pPr>
            <a:r>
              <a:rPr lang="en-US">
                <a:cs typeface="Calibri"/>
              </a:rPr>
              <a:t>Find a partner from the other team that you haven't collaborated with recently </a:t>
            </a:r>
          </a:p>
          <a:p>
            <a:pPr>
              <a:buFont typeface="Arial"/>
              <a:buChar char="•"/>
            </a:pPr>
            <a:endParaRPr lang="en-US">
              <a:cs typeface="Calibri"/>
            </a:endParaRPr>
          </a:p>
          <a:p>
            <a:pPr>
              <a:buFont typeface="Arial"/>
              <a:buChar char="•"/>
            </a:pPr>
            <a:r>
              <a:rPr lang="en-US">
                <a:cs typeface="Calibri"/>
              </a:rPr>
              <a:t>Engage your partner</a:t>
            </a:r>
          </a:p>
          <a:p>
            <a:pPr>
              <a:buFont typeface="Arial"/>
              <a:buChar char="•"/>
            </a:pPr>
            <a:endParaRPr lang="en-US">
              <a:cs typeface="Calibri"/>
            </a:endParaRPr>
          </a:p>
          <a:p>
            <a:pPr marL="0" indent="0">
              <a:buNone/>
            </a:pPr>
            <a:endParaRPr lang="en-US">
              <a:cs typeface="Calibri"/>
            </a:endParaRPr>
          </a:p>
          <a:p>
            <a:pPr marL="0" indent="0">
              <a:buNone/>
            </a:pPr>
            <a:endParaRPr lang="en-US">
              <a:cs typeface="Calibri"/>
            </a:endParaRPr>
          </a:p>
          <a:p>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156582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6626-B005-4EAF-9311-45730DC42235}"/>
              </a:ext>
            </a:extLst>
          </p:cNvPr>
          <p:cNvSpPr>
            <a:spLocks noGrp="1"/>
          </p:cNvSpPr>
          <p:nvPr>
            <p:ph type="title"/>
          </p:nvPr>
        </p:nvSpPr>
        <p:spPr/>
        <p:txBody>
          <a:bodyPr/>
          <a:lstStyle/>
          <a:p>
            <a:r>
              <a:rPr lang="en-US">
                <a:cs typeface="Calibri Light"/>
              </a:rPr>
              <a:t>(</a:t>
            </a:r>
            <a:r>
              <a:rPr lang="en-US" i="1">
                <a:cs typeface="Calibri Light"/>
              </a:rPr>
              <a:t>Activity</a:t>
            </a:r>
            <a:r>
              <a:rPr lang="en-US">
                <a:cs typeface="Calibri Light"/>
              </a:rPr>
              <a:t>) Negotiation with partner</a:t>
            </a:r>
            <a:endParaRPr lang="en-US"/>
          </a:p>
        </p:txBody>
      </p:sp>
      <p:sp>
        <p:nvSpPr>
          <p:cNvPr id="3" name="Content Placeholder 2">
            <a:extLst>
              <a:ext uri="{FF2B5EF4-FFF2-40B4-BE49-F238E27FC236}">
                <a16:creationId xmlns:a16="http://schemas.microsoft.com/office/drawing/2014/main" id="{D12737D5-BBB1-49BD-848D-98036BCA8ACC}"/>
              </a:ext>
            </a:extLst>
          </p:cNvPr>
          <p:cNvSpPr>
            <a:spLocks noGrp="1"/>
          </p:cNvSpPr>
          <p:nvPr>
            <p:ph idx="1"/>
          </p:nvPr>
        </p:nvSpPr>
        <p:spPr/>
        <p:txBody>
          <a:bodyPr vert="horz" lIns="91440" tIns="45720" rIns="91440" bIns="45720" rtlCol="0" anchor="t">
            <a:normAutofit/>
          </a:bodyPr>
          <a:lstStyle/>
          <a:p>
            <a:r>
              <a:rPr lang="en-US">
                <a:cs typeface="Calibri"/>
              </a:rPr>
              <a:t>Requester asks Owner, "do you have this data set?"</a:t>
            </a:r>
          </a:p>
          <a:p>
            <a:r>
              <a:rPr lang="en-US">
                <a:cs typeface="Calibri"/>
              </a:rPr>
              <a:t>Owner says, "Yes"</a:t>
            </a:r>
          </a:p>
          <a:p>
            <a:r>
              <a:rPr lang="en-US">
                <a:cs typeface="Calibri"/>
              </a:rPr>
              <a:t>Requester: "I want a copy of the data you have."</a:t>
            </a:r>
          </a:p>
          <a:p>
            <a:r>
              <a:rPr lang="en-US">
                <a:cs typeface="Calibri"/>
              </a:rPr>
              <a:t>Owner: use an excuse</a:t>
            </a:r>
            <a:endParaRPr lang="en-US"/>
          </a:p>
          <a:p>
            <a:r>
              <a:rPr lang="en-US">
                <a:cs typeface="Calibri"/>
              </a:rPr>
              <a:t>Requester: persist</a:t>
            </a:r>
          </a:p>
          <a:p>
            <a:r>
              <a:rPr lang="en-US">
                <a:cs typeface="Calibri"/>
              </a:rPr>
              <a:t>Owner: indicate fear</a:t>
            </a:r>
          </a:p>
          <a:p>
            <a:r>
              <a:rPr lang="en-US">
                <a:cs typeface="Calibri"/>
              </a:rPr>
              <a:t>Requester: how will you address the owner's fear?</a:t>
            </a:r>
          </a:p>
        </p:txBody>
      </p:sp>
    </p:spTree>
    <p:extLst>
      <p:ext uri="{BB962C8B-B14F-4D97-AF65-F5344CB8AC3E}">
        <p14:creationId xmlns:p14="http://schemas.microsoft.com/office/powerpoint/2010/main" val="26082811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6EAE8-80A9-4BA2-8966-7B52ADCDF522}"/>
              </a:ext>
            </a:extLst>
          </p:cNvPr>
          <p:cNvSpPr>
            <a:spLocks noGrp="1"/>
          </p:cNvSpPr>
          <p:nvPr>
            <p:ph type="title"/>
          </p:nvPr>
        </p:nvSpPr>
        <p:spPr/>
        <p:txBody>
          <a:bodyPr/>
          <a:lstStyle/>
          <a:p>
            <a:r>
              <a:rPr lang="en-US">
                <a:cs typeface="Calibri Light"/>
              </a:rPr>
              <a:t>Getting data from (electronic) documents</a:t>
            </a:r>
            <a:endParaRPr lang="en-US"/>
          </a:p>
        </p:txBody>
      </p:sp>
      <p:sp>
        <p:nvSpPr>
          <p:cNvPr id="3" name="Content Placeholder 2">
            <a:extLst>
              <a:ext uri="{FF2B5EF4-FFF2-40B4-BE49-F238E27FC236}">
                <a16:creationId xmlns:a16="http://schemas.microsoft.com/office/drawing/2014/main" id="{10D2F22C-0FD6-4E05-B069-BB6B2513343B}"/>
              </a:ext>
            </a:extLst>
          </p:cNvPr>
          <p:cNvSpPr>
            <a:spLocks noGrp="1"/>
          </p:cNvSpPr>
          <p:nvPr>
            <p:ph idx="1"/>
          </p:nvPr>
        </p:nvSpPr>
        <p:spPr>
          <a:xfrm>
            <a:off x="838200" y="3579661"/>
            <a:ext cx="10515600" cy="2597302"/>
          </a:xfrm>
        </p:spPr>
        <p:txBody>
          <a:bodyPr vert="horz" lIns="91440" tIns="45720" rIns="91440" bIns="45720" rtlCol="0" anchor="t">
            <a:normAutofit fontScale="92500" lnSpcReduction="10000"/>
          </a:bodyPr>
          <a:lstStyle/>
          <a:p>
            <a:pPr marL="0" indent="0">
              <a:buNone/>
            </a:pPr>
            <a:r>
              <a:rPr lang="en-US">
                <a:cs typeface="Calibri"/>
              </a:rPr>
              <a:t>Not all data is on the Internet</a:t>
            </a:r>
          </a:p>
          <a:p>
            <a:r>
              <a:rPr lang="en-US">
                <a:cs typeface="Calibri"/>
              </a:rPr>
              <a:t>Internal business records</a:t>
            </a:r>
          </a:p>
          <a:p>
            <a:r>
              <a:rPr lang="en-US">
                <a:cs typeface="Calibri"/>
              </a:rPr>
              <a:t>Reports</a:t>
            </a:r>
          </a:p>
          <a:p>
            <a:r>
              <a:rPr lang="en-US">
                <a:cs typeface="Calibri"/>
              </a:rPr>
              <a:t>Essays submitted by students of Data 601 section 4</a:t>
            </a:r>
          </a:p>
          <a:p>
            <a:endParaRPr lang="en-US">
              <a:cs typeface="Calibri"/>
            </a:endParaRPr>
          </a:p>
          <a:p>
            <a:pPr marL="0" indent="0">
              <a:buNone/>
            </a:pPr>
            <a:r>
              <a:rPr lang="en-US" sz="2000">
                <a:cs typeface="Calibri"/>
              </a:rPr>
              <a:t>http://localhost:8888/notebooks/week6_getting_data/text_1_extract_text_from_docx.ipynb</a:t>
            </a:r>
          </a:p>
        </p:txBody>
      </p:sp>
      <p:pic>
        <p:nvPicPr>
          <p:cNvPr id="4" name="Picture 4" descr="A picture containing indoor, paper, newspaper, reading&#10;&#10;Description generated with very high confidence">
            <a:extLst>
              <a:ext uri="{FF2B5EF4-FFF2-40B4-BE49-F238E27FC236}">
                <a16:creationId xmlns:a16="http://schemas.microsoft.com/office/drawing/2014/main" id="{AFFB02B0-1A2B-440F-B4CB-EB61ED3046E9}"/>
              </a:ext>
            </a:extLst>
          </p:cNvPr>
          <p:cNvPicPr>
            <a:picLocks noChangeAspect="1"/>
          </p:cNvPicPr>
          <p:nvPr/>
        </p:nvPicPr>
        <p:blipFill>
          <a:blip r:embed="rId2"/>
          <a:stretch>
            <a:fillRect/>
          </a:stretch>
        </p:blipFill>
        <p:spPr>
          <a:xfrm>
            <a:off x="7082287" y="1575607"/>
            <a:ext cx="4540369" cy="3031050"/>
          </a:xfrm>
          <a:prstGeom prst="rect">
            <a:avLst/>
          </a:prstGeom>
        </p:spPr>
      </p:pic>
      <p:sp>
        <p:nvSpPr>
          <p:cNvPr id="6" name="TextBox 5">
            <a:extLst>
              <a:ext uri="{FF2B5EF4-FFF2-40B4-BE49-F238E27FC236}">
                <a16:creationId xmlns:a16="http://schemas.microsoft.com/office/drawing/2014/main" id="{0963C07A-1D6E-4D29-9B97-55B607DD16DE}"/>
              </a:ext>
            </a:extLst>
          </p:cNvPr>
          <p:cNvSpPr txBox="1"/>
          <p:nvPr/>
        </p:nvSpPr>
        <p:spPr>
          <a:xfrm>
            <a:off x="785004" y="6341853"/>
            <a:ext cx="636629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--&gt; If you can </a:t>
            </a:r>
            <a:r>
              <a:rPr lang="en-US" err="1">
                <a:cs typeface="Calibri"/>
              </a:rPr>
              <a:t>losslessly</a:t>
            </a:r>
            <a:r>
              <a:rPr lang="en-US">
                <a:cs typeface="Calibri"/>
              </a:rPr>
              <a:t> convert your document to HTML, do that</a:t>
            </a:r>
          </a:p>
        </p:txBody>
      </p:sp>
    </p:spTree>
    <p:extLst>
      <p:ext uri="{BB962C8B-B14F-4D97-AF65-F5344CB8AC3E}">
        <p14:creationId xmlns:p14="http://schemas.microsoft.com/office/powerpoint/2010/main" val="7332604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17D52-DBA1-4473-A4A0-75443B3465B2}"/>
              </a:ext>
            </a:extLst>
          </p:cNvPr>
          <p:cNvSpPr>
            <a:spLocks noGrp="1"/>
          </p:cNvSpPr>
          <p:nvPr>
            <p:ph type="title"/>
          </p:nvPr>
        </p:nvSpPr>
        <p:spPr>
          <a:xfrm>
            <a:off x="838200" y="293238"/>
            <a:ext cx="10515600" cy="1325563"/>
          </a:xfrm>
        </p:spPr>
        <p:txBody>
          <a:bodyPr/>
          <a:lstStyle/>
          <a:p>
            <a:r>
              <a:rPr lang="en-US">
                <a:cs typeface="Calibri Light"/>
              </a:rPr>
              <a:t>When you don't have the data you need</a:t>
            </a:r>
            <a:endParaRPr lang="en-US"/>
          </a:p>
        </p:txBody>
      </p:sp>
      <p:sp>
        <p:nvSpPr>
          <p:cNvPr id="3" name="Content Placeholder 2">
            <a:extLst>
              <a:ext uri="{FF2B5EF4-FFF2-40B4-BE49-F238E27FC236}">
                <a16:creationId xmlns:a16="http://schemas.microsoft.com/office/drawing/2014/main" id="{7D957973-F264-4CDF-BD0A-B05F0EA829ED}"/>
              </a:ext>
            </a:extLst>
          </p:cNvPr>
          <p:cNvSpPr>
            <a:spLocks noGrp="1"/>
          </p:cNvSpPr>
          <p:nvPr>
            <p:ph idx="1"/>
          </p:nvPr>
        </p:nvSpPr>
        <p:spPr>
          <a:xfrm>
            <a:off x="838200" y="1581210"/>
            <a:ext cx="10515600" cy="4883299"/>
          </a:xfrm>
        </p:spPr>
        <p:txBody>
          <a:bodyPr vert="horz" lIns="91440" tIns="45720" rIns="91440" bIns="45720" rtlCol="0" anchor="t">
            <a:normAutofit lnSpcReduction="10000"/>
          </a:bodyPr>
          <a:lstStyle/>
          <a:p>
            <a:pPr marL="0" indent="0">
              <a:buNone/>
            </a:pPr>
            <a:r>
              <a:rPr lang="en-US">
                <a:cs typeface="Calibri"/>
              </a:rPr>
              <a:t>Fake (synthetic) data</a:t>
            </a:r>
            <a:endParaRPr lang="en-US"/>
          </a:p>
          <a:p>
            <a:endParaRPr lang="en-US">
              <a:cs typeface="Calibri"/>
            </a:endParaRPr>
          </a:p>
          <a:p>
            <a:r>
              <a:rPr lang="en-US">
                <a:cs typeface="Calibri"/>
              </a:rPr>
              <a:t>What variables would you need in your model?</a:t>
            </a:r>
          </a:p>
          <a:p>
            <a:r>
              <a:rPr lang="en-US">
                <a:cs typeface="Calibri"/>
              </a:rPr>
              <a:t>What is the distribution of each variable?</a:t>
            </a:r>
          </a:p>
          <a:p>
            <a:r>
              <a:rPr lang="en-US">
                <a:cs typeface="Calibri"/>
              </a:rPr>
              <a:t>Expected frequency of measurements?</a:t>
            </a:r>
          </a:p>
          <a:p>
            <a:r>
              <a:rPr lang="en-US">
                <a:cs typeface="Calibri"/>
              </a:rPr>
              <a:t>Expected number of instances?</a:t>
            </a:r>
          </a:p>
          <a:p>
            <a:r>
              <a:rPr lang="en-US">
                <a:cs typeface="Calibri"/>
              </a:rPr>
              <a:t>Expected data format (JSON, XML, CSV, HTML, DOCX)</a:t>
            </a:r>
          </a:p>
          <a:p>
            <a:r>
              <a:rPr lang="en-US">
                <a:cs typeface="Calibri"/>
              </a:rPr>
              <a:t>Expected data type (date strings, text, numbers)</a:t>
            </a:r>
          </a:p>
          <a:p>
            <a:endParaRPr lang="en-US">
              <a:cs typeface="Calibri"/>
            </a:endParaRPr>
          </a:p>
          <a:p>
            <a:pPr>
              <a:buNone/>
            </a:pPr>
            <a:r>
              <a:rPr lang="en-US">
                <a:cs typeface="Calibri"/>
                <a:hlinkClick r:id="rId2"/>
              </a:rPr>
              <a:t>https://www.generatedata.com/</a:t>
            </a:r>
            <a:r>
              <a:rPr lang="en-US">
                <a:cs typeface="Calibri"/>
              </a:rPr>
              <a:t>        https://www.mockaroo.com/</a:t>
            </a:r>
            <a:endParaRPr lang="en-US"/>
          </a:p>
        </p:txBody>
      </p:sp>
      <p:pic>
        <p:nvPicPr>
          <p:cNvPr id="4" name="Picture 4" descr="A picture containing indoor, looking&#10;&#10;Description generated with high confidence">
            <a:extLst>
              <a:ext uri="{FF2B5EF4-FFF2-40B4-BE49-F238E27FC236}">
                <a16:creationId xmlns:a16="http://schemas.microsoft.com/office/drawing/2014/main" id="{34558CAD-C77E-498D-9FA9-E991746A482D}"/>
              </a:ext>
            </a:extLst>
          </p:cNvPr>
          <p:cNvPicPr>
            <a:picLocks noChangeAspect="1"/>
          </p:cNvPicPr>
          <p:nvPr/>
        </p:nvPicPr>
        <p:blipFill>
          <a:blip r:embed="rId3"/>
          <a:stretch>
            <a:fillRect/>
          </a:stretch>
        </p:blipFill>
        <p:spPr>
          <a:xfrm>
            <a:off x="8821947" y="1237891"/>
            <a:ext cx="3375803" cy="3375803"/>
          </a:xfrm>
          <a:prstGeom prst="rect">
            <a:avLst/>
          </a:prstGeom>
        </p:spPr>
      </p:pic>
    </p:spTree>
    <p:extLst>
      <p:ext uri="{BB962C8B-B14F-4D97-AF65-F5344CB8AC3E}">
        <p14:creationId xmlns:p14="http://schemas.microsoft.com/office/powerpoint/2010/main" val="1811910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E90C6-CACE-4E34-A540-A381EE583A3B}"/>
              </a:ext>
            </a:extLst>
          </p:cNvPr>
          <p:cNvSpPr>
            <a:spLocks noGrp="1"/>
          </p:cNvSpPr>
          <p:nvPr>
            <p:ph type="title"/>
          </p:nvPr>
        </p:nvSpPr>
        <p:spPr>
          <a:xfrm>
            <a:off x="838200" y="595163"/>
            <a:ext cx="10515600" cy="1325563"/>
          </a:xfrm>
        </p:spPr>
        <p:txBody>
          <a:bodyPr/>
          <a:lstStyle/>
          <a:p>
            <a:r>
              <a:rPr lang="en-US" i="1">
                <a:cs typeface="Calibri Light"/>
              </a:rPr>
              <a:t>You pick the data source for your project</a:t>
            </a:r>
            <a:endParaRPr lang="en-US">
              <a:cs typeface="Calibri Light"/>
            </a:endParaRPr>
          </a:p>
        </p:txBody>
      </p:sp>
      <p:sp>
        <p:nvSpPr>
          <p:cNvPr id="3" name="Content Placeholder 2">
            <a:extLst>
              <a:ext uri="{FF2B5EF4-FFF2-40B4-BE49-F238E27FC236}">
                <a16:creationId xmlns:a16="http://schemas.microsoft.com/office/drawing/2014/main" id="{FB07BF54-8E5B-4A4B-A2A3-460E4FFB06E8}"/>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from a list I provide, or provide a suggestion in your proposal.</a:t>
            </a:r>
            <a:endParaRPr lang="en-US"/>
          </a:p>
          <a:p>
            <a:pPr marL="0" indent="0"/>
            <a:endParaRPr lang="en-US">
              <a:cs typeface="Calibri"/>
            </a:endParaRPr>
          </a:p>
          <a:p>
            <a:pPr marL="457200" indent="-457200"/>
            <a:r>
              <a:rPr lang="en-US">
                <a:cs typeface="Calibri"/>
              </a:rPr>
              <a:t>Data discovery is outside scope of course, so I provide you data sources</a:t>
            </a:r>
          </a:p>
          <a:p>
            <a:pPr marL="457200" indent="-457200"/>
            <a:endParaRPr lang="en-US">
              <a:cs typeface="Calibri"/>
            </a:endParaRPr>
          </a:p>
          <a:p>
            <a:pPr marL="457200" indent="-457200"/>
            <a:r>
              <a:rPr lang="en-US">
                <a:cs typeface="Calibri"/>
              </a:rPr>
              <a:t>You should pick a data source you have some background knowledge in</a:t>
            </a:r>
          </a:p>
          <a:p>
            <a:pPr marL="0" indent="0">
              <a:buNone/>
            </a:pPr>
            <a:r>
              <a:rPr lang="en-US">
                <a:cs typeface="Calibri"/>
              </a:rPr>
              <a:t>--&gt; Enables use of a model and generation of hypotheses</a:t>
            </a:r>
          </a:p>
        </p:txBody>
      </p:sp>
    </p:spTree>
    <p:extLst>
      <p:ext uri="{BB962C8B-B14F-4D97-AF65-F5344CB8AC3E}">
        <p14:creationId xmlns:p14="http://schemas.microsoft.com/office/powerpoint/2010/main" val="26995322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BB5D8-753E-4F56-879F-B09102CF99A1}"/>
              </a:ext>
            </a:extLst>
          </p:cNvPr>
          <p:cNvSpPr>
            <a:spLocks noGrp="1"/>
          </p:cNvSpPr>
          <p:nvPr>
            <p:ph type="title"/>
          </p:nvPr>
        </p:nvSpPr>
        <p:spPr/>
        <p:txBody>
          <a:bodyPr/>
          <a:lstStyle/>
          <a:p>
            <a:r>
              <a:rPr lang="en-US">
                <a:cs typeface="Calibri Light"/>
              </a:rPr>
              <a:t>How to use fake data</a:t>
            </a:r>
            <a:endParaRPr lang="en-US"/>
          </a:p>
        </p:txBody>
      </p:sp>
      <p:sp>
        <p:nvSpPr>
          <p:cNvPr id="3" name="Content Placeholder 2">
            <a:extLst>
              <a:ext uri="{FF2B5EF4-FFF2-40B4-BE49-F238E27FC236}">
                <a16:creationId xmlns:a16="http://schemas.microsoft.com/office/drawing/2014/main" id="{707EAD76-E031-42D0-8D4F-76149612ED78}"/>
              </a:ext>
            </a:extLst>
          </p:cNvPr>
          <p:cNvSpPr>
            <a:spLocks noGrp="1"/>
          </p:cNvSpPr>
          <p:nvPr>
            <p:ph idx="1"/>
          </p:nvPr>
        </p:nvSpPr>
        <p:spPr/>
        <p:txBody>
          <a:bodyPr vert="horz" lIns="91440" tIns="45720" rIns="91440" bIns="45720" rtlCol="0" anchor="t">
            <a:normAutofit/>
          </a:bodyPr>
          <a:lstStyle/>
          <a:p>
            <a:r>
              <a:rPr lang="en-US">
                <a:cs typeface="Calibri"/>
              </a:rPr>
              <a:t>Write analysis before you have the data</a:t>
            </a:r>
          </a:p>
          <a:p>
            <a:r>
              <a:rPr lang="en-US">
                <a:cs typeface="Calibri"/>
              </a:rPr>
              <a:t>Play with visualizations </a:t>
            </a:r>
          </a:p>
          <a:p>
            <a:r>
              <a:rPr lang="en-US">
                <a:cs typeface="Calibri"/>
              </a:rPr>
              <a:t>Generate report layout</a:t>
            </a:r>
          </a:p>
          <a:p>
            <a:r>
              <a:rPr lang="en-US">
                <a:cs typeface="Calibri"/>
              </a:rPr>
              <a:t>Negotiate with stakeholders so they have something to point at</a:t>
            </a:r>
          </a:p>
        </p:txBody>
      </p:sp>
    </p:spTree>
    <p:extLst>
      <p:ext uri="{BB962C8B-B14F-4D97-AF65-F5344CB8AC3E}">
        <p14:creationId xmlns:p14="http://schemas.microsoft.com/office/powerpoint/2010/main" val="24654278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56C52-6832-490B-99A3-E40BCCAE1232}"/>
              </a:ext>
            </a:extLst>
          </p:cNvPr>
          <p:cNvSpPr>
            <a:spLocks noGrp="1"/>
          </p:cNvSpPr>
          <p:nvPr>
            <p:ph type="title"/>
          </p:nvPr>
        </p:nvSpPr>
        <p:spPr/>
        <p:txBody>
          <a:bodyPr/>
          <a:lstStyle/>
          <a:p>
            <a:r>
              <a:rPr lang="en-US">
                <a:cs typeface="Calibri Light"/>
              </a:rPr>
              <a:t>Homework Assignment 1: Generate fake data</a:t>
            </a:r>
            <a:endParaRPr lang="en-US"/>
          </a:p>
        </p:txBody>
      </p:sp>
      <p:sp>
        <p:nvSpPr>
          <p:cNvPr id="3" name="Content Placeholder 2">
            <a:extLst>
              <a:ext uri="{FF2B5EF4-FFF2-40B4-BE49-F238E27FC236}">
                <a16:creationId xmlns:a16="http://schemas.microsoft.com/office/drawing/2014/main" id="{FA69BA8F-3AD2-4686-AA77-1C953D953632}"/>
              </a:ext>
            </a:extLst>
          </p:cNvPr>
          <p:cNvSpPr>
            <a:spLocks noGrp="1"/>
          </p:cNvSpPr>
          <p:nvPr>
            <p:ph idx="1"/>
          </p:nvPr>
        </p:nvSpPr>
        <p:spPr>
          <a:xfrm>
            <a:off x="838200" y="1494946"/>
            <a:ext cx="10515600" cy="5041451"/>
          </a:xfrm>
        </p:spPr>
        <p:txBody>
          <a:bodyPr vert="horz" lIns="91440" tIns="45720" rIns="91440" bIns="45720" rtlCol="0" anchor="t">
            <a:noAutofit/>
          </a:bodyPr>
          <a:lstStyle/>
          <a:p>
            <a:pPr marL="0" indent="0">
              <a:buNone/>
            </a:pPr>
            <a:r>
              <a:rPr lang="en-US" sz="2200">
                <a:cs typeface="Calibri"/>
              </a:rPr>
              <a:t>Write a Python notebook that generates a file containing the following data:</a:t>
            </a:r>
          </a:p>
          <a:p>
            <a:r>
              <a:rPr lang="en-US" sz="2200">
                <a:cs typeface="Calibri"/>
              </a:rPr>
              <a:t>Email addresses</a:t>
            </a:r>
          </a:p>
          <a:p>
            <a:r>
              <a:rPr lang="en-US" sz="2200">
                <a:cs typeface="Calibri"/>
              </a:rPr>
              <a:t>Phone numbers</a:t>
            </a:r>
          </a:p>
          <a:p>
            <a:r>
              <a:rPr lang="en-US" sz="2200">
                <a:cs typeface="Calibri"/>
              </a:rPr>
              <a:t>Home Address</a:t>
            </a:r>
          </a:p>
          <a:p>
            <a:r>
              <a:rPr lang="en-US" sz="2200">
                <a:cs typeface="Calibri"/>
              </a:rPr>
              <a:t>Person's name</a:t>
            </a:r>
          </a:p>
          <a:p>
            <a:r>
              <a:rPr lang="en-US" sz="2200">
                <a:cs typeface="Calibri"/>
              </a:rPr>
              <a:t>Number of kids. Use realistic values.</a:t>
            </a:r>
          </a:p>
          <a:p>
            <a:r>
              <a:rPr lang="en-US" sz="2200">
                <a:cs typeface="Calibri"/>
              </a:rPr>
              <a:t>Categorical variable: rent or own?</a:t>
            </a:r>
          </a:p>
          <a:p>
            <a:r>
              <a:rPr lang="en-US" sz="2200">
                <a:cs typeface="Calibri"/>
              </a:rPr>
              <a:t>Annual income. Shape of distribution should be non-uniform.</a:t>
            </a:r>
          </a:p>
          <a:p>
            <a:r>
              <a:rPr lang="en-US" sz="2200">
                <a:cs typeface="Calibri"/>
              </a:rPr>
              <a:t>Number of speeding tickets in past year. Shape of distribution should be non-uniform.</a:t>
            </a:r>
          </a:p>
          <a:p>
            <a:r>
              <a:rPr lang="en-US" sz="2200">
                <a:cs typeface="Calibri"/>
              </a:rPr>
              <a:t>Year born. Use realistic values.</a:t>
            </a:r>
          </a:p>
          <a:p>
            <a:pPr marL="0" indent="0">
              <a:buNone/>
            </a:pPr>
            <a:r>
              <a:rPr lang="en-US" sz="2200">
                <a:cs typeface="Calibri"/>
              </a:rPr>
              <a:t>Generate data in 2 of the following 3 formats: XML, CSV, or JSON. Your choice!</a:t>
            </a:r>
          </a:p>
          <a:p>
            <a:pPr>
              <a:buNone/>
            </a:pPr>
            <a:r>
              <a:rPr lang="en-US" sz="2200">
                <a:cs typeface="Calibri"/>
              </a:rPr>
              <a:t>Order of columns in CSV is not relevant. </a:t>
            </a:r>
            <a:endParaRPr lang="en-US"/>
          </a:p>
        </p:txBody>
      </p:sp>
    </p:spTree>
    <p:extLst>
      <p:ext uri="{BB962C8B-B14F-4D97-AF65-F5344CB8AC3E}">
        <p14:creationId xmlns:p14="http://schemas.microsoft.com/office/powerpoint/2010/main" val="15801965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9BE9D-0E5F-4123-8463-AF1D64D15E09}"/>
              </a:ext>
            </a:extLst>
          </p:cNvPr>
          <p:cNvSpPr>
            <a:spLocks noGrp="1"/>
          </p:cNvSpPr>
          <p:nvPr>
            <p:ph type="title"/>
          </p:nvPr>
        </p:nvSpPr>
        <p:spPr/>
        <p:txBody>
          <a:bodyPr/>
          <a:lstStyle/>
          <a:p>
            <a:r>
              <a:rPr lang="en-US">
                <a:cs typeface="Calibri Light"/>
              </a:rPr>
              <a:t>I will not be available Oct 5 to Oct 12</a:t>
            </a:r>
            <a:endParaRPr lang="en-US"/>
          </a:p>
        </p:txBody>
      </p:sp>
      <p:sp>
        <p:nvSpPr>
          <p:cNvPr id="3" name="Content Placeholder 2">
            <a:extLst>
              <a:ext uri="{FF2B5EF4-FFF2-40B4-BE49-F238E27FC236}">
                <a16:creationId xmlns:a16="http://schemas.microsoft.com/office/drawing/2014/main" id="{FEBE9B62-5C50-46CE-A943-867FCF65B418}"/>
              </a:ext>
            </a:extLst>
          </p:cNvPr>
          <p:cNvSpPr>
            <a:spLocks noGrp="1"/>
          </p:cNvSpPr>
          <p:nvPr>
            <p:ph idx="1"/>
          </p:nvPr>
        </p:nvSpPr>
        <p:spPr/>
        <p:txBody>
          <a:bodyPr vert="horz" lIns="91440" tIns="45720" rIns="91440" bIns="45720" rtlCol="0" anchor="t">
            <a:normAutofit/>
          </a:bodyPr>
          <a:lstStyle/>
          <a:p>
            <a:r>
              <a:rPr lang="en-US">
                <a:cs typeface="Calibri"/>
              </a:rPr>
              <a:t>I will be offline starting Friday</a:t>
            </a:r>
          </a:p>
          <a:p>
            <a:r>
              <a:rPr lang="en-US">
                <a:cs typeface="Calibri"/>
              </a:rPr>
              <a:t>I will not be available until Oct 12</a:t>
            </a:r>
          </a:p>
          <a:p>
            <a:r>
              <a:rPr lang="en-US">
                <a:cs typeface="Calibri"/>
              </a:rPr>
              <a:t>There will be a substitute on Oct 11: </a:t>
            </a:r>
            <a:r>
              <a:rPr lang="en-US">
                <a:cs typeface="Calibri"/>
                <a:hlinkClick r:id="rId2"/>
              </a:rPr>
              <a:t>John Clemens</a:t>
            </a:r>
          </a:p>
          <a:p>
            <a:endParaRPr lang="en-US" sz="2400">
              <a:cs typeface="Calibri"/>
            </a:endParaRPr>
          </a:p>
          <a:p>
            <a:r>
              <a:rPr lang="en-US" sz="2400">
                <a:cs typeface="Calibri"/>
              </a:rPr>
              <a:t>Homework that would normally be due Oct 10 will be due Oct 16 (Tuesday). </a:t>
            </a:r>
          </a:p>
          <a:p>
            <a:endParaRPr lang="en-US" sz="2400">
              <a:cs typeface="Calibri"/>
            </a:endParaRPr>
          </a:p>
          <a:p>
            <a:r>
              <a:rPr lang="en-US" sz="2400">
                <a:cs typeface="Calibri"/>
              </a:rPr>
              <a:t>You are welcome to email me questions; I won't be replying until after Oct 12.</a:t>
            </a:r>
          </a:p>
          <a:p>
            <a:endParaRPr lang="en-US">
              <a:cs typeface="Calibri"/>
            </a:endParaRPr>
          </a:p>
        </p:txBody>
      </p:sp>
    </p:spTree>
    <p:extLst>
      <p:ext uri="{BB962C8B-B14F-4D97-AF65-F5344CB8AC3E}">
        <p14:creationId xmlns:p14="http://schemas.microsoft.com/office/powerpoint/2010/main" val="34282161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ED73C-853A-4D99-8A32-73228A55F0EF}"/>
              </a:ext>
            </a:extLst>
          </p:cNvPr>
          <p:cNvSpPr>
            <a:spLocks noGrp="1"/>
          </p:cNvSpPr>
          <p:nvPr>
            <p:ph type="title"/>
          </p:nvPr>
        </p:nvSpPr>
        <p:spPr/>
        <p:txBody>
          <a:bodyPr/>
          <a:lstStyle/>
          <a:p>
            <a:r>
              <a:rPr lang="en-US">
                <a:cs typeface="Calibri Light"/>
              </a:rPr>
              <a:t>Homework 2: ragged CSV</a:t>
            </a:r>
            <a:endParaRPr lang="en-US"/>
          </a:p>
        </p:txBody>
      </p:sp>
      <p:sp>
        <p:nvSpPr>
          <p:cNvPr id="3" name="Content Placeholder 2">
            <a:extLst>
              <a:ext uri="{FF2B5EF4-FFF2-40B4-BE49-F238E27FC236}">
                <a16:creationId xmlns:a16="http://schemas.microsoft.com/office/drawing/2014/main" id="{CBDD7B15-2DA9-4880-A4B1-C5BD065FD606}"/>
              </a:ext>
            </a:extLst>
          </p:cNvPr>
          <p:cNvSpPr>
            <a:spLocks noGrp="1"/>
          </p:cNvSpPr>
          <p:nvPr>
            <p:ph idx="1"/>
          </p:nvPr>
        </p:nvSpPr>
        <p:spPr/>
        <p:txBody>
          <a:bodyPr vert="horz" lIns="91440" tIns="45720" rIns="91440" bIns="45720" rtlCol="0" anchor="t">
            <a:normAutofit/>
          </a:bodyPr>
          <a:lstStyle/>
          <a:p>
            <a:r>
              <a:rPr lang="en-US">
                <a:cs typeface="Calibri"/>
              </a:rPr>
              <a:t>A CSV with name, phone, and address</a:t>
            </a:r>
          </a:p>
          <a:p>
            <a:r>
              <a:rPr lang="en-US">
                <a:cs typeface="Calibri"/>
              </a:rPr>
              <a:t>The address has variable content like street, state, zip</a:t>
            </a:r>
          </a:p>
          <a:p>
            <a:r>
              <a:rPr lang="en-US">
                <a:cs typeface="Calibri"/>
              </a:rPr>
              <a:t>Submit a notebook that reads the CSV and produces a dataframe that has the information in an accessible format</a:t>
            </a:r>
          </a:p>
          <a:p>
            <a:r>
              <a:rPr lang="en-US">
                <a:cs typeface="Calibri"/>
              </a:rPr>
              <a:t>The CSV is large, so do not include the full content in the notebook submitted for grading.</a:t>
            </a:r>
          </a:p>
          <a:p>
            <a:r>
              <a:rPr lang="en-US">
                <a:cs typeface="Calibri"/>
              </a:rPr>
              <a:t>The CSV is large, so do not manually clean up the data</a:t>
            </a:r>
          </a:p>
          <a:p>
            <a:r>
              <a:rPr lang="en-US">
                <a:cs typeface="Calibri"/>
              </a:rPr>
              <a:t>Data clean up does not have to be done using pandas – you can use regular expressions</a:t>
            </a:r>
          </a:p>
        </p:txBody>
      </p:sp>
    </p:spTree>
    <p:extLst>
      <p:ext uri="{BB962C8B-B14F-4D97-AF65-F5344CB8AC3E}">
        <p14:creationId xmlns:p14="http://schemas.microsoft.com/office/powerpoint/2010/main" val="11830183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2D007-D591-435A-AEC7-5060B77D033D}"/>
              </a:ext>
            </a:extLst>
          </p:cNvPr>
          <p:cNvSpPr>
            <a:spLocks noGrp="1"/>
          </p:cNvSpPr>
          <p:nvPr>
            <p:ph type="title"/>
          </p:nvPr>
        </p:nvSpPr>
        <p:spPr/>
        <p:txBody>
          <a:bodyPr/>
          <a:lstStyle/>
          <a:p>
            <a:r>
              <a:rPr lang="en-US">
                <a:cs typeface="Calibri Light"/>
              </a:rPr>
              <a:t>Reading assignment for data cleaning</a:t>
            </a:r>
            <a:endParaRPr lang="en-US"/>
          </a:p>
        </p:txBody>
      </p:sp>
      <p:sp>
        <p:nvSpPr>
          <p:cNvPr id="3" name="Content Placeholder 2">
            <a:extLst>
              <a:ext uri="{FF2B5EF4-FFF2-40B4-BE49-F238E27FC236}">
                <a16:creationId xmlns:a16="http://schemas.microsoft.com/office/drawing/2014/main" id="{71D2A4E3-DA0D-4659-9D94-E4C6E3E2E7CB}"/>
              </a:ext>
            </a:extLst>
          </p:cNvPr>
          <p:cNvSpPr>
            <a:spLocks noGrp="1"/>
          </p:cNvSpPr>
          <p:nvPr>
            <p:ph idx="1"/>
          </p:nvPr>
        </p:nvSpPr>
        <p:spPr/>
        <p:txBody>
          <a:bodyPr vert="horz" lIns="91440" tIns="45720" rIns="91440" bIns="45720" rtlCol="0" anchor="t">
            <a:normAutofit/>
          </a:bodyPr>
          <a:lstStyle/>
          <a:p>
            <a:r>
              <a:rPr lang="en-US">
                <a:cs typeface="Calibri"/>
              </a:rPr>
              <a:t>Introduction to Data Mining, Chapter 10; pages 651 to 659 (as numbered within the PDF.)</a:t>
            </a:r>
            <a:endParaRPr lang="en-US"/>
          </a:p>
        </p:txBody>
      </p:sp>
    </p:spTree>
    <p:extLst>
      <p:ext uri="{BB962C8B-B14F-4D97-AF65-F5344CB8AC3E}">
        <p14:creationId xmlns:p14="http://schemas.microsoft.com/office/powerpoint/2010/main" val="8610397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F5C40-46C7-47A7-B3D2-E58619DE4DB7}"/>
              </a:ext>
            </a:extLst>
          </p:cNvPr>
          <p:cNvSpPr>
            <a:spLocks noGrp="1"/>
          </p:cNvSpPr>
          <p:nvPr>
            <p:ph type="title"/>
          </p:nvPr>
        </p:nvSpPr>
        <p:spPr/>
        <p:txBody>
          <a:bodyPr/>
          <a:lstStyle/>
          <a:p>
            <a:r>
              <a:rPr lang="en-US">
                <a:cs typeface="Calibri Light"/>
              </a:rPr>
              <a:t>Consequences of Exploration</a:t>
            </a:r>
            <a:endParaRPr lang="en-US"/>
          </a:p>
        </p:txBody>
      </p:sp>
      <p:sp>
        <p:nvSpPr>
          <p:cNvPr id="3" name="Content Placeholder 2">
            <a:extLst>
              <a:ext uri="{FF2B5EF4-FFF2-40B4-BE49-F238E27FC236}">
                <a16:creationId xmlns:a16="http://schemas.microsoft.com/office/drawing/2014/main" id="{5A6B7EC4-4B24-4051-A824-EBA5578ECBB5}"/>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Exploration means you don't know.</a:t>
            </a:r>
          </a:p>
          <a:p>
            <a:endParaRPr lang="en-US">
              <a:cs typeface="Calibri"/>
            </a:endParaRPr>
          </a:p>
          <a:p>
            <a:r>
              <a:rPr lang="en-US">
                <a:cs typeface="Calibri"/>
              </a:rPr>
              <a:t>Not all your investments get to customer</a:t>
            </a:r>
          </a:p>
          <a:p>
            <a:r>
              <a:rPr lang="en-US">
                <a:cs typeface="Calibri"/>
              </a:rPr>
              <a:t>You will write code you discard</a:t>
            </a:r>
          </a:p>
          <a:p>
            <a:r>
              <a:rPr lang="en-US">
                <a:cs typeface="Calibri"/>
              </a:rPr>
              <a:t>Perfection is a wasted on exploration</a:t>
            </a:r>
          </a:p>
          <a:p>
            <a:endParaRPr lang="en-US">
              <a:cs typeface="Calibri"/>
            </a:endParaRPr>
          </a:p>
          <a:p>
            <a:pPr marL="0" indent="0">
              <a:buNone/>
            </a:pPr>
            <a:r>
              <a:rPr lang="en-US">
                <a:cs typeface="Calibri"/>
              </a:rPr>
              <a:t>In contrast, product development focuses on what will reach customers in order to minimize costs.</a:t>
            </a:r>
          </a:p>
          <a:p>
            <a:endParaRPr lang="en-US">
              <a:cs typeface="Calibri"/>
            </a:endParaRPr>
          </a:p>
        </p:txBody>
      </p:sp>
    </p:spTree>
    <p:extLst>
      <p:ext uri="{BB962C8B-B14F-4D97-AF65-F5344CB8AC3E}">
        <p14:creationId xmlns:p14="http://schemas.microsoft.com/office/powerpoint/2010/main" val="33665905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A3A3-B4C0-43A1-9B0E-DF3ABA98006C}"/>
              </a:ext>
            </a:extLst>
          </p:cNvPr>
          <p:cNvSpPr>
            <a:spLocks noGrp="1"/>
          </p:cNvSpPr>
          <p:nvPr>
            <p:ph type="title"/>
          </p:nvPr>
        </p:nvSpPr>
        <p:spPr/>
        <p:txBody>
          <a:bodyPr/>
          <a:lstStyle/>
          <a:p>
            <a:r>
              <a:rPr lang="en-US">
                <a:cs typeface="Calibri Light"/>
              </a:rPr>
              <a:t>Feedback from survey on homework</a:t>
            </a:r>
            <a:endParaRPr lang="en-US"/>
          </a:p>
        </p:txBody>
      </p:sp>
      <p:sp>
        <p:nvSpPr>
          <p:cNvPr id="3" name="Content Placeholder 2">
            <a:extLst>
              <a:ext uri="{FF2B5EF4-FFF2-40B4-BE49-F238E27FC236}">
                <a16:creationId xmlns:a16="http://schemas.microsoft.com/office/drawing/2014/main" id="{E2CCBC42-03C5-40D2-B04A-1A7A8B058209}"/>
              </a:ext>
            </a:extLst>
          </p:cNvPr>
          <p:cNvSpPr>
            <a:spLocks noGrp="1"/>
          </p:cNvSpPr>
          <p:nvPr>
            <p:ph idx="1"/>
          </p:nvPr>
        </p:nvSpPr>
        <p:spPr>
          <a:xfrm>
            <a:off x="838200" y="1825625"/>
            <a:ext cx="10515600" cy="4653262"/>
          </a:xfrm>
        </p:spPr>
        <p:txBody>
          <a:bodyPr vert="horz" lIns="91440" tIns="45720" rIns="91440" bIns="45720" rtlCol="0" anchor="t">
            <a:normAutofit fontScale="92500" lnSpcReduction="10000"/>
          </a:bodyPr>
          <a:lstStyle/>
          <a:p>
            <a:r>
              <a:rPr lang="en-US">
                <a:cs typeface="Calibri"/>
              </a:rPr>
              <a:t>"I would definitely like more feedback on the reading assignments so I know what I'm doing wrong." --&gt; </a:t>
            </a:r>
            <a:r>
              <a:rPr lang="en-US" i="1">
                <a:cs typeface="Calibri"/>
              </a:rPr>
              <a:t>The surveys were anonymous</a:t>
            </a:r>
          </a:p>
          <a:p>
            <a:endParaRPr lang="en-US">
              <a:cs typeface="Calibri"/>
            </a:endParaRPr>
          </a:p>
          <a:p>
            <a:r>
              <a:rPr lang="en-US">
                <a:cs typeface="Calibri"/>
              </a:rPr>
              <a:t>"I was given a concept in class, then had to go learn how to do it at home."</a:t>
            </a:r>
            <a:endParaRPr lang="en-US"/>
          </a:p>
          <a:p>
            <a:endParaRPr lang="en-US" i="1">
              <a:cs typeface="Calibri"/>
            </a:endParaRPr>
          </a:p>
          <a:p>
            <a:r>
              <a:rPr lang="en-US">
                <a:cs typeface="Calibri"/>
              </a:rPr>
              <a:t>Spend more time covering the basics of Python at the beginning of a semester</a:t>
            </a:r>
            <a:endParaRPr lang="en-US"/>
          </a:p>
          <a:p>
            <a:endParaRPr lang="en-US">
              <a:cs typeface="Calibri"/>
            </a:endParaRPr>
          </a:p>
          <a:p>
            <a:r>
              <a:rPr lang="en-US">
                <a:cs typeface="Calibri"/>
              </a:rPr>
              <a:t>Design the questions to have different parts, with each part requesting a different step of the process, instead of a very open-ended request like the ones you would encounter in the field.</a:t>
            </a:r>
            <a:endParaRPr lang="en-US"/>
          </a:p>
        </p:txBody>
      </p:sp>
    </p:spTree>
    <p:extLst>
      <p:ext uri="{BB962C8B-B14F-4D97-AF65-F5344CB8AC3E}">
        <p14:creationId xmlns:p14="http://schemas.microsoft.com/office/powerpoint/2010/main" val="15155886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2016-00C7-49D6-A11C-4868213CE700}"/>
              </a:ext>
            </a:extLst>
          </p:cNvPr>
          <p:cNvSpPr>
            <a:spLocks noGrp="1"/>
          </p:cNvSpPr>
          <p:nvPr>
            <p:ph type="title"/>
          </p:nvPr>
        </p:nvSpPr>
        <p:spPr/>
        <p:txBody>
          <a:bodyPr/>
          <a:lstStyle/>
          <a:p>
            <a:r>
              <a:rPr lang="en-US">
                <a:cs typeface="Calibri Light"/>
              </a:rPr>
              <a:t>Mid-term project</a:t>
            </a:r>
            <a:endParaRPr lang="en-US"/>
          </a:p>
        </p:txBody>
      </p:sp>
      <p:sp>
        <p:nvSpPr>
          <p:cNvPr id="3" name="Content Placeholder 2">
            <a:extLst>
              <a:ext uri="{FF2B5EF4-FFF2-40B4-BE49-F238E27FC236}">
                <a16:creationId xmlns:a16="http://schemas.microsoft.com/office/drawing/2014/main" id="{A477CE80-A517-4ED0-8A4E-B15BA20A8D63}"/>
              </a:ext>
            </a:extLst>
          </p:cNvPr>
          <p:cNvSpPr>
            <a:spLocks noGrp="1"/>
          </p:cNvSpPr>
          <p:nvPr>
            <p:ph idx="1"/>
          </p:nvPr>
        </p:nvSpPr>
        <p:spPr/>
        <p:txBody>
          <a:bodyPr vert="horz" lIns="91440" tIns="45720" rIns="91440" bIns="45720" rtlCol="0" anchor="t">
            <a:normAutofit/>
          </a:bodyPr>
          <a:lstStyle/>
          <a:p>
            <a:r>
              <a:rPr lang="en-US">
                <a:cs typeface="Calibri"/>
              </a:rPr>
              <a:t>Today (Oct 4): start proposal for mid-term</a:t>
            </a:r>
          </a:p>
          <a:p>
            <a:r>
              <a:rPr lang="en-US">
                <a:cs typeface="Calibri"/>
              </a:rPr>
              <a:t>Oct 11: Proposal for mid-term project due; submit via Blackboard</a:t>
            </a:r>
          </a:p>
          <a:p>
            <a:r>
              <a:rPr lang="en-US">
                <a:cs typeface="Calibri"/>
              </a:rPr>
              <a:t>Oct 13-17: I grade the proposal and provide feedback on proposal</a:t>
            </a:r>
            <a:endParaRPr lang="en-US" i="1">
              <a:cs typeface="Calibri"/>
            </a:endParaRPr>
          </a:p>
          <a:p>
            <a:r>
              <a:rPr lang="en-US">
                <a:cs typeface="Calibri"/>
              </a:rPr>
              <a:t>Oct 18: Start mid-term project</a:t>
            </a:r>
            <a:endParaRPr lang="en-US"/>
          </a:p>
          <a:p>
            <a:r>
              <a:rPr lang="en-US">
                <a:cs typeface="Calibri"/>
              </a:rPr>
              <a:t>Nov 1: Submit mid-term project for grading</a:t>
            </a: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11496981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313A-6F6D-4D35-8A9A-A10D36F7C910}"/>
              </a:ext>
            </a:extLst>
          </p:cNvPr>
          <p:cNvSpPr>
            <a:spLocks noGrp="1"/>
          </p:cNvSpPr>
          <p:nvPr>
            <p:ph type="title"/>
          </p:nvPr>
        </p:nvSpPr>
        <p:spPr/>
        <p:txBody>
          <a:bodyPr/>
          <a:lstStyle/>
          <a:p>
            <a:r>
              <a:rPr lang="en-US">
                <a:cs typeface="Calibri Light"/>
              </a:rPr>
              <a:t>Data Science doesn't always win</a:t>
            </a:r>
            <a:endParaRPr lang="en-US"/>
          </a:p>
        </p:txBody>
      </p:sp>
      <p:sp>
        <p:nvSpPr>
          <p:cNvPr id="3" name="Content Placeholder 2">
            <a:extLst>
              <a:ext uri="{FF2B5EF4-FFF2-40B4-BE49-F238E27FC236}">
                <a16:creationId xmlns:a16="http://schemas.microsoft.com/office/drawing/2014/main" id="{64E54A01-EAAA-412F-AED4-8BAE36BAFEE9}"/>
              </a:ext>
            </a:extLst>
          </p:cNvPr>
          <p:cNvSpPr>
            <a:spLocks noGrp="1"/>
          </p:cNvSpPr>
          <p:nvPr>
            <p:ph idx="1"/>
          </p:nvPr>
        </p:nvSpPr>
        <p:spPr/>
        <p:txBody>
          <a:bodyPr vert="horz" lIns="91440" tIns="45720" rIns="91440" bIns="45720" rtlCol="0" anchor="t">
            <a:normAutofit lnSpcReduction="10000"/>
          </a:bodyPr>
          <a:lstStyle/>
          <a:p>
            <a:pPr marL="0" indent="0">
              <a:buNone/>
            </a:pPr>
            <a:r>
              <a:rPr lang="en-US">
                <a:cs typeface="Calibri"/>
              </a:rPr>
              <a:t>Having a correct and complete solution does not mean it gets selected</a:t>
            </a:r>
            <a:endParaRPr lang="en-US"/>
          </a:p>
          <a:p>
            <a:pPr marL="0" indent="0">
              <a:buNone/>
            </a:pPr>
            <a:endParaRPr lang="en-US">
              <a:cs typeface="Calibri"/>
            </a:endParaRPr>
          </a:p>
          <a:p>
            <a:pPr marL="0" indent="0">
              <a:buNone/>
            </a:pPr>
            <a:r>
              <a:rPr lang="en-US">
                <a:cs typeface="Calibri"/>
              </a:rPr>
              <a:t>Decision makers can be swayed </a:t>
            </a:r>
          </a:p>
          <a:p>
            <a:pPr marL="457200" indent="-457200"/>
            <a:r>
              <a:rPr lang="en-US">
                <a:cs typeface="Calibri"/>
              </a:rPr>
              <a:t>By emotionally-driven stories</a:t>
            </a:r>
          </a:p>
          <a:p>
            <a:pPr marL="457200" indent="-457200"/>
            <a:r>
              <a:rPr lang="en-US">
                <a:cs typeface="Calibri"/>
              </a:rPr>
              <a:t>On the basis of prior relationships</a:t>
            </a:r>
          </a:p>
          <a:p>
            <a:pPr marL="457200" indent="-457200"/>
            <a:r>
              <a:rPr lang="en-US">
                <a:cs typeface="Calibri"/>
              </a:rPr>
              <a:t>To select a cheaper option.</a:t>
            </a:r>
          </a:p>
          <a:p>
            <a:endParaRPr lang="en-US">
              <a:cs typeface="Calibri"/>
            </a:endParaRPr>
          </a:p>
          <a:p>
            <a:pPr marL="0" indent="0">
              <a:buNone/>
            </a:pPr>
            <a:r>
              <a:rPr lang="en-US">
                <a:cs typeface="Calibri"/>
              </a:rPr>
              <a:t>It is vital to determine what convinces your audience before investing effort in Data Science analysis that uses code, data, math.</a:t>
            </a:r>
          </a:p>
        </p:txBody>
      </p:sp>
      <p:sp>
        <p:nvSpPr>
          <p:cNvPr id="4" name="TextBox 3">
            <a:extLst>
              <a:ext uri="{FF2B5EF4-FFF2-40B4-BE49-F238E27FC236}">
                <a16:creationId xmlns:a16="http://schemas.microsoft.com/office/drawing/2014/main" id="{875CA485-87C4-47C4-AE5E-84E18CE0FEED}"/>
              </a:ext>
            </a:extLst>
          </p:cNvPr>
          <p:cNvSpPr txBox="1"/>
          <p:nvPr/>
        </p:nvSpPr>
        <p:spPr>
          <a:xfrm>
            <a:off x="1863306" y="6370607"/>
            <a:ext cx="847976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If</a:t>
            </a:r>
            <a:r>
              <a:rPr lang="en-US">
                <a:cs typeface="Calibri"/>
              </a:rPr>
              <a:t> your customer plays the lottery, they may not understand your numerical results</a:t>
            </a:r>
            <a:endParaRPr lang="en-US"/>
          </a:p>
        </p:txBody>
      </p:sp>
    </p:spTree>
    <p:extLst>
      <p:ext uri="{BB962C8B-B14F-4D97-AF65-F5344CB8AC3E}">
        <p14:creationId xmlns:p14="http://schemas.microsoft.com/office/powerpoint/2010/main" val="1833756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9267-EEE7-42D4-BB34-EE874D259A2C}"/>
              </a:ext>
            </a:extLst>
          </p:cNvPr>
          <p:cNvSpPr>
            <a:spLocks noGrp="1"/>
          </p:cNvSpPr>
          <p:nvPr>
            <p:ph type="title"/>
          </p:nvPr>
        </p:nvSpPr>
        <p:spPr/>
        <p:txBody>
          <a:bodyPr/>
          <a:lstStyle/>
          <a:p>
            <a:r>
              <a:rPr lang="en-US">
                <a:cs typeface="Calibri Light"/>
              </a:rPr>
              <a:t>What I care about for the mid-term project</a:t>
            </a:r>
          </a:p>
        </p:txBody>
      </p:sp>
      <p:sp>
        <p:nvSpPr>
          <p:cNvPr id="3" name="Content Placeholder 2">
            <a:extLst>
              <a:ext uri="{FF2B5EF4-FFF2-40B4-BE49-F238E27FC236}">
                <a16:creationId xmlns:a16="http://schemas.microsoft.com/office/drawing/2014/main" id="{67298EC1-C1CF-457A-9828-C173B9A6B1F3}"/>
              </a:ext>
            </a:extLst>
          </p:cNvPr>
          <p:cNvSpPr>
            <a:spLocks noGrp="1"/>
          </p:cNvSpPr>
          <p:nvPr>
            <p:ph idx="1"/>
          </p:nvPr>
        </p:nvSpPr>
        <p:spPr>
          <a:xfrm>
            <a:off x="838200" y="1825625"/>
            <a:ext cx="10946920" cy="4667639"/>
          </a:xfrm>
        </p:spPr>
        <p:txBody>
          <a:bodyPr vert="horz" lIns="91440" tIns="45720" rIns="91440" bIns="45720" rtlCol="0" anchor="t">
            <a:noAutofit/>
          </a:bodyPr>
          <a:lstStyle/>
          <a:p>
            <a:pPr marL="0" indent="0">
              <a:buNone/>
            </a:pPr>
            <a:r>
              <a:rPr lang="en-US" sz="2200">
                <a:cs typeface="Calibri"/>
              </a:rPr>
              <a:t>Challenge: determine relevant scope appropriate to your skills while still pushing your experience</a:t>
            </a:r>
          </a:p>
          <a:p>
            <a:endParaRPr lang="en-US" sz="2200">
              <a:cs typeface="Calibri"/>
            </a:endParaRPr>
          </a:p>
          <a:p>
            <a:pPr marL="0" indent="0">
              <a:buNone/>
            </a:pPr>
            <a:r>
              <a:rPr lang="en-US" sz="2200">
                <a:cs typeface="Calibri"/>
              </a:rPr>
              <a:t>Report: A description of research methods can be called “coherent” and “complete” when readers understand the process well enough to replicate it themselves. [</a:t>
            </a:r>
            <a:r>
              <a:rPr lang="en-US" sz="2200">
                <a:cs typeface="Calibri"/>
                <a:hlinkClick r:id="rId2"/>
              </a:rPr>
              <a:t>citation</a:t>
            </a:r>
            <a:r>
              <a:rPr lang="en-US" sz="2200">
                <a:cs typeface="Calibri"/>
              </a:rPr>
              <a:t>]</a:t>
            </a:r>
          </a:p>
          <a:p>
            <a:endParaRPr lang="en-US" sz="2200">
              <a:cs typeface="Calibri"/>
            </a:endParaRPr>
          </a:p>
          <a:p>
            <a:pPr marL="0" indent="0">
              <a:buNone/>
            </a:pPr>
            <a:r>
              <a:rPr lang="en-US" sz="2200">
                <a:cs typeface="Calibri"/>
              </a:rPr>
              <a:t>Analysis</a:t>
            </a:r>
          </a:p>
          <a:p>
            <a:r>
              <a:rPr lang="en-US" sz="2200">
                <a:cs typeface="Calibri"/>
              </a:rPr>
              <a:t>Applies methods learned in class</a:t>
            </a:r>
          </a:p>
          <a:p>
            <a:r>
              <a:rPr lang="en-US" sz="2200">
                <a:cs typeface="Calibri"/>
              </a:rPr>
              <a:t>Uses Python 3 in </a:t>
            </a:r>
            <a:r>
              <a:rPr lang="en-US" sz="2200" err="1">
                <a:cs typeface="Calibri"/>
              </a:rPr>
              <a:t>Jupyter</a:t>
            </a:r>
            <a:r>
              <a:rPr lang="en-US" sz="2200">
                <a:cs typeface="Calibri"/>
              </a:rPr>
              <a:t> notebook</a:t>
            </a:r>
          </a:p>
          <a:p>
            <a:r>
              <a:rPr lang="en-US" sz="2200">
                <a:cs typeface="Calibri"/>
              </a:rPr>
              <a:t>Demonstrates process of data science, from gathering data to telling story through characterization and prediction</a:t>
            </a:r>
          </a:p>
          <a:p>
            <a:r>
              <a:rPr lang="en-US" sz="2200">
                <a:cs typeface="Calibri"/>
              </a:rPr>
              <a:t>Visualization: Intuitive, relevant</a:t>
            </a:r>
          </a:p>
          <a:p>
            <a:pPr marL="0" indent="0">
              <a:buNone/>
            </a:pPr>
            <a:endParaRPr lang="en-US" sz="2200">
              <a:cs typeface="Calibri"/>
            </a:endParaRPr>
          </a:p>
        </p:txBody>
      </p:sp>
    </p:spTree>
    <p:extLst>
      <p:ext uri="{BB962C8B-B14F-4D97-AF65-F5344CB8AC3E}">
        <p14:creationId xmlns:p14="http://schemas.microsoft.com/office/powerpoint/2010/main" val="1006537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251BA-60A3-4654-87AC-FD64040F09A6}"/>
              </a:ext>
            </a:extLst>
          </p:cNvPr>
          <p:cNvSpPr>
            <a:spLocks noGrp="1"/>
          </p:cNvSpPr>
          <p:nvPr>
            <p:ph type="title"/>
          </p:nvPr>
        </p:nvSpPr>
        <p:spPr>
          <a:xfrm>
            <a:off x="838200" y="365125"/>
            <a:ext cx="11090694" cy="1325563"/>
          </a:xfrm>
        </p:spPr>
        <p:txBody>
          <a:bodyPr/>
          <a:lstStyle/>
          <a:p>
            <a:r>
              <a:rPr lang="en-US" i="1">
                <a:cs typeface="Calibri Light"/>
              </a:rPr>
              <a:t>Tip</a:t>
            </a:r>
            <a:r>
              <a:rPr lang="en-US">
                <a:cs typeface="Calibri Light"/>
              </a:rPr>
              <a:t>: Exploratory Data Analysis (EDA) check lists</a:t>
            </a:r>
          </a:p>
        </p:txBody>
      </p:sp>
      <p:sp>
        <p:nvSpPr>
          <p:cNvPr id="3" name="Content Placeholder 2">
            <a:extLst>
              <a:ext uri="{FF2B5EF4-FFF2-40B4-BE49-F238E27FC236}">
                <a16:creationId xmlns:a16="http://schemas.microsoft.com/office/drawing/2014/main" id="{AEFB126D-44FE-4002-9C80-222AD94EE7CA}"/>
              </a:ext>
            </a:extLst>
          </p:cNvPr>
          <p:cNvSpPr>
            <a:spLocks noGrp="1"/>
          </p:cNvSpPr>
          <p:nvPr>
            <p:ph idx="1"/>
          </p:nvPr>
        </p:nvSpPr>
        <p:spPr/>
        <p:txBody>
          <a:bodyPr vert="horz" lIns="91440" tIns="45720" rIns="91440" bIns="45720" rtlCol="0" anchor="t">
            <a:normAutofit/>
          </a:bodyPr>
          <a:lstStyle/>
          <a:p>
            <a:r>
              <a:rPr lang="en-US" sz="1800">
                <a:cs typeface="Calibri"/>
              </a:rPr>
              <a:t>https://simplystatistics.org/2015/03/03/the-elements-of-data-analytic-style-so-much-for-a-soft-launch/</a:t>
            </a:r>
          </a:p>
          <a:p>
            <a:endParaRPr lang="en-US" sz="2000">
              <a:cs typeface="Calibri"/>
            </a:endParaRPr>
          </a:p>
          <a:p>
            <a:r>
              <a:rPr lang="en-US" sz="2000">
                <a:cs typeface="Calibri"/>
                <a:hlinkClick r:id="rId2"/>
              </a:rPr>
              <a:t>https://data-knowledge.blogspot.com/2016/05/exploratory-data-analysis-checklist.html</a:t>
            </a:r>
            <a:endParaRPr lang="en-US" sz="2000">
              <a:cs typeface="Calibri"/>
            </a:endParaRPr>
          </a:p>
          <a:p>
            <a:endParaRPr lang="en-US" sz="2400">
              <a:cs typeface="Calibri"/>
            </a:endParaRPr>
          </a:p>
          <a:p>
            <a:r>
              <a:rPr lang="en-US" sz="2400">
                <a:cs typeface="Calibri"/>
                <a:hlinkClick r:id="rId3"/>
              </a:rPr>
              <a:t>https://rpubs.com/profversaggi/eda_checklist</a:t>
            </a:r>
            <a:endParaRPr lang="en-US" sz="2400">
              <a:cs typeface="Calibri"/>
            </a:endParaRPr>
          </a:p>
          <a:p>
            <a:r>
              <a:rPr lang="en-US" sz="2400">
                <a:cs typeface="Calibri"/>
                <a:hlinkClick r:id="rId4"/>
              </a:rPr>
              <a:t>https://bookdown.org/rdpeng/exdata/exploratory-data-analysis-checklist.html</a:t>
            </a:r>
            <a:endParaRPr lang="en-US" sz="2400">
              <a:cs typeface="Calibri"/>
            </a:endParaRPr>
          </a:p>
          <a:p>
            <a:endParaRPr lang="en-US" sz="2400">
              <a:cs typeface="Calibri"/>
            </a:endParaRPr>
          </a:p>
        </p:txBody>
      </p:sp>
    </p:spTree>
    <p:extLst>
      <p:ext uri="{BB962C8B-B14F-4D97-AF65-F5344CB8AC3E}">
        <p14:creationId xmlns:p14="http://schemas.microsoft.com/office/powerpoint/2010/main" val="3366915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AFC3-3DA3-4BC2-841D-9C001D43FF10}"/>
              </a:ext>
            </a:extLst>
          </p:cNvPr>
          <p:cNvSpPr>
            <a:spLocks noGrp="1"/>
          </p:cNvSpPr>
          <p:nvPr>
            <p:ph type="title"/>
          </p:nvPr>
        </p:nvSpPr>
        <p:spPr/>
        <p:txBody>
          <a:bodyPr/>
          <a:lstStyle/>
          <a:p>
            <a:r>
              <a:rPr lang="en-US">
                <a:cs typeface="Calibri Light"/>
              </a:rPr>
              <a:t>Example proposal content</a:t>
            </a:r>
            <a:endParaRPr lang="en-US"/>
          </a:p>
        </p:txBody>
      </p:sp>
      <p:sp>
        <p:nvSpPr>
          <p:cNvPr id="3" name="Content Placeholder 2">
            <a:extLst>
              <a:ext uri="{FF2B5EF4-FFF2-40B4-BE49-F238E27FC236}">
                <a16:creationId xmlns:a16="http://schemas.microsoft.com/office/drawing/2014/main" id="{BC283ADF-95F8-41B7-9E56-D1022889F592}"/>
              </a:ext>
            </a:extLst>
          </p:cNvPr>
          <p:cNvSpPr>
            <a:spLocks noGrp="1"/>
          </p:cNvSpPr>
          <p:nvPr>
            <p:ph idx="1"/>
          </p:nvPr>
        </p:nvSpPr>
        <p:spPr>
          <a:xfrm>
            <a:off x="838200" y="1825625"/>
            <a:ext cx="10515600" cy="4725149"/>
          </a:xfrm>
        </p:spPr>
        <p:txBody>
          <a:bodyPr vert="horz" lIns="91440" tIns="45720" rIns="91440" bIns="45720" rtlCol="0" anchor="t">
            <a:noAutofit/>
          </a:bodyPr>
          <a:lstStyle/>
          <a:p>
            <a:pPr marL="0" indent="0">
              <a:buNone/>
            </a:pPr>
            <a:r>
              <a:rPr lang="en-US" sz="2600">
                <a:cs typeface="Calibri"/>
              </a:rPr>
              <a:t>The source URL for the data is </a:t>
            </a:r>
            <a:r>
              <a:rPr lang="en-US" sz="2600">
                <a:cs typeface="Calibri"/>
                <a:hlinkClick r:id="rId2"/>
              </a:rPr>
              <a:t>http://pinkmonkeys.edu/</a:t>
            </a:r>
            <a:r>
              <a:rPr lang="en-US" sz="2600">
                <a:cs typeface="Calibri"/>
              </a:rPr>
              <a:t>. There is no cost to accessing this data, though access does require creation of an account. </a:t>
            </a:r>
          </a:p>
          <a:p>
            <a:pPr marL="0" indent="0">
              <a:buNone/>
            </a:pPr>
            <a:r>
              <a:rPr lang="en-US" sz="2600">
                <a:cs typeface="Calibri"/>
              </a:rPr>
              <a:t>Accessing this data does not violate any laws. This data does not appear to have been previously analyzed based on a Google search. </a:t>
            </a:r>
          </a:p>
          <a:p>
            <a:pPr marL="0" indent="0">
              <a:buNone/>
            </a:pPr>
            <a:r>
              <a:rPr lang="en-US" sz="2600">
                <a:cs typeface="Calibri"/>
              </a:rPr>
              <a:t>A preliminary survey of the data indicates there are 10,000 rows, 20 columns, and the file is 500 kB. </a:t>
            </a:r>
          </a:p>
          <a:p>
            <a:pPr marL="0" indent="0">
              <a:buNone/>
            </a:pPr>
            <a:r>
              <a:rPr lang="en-US" sz="2600">
                <a:cs typeface="Calibri"/>
              </a:rPr>
              <a:t>Based on my experience with building chairs while on a service project in Antarctica in 2015, I hypothesis that there is a positive correlation between number of </a:t>
            </a:r>
            <a:r>
              <a:rPr lang="en-US" sz="2600" err="1">
                <a:cs typeface="Calibri"/>
              </a:rPr>
              <a:t>q-tips</a:t>
            </a:r>
            <a:r>
              <a:rPr lang="en-US" sz="2600">
                <a:cs typeface="Calibri"/>
              </a:rPr>
              <a:t> and size of bruises on pineapples. </a:t>
            </a:r>
          </a:p>
          <a:p>
            <a:pPr marL="0" indent="0">
              <a:buNone/>
            </a:pPr>
            <a:r>
              <a:rPr lang="en-US" sz="2600">
                <a:cs typeface="Calibri"/>
              </a:rPr>
              <a:t>As a backup if I encounter problems, I will get data from </a:t>
            </a:r>
            <a:r>
              <a:rPr lang="en-US" sz="2600">
                <a:cs typeface="Calibri"/>
                <a:hlinkClick r:id="rId3"/>
              </a:rPr>
              <a:t>http://mysite.group</a:t>
            </a:r>
            <a:r>
              <a:rPr lang="en-US" sz="2600">
                <a:cs typeface="Calibri"/>
              </a:rPr>
              <a:t> and determine how many lasers are needed to ...</a:t>
            </a:r>
          </a:p>
        </p:txBody>
      </p:sp>
    </p:spTree>
    <p:extLst>
      <p:ext uri="{BB962C8B-B14F-4D97-AF65-F5344CB8AC3E}">
        <p14:creationId xmlns:p14="http://schemas.microsoft.com/office/powerpoint/2010/main" val="3473843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80BC-7F1E-4707-9384-E6BE48ACDB28}"/>
              </a:ext>
            </a:extLst>
          </p:cNvPr>
          <p:cNvSpPr>
            <a:spLocks noGrp="1"/>
          </p:cNvSpPr>
          <p:nvPr>
            <p:ph type="title"/>
          </p:nvPr>
        </p:nvSpPr>
        <p:spPr/>
        <p:txBody>
          <a:bodyPr/>
          <a:lstStyle/>
          <a:p>
            <a:r>
              <a:rPr lang="en-US">
                <a:cs typeface="Calibri Light"/>
              </a:rPr>
              <a:t>Online digital content </a:t>
            </a:r>
            <a:endParaRPr lang="en-US"/>
          </a:p>
        </p:txBody>
      </p:sp>
      <p:sp>
        <p:nvSpPr>
          <p:cNvPr id="3" name="Content Placeholder 2">
            <a:extLst>
              <a:ext uri="{FF2B5EF4-FFF2-40B4-BE49-F238E27FC236}">
                <a16:creationId xmlns:a16="http://schemas.microsoft.com/office/drawing/2014/main" id="{0EF37A91-A9C0-4ED9-8448-4B38323545B5}"/>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Normally presented via a </a:t>
            </a:r>
            <a:r>
              <a:rPr lang="en-US">
                <a:cs typeface="Calibri"/>
                <a:hlinkClick r:id="rId3"/>
              </a:rPr>
              <a:t>GUI</a:t>
            </a:r>
            <a:r>
              <a:rPr lang="en-US">
                <a:cs typeface="Calibri"/>
              </a:rPr>
              <a:t> (</a:t>
            </a:r>
            <a:r>
              <a:rPr lang="en-US">
                <a:cs typeface="Calibri"/>
                <a:hlinkClick r:id="rId4"/>
              </a:rPr>
              <a:t>web browser</a:t>
            </a:r>
            <a:r>
              <a:rPr lang="en-US">
                <a:cs typeface="Calibri"/>
              </a:rPr>
              <a:t>) for human interaction</a:t>
            </a:r>
          </a:p>
        </p:txBody>
      </p:sp>
      <p:pic>
        <p:nvPicPr>
          <p:cNvPr id="4" name="Picture 4" descr="A picture containing indoor&#10;&#10;Description generated with high confidence">
            <a:extLst>
              <a:ext uri="{FF2B5EF4-FFF2-40B4-BE49-F238E27FC236}">
                <a16:creationId xmlns:a16="http://schemas.microsoft.com/office/drawing/2014/main" id="{8210D4F3-FF85-433A-BB26-37ECF4800447}"/>
              </a:ext>
            </a:extLst>
          </p:cNvPr>
          <p:cNvPicPr>
            <a:picLocks noChangeAspect="1"/>
          </p:cNvPicPr>
          <p:nvPr/>
        </p:nvPicPr>
        <p:blipFill>
          <a:blip r:embed="rId5"/>
          <a:stretch>
            <a:fillRect/>
          </a:stretch>
        </p:blipFill>
        <p:spPr>
          <a:xfrm>
            <a:off x="2740325" y="2424007"/>
            <a:ext cx="6740105" cy="4439759"/>
          </a:xfrm>
          <a:prstGeom prst="rect">
            <a:avLst/>
          </a:prstGeom>
        </p:spPr>
      </p:pic>
    </p:spTree>
    <p:extLst>
      <p:ext uri="{BB962C8B-B14F-4D97-AF65-F5344CB8AC3E}">
        <p14:creationId xmlns:p14="http://schemas.microsoft.com/office/powerpoint/2010/main" val="3703448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22F9B-76F2-4C4E-B848-1B67BB24C9B9}"/>
              </a:ext>
            </a:extLst>
          </p:cNvPr>
          <p:cNvSpPr>
            <a:spLocks noGrp="1"/>
          </p:cNvSpPr>
          <p:nvPr>
            <p:ph type="title"/>
          </p:nvPr>
        </p:nvSpPr>
        <p:spPr>
          <a:xfrm>
            <a:off x="838200" y="178219"/>
            <a:ext cx="10515600" cy="1325563"/>
          </a:xfrm>
        </p:spPr>
        <p:txBody>
          <a:bodyPr/>
          <a:lstStyle/>
          <a:p>
            <a:r>
              <a:rPr lang="en-US">
                <a:cs typeface="Calibri Light"/>
              </a:rPr>
              <a:t>I want all the data</a:t>
            </a:r>
            <a:endParaRPr lang="en-US"/>
          </a:p>
        </p:txBody>
      </p:sp>
      <p:pic>
        <p:nvPicPr>
          <p:cNvPr id="4" name="Picture 4" descr="A screenshot of a social media post&#10;&#10;Description generated with very high confidence">
            <a:extLst>
              <a:ext uri="{FF2B5EF4-FFF2-40B4-BE49-F238E27FC236}">
                <a16:creationId xmlns:a16="http://schemas.microsoft.com/office/drawing/2014/main" id="{FFD7C2DF-34E2-4954-BB96-9A3CF5FF4A1C}"/>
              </a:ext>
            </a:extLst>
          </p:cNvPr>
          <p:cNvPicPr>
            <a:picLocks noChangeAspect="1"/>
          </p:cNvPicPr>
          <p:nvPr/>
        </p:nvPicPr>
        <p:blipFill>
          <a:blip r:embed="rId2"/>
          <a:stretch>
            <a:fillRect/>
          </a:stretch>
        </p:blipFill>
        <p:spPr>
          <a:xfrm>
            <a:off x="1503872" y="1159418"/>
            <a:ext cx="8508519" cy="5516823"/>
          </a:xfrm>
          <a:prstGeom prst="rect">
            <a:avLst/>
          </a:prstGeom>
        </p:spPr>
      </p:pic>
      <p:sp>
        <p:nvSpPr>
          <p:cNvPr id="3" name="Oval 2">
            <a:extLst>
              <a:ext uri="{FF2B5EF4-FFF2-40B4-BE49-F238E27FC236}">
                <a16:creationId xmlns:a16="http://schemas.microsoft.com/office/drawing/2014/main" id="{CD5854B3-59C8-4799-8F87-58D23FA002BD}"/>
              </a:ext>
            </a:extLst>
          </p:cNvPr>
          <p:cNvSpPr/>
          <p:nvPr/>
        </p:nvSpPr>
        <p:spPr>
          <a:xfrm>
            <a:off x="3050875" y="2389516"/>
            <a:ext cx="1820174" cy="48307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C685B41-604B-4546-BD21-E14BCBA6C66F}"/>
              </a:ext>
            </a:extLst>
          </p:cNvPr>
          <p:cNvSpPr txBox="1"/>
          <p:nvPr/>
        </p:nvSpPr>
        <p:spPr>
          <a:xfrm>
            <a:off x="51758" y="5263551"/>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Google has indexed</a:t>
            </a:r>
          </a:p>
          <a:p>
            <a:pPr algn="ctr"/>
            <a:r>
              <a:rPr lang="en-US">
                <a:cs typeface="Calibri"/>
              </a:rPr>
              <a:t>trillions of web pages</a:t>
            </a:r>
          </a:p>
        </p:txBody>
      </p:sp>
    </p:spTree>
    <p:extLst>
      <p:ext uri="{BB962C8B-B14F-4D97-AF65-F5344CB8AC3E}">
        <p14:creationId xmlns:p14="http://schemas.microsoft.com/office/powerpoint/2010/main" val="24013956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48</Slides>
  <Notes>13</Notes>
  <HiddenSlides>1</HiddenSlide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Watch https://www.youtube.com/watch?v=V0ucZ4ctof8</vt:lpstr>
      <vt:lpstr>Class 6: Getting data</vt:lpstr>
      <vt:lpstr>PowerPoint Presentation</vt:lpstr>
      <vt:lpstr>You pick the data source for your project</vt:lpstr>
      <vt:lpstr>What I care about for the mid-term project</vt:lpstr>
      <vt:lpstr>Tip: Exploratory Data Analysis (EDA) check lists</vt:lpstr>
      <vt:lpstr>Example proposal content</vt:lpstr>
      <vt:lpstr>Online digital content </vt:lpstr>
      <vt:lpstr>I want all the data</vt:lpstr>
      <vt:lpstr>Typical data sources</vt:lpstr>
      <vt:lpstr>Outcomes for this evening</vt:lpstr>
      <vt:lpstr>How to computer: Internet version</vt:lpstr>
      <vt:lpstr>New Knowledge means New Vocabulary</vt:lpstr>
      <vt:lpstr>Packets contain information </vt:lpstr>
      <vt:lpstr>Process of getting a webpage</vt:lpstr>
      <vt:lpstr>PowerPoint Presentation</vt:lpstr>
      <vt:lpstr>Using computers to do boring repetitive work</vt:lpstr>
      <vt:lpstr>Legality of Content Scraping</vt:lpstr>
      <vt:lpstr>Instructions for crawlers: Robots.txt</vt:lpstr>
      <vt:lpstr>Activity: discuss ethics of scraping content</vt:lpstr>
      <vt:lpstr>Tools for getting content: wget (22 years old!)</vt:lpstr>
      <vt:lpstr>PowerPoint Presentation</vt:lpstr>
      <vt:lpstr>Python: Requests</vt:lpstr>
      <vt:lpstr>Python: Scrapy</vt:lpstr>
      <vt:lpstr>Having data for a browser is insufficient</vt:lpstr>
      <vt:lpstr>Parsing HTML using beautifulsoup</vt:lpstr>
      <vt:lpstr>Discussion: Refining a Hypothesis</vt:lpstr>
      <vt:lpstr>Activity: Create Guidelines for Brainstorming</vt:lpstr>
      <vt:lpstr>Activity: Hypothesis generation</vt:lpstr>
      <vt:lpstr>Scraping data isn't the only path</vt:lpstr>
      <vt:lpstr>Sometimes data is made available for download</vt:lpstr>
      <vt:lpstr>Example of a simple API</vt:lpstr>
      <vt:lpstr>Constrain access using API keys</vt:lpstr>
      <vt:lpstr>Working with data owners</vt:lpstr>
      <vt:lpstr>Role play activity: negotiating to find fear/hope</vt:lpstr>
      <vt:lpstr>Role play activity: negotiating to find fear/hope</vt:lpstr>
      <vt:lpstr>(Activity) Negotiation with partner</vt:lpstr>
      <vt:lpstr>Getting data from (electronic) documents</vt:lpstr>
      <vt:lpstr>When you don't have the data you need</vt:lpstr>
      <vt:lpstr>How to use fake data</vt:lpstr>
      <vt:lpstr>Homework Assignment 1: Generate fake data</vt:lpstr>
      <vt:lpstr>I will not be available Oct 5 to Oct 12</vt:lpstr>
      <vt:lpstr>Homework 2: ragged CSV</vt:lpstr>
      <vt:lpstr>Reading assignment for data cleaning</vt:lpstr>
      <vt:lpstr>Consequences of Exploration</vt:lpstr>
      <vt:lpstr>Feedback from survey on homework</vt:lpstr>
      <vt:lpstr>Mid-term project</vt:lpstr>
      <vt:lpstr>Data Science doesn't always win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2013-07-15T20:26:40Z</dcterms:created>
  <dcterms:modified xsi:type="dcterms:W3CDTF">2018-10-05T02:30:52Z</dcterms:modified>
</cp:coreProperties>
</file>