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73" r:id="rId3"/>
    <p:sldId id="274" r:id="rId4"/>
    <p:sldId id="329" r:id="rId5"/>
    <p:sldId id="297" r:id="rId6"/>
    <p:sldId id="298" r:id="rId7"/>
    <p:sldId id="299" r:id="rId8"/>
    <p:sldId id="275" r:id="rId9"/>
    <p:sldId id="337" r:id="rId10"/>
    <p:sldId id="271" r:id="rId11"/>
    <p:sldId id="272" r:id="rId12"/>
    <p:sldId id="289" r:id="rId13"/>
    <p:sldId id="332" r:id="rId14"/>
    <p:sldId id="260" r:id="rId15"/>
    <p:sldId id="323" r:id="rId16"/>
    <p:sldId id="306" r:id="rId17"/>
    <p:sldId id="291" r:id="rId18"/>
    <p:sldId id="292" r:id="rId19"/>
    <p:sldId id="293" r:id="rId20"/>
    <p:sldId id="300" r:id="rId21"/>
    <p:sldId id="301" r:id="rId22"/>
    <p:sldId id="294" r:id="rId23"/>
    <p:sldId id="295" r:id="rId24"/>
    <p:sldId id="296" r:id="rId25"/>
    <p:sldId id="305" r:id="rId26"/>
    <p:sldId id="304" r:id="rId27"/>
    <p:sldId id="315" r:id="rId28"/>
    <p:sldId id="316" r:id="rId29"/>
    <p:sldId id="317" r:id="rId30"/>
    <p:sldId id="318" r:id="rId31"/>
    <p:sldId id="319" r:id="rId32"/>
    <p:sldId id="320" r:id="rId33"/>
    <p:sldId id="321" r:id="rId34"/>
    <p:sldId id="322" r:id="rId35"/>
    <p:sldId id="324" r:id="rId36"/>
    <p:sldId id="302" r:id="rId37"/>
    <p:sldId id="303" r:id="rId38"/>
    <p:sldId id="314" r:id="rId39"/>
    <p:sldId id="313" r:id="rId40"/>
    <p:sldId id="257" r:id="rId41"/>
    <p:sldId id="307" r:id="rId42"/>
    <p:sldId id="308" r:id="rId43"/>
    <p:sldId id="309" r:id="rId44"/>
    <p:sldId id="311" r:id="rId45"/>
    <p:sldId id="312" r:id="rId46"/>
    <p:sldId id="310" r:id="rId47"/>
    <p:sldId id="278" r:id="rId48"/>
    <p:sldId id="279" r:id="rId49"/>
    <p:sldId id="280" r:id="rId50"/>
    <p:sldId id="281" r:id="rId51"/>
    <p:sldId id="282" r:id="rId52"/>
    <p:sldId id="330" r:id="rId53"/>
    <p:sldId id="284" r:id="rId54"/>
    <p:sldId id="287" r:id="rId55"/>
    <p:sldId id="286" r:id="rId56"/>
    <p:sldId id="325" r:id="rId57"/>
    <p:sldId id="276" r:id="rId58"/>
    <p:sldId id="277" r:id="rId59"/>
    <p:sldId id="326" r:id="rId60"/>
    <p:sldId id="268" r:id="rId61"/>
    <p:sldId id="327" r:id="rId62"/>
    <p:sldId id="267" r:id="rId63"/>
    <p:sldId id="338" r:id="rId64"/>
    <p:sldId id="339" r:id="rId65"/>
    <p:sldId id="328" r:id="rId66"/>
    <p:sldId id="333" r:id="rId67"/>
    <p:sldId id="334" r:id="rId68"/>
    <p:sldId id="266" r:id="rId69"/>
    <p:sldId id="335" r:id="rId70"/>
    <p:sldId id="331" r:id="rId71"/>
    <p:sldId id="265" r:id="rId72"/>
    <p:sldId id="336" r:id="rId73"/>
    <p:sldId id="290" r:id="rId74"/>
    <p:sldId id="270"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E1C0A-A7EB-4CD2-B199-E05B39571F30}" type="datetimeFigureOut">
              <a:rPr lang="en-US"/>
              <a:t>9/28/2018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99DEF-0698-4AC0-B6F6-FA7FF073D1B0}" type="slidenum">
              <a:rPr lang="en-US"/>
              <a:t>‹#›</a:t>
            </a:fld>
            <a:endParaRPr lang="en-US"/>
          </a:p>
        </p:txBody>
      </p:sp>
    </p:spTree>
    <p:extLst>
      <p:ext uri="{BB962C8B-B14F-4D97-AF65-F5344CB8AC3E}">
        <p14:creationId xmlns:p14="http://schemas.microsoft.com/office/powerpoint/2010/main" val="154019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overivew:%20https:/youtu.be/Xvwt7y2jf5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s.cmu.edu/~tom/10601_fall2012/slides/clustering.pdf"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s.princeton.edu/courses/archive/spr11/cos435/Notes/clustering_intro_kmeans_topost.pd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i.org/10.1007/978-3-319-20910-4_2"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th.stackexchange.com/questions/170902/why-cant-we-use-memoization-to-parse-unambiguous-context-free-grammars-in-linea"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towardsdatascience.com/clustering-algorithms-for-customer-segmentation-af637c6830ac"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s://www.datascience.com/blog/k-means-clustering"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https://mathematica.stackexchange.com/questions/32738/clustering-3d-data-points-on-a-periodic-cubic-grid</a:t>
            </a:r>
          </a:p>
        </p:txBody>
      </p:sp>
      <p:sp>
        <p:nvSpPr>
          <p:cNvPr id="4" name="Slide Number Placeholder 3"/>
          <p:cNvSpPr>
            <a:spLocks noGrp="1"/>
          </p:cNvSpPr>
          <p:nvPr>
            <p:ph type="sldNum" sz="quarter" idx="5"/>
          </p:nvPr>
        </p:nvSpPr>
        <p:spPr/>
        <p:txBody>
          <a:bodyPr/>
          <a:lstStyle/>
          <a:p>
            <a:fld id="{DBD99DEF-0698-4AC0-B6F6-FA7FF073D1B0}" type="slidenum">
              <a:rPr lang="en-US"/>
              <a:t>1</a:t>
            </a:fld>
            <a:endParaRPr lang="en-US"/>
          </a:p>
        </p:txBody>
      </p:sp>
    </p:spTree>
    <p:extLst>
      <p:ext uri="{BB962C8B-B14F-4D97-AF65-F5344CB8AC3E}">
        <p14:creationId xmlns:p14="http://schemas.microsoft.com/office/powerpoint/2010/main" val="108362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https://www.datascience.com/blog/k-means-clustering</a:t>
            </a:r>
          </a:p>
        </p:txBody>
      </p:sp>
      <p:sp>
        <p:nvSpPr>
          <p:cNvPr id="4" name="Slide Number Placeholder 3"/>
          <p:cNvSpPr>
            <a:spLocks noGrp="1"/>
          </p:cNvSpPr>
          <p:nvPr>
            <p:ph type="sldNum" sz="quarter" idx="5"/>
          </p:nvPr>
        </p:nvSpPr>
        <p:spPr/>
        <p:txBody>
          <a:bodyPr/>
          <a:lstStyle/>
          <a:p>
            <a:fld id="{DBD99DEF-0698-4AC0-B6F6-FA7FF073D1B0}" type="slidenum">
              <a:rPr lang="en-US"/>
              <a:t>21</a:t>
            </a:fld>
            <a:endParaRPr lang="en-US"/>
          </a:p>
        </p:txBody>
      </p:sp>
    </p:spTree>
    <p:extLst>
      <p:ext uri="{BB962C8B-B14F-4D97-AF65-F5344CB8AC3E}">
        <p14:creationId xmlns:p14="http://schemas.microsoft.com/office/powerpoint/2010/main" val="3295036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r>
              <a:rPr lang="en-US">
                <a:hlinkClick r:id="rId4"/>
              </a:rPr>
              <a:t>overview: https://youtu.be/Xvwt7y2jf5E</a:t>
            </a:r>
            <a:endParaRPr lang="en-US">
              <a:cs typeface="Calibri"/>
              <a:hlinkClick r:id="rId4"/>
            </a:endParaRPr>
          </a:p>
          <a:p>
            <a:endParaRPr lang="en-US" dirty="0"/>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22</a:t>
            </a:fld>
            <a:endParaRPr lang="en-US"/>
          </a:p>
        </p:txBody>
      </p:sp>
    </p:spTree>
    <p:extLst>
      <p:ext uri="{BB962C8B-B14F-4D97-AF65-F5344CB8AC3E}">
        <p14:creationId xmlns:p14="http://schemas.microsoft.com/office/powerpoint/2010/main" val="313151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endParaRPr lang="en-US" dirty="0">
              <a:cs typeface="Calibri"/>
            </a:endParaRPr>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23</a:t>
            </a:fld>
            <a:endParaRPr lang="en-US"/>
          </a:p>
        </p:txBody>
      </p:sp>
    </p:spTree>
    <p:extLst>
      <p:ext uri="{BB962C8B-B14F-4D97-AF65-F5344CB8AC3E}">
        <p14:creationId xmlns:p14="http://schemas.microsoft.com/office/powerpoint/2010/main" val="264507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Text is from </a:t>
            </a:r>
            <a:r>
              <a:rPr lang="en-US" dirty="0">
                <a:hlinkClick r:id="rId3"/>
              </a:rPr>
              <a:t>https://www.cs.cmu.edu/~tom/10601_fall2012/slides/clustering.pdf</a:t>
            </a:r>
          </a:p>
          <a:p>
            <a:endParaRPr lang="en-US" dirty="0">
              <a:cs typeface="Calibri"/>
            </a:endParaRPr>
          </a:p>
          <a:p>
            <a:r>
              <a:rPr lang="en-US">
                <a:cs typeface="Calibri"/>
              </a:rPr>
              <a:t>Image is from </a:t>
            </a:r>
            <a:r>
              <a:rPr lang="en-US"/>
              <a:t>https://www.statisticshowto.com/hierarchical-clustering/</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24</a:t>
            </a:fld>
            <a:endParaRPr lang="en-US"/>
          </a:p>
        </p:txBody>
      </p:sp>
    </p:spTree>
    <p:extLst>
      <p:ext uri="{BB962C8B-B14F-4D97-AF65-F5344CB8AC3E}">
        <p14:creationId xmlns:p14="http://schemas.microsoft.com/office/powerpoint/2010/main" val="42894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http://www.cs.princeton.edu/courses/archive/spr11/cos435/Notes/clustering_intro_kmeans_topost.pdf</a:t>
            </a:r>
          </a:p>
          <a:p>
            <a:r>
              <a:rPr lang="en-US" dirty="0"/>
              <a:t>https://jakevdp.github.io/PythonDataScienceHandbook/05.11-k-means.html</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26</a:t>
            </a:fld>
            <a:endParaRPr lang="en-US"/>
          </a:p>
        </p:txBody>
      </p:sp>
    </p:spTree>
    <p:extLst>
      <p:ext uri="{BB962C8B-B14F-4D97-AF65-F5344CB8AC3E}">
        <p14:creationId xmlns:p14="http://schemas.microsoft.com/office/powerpoint/2010/main" val="2191204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https://doi.org/10.1007/978-3-319-20910-4_2</a:t>
            </a:r>
            <a:endParaRPr lang="en-US"/>
          </a:p>
          <a:p>
            <a:endParaRPr lang="en-US" dirty="0">
              <a:ea typeface="+mn-lt"/>
              <a:cs typeface="+mn-lt"/>
            </a:endParaRPr>
          </a:p>
          <a:p>
            <a:r>
              <a:rPr lang="en-US"/>
              <a:t>Witschel H.F., Loo S., Riesen K. (2015) How to Support Customer Segmentation with Useful Cluster Descriptions. In: Perner P. (eds) Advances in Data Mining: Applications and Theoretical Aspects. ICDM 2015. Lecture Notes in Computer Science, vol 9165. Springer, Cham</a:t>
            </a:r>
          </a:p>
          <a:p>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37</a:t>
            </a:fld>
            <a:endParaRPr lang="en-US"/>
          </a:p>
        </p:txBody>
      </p:sp>
    </p:spTree>
    <p:extLst>
      <p:ext uri="{BB962C8B-B14F-4D97-AF65-F5344CB8AC3E}">
        <p14:creationId xmlns:p14="http://schemas.microsoft.com/office/powerpoint/2010/main" val="2647162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http://myemail.constantcontact.com/Is-your-brain-full-.html?soid=1105866149032&amp;aid=fKlm9pjEiwk</a:t>
            </a:r>
          </a:p>
        </p:txBody>
      </p:sp>
      <p:sp>
        <p:nvSpPr>
          <p:cNvPr id="4" name="Slide Number Placeholder 3"/>
          <p:cNvSpPr>
            <a:spLocks noGrp="1"/>
          </p:cNvSpPr>
          <p:nvPr>
            <p:ph type="sldNum" sz="quarter" idx="5"/>
          </p:nvPr>
        </p:nvSpPr>
        <p:spPr/>
        <p:txBody>
          <a:bodyPr/>
          <a:lstStyle/>
          <a:p>
            <a:fld id="{DBD99DEF-0698-4AC0-B6F6-FA7FF073D1B0}" type="slidenum">
              <a:rPr lang="en-US"/>
              <a:t>38</a:t>
            </a:fld>
            <a:endParaRPr lang="en-US"/>
          </a:p>
        </p:txBody>
      </p:sp>
    </p:spTree>
    <p:extLst>
      <p:ext uri="{BB962C8B-B14F-4D97-AF65-F5344CB8AC3E}">
        <p14:creationId xmlns:p14="http://schemas.microsoft.com/office/powerpoint/2010/main" val="91782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https://sayingimages.com/just-kidding-meme/</a:t>
            </a:r>
          </a:p>
        </p:txBody>
      </p:sp>
      <p:sp>
        <p:nvSpPr>
          <p:cNvPr id="4" name="Slide Number Placeholder 3"/>
          <p:cNvSpPr>
            <a:spLocks noGrp="1"/>
          </p:cNvSpPr>
          <p:nvPr>
            <p:ph type="sldNum" sz="quarter" idx="5"/>
          </p:nvPr>
        </p:nvSpPr>
        <p:spPr/>
        <p:txBody>
          <a:bodyPr/>
          <a:lstStyle/>
          <a:p>
            <a:fld id="{DBD99DEF-0698-4AC0-B6F6-FA7FF073D1B0}" type="slidenum">
              <a:rPr lang="en-US"/>
              <a:t>39</a:t>
            </a:fld>
            <a:endParaRPr lang="en-US"/>
          </a:p>
        </p:txBody>
      </p:sp>
    </p:spTree>
    <p:extLst>
      <p:ext uri="{BB962C8B-B14F-4D97-AF65-F5344CB8AC3E}">
        <p14:creationId xmlns:p14="http://schemas.microsoft.com/office/powerpoint/2010/main" val="3982767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https://www.quora.com/What-are-Structured-semi-structured-and-unstructured-data-in-Big-Data</a:t>
            </a:r>
          </a:p>
        </p:txBody>
      </p:sp>
      <p:sp>
        <p:nvSpPr>
          <p:cNvPr id="4" name="Slide Number Placeholder 3"/>
          <p:cNvSpPr>
            <a:spLocks noGrp="1"/>
          </p:cNvSpPr>
          <p:nvPr>
            <p:ph type="sldNum" sz="quarter" idx="5"/>
          </p:nvPr>
        </p:nvSpPr>
        <p:spPr/>
        <p:txBody>
          <a:bodyPr/>
          <a:lstStyle/>
          <a:p>
            <a:fld id="{DBD99DEF-0698-4AC0-B6F6-FA7FF073D1B0}" type="slidenum">
              <a:rPr lang="en-US"/>
              <a:t>42</a:t>
            </a:fld>
            <a:endParaRPr lang="en-US"/>
          </a:p>
        </p:txBody>
      </p:sp>
    </p:spTree>
    <p:extLst>
      <p:ext uri="{BB962C8B-B14F-4D97-AF65-F5344CB8AC3E}">
        <p14:creationId xmlns:p14="http://schemas.microsoft.com/office/powerpoint/2010/main" val="158935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https://stanfy.com/blog/natural-language-processing-why-the-machines-still-struggle-to-understand-us/</a:t>
            </a:r>
          </a:p>
          <a:p>
            <a:endParaRPr lang="en-US" dirty="0">
              <a:cs typeface="Calibri"/>
            </a:endParaRPr>
          </a:p>
          <a:p>
            <a:r>
              <a:rPr lang="en-US" dirty="0">
                <a:hlinkClick r:id="rId3"/>
              </a:rPr>
              <a:t>https://math.stackexchange.com/questions/170902/why-cant-we-use-memoization-to-parse-unambiguous-context-free-grammars-in-linea</a:t>
            </a:r>
            <a:endParaRPr lang="en-US"/>
          </a:p>
          <a:p>
            <a:endParaRPr lang="en-US"/>
          </a:p>
        </p:txBody>
      </p:sp>
      <p:sp>
        <p:nvSpPr>
          <p:cNvPr id="4" name="Slide Number Placeholder 3"/>
          <p:cNvSpPr>
            <a:spLocks noGrp="1"/>
          </p:cNvSpPr>
          <p:nvPr>
            <p:ph type="sldNum" sz="quarter" idx="5"/>
          </p:nvPr>
        </p:nvSpPr>
        <p:spPr/>
        <p:txBody>
          <a:bodyPr/>
          <a:lstStyle/>
          <a:p>
            <a:fld id="{DBD99DEF-0698-4AC0-B6F6-FA7FF073D1B0}" type="slidenum">
              <a:rPr lang="en-US"/>
              <a:t>43</a:t>
            </a:fld>
            <a:endParaRPr lang="en-US"/>
          </a:p>
        </p:txBody>
      </p:sp>
    </p:spTree>
    <p:extLst>
      <p:ext uri="{BB962C8B-B14F-4D97-AF65-F5344CB8AC3E}">
        <p14:creationId xmlns:p14="http://schemas.microsoft.com/office/powerpoint/2010/main" val="120873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https://towardsdatascience.com/teaching-code-review-in-university-courses-using-peer-feedback-5625fe039f2a</a:t>
            </a:r>
          </a:p>
        </p:txBody>
      </p:sp>
      <p:sp>
        <p:nvSpPr>
          <p:cNvPr id="4" name="Slide Number Placeholder 3"/>
          <p:cNvSpPr>
            <a:spLocks noGrp="1"/>
          </p:cNvSpPr>
          <p:nvPr>
            <p:ph type="sldNum" sz="quarter" idx="5"/>
          </p:nvPr>
        </p:nvSpPr>
        <p:spPr/>
        <p:txBody>
          <a:bodyPr/>
          <a:lstStyle/>
          <a:p>
            <a:fld id="{DBD99DEF-0698-4AC0-B6F6-FA7FF073D1B0}" type="slidenum">
              <a:rPr lang="en-US"/>
              <a:t>3</a:t>
            </a:fld>
            <a:endParaRPr lang="en-US"/>
          </a:p>
        </p:txBody>
      </p:sp>
    </p:spTree>
    <p:extLst>
      <p:ext uri="{BB962C8B-B14F-4D97-AF65-F5344CB8AC3E}">
        <p14:creationId xmlns:p14="http://schemas.microsoft.com/office/powerpoint/2010/main" val="667302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https://en.wikipedia.org/wiki/KISS_principle</a:t>
            </a:r>
          </a:p>
        </p:txBody>
      </p:sp>
      <p:sp>
        <p:nvSpPr>
          <p:cNvPr id="4" name="Slide Number Placeholder 3"/>
          <p:cNvSpPr>
            <a:spLocks noGrp="1"/>
          </p:cNvSpPr>
          <p:nvPr>
            <p:ph type="sldNum" sz="quarter" idx="5"/>
          </p:nvPr>
        </p:nvSpPr>
        <p:spPr/>
        <p:txBody>
          <a:bodyPr/>
          <a:lstStyle/>
          <a:p>
            <a:fld id="{DBD99DEF-0698-4AC0-B6F6-FA7FF073D1B0}" type="slidenum">
              <a:rPr lang="en-US"/>
              <a:t>45</a:t>
            </a:fld>
            <a:endParaRPr lang="en-US"/>
          </a:p>
        </p:txBody>
      </p:sp>
    </p:spTree>
    <p:extLst>
      <p:ext uri="{BB962C8B-B14F-4D97-AF65-F5344CB8AC3E}">
        <p14:creationId xmlns:p14="http://schemas.microsoft.com/office/powerpoint/2010/main" val="3354084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http://wallpaperswide.com/mountain_path-wallpapers.html</a:t>
            </a:r>
          </a:p>
        </p:txBody>
      </p:sp>
      <p:sp>
        <p:nvSpPr>
          <p:cNvPr id="4" name="Slide Number Placeholder 3"/>
          <p:cNvSpPr>
            <a:spLocks noGrp="1"/>
          </p:cNvSpPr>
          <p:nvPr>
            <p:ph type="sldNum" sz="quarter" idx="5"/>
          </p:nvPr>
        </p:nvSpPr>
        <p:spPr/>
        <p:txBody>
          <a:bodyPr/>
          <a:lstStyle/>
          <a:p>
            <a:fld id="{DBD99DEF-0698-4AC0-B6F6-FA7FF073D1B0}" type="slidenum">
              <a:rPr lang="en-US"/>
              <a:t>46</a:t>
            </a:fld>
            <a:endParaRPr lang="en-US"/>
          </a:p>
        </p:txBody>
      </p:sp>
    </p:spTree>
    <p:extLst>
      <p:ext uri="{BB962C8B-B14F-4D97-AF65-F5344CB8AC3E}">
        <p14:creationId xmlns:p14="http://schemas.microsoft.com/office/powerpoint/2010/main" val="3602441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https://algs4.cs.princeton.edu/lectures/54RegularExpressions.pdf</a:t>
            </a:r>
          </a:p>
        </p:txBody>
      </p:sp>
      <p:sp>
        <p:nvSpPr>
          <p:cNvPr id="4" name="Slide Number Placeholder 3"/>
          <p:cNvSpPr>
            <a:spLocks noGrp="1"/>
          </p:cNvSpPr>
          <p:nvPr>
            <p:ph type="sldNum" sz="quarter" idx="5"/>
          </p:nvPr>
        </p:nvSpPr>
        <p:spPr/>
        <p:txBody>
          <a:bodyPr/>
          <a:lstStyle/>
          <a:p>
            <a:fld id="{DBD99DEF-0698-4AC0-B6F6-FA7FF073D1B0}" type="slidenum">
              <a:rPr lang="en-US"/>
              <a:t>52</a:t>
            </a:fld>
            <a:endParaRPr lang="en-US"/>
          </a:p>
        </p:txBody>
      </p:sp>
    </p:spTree>
    <p:extLst>
      <p:ext uri="{BB962C8B-B14F-4D97-AF65-F5344CB8AC3E}">
        <p14:creationId xmlns:p14="http://schemas.microsoft.com/office/powerpoint/2010/main" val="599678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https://memegenerator.net/instance/14176209/picardfacepalm-some-people-when-confronted-with-a-problem-think-i-know-ill-use-regular-expressions-n</a:t>
            </a:r>
          </a:p>
        </p:txBody>
      </p:sp>
      <p:sp>
        <p:nvSpPr>
          <p:cNvPr id="4" name="Slide Number Placeholder 3"/>
          <p:cNvSpPr>
            <a:spLocks noGrp="1"/>
          </p:cNvSpPr>
          <p:nvPr>
            <p:ph type="sldNum" sz="quarter" idx="5"/>
          </p:nvPr>
        </p:nvSpPr>
        <p:spPr/>
        <p:txBody>
          <a:bodyPr/>
          <a:lstStyle/>
          <a:p>
            <a:fld id="{DBD99DEF-0698-4AC0-B6F6-FA7FF073D1B0}" type="slidenum">
              <a:rPr lang="en-US"/>
              <a:t>54</a:t>
            </a:fld>
            <a:endParaRPr lang="en-US"/>
          </a:p>
        </p:txBody>
      </p:sp>
    </p:spTree>
    <p:extLst>
      <p:ext uri="{BB962C8B-B14F-4D97-AF65-F5344CB8AC3E}">
        <p14:creationId xmlns:p14="http://schemas.microsoft.com/office/powerpoint/2010/main" val="1008339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http://brandonrose.org/clustering</a:t>
            </a:r>
          </a:p>
          <a:p>
            <a:r>
              <a:rPr lang="en-US" dirty="0">
                <a:hlinkClick r:id="rId3"/>
              </a:rPr>
              <a:t>https://towardsdatascience.com/clustering-algorithms-for-customer-segmentation-af637c6830ac</a:t>
            </a:r>
            <a:endParaRPr lang="en-US" dirty="0">
              <a:cs typeface="Calibri"/>
              <a:hlinkClick r:id="rId3"/>
            </a:endParaRPr>
          </a:p>
          <a:p>
            <a:r>
              <a:rPr lang="en-US" dirty="0">
                <a:hlinkClick r:id="rId4"/>
              </a:rPr>
              <a:t>https://www.datascience.com/blog/k-means-clustering</a:t>
            </a:r>
            <a:endParaRPr lang="en-US" dirty="0">
              <a:cs typeface="Calibri"/>
              <a:hlinkClick r:id="rId4"/>
            </a:endParaRPr>
          </a:p>
          <a:p>
            <a:r>
              <a:rPr lang="en-US" dirty="0"/>
              <a:t>https://mubaris.com/2017/10/01/kmeans-clustering-in-python/</a:t>
            </a:r>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56</a:t>
            </a:fld>
            <a:endParaRPr lang="en-US"/>
          </a:p>
        </p:txBody>
      </p:sp>
    </p:spTree>
    <p:extLst>
      <p:ext uri="{BB962C8B-B14F-4D97-AF65-F5344CB8AC3E}">
        <p14:creationId xmlns:p14="http://schemas.microsoft.com/office/powerpoint/2010/main" val="1279312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BD99DEF-0698-4AC0-B6F6-FA7FF073D1B0}" type="slidenum">
              <a:rPr lang="en-US"/>
              <a:t>58</a:t>
            </a:fld>
            <a:endParaRPr lang="en-US"/>
          </a:p>
        </p:txBody>
      </p:sp>
    </p:spTree>
    <p:extLst>
      <p:ext uri="{BB962C8B-B14F-4D97-AF65-F5344CB8AC3E}">
        <p14:creationId xmlns:p14="http://schemas.microsoft.com/office/powerpoint/2010/main" val="1664690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https://www.oreilly.com/library/view/feature-engineering-for/9781491953235/ch04.html</a:t>
            </a:r>
          </a:p>
        </p:txBody>
      </p:sp>
      <p:sp>
        <p:nvSpPr>
          <p:cNvPr id="4" name="Slide Number Placeholder 3"/>
          <p:cNvSpPr>
            <a:spLocks noGrp="1"/>
          </p:cNvSpPr>
          <p:nvPr>
            <p:ph type="sldNum" sz="quarter" idx="5"/>
          </p:nvPr>
        </p:nvSpPr>
        <p:spPr/>
        <p:txBody>
          <a:bodyPr/>
          <a:lstStyle/>
          <a:p>
            <a:fld id="{DBD99DEF-0698-4AC0-B6F6-FA7FF073D1B0}" type="slidenum">
              <a:rPr lang="en-US"/>
              <a:t>62</a:t>
            </a:fld>
            <a:endParaRPr lang="en-US"/>
          </a:p>
        </p:txBody>
      </p:sp>
    </p:spTree>
    <p:extLst>
      <p:ext uri="{BB962C8B-B14F-4D97-AF65-F5344CB8AC3E}">
        <p14:creationId xmlns:p14="http://schemas.microsoft.com/office/powerpoint/2010/main" val="1029474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http://brandonrose.org/clustering</a:t>
            </a:r>
          </a:p>
        </p:txBody>
      </p:sp>
      <p:sp>
        <p:nvSpPr>
          <p:cNvPr id="4" name="Slide Number Placeholder 3"/>
          <p:cNvSpPr>
            <a:spLocks noGrp="1"/>
          </p:cNvSpPr>
          <p:nvPr>
            <p:ph type="sldNum" sz="quarter" idx="5"/>
          </p:nvPr>
        </p:nvSpPr>
        <p:spPr/>
        <p:txBody>
          <a:bodyPr/>
          <a:lstStyle/>
          <a:p>
            <a:fld id="{DBD99DEF-0698-4AC0-B6F6-FA7FF073D1B0}" type="slidenum">
              <a:rPr lang="en-US"/>
              <a:t>63</a:t>
            </a:fld>
            <a:endParaRPr lang="en-US"/>
          </a:p>
        </p:txBody>
      </p:sp>
    </p:spTree>
    <p:extLst>
      <p:ext uri="{BB962C8B-B14F-4D97-AF65-F5344CB8AC3E}">
        <p14:creationId xmlns:p14="http://schemas.microsoft.com/office/powerpoint/2010/main" val="542844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https://www.unlv.edu/event/storytime-barrick-museum-1</a:t>
            </a:r>
          </a:p>
        </p:txBody>
      </p:sp>
      <p:sp>
        <p:nvSpPr>
          <p:cNvPr id="4" name="Slide Number Placeholder 3"/>
          <p:cNvSpPr>
            <a:spLocks noGrp="1"/>
          </p:cNvSpPr>
          <p:nvPr>
            <p:ph type="sldNum" sz="quarter" idx="5"/>
          </p:nvPr>
        </p:nvSpPr>
        <p:spPr/>
        <p:txBody>
          <a:bodyPr/>
          <a:lstStyle/>
          <a:p>
            <a:fld id="{DBD99DEF-0698-4AC0-B6F6-FA7FF073D1B0}" type="slidenum">
              <a:rPr lang="en-US"/>
              <a:t>66</a:t>
            </a:fld>
            <a:endParaRPr lang="en-US"/>
          </a:p>
        </p:txBody>
      </p:sp>
    </p:spTree>
    <p:extLst>
      <p:ext uri="{BB962C8B-B14F-4D97-AF65-F5344CB8AC3E}">
        <p14:creationId xmlns:p14="http://schemas.microsoft.com/office/powerpoint/2010/main" val="275484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https://www.gnu.org/philosophy/shouldbefree.en.html</a:t>
            </a:r>
          </a:p>
        </p:txBody>
      </p:sp>
      <p:sp>
        <p:nvSpPr>
          <p:cNvPr id="4" name="Slide Number Placeholder 3"/>
          <p:cNvSpPr>
            <a:spLocks noGrp="1"/>
          </p:cNvSpPr>
          <p:nvPr>
            <p:ph type="sldNum" sz="quarter" idx="5"/>
          </p:nvPr>
        </p:nvSpPr>
        <p:spPr/>
        <p:txBody>
          <a:bodyPr/>
          <a:lstStyle/>
          <a:p>
            <a:fld id="{DBD99DEF-0698-4AC0-B6F6-FA7FF073D1B0}" type="slidenum">
              <a:rPr lang="en-US"/>
              <a:t>7</a:t>
            </a:fld>
            <a:endParaRPr lang="en-US"/>
          </a:p>
        </p:txBody>
      </p:sp>
    </p:spTree>
    <p:extLst>
      <p:ext uri="{BB962C8B-B14F-4D97-AF65-F5344CB8AC3E}">
        <p14:creationId xmlns:p14="http://schemas.microsoft.com/office/powerpoint/2010/main" val="370034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https://en.wikipedia.org/wiki/Zone_of_proximal_development</a:t>
            </a:r>
          </a:p>
        </p:txBody>
      </p:sp>
      <p:sp>
        <p:nvSpPr>
          <p:cNvPr id="4" name="Slide Number Placeholder 3"/>
          <p:cNvSpPr>
            <a:spLocks noGrp="1"/>
          </p:cNvSpPr>
          <p:nvPr>
            <p:ph type="sldNum" sz="quarter" idx="5"/>
          </p:nvPr>
        </p:nvSpPr>
        <p:spPr/>
        <p:txBody>
          <a:bodyPr/>
          <a:lstStyle/>
          <a:p>
            <a:fld id="{DBD99DEF-0698-4AC0-B6F6-FA7FF073D1B0}" type="slidenum">
              <a:rPr lang="en-US"/>
              <a:t>12</a:t>
            </a:fld>
            <a:endParaRPr lang="en-US"/>
          </a:p>
        </p:txBody>
      </p:sp>
    </p:spTree>
    <p:extLst>
      <p:ext uri="{BB962C8B-B14F-4D97-AF65-F5344CB8AC3E}">
        <p14:creationId xmlns:p14="http://schemas.microsoft.com/office/powerpoint/2010/main" val="135754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https://kramers.com/story-time</a:t>
            </a:r>
          </a:p>
        </p:txBody>
      </p:sp>
      <p:sp>
        <p:nvSpPr>
          <p:cNvPr id="4" name="Slide Number Placeholder 3"/>
          <p:cNvSpPr>
            <a:spLocks noGrp="1"/>
          </p:cNvSpPr>
          <p:nvPr>
            <p:ph type="sldNum" sz="quarter" idx="5"/>
          </p:nvPr>
        </p:nvSpPr>
        <p:spPr/>
        <p:txBody>
          <a:bodyPr/>
          <a:lstStyle/>
          <a:p>
            <a:fld id="{DBD99DEF-0698-4AC0-B6F6-FA7FF073D1B0}" type="slidenum">
              <a:rPr lang="en-US"/>
              <a:t>13</a:t>
            </a:fld>
            <a:endParaRPr lang="en-US"/>
          </a:p>
        </p:txBody>
      </p:sp>
    </p:spTree>
    <p:extLst>
      <p:ext uri="{BB962C8B-B14F-4D97-AF65-F5344CB8AC3E}">
        <p14:creationId xmlns:p14="http://schemas.microsoft.com/office/powerpoint/2010/main" val="94109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http://www.cs.princeton.edu/courses/archive/spr11/cos435/Notes/clustering_intro_kmeans_topost.pdf</a:t>
            </a:r>
          </a:p>
        </p:txBody>
      </p:sp>
      <p:sp>
        <p:nvSpPr>
          <p:cNvPr id="4" name="Slide Number Placeholder 3"/>
          <p:cNvSpPr>
            <a:spLocks noGrp="1"/>
          </p:cNvSpPr>
          <p:nvPr>
            <p:ph type="sldNum" sz="quarter" idx="5"/>
          </p:nvPr>
        </p:nvSpPr>
        <p:spPr/>
        <p:txBody>
          <a:bodyPr/>
          <a:lstStyle/>
          <a:p>
            <a:fld id="{DBD99DEF-0698-4AC0-B6F6-FA7FF073D1B0}" type="slidenum">
              <a:rPr lang="en-US"/>
              <a:t>16</a:t>
            </a:fld>
            <a:endParaRPr lang="en-US"/>
          </a:p>
        </p:txBody>
      </p:sp>
    </p:spTree>
    <p:extLst>
      <p:ext uri="{BB962C8B-B14F-4D97-AF65-F5344CB8AC3E}">
        <p14:creationId xmlns:p14="http://schemas.microsoft.com/office/powerpoint/2010/main" val="400009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Techniques of Cluster Algorithms in Data Mining</a:t>
            </a:r>
          </a:p>
          <a:p>
            <a:r>
              <a:rPr lang="en-US"/>
              <a:t>October 2002</a:t>
            </a:r>
            <a:r>
              <a:rPr lang="en-US">
                <a:cs typeface="Calibri"/>
              </a:rPr>
              <a:t>; </a:t>
            </a:r>
            <a:r>
              <a:rPr lang="en-US"/>
              <a:t>Data Mining and Knowledge Discovery 6(4):303-360</a:t>
            </a:r>
            <a:endParaRPr lang="en-US">
              <a:cs typeface="Calibri"/>
            </a:endParaRPr>
          </a:p>
          <a:p>
            <a:r>
              <a:rPr lang="en-US"/>
              <a:t>DOI: 10.1023/A:1016308404627</a:t>
            </a:r>
            <a:endParaRPr lang="en-US">
              <a:cs typeface="Calibri"/>
            </a:endParaRPr>
          </a:p>
          <a:p>
            <a:endParaRPr lang="en-US"/>
          </a:p>
          <a:p>
            <a:r>
              <a:rPr lang="en-US">
                <a:ea typeface="+mn-lt"/>
                <a:cs typeface="+mn-lt"/>
              </a:rPr>
              <a:t>Images is from </a:t>
            </a:r>
            <a:r>
              <a:rPr lang="en-US"/>
              <a:t>https://www.alanfielding.co.uk/multivar/ca.htm</a:t>
            </a:r>
            <a:endParaRPr lang="en-US" dirty="0">
              <a:ea typeface="+mn-lt"/>
              <a:cs typeface="+mn-lt"/>
            </a:endParaRPr>
          </a:p>
        </p:txBody>
      </p:sp>
      <p:sp>
        <p:nvSpPr>
          <p:cNvPr id="4" name="Slide Number Placeholder 3"/>
          <p:cNvSpPr>
            <a:spLocks noGrp="1"/>
          </p:cNvSpPr>
          <p:nvPr>
            <p:ph type="sldNum" sz="quarter" idx="5"/>
          </p:nvPr>
        </p:nvSpPr>
        <p:spPr/>
        <p:txBody>
          <a:bodyPr/>
          <a:lstStyle/>
          <a:p>
            <a:fld id="{DBD99DEF-0698-4AC0-B6F6-FA7FF073D1B0}" type="slidenum">
              <a:rPr lang="en-US"/>
              <a:t>18</a:t>
            </a:fld>
            <a:endParaRPr lang="en-US"/>
          </a:p>
        </p:txBody>
      </p:sp>
    </p:spTree>
    <p:extLst>
      <p:ext uri="{BB962C8B-B14F-4D97-AF65-F5344CB8AC3E}">
        <p14:creationId xmlns:p14="http://schemas.microsoft.com/office/powerpoint/2010/main" val="132247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https://www.hindawi.com/journals/tswj/2015/931258/</a:t>
            </a:r>
          </a:p>
        </p:txBody>
      </p:sp>
      <p:sp>
        <p:nvSpPr>
          <p:cNvPr id="4" name="Slide Number Placeholder 3"/>
          <p:cNvSpPr>
            <a:spLocks noGrp="1"/>
          </p:cNvSpPr>
          <p:nvPr>
            <p:ph type="sldNum" sz="quarter" idx="5"/>
          </p:nvPr>
        </p:nvSpPr>
        <p:spPr/>
        <p:txBody>
          <a:bodyPr/>
          <a:lstStyle/>
          <a:p>
            <a:fld id="{DBD99DEF-0698-4AC0-B6F6-FA7FF073D1B0}" type="slidenum">
              <a:rPr lang="en-US"/>
              <a:t>19</a:t>
            </a:fld>
            <a:endParaRPr lang="en-US"/>
          </a:p>
        </p:txBody>
      </p:sp>
    </p:spTree>
    <p:extLst>
      <p:ext uri="{BB962C8B-B14F-4D97-AF65-F5344CB8AC3E}">
        <p14:creationId xmlns:p14="http://schemas.microsoft.com/office/powerpoint/2010/main" val="1071857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https://www.kaggle.com/nafisur/customer-segmentation-analysis-cluster-analysis</a:t>
            </a:r>
          </a:p>
        </p:txBody>
      </p:sp>
      <p:sp>
        <p:nvSpPr>
          <p:cNvPr id="4" name="Slide Number Placeholder 3"/>
          <p:cNvSpPr>
            <a:spLocks noGrp="1"/>
          </p:cNvSpPr>
          <p:nvPr>
            <p:ph type="sldNum" sz="quarter" idx="5"/>
          </p:nvPr>
        </p:nvSpPr>
        <p:spPr/>
        <p:txBody>
          <a:bodyPr/>
          <a:lstStyle/>
          <a:p>
            <a:fld id="{DBD99DEF-0698-4AC0-B6F6-FA7FF073D1B0}" type="slidenum">
              <a:rPr lang="en-US"/>
              <a:t>20</a:t>
            </a:fld>
            <a:endParaRPr lang="en-US"/>
          </a:p>
        </p:txBody>
      </p:sp>
    </p:spTree>
    <p:extLst>
      <p:ext uri="{BB962C8B-B14F-4D97-AF65-F5344CB8AC3E}">
        <p14:creationId xmlns:p14="http://schemas.microsoft.com/office/powerpoint/2010/main" val="7918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4.0/" TargetMode="External"/><Relationship Id="rId4" Type="http://schemas.openxmlformats.org/officeDocument/2006/relationships/hyperlink" Target="http://scikit-learn.org/stable/modules/clustering.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8888/notebooks/week5_clustering/use_a_function_in_a_notebook.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luster_analysi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luster_analysi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en.wikipedia.org/wiki/K-means_clustering" TargetMode="External"/><Relationship Id="rId5" Type="http://schemas.openxmlformats.org/officeDocument/2006/relationships/hyperlink" Target="https://en.wikipedia.org/wiki/Hierarchical_clustering#Divisive_clustering" TargetMode="External"/><Relationship Id="rId4" Type="http://schemas.openxmlformats.org/officeDocument/2006/relationships/hyperlink" Target="https://en.wikipedia.org/wiki/Hierarchical_cluste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yippy.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Metasearch_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Decision_tre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en.wikipedia.org/wiki/Labeled_data%E2%80%8B"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Unstructured_dat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en.wikipedia.org/wiki/Semi-structured_data&#820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English_language" TargetMode="External"/><Relationship Id="rId7" Type="http://schemas.openxmlformats.org/officeDocument/2006/relationships/hyperlink" Target="https://en.wikipedia.org/wiki/Natural_language_process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n.wikipedia.org/wiki/Mandarin_Chinese" TargetMode="External"/><Relationship Id="rId5" Type="http://schemas.openxmlformats.org/officeDocument/2006/relationships/hyperlink" Target="https://en.wikipedia.org/wiki/Hindi" TargetMode="External"/><Relationship Id="rId4" Type="http://schemas.openxmlformats.org/officeDocument/2006/relationships/hyperlink" Target="https://en.wikipedia.org/wiki/Spanish_languag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mailto:aok@umbc.ed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mailto:aok@umbc.edu"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localhost:8888/notebooks/week5_clustering/introduction_to_regular_expressions.ipynb" TargetMode="External"/><Relationship Id="rId2" Type="http://schemas.openxmlformats.org/officeDocument/2006/relationships/hyperlink" Target="https://en.wikipedia.org/wiki/Regular_expressio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www.regular-expressions.info/" TargetMode="External"/><Relationship Id="rId3" Type="http://schemas.openxmlformats.org/officeDocument/2006/relationships/hyperlink" Target="https://regexr.com/" TargetMode="External"/><Relationship Id="rId7" Type="http://schemas.openxmlformats.org/officeDocument/2006/relationships/hyperlink" Target="https://www.debuggex.com/" TargetMode="External"/><Relationship Id="rId12" Type="http://schemas.openxmlformats.org/officeDocument/2006/relationships/hyperlink" Target="http://www.cbs.dtu.dk/courses/27610/regular-expressions-cheat-sheet-v2.pdf" TargetMode="External"/><Relationship Id="rId2" Type="http://schemas.openxmlformats.org/officeDocument/2006/relationships/hyperlink" Target="https://regexper.com/" TargetMode="External"/><Relationship Id="rId1" Type="http://schemas.openxmlformats.org/officeDocument/2006/relationships/slideLayout" Target="../slideLayouts/slideLayout2.xml"/><Relationship Id="rId6" Type="http://schemas.openxmlformats.org/officeDocument/2006/relationships/hyperlink" Target="https://www.regexpal.com/" TargetMode="External"/><Relationship Id="rId11" Type="http://schemas.openxmlformats.org/officeDocument/2006/relationships/hyperlink" Target="https://ryanstutorials.net/regular-expressions-tutorial/regular-expressions-cheat-sheet.php" TargetMode="External"/><Relationship Id="rId5" Type="http://schemas.openxmlformats.org/officeDocument/2006/relationships/hyperlink" Target="https://qntm.org/files/re/re.html" TargetMode="External"/><Relationship Id="rId10" Type="http://schemas.openxmlformats.org/officeDocument/2006/relationships/hyperlink" Target="https://regex101.com/" TargetMode="External"/><Relationship Id="rId4" Type="http://schemas.openxmlformats.org/officeDocument/2006/relationships/hyperlink" Target="https://github.com/ziishaned/learn-regex" TargetMode="External"/><Relationship Id="rId9" Type="http://schemas.openxmlformats.org/officeDocument/2006/relationships/hyperlink" Target="https://stackoverflow.com/tags/regex/info"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hyperlink" Target="https://en.wikiquote.org/wiki/Jamie_Zawinski"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nikic.github.io/2012/06/15/The-true-power-of-regular-expressions.html" TargetMode="External"/><Relationship Id="rId2" Type="http://schemas.openxmlformats.org/officeDocument/2006/relationships/hyperlink" Target="https://en.wikipedia.org/wiki/Regular_language"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bradezone.com/2008/09/13/bori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localhost:8888/notebooks/week5_clustering/nltk_for_text_processing.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gist.github.com/sebleier/554280" TargetMode="External"/><Relationship Id="rId2" Type="http://schemas.openxmlformats.org/officeDocument/2006/relationships/hyperlink" Target="https://en.wikipedia.org/wiki/Stop_words" TargetMode="External"/><Relationship Id="rId1" Type="http://schemas.openxmlformats.org/officeDocument/2006/relationships/slideLayout" Target="../slideLayouts/slideLayout2.xml"/><Relationship Id="rId4" Type="http://schemas.openxmlformats.org/officeDocument/2006/relationships/hyperlink" Target="http://xpo6.com/list-of-english-stop-word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en.wikipedia.org/wiki/Tf%E2%80%93i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Latent_Dirichlet_allocation" TargetMode="External"/><Relationship Id="rId2" Type="http://schemas.openxmlformats.org/officeDocument/2006/relationships/hyperlink" Target="https://en.wikipedia.org/wiki/Topic_mode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opim.wharton.upenn.edu/~sok/idtresources/python/regex.pdf"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swcarpentry.github.io/python-novice-inflammation/07-errors/"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youtube.com/watch?v=V0ucZ4ctof8"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mubaris.com/2017/10/01/kmeans-clustering-in-python/" TargetMode="External"/><Relationship Id="rId2" Type="http://schemas.openxmlformats.org/officeDocument/2006/relationships/hyperlink" Target="http://bcf.usc.edu/~gareth/ISL/ISLR%20Seventh%20Printing.pdf" TargetMode="External"/><Relationship Id="rId1" Type="http://schemas.openxmlformats.org/officeDocument/2006/relationships/slideLayout" Target="../slideLayouts/slideLayout2.xml"/><Relationship Id="rId5" Type="http://schemas.openxmlformats.org/officeDocument/2006/relationships/hyperlink" Target="https://towardsdatascience.com/topic-modeling-and-latent-dirichlet-allocation-in-python-9bf156893c24" TargetMode="External"/><Relationship Id="rId4" Type="http://schemas.openxmlformats.org/officeDocument/2006/relationships/hyperlink" Target="http://mean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Warnock's_dilem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notebooks/homework_week4/excel_merge/ExcelMergeHW.ipynb" TargetMode="External"/><Relationship Id="rId2" Type="http://schemas.openxmlformats.org/officeDocument/2006/relationships/hyperlink" Target="http://localhost:8888/notebooks/homework_week4/excel_merge/Loading%20data%20from%20xlsx.ipynb" TargetMode="External"/><Relationship Id="rId1" Type="http://schemas.openxmlformats.org/officeDocument/2006/relationships/slideLayout" Target="../slideLayouts/slideLayout2.xml"/><Relationship Id="rId4" Type="http://schemas.openxmlformats.org/officeDocument/2006/relationships/hyperlink" Target="http://_Plot_Scalable-3.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map&#10;&#10;Description generated with high confidence">
            <a:extLst>
              <a:ext uri="{FF2B5EF4-FFF2-40B4-BE49-F238E27FC236}">
                <a16:creationId xmlns:a16="http://schemas.microsoft.com/office/drawing/2014/main" id="{C1C8FBA6-77C1-4061-BE0E-EAF29323F65D}"/>
              </a:ext>
            </a:extLst>
          </p:cNvPr>
          <p:cNvPicPr>
            <a:picLocks noChangeAspect="1"/>
          </p:cNvPicPr>
          <p:nvPr/>
        </p:nvPicPr>
        <p:blipFill>
          <a:blip r:embed="rId3"/>
          <a:stretch>
            <a:fillRect/>
          </a:stretch>
        </p:blipFill>
        <p:spPr>
          <a:xfrm>
            <a:off x="8678173" y="779908"/>
            <a:ext cx="4799162" cy="4996262"/>
          </a:xfrm>
          <a:prstGeom prst="rect">
            <a:avLst/>
          </a:prstGeom>
        </p:spPr>
      </p:pic>
      <p:sp>
        <p:nvSpPr>
          <p:cNvPr id="2" name="Title 1"/>
          <p:cNvSpPr>
            <a:spLocks noGrp="1"/>
          </p:cNvSpPr>
          <p:nvPr>
            <p:ph type="ctrTitle"/>
          </p:nvPr>
        </p:nvSpPr>
        <p:spPr>
          <a:xfrm>
            <a:off x="-287548" y="389118"/>
            <a:ext cx="10193547" cy="3350883"/>
          </a:xfrm>
        </p:spPr>
        <p:txBody>
          <a:bodyPr vert="horz" lIns="91440" tIns="45720" rIns="91440" bIns="45720" rtlCol="0" anchor="b">
            <a:noAutofit/>
          </a:bodyPr>
          <a:lstStyle/>
          <a:p>
            <a:r>
              <a:rPr lang="en-US" sz="6600" b="1" dirty="0">
                <a:cs typeface="Calibri Light"/>
              </a:rPr>
              <a:t>Class 5: </a:t>
            </a:r>
            <a:br>
              <a:rPr lang="en-US" sz="6600" b="1" dirty="0">
                <a:cs typeface="Calibri Light"/>
              </a:rPr>
            </a:br>
            <a:r>
              <a:rPr lang="en-US" sz="6600" b="1" dirty="0">
                <a:cs typeface="Calibri Light"/>
                <a:hlinkClick r:id="rId4"/>
              </a:rPr>
              <a:t>clustering</a:t>
            </a:r>
            <a:r>
              <a:rPr lang="en-US" sz="6600" b="1" dirty="0">
                <a:cs typeface="Calibri Light"/>
              </a:rPr>
              <a:t> numerical data;</a:t>
            </a:r>
            <a:br>
              <a:rPr lang="en-US" sz="6600" b="1" dirty="0">
                <a:cs typeface="Calibri Light"/>
              </a:rPr>
            </a:br>
            <a:r>
              <a:rPr lang="en-US" sz="6600" b="1" dirty="0">
                <a:cs typeface="Calibri Light"/>
              </a:rPr>
              <a:t>document clustering</a:t>
            </a:r>
          </a:p>
        </p:txBody>
      </p:sp>
      <p:sp>
        <p:nvSpPr>
          <p:cNvPr id="3" name="Subtitle 2"/>
          <p:cNvSpPr>
            <a:spLocks noGrp="1"/>
          </p:cNvSpPr>
          <p:nvPr>
            <p:ph type="subTitle" idx="1"/>
          </p:nvPr>
        </p:nvSpPr>
        <p:spPr>
          <a:xfrm>
            <a:off x="-287547" y="3659547"/>
            <a:ext cx="9144000" cy="1655762"/>
          </a:xfrm>
        </p:spPr>
        <p:txBody>
          <a:bodyPr vert="horz" lIns="91440" tIns="45720" rIns="91440" bIns="45720" rtlCol="0" anchor="t">
            <a:normAutofit/>
          </a:bodyPr>
          <a:lstStyle/>
          <a:p>
            <a:endParaRPr lang="en-US"/>
          </a:p>
          <a:p>
            <a:r>
              <a:rPr lang="en-US" dirty="0">
                <a:cs typeface="Calibri"/>
              </a:rPr>
              <a:t>Sept 27, 2018</a:t>
            </a:r>
          </a:p>
          <a:p>
            <a:r>
              <a:rPr lang="en-US" dirty="0">
                <a:cs typeface="Calibri"/>
              </a:rPr>
              <a:t>Data 601, section 4</a:t>
            </a:r>
            <a:endParaRPr lang="en-US" dirty="0"/>
          </a:p>
        </p:txBody>
      </p:sp>
      <p:sp>
        <p:nvSpPr>
          <p:cNvPr id="4" name="TextBox 1">
            <a:extLst>
              <a:ext uri="{FF2B5EF4-FFF2-40B4-BE49-F238E27FC236}">
                <a16:creationId xmlns:a16="http://schemas.microsoft.com/office/drawing/2014/main" id="{E5DED317-E71F-4121-A6F6-38240AC0C92B}"/>
              </a:ext>
            </a:extLst>
          </p:cNvPr>
          <p:cNvSpPr txBox="1"/>
          <p:nvPr/>
        </p:nvSpPr>
        <p:spPr>
          <a:xfrm>
            <a:off x="9037607" y="5939286"/>
            <a:ext cx="2743200" cy="369332"/>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These notes are </a:t>
            </a:r>
            <a:r>
              <a:rPr lang="en-US">
                <a:cs typeface="Calibri"/>
                <a:hlinkClick r:id="rId5"/>
              </a:rPr>
              <a:t>CC BY 4.0</a:t>
            </a:r>
            <a:endParaRPr lang="en-US">
              <a:hlinkClick r:id="rId5"/>
            </a:endParaRPr>
          </a:p>
        </p:txBody>
      </p:sp>
      <p:sp>
        <p:nvSpPr>
          <p:cNvPr id="5" name="TextBox 4">
            <a:extLst>
              <a:ext uri="{FF2B5EF4-FFF2-40B4-BE49-F238E27FC236}">
                <a16:creationId xmlns:a16="http://schemas.microsoft.com/office/drawing/2014/main" id="{5DB5264E-ECD5-4F5F-8F6C-90FBB9CF2091}"/>
              </a:ext>
            </a:extLst>
          </p:cNvPr>
          <p:cNvSpPr txBox="1"/>
          <p:nvPr/>
        </p:nvSpPr>
        <p:spPr>
          <a:xfrm>
            <a:off x="439947" y="5752381"/>
            <a:ext cx="5503652"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a:t>
            </a:r>
            <a:r>
              <a:rPr lang="en-US" dirty="0">
                <a:cs typeface="Calibri"/>
              </a:rPr>
              <a:t> lecture 1 I said I wasn't going to cover LDA and TF-IDF.</a:t>
            </a:r>
            <a:endParaRPr lang="en-US" dirty="0"/>
          </a:p>
          <a:p>
            <a:r>
              <a:rPr lang="en-US" i="1" dirty="0">
                <a:cs typeface="Calibri"/>
              </a:rPr>
              <a:t>I was wrong. I am covering them.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289D-D3BC-4519-897E-2162886CCCC0}"/>
              </a:ext>
            </a:extLst>
          </p:cNvPr>
          <p:cNvSpPr>
            <a:spLocks noGrp="1"/>
          </p:cNvSpPr>
          <p:nvPr/>
        </p:nvSpPr>
        <p:spPr>
          <a:xfrm>
            <a:off x="839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Course schedule and outline (scope)</a:t>
            </a:r>
          </a:p>
        </p:txBody>
      </p:sp>
      <p:sp>
        <p:nvSpPr>
          <p:cNvPr id="3" name="Content Placeholder 3">
            <a:extLst>
              <a:ext uri="{FF2B5EF4-FFF2-40B4-BE49-F238E27FC236}">
                <a16:creationId xmlns:a16="http://schemas.microsoft.com/office/drawing/2014/main" id="{89D0A79C-2B11-462C-98CB-593B4B2FAB28}"/>
              </a:ext>
            </a:extLst>
          </p:cNvPr>
          <p:cNvSpPr>
            <a:spLocks noGrp="1"/>
          </p:cNvSpPr>
          <p:nvPr/>
        </p:nvSpPr>
        <p:spPr>
          <a:xfrm>
            <a:off x="839788" y="1570547"/>
            <a:ext cx="5157787" cy="46191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Aug 30: Overview Data Science</a:t>
            </a:r>
          </a:p>
          <a:p>
            <a:r>
              <a:rPr lang="en-US">
                <a:cs typeface="Calibri"/>
              </a:rPr>
              <a:t>Sept 6: Python in </a:t>
            </a:r>
            <a:r>
              <a:rPr lang="en-US" err="1">
                <a:cs typeface="Calibri"/>
              </a:rPr>
              <a:t>Jupyter</a:t>
            </a:r>
          </a:p>
          <a:p>
            <a:r>
              <a:rPr lang="en-US">
                <a:cs typeface="Calibri"/>
              </a:rPr>
              <a:t>Sept 13: Math (stats)</a:t>
            </a:r>
          </a:p>
          <a:p>
            <a:r>
              <a:rPr lang="en-US">
                <a:cs typeface="Calibri"/>
              </a:rPr>
              <a:t>Sept 20: Regression</a:t>
            </a:r>
          </a:p>
          <a:p>
            <a:r>
              <a:rPr lang="en-US">
                <a:cs typeface="Calibri"/>
              </a:rPr>
              <a:t>Sept 27: Clustering</a:t>
            </a:r>
          </a:p>
          <a:p>
            <a:r>
              <a:rPr lang="en-US">
                <a:cs typeface="Calibri"/>
              </a:rPr>
              <a:t>Oct 4: Getting data</a:t>
            </a:r>
          </a:p>
          <a:p>
            <a:r>
              <a:rPr lang="en-US">
                <a:cs typeface="Calibri"/>
              </a:rPr>
              <a:t>Oct 11: </a:t>
            </a:r>
            <a:r>
              <a:rPr lang="en-US" i="1">
                <a:cs typeface="Calibri"/>
              </a:rPr>
              <a:t>Substitute's choice</a:t>
            </a:r>
            <a:endParaRPr lang="en-US">
              <a:cs typeface="Calibri"/>
            </a:endParaRPr>
          </a:p>
          <a:p>
            <a:r>
              <a:rPr lang="en-US">
                <a:cs typeface="Calibri"/>
              </a:rPr>
              <a:t>Oct 18: Data cleanup</a:t>
            </a:r>
          </a:p>
        </p:txBody>
      </p:sp>
      <p:sp>
        <p:nvSpPr>
          <p:cNvPr id="4" name="Content Placeholder 5">
            <a:extLst>
              <a:ext uri="{FF2B5EF4-FFF2-40B4-BE49-F238E27FC236}">
                <a16:creationId xmlns:a16="http://schemas.microsoft.com/office/drawing/2014/main" id="{99965184-F90E-4A63-912C-2C1A3CE49971}"/>
              </a:ext>
            </a:extLst>
          </p:cNvPr>
          <p:cNvSpPr>
            <a:spLocks noGrp="1"/>
          </p:cNvSpPr>
          <p:nvPr/>
        </p:nvSpPr>
        <p:spPr>
          <a:xfrm>
            <a:off x="6100313" y="1570547"/>
            <a:ext cx="5183188" cy="46191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Oct 25: Automation</a:t>
            </a:r>
          </a:p>
          <a:p>
            <a:r>
              <a:rPr lang="en-US">
                <a:cs typeface="Calibri"/>
              </a:rPr>
              <a:t>Nov 1: Evaluation, cross-validation, overfitting</a:t>
            </a:r>
          </a:p>
          <a:p>
            <a:r>
              <a:rPr lang="en-US">
                <a:cs typeface="Calibri"/>
              </a:rPr>
              <a:t>Nov 8: Scaling up</a:t>
            </a:r>
          </a:p>
          <a:p>
            <a:r>
              <a:rPr lang="en-US">
                <a:cs typeface="Calibri"/>
              </a:rPr>
              <a:t>Nov 15: Property graphs</a:t>
            </a:r>
          </a:p>
          <a:p>
            <a:r>
              <a:rPr lang="en-US">
                <a:cs typeface="Calibri"/>
              </a:rPr>
              <a:t>Nov 22: No class (Thanksgiving)</a:t>
            </a:r>
          </a:p>
          <a:p>
            <a:r>
              <a:rPr lang="en-US">
                <a:cs typeface="Calibri"/>
              </a:rPr>
              <a:t>Nov 29: Elasticity, Cost/benefit</a:t>
            </a:r>
          </a:p>
          <a:p>
            <a:r>
              <a:rPr lang="en-US">
                <a:cs typeface="Calibri"/>
              </a:rPr>
              <a:t>Dec 6: Ethics and Legality</a:t>
            </a:r>
          </a:p>
          <a:p>
            <a:r>
              <a:rPr lang="en-US">
                <a:cs typeface="Calibri"/>
              </a:rPr>
              <a:t>Dec 13: Presentations</a:t>
            </a:r>
          </a:p>
        </p:txBody>
      </p:sp>
      <p:pic>
        <p:nvPicPr>
          <p:cNvPr id="5" name="Picture 4" descr="A close up of a logo&#10;&#10;Description generated with high confidence">
            <a:extLst>
              <a:ext uri="{FF2B5EF4-FFF2-40B4-BE49-F238E27FC236}">
                <a16:creationId xmlns:a16="http://schemas.microsoft.com/office/drawing/2014/main" id="{C92E5E76-A83D-4737-BA82-787A6500BA70}"/>
              </a:ext>
            </a:extLst>
          </p:cNvPr>
          <p:cNvPicPr>
            <a:picLocks noChangeAspect="1"/>
          </p:cNvPicPr>
          <p:nvPr/>
        </p:nvPicPr>
        <p:blipFill>
          <a:blip r:embed="rId2"/>
          <a:stretch>
            <a:fillRect/>
          </a:stretch>
        </p:blipFill>
        <p:spPr>
          <a:xfrm>
            <a:off x="461063" y="1571625"/>
            <a:ext cx="422156" cy="404364"/>
          </a:xfrm>
          <a:prstGeom prst="rect">
            <a:avLst/>
          </a:prstGeom>
        </p:spPr>
      </p:pic>
      <p:pic>
        <p:nvPicPr>
          <p:cNvPr id="6" name="Picture 5" descr="A close up of a logo&#10;&#10;Description generated with high confidence">
            <a:extLst>
              <a:ext uri="{FF2B5EF4-FFF2-40B4-BE49-F238E27FC236}">
                <a16:creationId xmlns:a16="http://schemas.microsoft.com/office/drawing/2014/main" id="{84258A03-61F3-42B8-A864-1E9C529C1677}"/>
              </a:ext>
            </a:extLst>
          </p:cNvPr>
          <p:cNvPicPr>
            <a:picLocks noChangeAspect="1"/>
          </p:cNvPicPr>
          <p:nvPr/>
        </p:nvPicPr>
        <p:blipFill>
          <a:blip r:embed="rId2"/>
          <a:stretch>
            <a:fillRect/>
          </a:stretch>
        </p:blipFill>
        <p:spPr>
          <a:xfrm>
            <a:off x="450278" y="2078425"/>
            <a:ext cx="454506" cy="433119"/>
          </a:xfrm>
          <a:prstGeom prst="rect">
            <a:avLst/>
          </a:prstGeom>
        </p:spPr>
      </p:pic>
      <p:sp>
        <p:nvSpPr>
          <p:cNvPr id="7" name="Arrow: Right 6">
            <a:extLst>
              <a:ext uri="{FF2B5EF4-FFF2-40B4-BE49-F238E27FC236}">
                <a16:creationId xmlns:a16="http://schemas.microsoft.com/office/drawing/2014/main" id="{C21035B2-30FD-415F-B842-4BB00F3C5476}"/>
              </a:ext>
            </a:extLst>
          </p:cNvPr>
          <p:cNvSpPr/>
          <p:nvPr/>
        </p:nvSpPr>
        <p:spPr>
          <a:xfrm>
            <a:off x="315928" y="3697080"/>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close up of a logo&#10;&#10;Description generated with high confidence">
            <a:extLst>
              <a:ext uri="{FF2B5EF4-FFF2-40B4-BE49-F238E27FC236}">
                <a16:creationId xmlns:a16="http://schemas.microsoft.com/office/drawing/2014/main" id="{04584105-38CB-43EB-B245-52E701165BAE}"/>
              </a:ext>
            </a:extLst>
          </p:cNvPr>
          <p:cNvPicPr>
            <a:picLocks noChangeAspect="1"/>
          </p:cNvPicPr>
          <p:nvPr/>
        </p:nvPicPr>
        <p:blipFill>
          <a:blip r:embed="rId2"/>
          <a:stretch>
            <a:fillRect/>
          </a:stretch>
        </p:blipFill>
        <p:spPr>
          <a:xfrm>
            <a:off x="450277" y="2567255"/>
            <a:ext cx="454506" cy="433119"/>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id="{C451D1AD-F6A6-48B7-8D1A-D5CC0CB342B4}"/>
              </a:ext>
            </a:extLst>
          </p:cNvPr>
          <p:cNvPicPr>
            <a:picLocks noChangeAspect="1"/>
          </p:cNvPicPr>
          <p:nvPr/>
        </p:nvPicPr>
        <p:blipFill>
          <a:blip r:embed="rId2"/>
          <a:stretch>
            <a:fillRect/>
          </a:stretch>
        </p:blipFill>
        <p:spPr>
          <a:xfrm>
            <a:off x="464655" y="3084840"/>
            <a:ext cx="454506" cy="433119"/>
          </a:xfrm>
          <a:prstGeom prst="rect">
            <a:avLst/>
          </a:prstGeom>
        </p:spPr>
      </p:pic>
    </p:spTree>
    <p:extLst>
      <p:ext uri="{BB962C8B-B14F-4D97-AF65-F5344CB8AC3E}">
        <p14:creationId xmlns:p14="http://schemas.microsoft.com/office/powerpoint/2010/main" val="37097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9BD4-0A0F-4489-9D63-8AF191AF0FC5}"/>
              </a:ext>
            </a:extLst>
          </p:cNvPr>
          <p:cNvSpPr>
            <a:spLocks noGrp="1"/>
          </p:cNvSpPr>
          <p:nvPr/>
        </p:nvSpPr>
        <p:spPr>
          <a:xfrm>
            <a:off x="839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Course schedule and outline (</a:t>
            </a:r>
            <a:r>
              <a:rPr lang="en-US" b="1">
                <a:cs typeface="Calibri Light"/>
              </a:rPr>
              <a:t>projects</a:t>
            </a:r>
            <a:r>
              <a:rPr lang="en-US">
                <a:cs typeface="Calibri Light"/>
              </a:rPr>
              <a:t>)</a:t>
            </a:r>
          </a:p>
        </p:txBody>
      </p:sp>
      <p:sp>
        <p:nvSpPr>
          <p:cNvPr id="3" name="Content Placeholder 3">
            <a:extLst>
              <a:ext uri="{FF2B5EF4-FFF2-40B4-BE49-F238E27FC236}">
                <a16:creationId xmlns:a16="http://schemas.microsoft.com/office/drawing/2014/main" id="{97E17954-7BF2-4EBE-811F-0F6CEA950001}"/>
              </a:ext>
            </a:extLst>
          </p:cNvPr>
          <p:cNvSpPr>
            <a:spLocks noGrp="1"/>
          </p:cNvSpPr>
          <p:nvPr/>
        </p:nvSpPr>
        <p:spPr>
          <a:xfrm>
            <a:off x="839788" y="1570547"/>
            <a:ext cx="5157787" cy="480602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Aug 30: </a:t>
            </a:r>
          </a:p>
          <a:p>
            <a:r>
              <a:rPr lang="en-US">
                <a:cs typeface="Calibri"/>
              </a:rPr>
              <a:t>Sept 6: </a:t>
            </a:r>
            <a:endParaRPr lang="en-US"/>
          </a:p>
          <a:p>
            <a:r>
              <a:rPr lang="en-US">
                <a:cs typeface="Calibri"/>
              </a:rPr>
              <a:t>Sept 13: </a:t>
            </a:r>
          </a:p>
          <a:p>
            <a:r>
              <a:rPr lang="en-US">
                <a:cs typeface="Calibri"/>
              </a:rPr>
              <a:t>Sept 20: </a:t>
            </a:r>
          </a:p>
          <a:p>
            <a:r>
              <a:rPr lang="en-US">
                <a:cs typeface="Calibri"/>
              </a:rPr>
              <a:t>Sept 27: preview</a:t>
            </a:r>
          </a:p>
          <a:p>
            <a:r>
              <a:rPr lang="en-US">
                <a:cs typeface="Calibri"/>
              </a:rPr>
              <a:t>Oct 4: start proposal for mid-term</a:t>
            </a:r>
          </a:p>
          <a:p>
            <a:r>
              <a:rPr lang="en-US">
                <a:cs typeface="Calibri"/>
              </a:rPr>
              <a:t>Oct 11: </a:t>
            </a:r>
            <a:r>
              <a:rPr lang="en-US" i="1">
                <a:cs typeface="Calibri"/>
              </a:rPr>
              <a:t>Substitute; </a:t>
            </a:r>
            <a:r>
              <a:rPr lang="en-US">
                <a:cs typeface="Calibri"/>
              </a:rPr>
              <a:t>Submit proposal for mid-term project</a:t>
            </a:r>
          </a:p>
          <a:p>
            <a:r>
              <a:rPr lang="en-US">
                <a:cs typeface="Calibri"/>
              </a:rPr>
              <a:t>Oct 18: Start mid-term project</a:t>
            </a:r>
          </a:p>
        </p:txBody>
      </p:sp>
      <p:sp>
        <p:nvSpPr>
          <p:cNvPr id="4" name="Content Placeholder 5">
            <a:extLst>
              <a:ext uri="{FF2B5EF4-FFF2-40B4-BE49-F238E27FC236}">
                <a16:creationId xmlns:a16="http://schemas.microsoft.com/office/drawing/2014/main" id="{19456A5C-4722-4E6E-BD31-746576826567}"/>
              </a:ext>
            </a:extLst>
          </p:cNvPr>
          <p:cNvSpPr>
            <a:spLocks noGrp="1"/>
          </p:cNvSpPr>
          <p:nvPr/>
        </p:nvSpPr>
        <p:spPr>
          <a:xfrm>
            <a:off x="6100313" y="1570547"/>
            <a:ext cx="5183188" cy="46191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Oct 25: </a:t>
            </a:r>
            <a:r>
              <a:rPr lang="en-US" i="1">
                <a:cs typeface="Calibri"/>
              </a:rPr>
              <a:t>reminder to check-in</a:t>
            </a:r>
          </a:p>
          <a:p>
            <a:r>
              <a:rPr lang="en-US">
                <a:cs typeface="Calibri"/>
              </a:rPr>
              <a:t>Nov 1: Submit mid-term project; start proposal for final</a:t>
            </a:r>
            <a:endParaRPr lang="en-US"/>
          </a:p>
          <a:p>
            <a:r>
              <a:rPr lang="en-US">
                <a:cs typeface="Calibri"/>
              </a:rPr>
              <a:t>Nov 8: Submit proposal for final</a:t>
            </a:r>
          </a:p>
          <a:p>
            <a:r>
              <a:rPr lang="en-US">
                <a:cs typeface="Calibri"/>
              </a:rPr>
              <a:t>Nov 15: Final project assigned</a:t>
            </a:r>
          </a:p>
          <a:p>
            <a:r>
              <a:rPr lang="en-US">
                <a:cs typeface="Calibri"/>
              </a:rPr>
              <a:t>Nov 22: No class (Thanksgiving)</a:t>
            </a:r>
          </a:p>
          <a:p>
            <a:r>
              <a:rPr lang="en-US">
                <a:cs typeface="Calibri"/>
              </a:rPr>
              <a:t>Nov 29: </a:t>
            </a:r>
            <a:r>
              <a:rPr lang="en-US" i="1">
                <a:cs typeface="Calibri"/>
              </a:rPr>
              <a:t>reminder to check-in</a:t>
            </a:r>
          </a:p>
          <a:p>
            <a:r>
              <a:rPr lang="en-US">
                <a:cs typeface="Calibri"/>
              </a:rPr>
              <a:t>Dec 6: Final project due</a:t>
            </a:r>
          </a:p>
          <a:p>
            <a:r>
              <a:rPr lang="en-US">
                <a:cs typeface="Calibri"/>
              </a:rPr>
              <a:t>Dec 13: Presentations</a:t>
            </a:r>
          </a:p>
        </p:txBody>
      </p:sp>
      <p:pic>
        <p:nvPicPr>
          <p:cNvPr id="5" name="Picture 4" descr="A close up of a logo&#10;&#10;Description generated with high confidence">
            <a:extLst>
              <a:ext uri="{FF2B5EF4-FFF2-40B4-BE49-F238E27FC236}">
                <a16:creationId xmlns:a16="http://schemas.microsoft.com/office/drawing/2014/main" id="{7F0D7055-6226-4837-927B-64A1F479FCA9}"/>
              </a:ext>
            </a:extLst>
          </p:cNvPr>
          <p:cNvPicPr>
            <a:picLocks noChangeAspect="1"/>
          </p:cNvPicPr>
          <p:nvPr/>
        </p:nvPicPr>
        <p:blipFill>
          <a:blip r:embed="rId2"/>
          <a:stretch>
            <a:fillRect/>
          </a:stretch>
        </p:blipFill>
        <p:spPr>
          <a:xfrm>
            <a:off x="461063" y="1571625"/>
            <a:ext cx="422156" cy="404364"/>
          </a:xfrm>
          <a:prstGeom prst="rect">
            <a:avLst/>
          </a:prstGeom>
        </p:spPr>
      </p:pic>
      <p:pic>
        <p:nvPicPr>
          <p:cNvPr id="6" name="Picture 5" descr="A close up of a logo&#10;&#10;Description generated with high confidence">
            <a:extLst>
              <a:ext uri="{FF2B5EF4-FFF2-40B4-BE49-F238E27FC236}">
                <a16:creationId xmlns:a16="http://schemas.microsoft.com/office/drawing/2014/main" id="{E04B7787-B698-4D53-8ED9-6B0E3CEFCEEF}"/>
              </a:ext>
            </a:extLst>
          </p:cNvPr>
          <p:cNvPicPr>
            <a:picLocks noChangeAspect="1"/>
          </p:cNvPicPr>
          <p:nvPr/>
        </p:nvPicPr>
        <p:blipFill>
          <a:blip r:embed="rId2"/>
          <a:stretch>
            <a:fillRect/>
          </a:stretch>
        </p:blipFill>
        <p:spPr>
          <a:xfrm>
            <a:off x="450278" y="1992161"/>
            <a:ext cx="454506" cy="433119"/>
          </a:xfrm>
          <a:prstGeom prst="rect">
            <a:avLst/>
          </a:prstGeom>
        </p:spPr>
      </p:pic>
      <p:sp>
        <p:nvSpPr>
          <p:cNvPr id="7" name="Arrow: Right 6">
            <a:extLst>
              <a:ext uri="{FF2B5EF4-FFF2-40B4-BE49-F238E27FC236}">
                <a16:creationId xmlns:a16="http://schemas.microsoft.com/office/drawing/2014/main" id="{CBD6915D-5272-4161-8E06-85951BE703E8}"/>
              </a:ext>
            </a:extLst>
          </p:cNvPr>
          <p:cNvSpPr/>
          <p:nvPr/>
        </p:nvSpPr>
        <p:spPr>
          <a:xfrm>
            <a:off x="315928" y="3395155"/>
            <a:ext cx="518333" cy="26897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close up of a logo&#10;&#10;Description generated with high confidence">
            <a:extLst>
              <a:ext uri="{FF2B5EF4-FFF2-40B4-BE49-F238E27FC236}">
                <a16:creationId xmlns:a16="http://schemas.microsoft.com/office/drawing/2014/main" id="{3F1DFFCC-826B-4211-83FB-3D55A7E420E1}"/>
              </a:ext>
            </a:extLst>
          </p:cNvPr>
          <p:cNvPicPr>
            <a:picLocks noChangeAspect="1"/>
          </p:cNvPicPr>
          <p:nvPr/>
        </p:nvPicPr>
        <p:blipFill>
          <a:blip r:embed="rId2"/>
          <a:stretch>
            <a:fillRect/>
          </a:stretch>
        </p:blipFill>
        <p:spPr>
          <a:xfrm>
            <a:off x="450277" y="2409104"/>
            <a:ext cx="454506" cy="433119"/>
          </a:xfrm>
          <a:prstGeom prst="rect">
            <a:avLst/>
          </a:prstGeom>
        </p:spPr>
      </p:pic>
      <p:pic>
        <p:nvPicPr>
          <p:cNvPr id="9" name="Picture 8" descr="A close up of a logo&#10;&#10;Description generated with high confidence">
            <a:extLst>
              <a:ext uri="{FF2B5EF4-FFF2-40B4-BE49-F238E27FC236}">
                <a16:creationId xmlns:a16="http://schemas.microsoft.com/office/drawing/2014/main" id="{782A31F3-A2E6-4943-B816-1C6C7599DE2D}"/>
              </a:ext>
            </a:extLst>
          </p:cNvPr>
          <p:cNvPicPr>
            <a:picLocks noChangeAspect="1"/>
          </p:cNvPicPr>
          <p:nvPr/>
        </p:nvPicPr>
        <p:blipFill>
          <a:blip r:embed="rId2"/>
          <a:stretch>
            <a:fillRect/>
          </a:stretch>
        </p:blipFill>
        <p:spPr>
          <a:xfrm>
            <a:off x="464655" y="2897934"/>
            <a:ext cx="454506" cy="433119"/>
          </a:xfrm>
          <a:prstGeom prst="rect">
            <a:avLst/>
          </a:prstGeom>
        </p:spPr>
      </p:pic>
    </p:spTree>
    <p:extLst>
      <p:ext uri="{BB962C8B-B14F-4D97-AF65-F5344CB8AC3E}">
        <p14:creationId xmlns:p14="http://schemas.microsoft.com/office/powerpoint/2010/main" val="50949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FCA7-F166-4D3F-89BB-0D728743EEC0}"/>
              </a:ext>
            </a:extLst>
          </p:cNvPr>
          <p:cNvSpPr>
            <a:spLocks noGrp="1"/>
          </p:cNvSpPr>
          <p:nvPr>
            <p:ph type="title"/>
          </p:nvPr>
        </p:nvSpPr>
        <p:spPr/>
        <p:txBody>
          <a:bodyPr/>
          <a:lstStyle/>
          <a:p>
            <a:r>
              <a:rPr lang="en-US" dirty="0">
                <a:cs typeface="Calibri Light"/>
              </a:rPr>
              <a:t>Mid-term project</a:t>
            </a:r>
            <a:endParaRPr lang="en-US" dirty="0"/>
          </a:p>
        </p:txBody>
      </p:sp>
      <p:sp>
        <p:nvSpPr>
          <p:cNvPr id="3" name="Content Placeholder 2">
            <a:extLst>
              <a:ext uri="{FF2B5EF4-FFF2-40B4-BE49-F238E27FC236}">
                <a16:creationId xmlns:a16="http://schemas.microsoft.com/office/drawing/2014/main" id="{F19D4EFE-B692-4299-B950-9B6B3581DB5C}"/>
              </a:ext>
            </a:extLst>
          </p:cNvPr>
          <p:cNvSpPr>
            <a:spLocks noGrp="1"/>
          </p:cNvSpPr>
          <p:nvPr>
            <p:ph idx="1"/>
          </p:nvPr>
        </p:nvSpPr>
        <p:spPr/>
        <p:txBody>
          <a:bodyPr vert="horz" lIns="91440" tIns="45720" rIns="91440" bIns="45720" rtlCol="0" anchor="t">
            <a:normAutofit/>
          </a:bodyPr>
          <a:lstStyle/>
          <a:p>
            <a:r>
              <a:rPr lang="en-US" dirty="0">
                <a:cs typeface="Calibri"/>
              </a:rPr>
              <a:t>Data resources</a:t>
            </a:r>
          </a:p>
          <a:p>
            <a:endParaRPr lang="en-US" dirty="0">
              <a:cs typeface="Calibri"/>
            </a:endParaRPr>
          </a:p>
          <a:p>
            <a:r>
              <a:rPr lang="en-US" dirty="0">
                <a:cs typeface="Calibri"/>
              </a:rPr>
              <a:t>Rubric for proposal</a:t>
            </a:r>
          </a:p>
          <a:p>
            <a:endParaRPr lang="en-US" dirty="0">
              <a:cs typeface="Calibri"/>
            </a:endParaRPr>
          </a:p>
          <a:p>
            <a:r>
              <a:rPr lang="en-US" dirty="0">
                <a:cs typeface="Calibri"/>
              </a:rPr>
              <a:t>Rubric for project</a:t>
            </a:r>
          </a:p>
          <a:p>
            <a:endParaRPr lang="en-US" dirty="0">
              <a:cs typeface="Calibri"/>
            </a:endParaRPr>
          </a:p>
          <a:p>
            <a:r>
              <a:rPr lang="en-US">
                <a:cs typeface="Calibri"/>
              </a:rPr>
              <a:t>Desired outcome is   :o</a:t>
            </a:r>
          </a:p>
        </p:txBody>
      </p:sp>
      <p:pic>
        <p:nvPicPr>
          <p:cNvPr id="4" name="Picture 4" descr="A close up of a logo&#10;&#10;Description generated with high confidence">
            <a:extLst>
              <a:ext uri="{FF2B5EF4-FFF2-40B4-BE49-F238E27FC236}">
                <a16:creationId xmlns:a16="http://schemas.microsoft.com/office/drawing/2014/main" id="{F9D6DA86-ACF6-4CF2-8F04-2AD591322EEB}"/>
              </a:ext>
            </a:extLst>
          </p:cNvPr>
          <p:cNvPicPr>
            <a:picLocks noChangeAspect="1"/>
          </p:cNvPicPr>
          <p:nvPr/>
        </p:nvPicPr>
        <p:blipFill>
          <a:blip r:embed="rId3"/>
          <a:stretch>
            <a:fillRect/>
          </a:stretch>
        </p:blipFill>
        <p:spPr>
          <a:xfrm>
            <a:off x="5263911" y="310372"/>
            <a:ext cx="6034896" cy="5518389"/>
          </a:xfrm>
          <a:prstGeom prst="rect">
            <a:avLst/>
          </a:prstGeom>
        </p:spPr>
      </p:pic>
      <p:sp>
        <p:nvSpPr>
          <p:cNvPr id="6" name="TextBox 5">
            <a:extLst>
              <a:ext uri="{FF2B5EF4-FFF2-40B4-BE49-F238E27FC236}">
                <a16:creationId xmlns:a16="http://schemas.microsoft.com/office/drawing/2014/main" id="{2A19054C-D5FF-4F45-A69E-15544C9782FF}"/>
              </a:ext>
            </a:extLst>
          </p:cNvPr>
          <p:cNvSpPr txBox="1"/>
          <p:nvPr/>
        </p:nvSpPr>
        <p:spPr>
          <a:xfrm>
            <a:off x="109268" y="5853023"/>
            <a:ext cx="11312104"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"the role of education is to give students experiences that are within their zones of proximal development, thereby encouraging and advancing their individual learning such as skills and strategies."</a:t>
            </a:r>
            <a:endParaRPr lang="en-US" sz="2000" dirty="0">
              <a:cs typeface="Calibri"/>
            </a:endParaRPr>
          </a:p>
        </p:txBody>
      </p:sp>
    </p:spTree>
    <p:extLst>
      <p:ext uri="{BB962C8B-B14F-4D97-AF65-F5344CB8AC3E}">
        <p14:creationId xmlns:p14="http://schemas.microsoft.com/office/powerpoint/2010/main" val="367846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92FC-7410-4F77-A45F-5445C8248ADD}"/>
              </a:ext>
            </a:extLst>
          </p:cNvPr>
          <p:cNvSpPr>
            <a:spLocks noGrp="1"/>
          </p:cNvSpPr>
          <p:nvPr>
            <p:ph type="title"/>
          </p:nvPr>
        </p:nvSpPr>
        <p:spPr>
          <a:xfrm>
            <a:off x="1787106" y="5282182"/>
            <a:ext cx="10515600" cy="1325563"/>
          </a:xfrm>
        </p:spPr>
        <p:txBody>
          <a:bodyPr/>
          <a:lstStyle/>
          <a:p>
            <a:r>
              <a:rPr lang="en-US" dirty="0">
                <a:cs typeface="Calibri Light"/>
              </a:rPr>
              <a:t>Customer didn't think it was possible,</a:t>
            </a:r>
            <a:br>
              <a:rPr lang="en-US" dirty="0">
                <a:cs typeface="Calibri Light"/>
              </a:rPr>
            </a:br>
            <a:r>
              <a:rPr lang="en-US">
                <a:cs typeface="Calibri Light"/>
              </a:rPr>
              <a:t>so they didn't bother asking </a:t>
            </a:r>
            <a:endParaRPr lang="en-US"/>
          </a:p>
        </p:txBody>
      </p:sp>
      <p:pic>
        <p:nvPicPr>
          <p:cNvPr id="4" name="Picture 4" descr="A close up of a sign&#10;&#10;Description generated with high confidence">
            <a:extLst>
              <a:ext uri="{FF2B5EF4-FFF2-40B4-BE49-F238E27FC236}">
                <a16:creationId xmlns:a16="http://schemas.microsoft.com/office/drawing/2014/main" id="{97C61D63-9316-48A0-8CB7-11B6074ACAC8}"/>
              </a:ext>
            </a:extLst>
          </p:cNvPr>
          <p:cNvPicPr>
            <a:picLocks noGrp="1" noChangeAspect="1"/>
          </p:cNvPicPr>
          <p:nvPr>
            <p:ph idx="1"/>
          </p:nvPr>
        </p:nvPicPr>
        <p:blipFill>
          <a:blip r:embed="rId3"/>
          <a:stretch>
            <a:fillRect/>
          </a:stretch>
        </p:blipFill>
        <p:spPr>
          <a:xfrm>
            <a:off x="2834786" y="689814"/>
            <a:ext cx="6551181" cy="4351338"/>
          </a:xfrm>
          <a:prstGeom prst="rect">
            <a:avLst/>
          </a:prstGeom>
        </p:spPr>
      </p:pic>
    </p:spTree>
    <p:extLst>
      <p:ext uri="{BB962C8B-B14F-4D97-AF65-F5344CB8AC3E}">
        <p14:creationId xmlns:p14="http://schemas.microsoft.com/office/powerpoint/2010/main" val="220903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B239-F89E-42FB-A36B-27D662A58089}"/>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Outcomes for this evening</a:t>
            </a:r>
          </a:p>
        </p:txBody>
      </p:sp>
      <p:sp>
        <p:nvSpPr>
          <p:cNvPr id="3" name="Content Placeholder 2">
            <a:extLst>
              <a:ext uri="{FF2B5EF4-FFF2-40B4-BE49-F238E27FC236}">
                <a16:creationId xmlns:a16="http://schemas.microsoft.com/office/drawing/2014/main" id="{2E0788F5-FA2B-4AD6-989E-726498D75759}"/>
              </a:ext>
            </a:extLst>
          </p:cNvPr>
          <p:cNvSpPr>
            <a:spLocks noGrp="1"/>
          </p:cNvSpPr>
          <p:nvPr/>
        </p:nvSpPr>
        <p:spPr>
          <a:xfrm>
            <a:off x="838200" y="1825625"/>
            <a:ext cx="11076316" cy="47395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cs typeface="Calibri"/>
              </a:rPr>
              <a:t>By the end of today's class, you should be able to do the following:</a:t>
            </a:r>
          </a:p>
          <a:p>
            <a:endParaRPr lang="en-US" dirty="0">
              <a:cs typeface="Calibri"/>
            </a:endParaRPr>
          </a:p>
          <a:p>
            <a:r>
              <a:rPr lang="en-US" dirty="0">
                <a:cs typeface="Calibri"/>
              </a:rPr>
              <a:t>Load function from .</a:t>
            </a:r>
            <a:r>
              <a:rPr lang="en-US" err="1">
                <a:cs typeface="Calibri"/>
              </a:rPr>
              <a:t>py</a:t>
            </a:r>
            <a:r>
              <a:rPr lang="en-US" dirty="0">
                <a:cs typeface="Calibri"/>
              </a:rPr>
              <a:t> file in a .</a:t>
            </a:r>
            <a:r>
              <a:rPr lang="en-US" err="1">
                <a:cs typeface="Calibri"/>
              </a:rPr>
              <a:t>ipynb</a:t>
            </a:r>
            <a:r>
              <a:rPr lang="en-US" dirty="0">
                <a:cs typeface="Calibri"/>
              </a:rPr>
              <a:t> notebook</a:t>
            </a:r>
          </a:p>
          <a:p>
            <a:endParaRPr lang="en-US" dirty="0">
              <a:cs typeface="Calibri"/>
            </a:endParaRPr>
          </a:p>
          <a:p>
            <a:r>
              <a:rPr lang="en-US">
                <a:cs typeface="Calibri"/>
              </a:rPr>
              <a:t>Explain difference between agglomerative and divisive clustering</a:t>
            </a:r>
            <a:endParaRPr lang="en-US" dirty="0">
              <a:cs typeface="Calibri"/>
            </a:endParaRPr>
          </a:p>
          <a:p>
            <a:r>
              <a:rPr lang="en-US">
                <a:cs typeface="Calibri"/>
              </a:rPr>
              <a:t>Use k-Means to identify subsets of data</a:t>
            </a:r>
            <a:endParaRPr lang="en-US" dirty="0">
              <a:cs typeface="Calibri"/>
            </a:endParaRPr>
          </a:p>
          <a:p>
            <a:endParaRPr lang="en-US" dirty="0">
              <a:cs typeface="Calibri"/>
            </a:endParaRPr>
          </a:p>
          <a:p>
            <a:r>
              <a:rPr lang="en-US">
                <a:cs typeface="Calibri"/>
              </a:rPr>
              <a:t>Identify common "stop words"</a:t>
            </a:r>
            <a:endParaRPr lang="en-US" dirty="0">
              <a:cs typeface="Calibri"/>
            </a:endParaRPr>
          </a:p>
          <a:p>
            <a:r>
              <a:rPr lang="en-US">
                <a:cs typeface="Calibri"/>
              </a:rPr>
              <a:t>Write simple regular expressions</a:t>
            </a:r>
            <a:endParaRPr lang="en-US" dirty="0">
              <a:cs typeface="Calibri"/>
            </a:endParaRPr>
          </a:p>
          <a:p>
            <a:endParaRPr lang="en-US" dirty="0">
              <a:cs typeface="Calibri"/>
            </a:endParaRPr>
          </a:p>
          <a:p>
            <a:endParaRPr lang="en-US" dirty="0">
              <a:cs typeface="Calibri"/>
            </a:endParaRP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99249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A73B-88C5-479E-B235-646FE02AAAC6}"/>
              </a:ext>
            </a:extLst>
          </p:cNvPr>
          <p:cNvSpPr>
            <a:spLocks noGrp="1"/>
          </p:cNvSpPr>
          <p:nvPr>
            <p:ph type="title"/>
          </p:nvPr>
        </p:nvSpPr>
        <p:spPr>
          <a:xfrm>
            <a:off x="838200" y="365125"/>
            <a:ext cx="11090694" cy="1325563"/>
          </a:xfrm>
        </p:spPr>
        <p:txBody>
          <a:bodyPr/>
          <a:lstStyle/>
          <a:p>
            <a:r>
              <a:rPr lang="en-US" dirty="0">
                <a:cs typeface="Calibri Light"/>
              </a:rPr>
              <a:t>Load function from .</a:t>
            </a:r>
            <a:r>
              <a:rPr lang="en-US" dirty="0" err="1">
                <a:cs typeface="Calibri Light"/>
              </a:rPr>
              <a:t>py</a:t>
            </a:r>
            <a:r>
              <a:rPr lang="en-US" dirty="0">
                <a:cs typeface="Calibri Light"/>
              </a:rPr>
              <a:t> file in a .</a:t>
            </a:r>
            <a:r>
              <a:rPr lang="en-US" dirty="0" err="1">
                <a:cs typeface="Calibri Light"/>
              </a:rPr>
              <a:t>ipynb</a:t>
            </a:r>
            <a:r>
              <a:rPr lang="en-US" dirty="0">
                <a:cs typeface="Calibri Light"/>
              </a:rPr>
              <a:t> notebook</a:t>
            </a:r>
            <a:endParaRPr lang="en-US" dirty="0"/>
          </a:p>
        </p:txBody>
      </p:sp>
      <p:sp>
        <p:nvSpPr>
          <p:cNvPr id="3" name="Content Placeholder 2">
            <a:extLst>
              <a:ext uri="{FF2B5EF4-FFF2-40B4-BE49-F238E27FC236}">
                <a16:creationId xmlns:a16="http://schemas.microsoft.com/office/drawing/2014/main" id="{CB9CD52B-569C-4899-AE7D-75DEC981EAAC}"/>
              </a:ext>
            </a:extLst>
          </p:cNvPr>
          <p:cNvSpPr>
            <a:spLocks noGrp="1"/>
          </p:cNvSpPr>
          <p:nvPr>
            <p:ph idx="1"/>
          </p:nvPr>
        </p:nvSpPr>
        <p:spPr/>
        <p:txBody>
          <a:bodyPr vert="horz" lIns="91440" tIns="45720" rIns="91440" bIns="45720" rtlCol="0" anchor="t">
            <a:normAutofit/>
          </a:bodyPr>
          <a:lstStyle/>
          <a:p>
            <a:pPr marL="0" indent="0">
              <a:buNone/>
            </a:pPr>
            <a:endParaRPr lang="en-US" sz="2000">
              <a:cs typeface="Calibri"/>
            </a:endParaRPr>
          </a:p>
          <a:p>
            <a:pPr marL="0" indent="0">
              <a:buNone/>
            </a:pPr>
            <a:r>
              <a:rPr lang="en-US" sz="2000" dirty="0">
                <a:cs typeface="Calibri"/>
                <a:hlinkClick r:id="rId2"/>
              </a:rPr>
              <a:t>http://localhost:8888/notebooks/week5_clustering/use_a_function_in_a_notebook.ipynb</a:t>
            </a:r>
          </a:p>
          <a:p>
            <a:pPr marL="0" indent="0">
              <a:buNone/>
            </a:pPr>
            <a:endParaRPr lang="en-US" sz="2000" dirty="0">
              <a:cs typeface="Calibri"/>
            </a:endParaRPr>
          </a:p>
        </p:txBody>
      </p:sp>
    </p:spTree>
    <p:extLst>
      <p:ext uri="{BB962C8B-B14F-4D97-AF65-F5344CB8AC3E}">
        <p14:creationId xmlns:p14="http://schemas.microsoft.com/office/powerpoint/2010/main" val="141899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95B2-2017-49CA-85F9-C844AF139C1D}"/>
              </a:ext>
            </a:extLst>
          </p:cNvPr>
          <p:cNvSpPr>
            <a:spLocks noGrp="1"/>
          </p:cNvSpPr>
          <p:nvPr>
            <p:ph type="title"/>
          </p:nvPr>
        </p:nvSpPr>
        <p:spPr>
          <a:xfrm>
            <a:off x="838200" y="365125"/>
            <a:ext cx="10990052" cy="1325563"/>
          </a:xfrm>
        </p:spPr>
        <p:txBody>
          <a:bodyPr/>
          <a:lstStyle/>
          <a:p>
            <a:r>
              <a:rPr lang="en-US" i="1" dirty="0">
                <a:cs typeface="Calibri Light"/>
              </a:rPr>
              <a:t>Last week</a:t>
            </a:r>
            <a:r>
              <a:rPr lang="en-US" dirty="0">
                <a:cs typeface="Calibri Light"/>
              </a:rPr>
              <a:t>: supervised</a:t>
            </a:r>
            <a:endParaRPr lang="en-US" dirty="0"/>
          </a:p>
        </p:txBody>
      </p:sp>
      <p:sp>
        <p:nvSpPr>
          <p:cNvPr id="3" name="Content Placeholder 2">
            <a:extLst>
              <a:ext uri="{FF2B5EF4-FFF2-40B4-BE49-F238E27FC236}">
                <a16:creationId xmlns:a16="http://schemas.microsoft.com/office/drawing/2014/main" id="{2B45B5E4-03A5-436E-935E-78E4008AFB9D}"/>
              </a:ext>
            </a:extLst>
          </p:cNvPr>
          <p:cNvSpPr>
            <a:spLocks noGrp="1"/>
          </p:cNvSpPr>
          <p:nvPr>
            <p:ph idx="1"/>
          </p:nvPr>
        </p:nvSpPr>
        <p:spPr>
          <a:xfrm>
            <a:off x="838200" y="1825625"/>
            <a:ext cx="11220090" cy="4351338"/>
          </a:xfrm>
        </p:spPr>
        <p:txBody>
          <a:bodyPr vert="horz" lIns="91440" tIns="45720" rIns="91440" bIns="45720" rtlCol="0" anchor="t">
            <a:normAutofit/>
          </a:bodyPr>
          <a:lstStyle/>
          <a:p>
            <a:r>
              <a:rPr lang="en-US" dirty="0">
                <a:cs typeface="Calibri"/>
              </a:rPr>
              <a:t>classification: start with pre-determined classes with example members</a:t>
            </a:r>
          </a:p>
          <a:p>
            <a:endParaRPr lang="en-US">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clustering: figure out groups of similar objects</a:t>
            </a:r>
          </a:p>
        </p:txBody>
      </p:sp>
      <p:sp>
        <p:nvSpPr>
          <p:cNvPr id="5" name="Title 1">
            <a:extLst>
              <a:ext uri="{FF2B5EF4-FFF2-40B4-BE49-F238E27FC236}">
                <a16:creationId xmlns:a16="http://schemas.microsoft.com/office/drawing/2014/main" id="{2E8AC6C7-5AB6-4BB5-82F2-C14251F233BE}"/>
              </a:ext>
            </a:extLst>
          </p:cNvPr>
          <p:cNvSpPr txBox="1">
            <a:spLocks/>
          </p:cNvSpPr>
          <p:nvPr/>
        </p:nvSpPr>
        <p:spPr>
          <a:xfrm>
            <a:off x="1004977" y="3896204"/>
            <a:ext cx="109900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i="1" dirty="0">
                <a:cs typeface="Calibri Light"/>
              </a:rPr>
              <a:t>This week</a:t>
            </a:r>
            <a:r>
              <a:rPr lang="en-US" dirty="0">
                <a:cs typeface="Calibri Light"/>
              </a:rPr>
              <a:t>: unsupervised</a:t>
            </a:r>
            <a:endParaRPr lang="en-US" dirty="0"/>
          </a:p>
        </p:txBody>
      </p:sp>
    </p:spTree>
    <p:extLst>
      <p:ext uri="{BB962C8B-B14F-4D97-AF65-F5344CB8AC3E}">
        <p14:creationId xmlns:p14="http://schemas.microsoft.com/office/powerpoint/2010/main" val="174430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1537-5BA4-4619-A191-46B7C7B940A4}"/>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Map of Machine Learning topics</a:t>
            </a:r>
            <a:endParaRPr lang="en-US"/>
          </a:p>
        </p:txBody>
      </p:sp>
      <p:sp>
        <p:nvSpPr>
          <p:cNvPr id="3" name="TextBox 2">
            <a:extLst>
              <a:ext uri="{FF2B5EF4-FFF2-40B4-BE49-F238E27FC236}">
                <a16:creationId xmlns:a16="http://schemas.microsoft.com/office/drawing/2014/main" id="{AFD014A4-6952-4434-95B6-93EAE35DACA4}"/>
              </a:ext>
            </a:extLst>
          </p:cNvPr>
          <p:cNvSpPr txBox="1"/>
          <p:nvPr/>
        </p:nvSpPr>
        <p:spPr>
          <a:xfrm>
            <a:off x="6061494" y="1697966"/>
            <a:ext cx="2743200" cy="40011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Machine Learning</a:t>
            </a:r>
          </a:p>
        </p:txBody>
      </p:sp>
      <p:sp>
        <p:nvSpPr>
          <p:cNvPr id="4" name="TextBox 3">
            <a:extLst>
              <a:ext uri="{FF2B5EF4-FFF2-40B4-BE49-F238E27FC236}">
                <a16:creationId xmlns:a16="http://schemas.microsoft.com/office/drawing/2014/main" id="{1F9A49C3-0FAE-4013-A1B4-2CEBAEFBE96C}"/>
              </a:ext>
            </a:extLst>
          </p:cNvPr>
          <p:cNvSpPr txBox="1"/>
          <p:nvPr/>
        </p:nvSpPr>
        <p:spPr>
          <a:xfrm>
            <a:off x="3243532" y="2675626"/>
            <a:ext cx="2944483" cy="1015663"/>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Supervised</a:t>
            </a:r>
          </a:p>
          <a:p>
            <a:pPr algn="ctr"/>
            <a:r>
              <a:rPr lang="en-US" sz="2000">
                <a:cs typeface="Calibri"/>
              </a:rPr>
              <a:t>User provides "right answer" as example data</a:t>
            </a:r>
          </a:p>
        </p:txBody>
      </p:sp>
      <p:sp>
        <p:nvSpPr>
          <p:cNvPr id="5" name="TextBox 4">
            <a:extLst>
              <a:ext uri="{FF2B5EF4-FFF2-40B4-BE49-F238E27FC236}">
                <a16:creationId xmlns:a16="http://schemas.microsoft.com/office/drawing/2014/main" id="{42C32478-D4A8-4C60-975A-26BFD17D1256}"/>
              </a:ext>
            </a:extLst>
          </p:cNvPr>
          <p:cNvSpPr txBox="1"/>
          <p:nvPr/>
        </p:nvSpPr>
        <p:spPr>
          <a:xfrm>
            <a:off x="7398588" y="2819400"/>
            <a:ext cx="3102633"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Unsupervised</a:t>
            </a:r>
          </a:p>
          <a:p>
            <a:pPr algn="ctr"/>
            <a:r>
              <a:rPr lang="en-US" sz="2000">
                <a:cs typeface="Calibri"/>
              </a:rPr>
              <a:t>No labeled data provided</a:t>
            </a:r>
          </a:p>
        </p:txBody>
      </p:sp>
      <p:sp>
        <p:nvSpPr>
          <p:cNvPr id="6" name="TextBox 5">
            <a:extLst>
              <a:ext uri="{FF2B5EF4-FFF2-40B4-BE49-F238E27FC236}">
                <a16:creationId xmlns:a16="http://schemas.microsoft.com/office/drawing/2014/main" id="{6D163C2D-AD89-487D-9D94-125C41B79AA4}"/>
              </a:ext>
            </a:extLst>
          </p:cNvPr>
          <p:cNvSpPr txBox="1"/>
          <p:nvPr/>
        </p:nvSpPr>
        <p:spPr>
          <a:xfrm>
            <a:off x="1403230" y="3983966"/>
            <a:ext cx="317452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Regression</a:t>
            </a:r>
          </a:p>
          <a:p>
            <a:pPr algn="ctr"/>
            <a:r>
              <a:rPr lang="en-US" sz="2000">
                <a:cs typeface="Calibri"/>
              </a:rPr>
              <a:t>Predict real valued output</a:t>
            </a:r>
          </a:p>
        </p:txBody>
      </p:sp>
      <p:sp>
        <p:nvSpPr>
          <p:cNvPr id="7" name="TextBox 6">
            <a:extLst>
              <a:ext uri="{FF2B5EF4-FFF2-40B4-BE49-F238E27FC236}">
                <a16:creationId xmlns:a16="http://schemas.microsoft.com/office/drawing/2014/main" id="{7283D739-9B15-461E-95FA-A2FE261A53A7}"/>
              </a:ext>
            </a:extLst>
          </p:cNvPr>
          <p:cNvSpPr txBox="1"/>
          <p:nvPr/>
        </p:nvSpPr>
        <p:spPr>
          <a:xfrm>
            <a:off x="1201947" y="5177287"/>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Linear </a:t>
            </a:r>
            <a:endParaRPr lang="en-US"/>
          </a:p>
          <a:p>
            <a:pPr algn="ctr"/>
            <a:r>
              <a:rPr lang="en-US" sz="2000"/>
              <a:t>regression</a:t>
            </a:r>
            <a:endParaRPr lang="en-US"/>
          </a:p>
        </p:txBody>
      </p:sp>
      <p:cxnSp>
        <p:nvCxnSpPr>
          <p:cNvPr id="8" name="Straight Arrow Connector 7">
            <a:extLst>
              <a:ext uri="{FF2B5EF4-FFF2-40B4-BE49-F238E27FC236}">
                <a16:creationId xmlns:a16="http://schemas.microsoft.com/office/drawing/2014/main" id="{466FCD4B-C490-40AE-8D92-4EB390187D8B}"/>
              </a:ext>
            </a:extLst>
          </p:cNvPr>
          <p:cNvCxnSpPr/>
          <p:nvPr/>
        </p:nvCxnSpPr>
        <p:spPr>
          <a:xfrm flipH="1">
            <a:off x="5287993" y="2145100"/>
            <a:ext cx="2104845" cy="396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7663DA-781F-483F-8F24-AD6E7D87F9D8}"/>
              </a:ext>
            </a:extLst>
          </p:cNvPr>
          <p:cNvCxnSpPr>
            <a:cxnSpLocks/>
          </p:cNvCxnSpPr>
          <p:nvPr/>
        </p:nvCxnSpPr>
        <p:spPr>
          <a:xfrm flipH="1">
            <a:off x="3375804" y="3597212"/>
            <a:ext cx="854015" cy="3536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95D3F2-4EBD-4C2C-802F-545587D17A5A}"/>
              </a:ext>
            </a:extLst>
          </p:cNvPr>
          <p:cNvCxnSpPr>
            <a:cxnSpLocks/>
          </p:cNvCxnSpPr>
          <p:nvPr/>
        </p:nvCxnSpPr>
        <p:spPr>
          <a:xfrm flipH="1">
            <a:off x="2527540" y="4675513"/>
            <a:ext cx="322053" cy="396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DD74DD-0F5E-48DB-8DFD-3B2FDCD09C6B}"/>
              </a:ext>
            </a:extLst>
          </p:cNvPr>
          <p:cNvCxnSpPr>
            <a:cxnSpLocks/>
          </p:cNvCxnSpPr>
          <p:nvPr/>
        </p:nvCxnSpPr>
        <p:spPr>
          <a:xfrm flipH="1">
            <a:off x="4885427" y="4661135"/>
            <a:ext cx="1026542" cy="6843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E8EBA99-A032-44A2-9DDD-89C4867CB045}"/>
              </a:ext>
            </a:extLst>
          </p:cNvPr>
          <p:cNvCxnSpPr>
            <a:cxnSpLocks/>
          </p:cNvCxnSpPr>
          <p:nvPr/>
        </p:nvCxnSpPr>
        <p:spPr>
          <a:xfrm>
            <a:off x="5078082" y="3669099"/>
            <a:ext cx="856891" cy="3393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887FB9-496B-456F-BCD9-1E34D871F7ED}"/>
              </a:ext>
            </a:extLst>
          </p:cNvPr>
          <p:cNvSpPr txBox="1"/>
          <p:nvPr/>
        </p:nvSpPr>
        <p:spPr>
          <a:xfrm>
            <a:off x="5055078" y="4027098"/>
            <a:ext cx="3433312"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Classification</a:t>
            </a:r>
          </a:p>
          <a:p>
            <a:pPr algn="ctr"/>
            <a:r>
              <a:rPr lang="en-US" sz="2000">
                <a:cs typeface="Calibri"/>
              </a:rPr>
              <a:t>Predict discrete valued output</a:t>
            </a:r>
          </a:p>
        </p:txBody>
      </p:sp>
      <p:cxnSp>
        <p:nvCxnSpPr>
          <p:cNvPr id="14" name="Straight Arrow Connector 13">
            <a:extLst>
              <a:ext uri="{FF2B5EF4-FFF2-40B4-BE49-F238E27FC236}">
                <a16:creationId xmlns:a16="http://schemas.microsoft.com/office/drawing/2014/main" id="{54EA346C-1230-4ADF-9FAD-69DB03E6698A}"/>
              </a:ext>
            </a:extLst>
          </p:cNvPr>
          <p:cNvCxnSpPr>
            <a:cxnSpLocks/>
          </p:cNvCxnSpPr>
          <p:nvPr/>
        </p:nvCxnSpPr>
        <p:spPr>
          <a:xfrm>
            <a:off x="6990270" y="4790531"/>
            <a:ext cx="598099" cy="4543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5FC44D7-2EA0-4D99-B0BC-502B24113882}"/>
              </a:ext>
            </a:extLst>
          </p:cNvPr>
          <p:cNvSpPr txBox="1"/>
          <p:nvPr/>
        </p:nvSpPr>
        <p:spPr>
          <a:xfrm>
            <a:off x="6535947" y="5292305"/>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Decision </a:t>
            </a:r>
            <a:endParaRPr lang="en-US"/>
          </a:p>
          <a:p>
            <a:pPr algn="ctr"/>
            <a:r>
              <a:rPr lang="en-US" sz="2000"/>
              <a:t>tree</a:t>
            </a:r>
            <a:endParaRPr lang="en-US"/>
          </a:p>
        </p:txBody>
      </p:sp>
      <p:cxnSp>
        <p:nvCxnSpPr>
          <p:cNvPr id="16" name="Straight Arrow Connector 15">
            <a:extLst>
              <a:ext uri="{FF2B5EF4-FFF2-40B4-BE49-F238E27FC236}">
                <a16:creationId xmlns:a16="http://schemas.microsoft.com/office/drawing/2014/main" id="{7C08DBDC-4DE3-4D7C-B019-3CE1337F2276}"/>
              </a:ext>
            </a:extLst>
          </p:cNvPr>
          <p:cNvCxnSpPr>
            <a:cxnSpLocks/>
          </p:cNvCxnSpPr>
          <p:nvPr/>
        </p:nvCxnSpPr>
        <p:spPr>
          <a:xfrm>
            <a:off x="7306572" y="4804907"/>
            <a:ext cx="2136476" cy="4111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3658B4-81EF-4620-9532-8F750F21BA26}"/>
              </a:ext>
            </a:extLst>
          </p:cNvPr>
          <p:cNvSpPr txBox="1"/>
          <p:nvPr/>
        </p:nvSpPr>
        <p:spPr>
          <a:xfrm>
            <a:off x="8390626" y="5249172"/>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Neural </a:t>
            </a:r>
          </a:p>
          <a:p>
            <a:pPr algn="ctr"/>
            <a:r>
              <a:rPr lang="en-US" sz="2000"/>
              <a:t>network</a:t>
            </a:r>
            <a:r>
              <a:rPr lang="en-US" sz="2000">
                <a:cs typeface="Calibri"/>
              </a:rPr>
              <a:t> (DL)</a:t>
            </a:r>
          </a:p>
        </p:txBody>
      </p:sp>
      <p:cxnSp>
        <p:nvCxnSpPr>
          <p:cNvPr id="18" name="Straight Arrow Connector 17">
            <a:extLst>
              <a:ext uri="{FF2B5EF4-FFF2-40B4-BE49-F238E27FC236}">
                <a16:creationId xmlns:a16="http://schemas.microsoft.com/office/drawing/2014/main" id="{B29BD892-620D-424F-9A2E-0DFA4B575446}"/>
              </a:ext>
            </a:extLst>
          </p:cNvPr>
          <p:cNvCxnSpPr>
            <a:cxnSpLocks/>
          </p:cNvCxnSpPr>
          <p:nvPr/>
        </p:nvCxnSpPr>
        <p:spPr>
          <a:xfrm>
            <a:off x="7666007" y="2188232"/>
            <a:ext cx="957532" cy="5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84928C-EF98-4480-886F-A3C912E5F7C5}"/>
              </a:ext>
            </a:extLst>
          </p:cNvPr>
          <p:cNvSpPr txBox="1"/>
          <p:nvPr/>
        </p:nvSpPr>
        <p:spPr>
          <a:xfrm>
            <a:off x="3545455" y="5306681"/>
            <a:ext cx="2743200" cy="707886"/>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a:t>Logistic </a:t>
            </a:r>
            <a:endParaRPr lang="en-US"/>
          </a:p>
          <a:p>
            <a:pPr algn="ctr"/>
            <a:r>
              <a:rPr lang="en-US" sz="2000"/>
              <a:t>regression</a:t>
            </a:r>
            <a:endParaRPr lang="en-US"/>
          </a:p>
        </p:txBody>
      </p:sp>
      <p:sp>
        <p:nvSpPr>
          <p:cNvPr id="20" name="TextBox 19">
            <a:extLst>
              <a:ext uri="{FF2B5EF4-FFF2-40B4-BE49-F238E27FC236}">
                <a16:creationId xmlns:a16="http://schemas.microsoft.com/office/drawing/2014/main" id="{BE263BF8-02CF-476B-A479-5406F3DD283E}"/>
              </a:ext>
            </a:extLst>
          </p:cNvPr>
          <p:cNvSpPr txBox="1"/>
          <p:nvPr/>
        </p:nvSpPr>
        <p:spPr>
          <a:xfrm>
            <a:off x="5141343" y="546483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k-Nearest </a:t>
            </a:r>
          </a:p>
          <a:p>
            <a:pPr algn="ctr"/>
            <a:r>
              <a:rPr lang="en-US"/>
              <a:t>Neighbors (kNN)</a:t>
            </a:r>
          </a:p>
        </p:txBody>
      </p:sp>
      <p:cxnSp>
        <p:nvCxnSpPr>
          <p:cNvPr id="21" name="Straight Arrow Connector 20">
            <a:extLst>
              <a:ext uri="{FF2B5EF4-FFF2-40B4-BE49-F238E27FC236}">
                <a16:creationId xmlns:a16="http://schemas.microsoft.com/office/drawing/2014/main" id="{28674E20-7BB1-4918-B177-061A975138E7}"/>
              </a:ext>
            </a:extLst>
          </p:cNvPr>
          <p:cNvCxnSpPr>
            <a:cxnSpLocks/>
          </p:cNvCxnSpPr>
          <p:nvPr/>
        </p:nvCxnSpPr>
        <p:spPr>
          <a:xfrm flipH="1">
            <a:off x="6481313" y="4689889"/>
            <a:ext cx="63259"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72AF95-1876-4C8A-A332-380E5522DACA}"/>
              </a:ext>
            </a:extLst>
          </p:cNvPr>
          <p:cNvSpPr txBox="1"/>
          <p:nvPr/>
        </p:nvSpPr>
        <p:spPr>
          <a:xfrm>
            <a:off x="9727720" y="418524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hlinkClick r:id="rId2"/>
              </a:rPr>
              <a:t>clustering</a:t>
            </a:r>
          </a:p>
        </p:txBody>
      </p:sp>
      <p:cxnSp>
        <p:nvCxnSpPr>
          <p:cNvPr id="23" name="Straight Arrow Connector 22">
            <a:extLst>
              <a:ext uri="{FF2B5EF4-FFF2-40B4-BE49-F238E27FC236}">
                <a16:creationId xmlns:a16="http://schemas.microsoft.com/office/drawing/2014/main" id="{FC9102D9-8C49-4CF6-AF51-BD4535C25EE1}"/>
              </a:ext>
            </a:extLst>
          </p:cNvPr>
          <p:cNvCxnSpPr>
            <a:cxnSpLocks/>
          </p:cNvCxnSpPr>
          <p:nvPr/>
        </p:nvCxnSpPr>
        <p:spPr>
          <a:xfrm>
            <a:off x="9678836" y="3597209"/>
            <a:ext cx="1417608" cy="4687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182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941BD9-8DCF-46C5-A81B-7797AE62B26B}"/>
              </a:ext>
            </a:extLst>
          </p:cNvPr>
          <p:cNvSpPr txBox="1"/>
          <p:nvPr/>
        </p:nvSpPr>
        <p:spPr>
          <a:xfrm>
            <a:off x="6751608" y="294879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3"/>
              </a:rPr>
              <a:t>clustering</a:t>
            </a:r>
          </a:p>
        </p:txBody>
      </p:sp>
      <p:sp>
        <p:nvSpPr>
          <p:cNvPr id="9" name="TextBox 8">
            <a:extLst>
              <a:ext uri="{FF2B5EF4-FFF2-40B4-BE49-F238E27FC236}">
                <a16:creationId xmlns:a16="http://schemas.microsoft.com/office/drawing/2014/main" id="{59C90BE5-9C34-4517-BF2E-CB0EF6C50BCB}"/>
              </a:ext>
            </a:extLst>
          </p:cNvPr>
          <p:cNvSpPr txBox="1"/>
          <p:nvPr/>
        </p:nvSpPr>
        <p:spPr>
          <a:xfrm>
            <a:off x="5486400" y="4156494"/>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4"/>
              </a:rPr>
              <a:t>Hierarchical</a:t>
            </a:r>
          </a:p>
          <a:p>
            <a:pPr algn="ctr"/>
            <a:r>
              <a:rPr lang="en-US" sz="2400">
                <a:cs typeface="Calibri"/>
              </a:rPr>
              <a:t>clustering</a:t>
            </a:r>
            <a:endParaRPr lang="en-US" sz="2400" dirty="0">
              <a:cs typeface="Calibri"/>
            </a:endParaRPr>
          </a:p>
        </p:txBody>
      </p:sp>
      <p:sp>
        <p:nvSpPr>
          <p:cNvPr id="10" name="TextBox 9">
            <a:extLst>
              <a:ext uri="{FF2B5EF4-FFF2-40B4-BE49-F238E27FC236}">
                <a16:creationId xmlns:a16="http://schemas.microsoft.com/office/drawing/2014/main" id="{F54C97AD-20C4-47FB-BF50-826E93FDB409}"/>
              </a:ext>
            </a:extLst>
          </p:cNvPr>
          <p:cNvSpPr txBox="1"/>
          <p:nvPr/>
        </p:nvSpPr>
        <p:spPr>
          <a:xfrm>
            <a:off x="4940060" y="573800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5"/>
              </a:rPr>
              <a:t>Divisive</a:t>
            </a:r>
          </a:p>
        </p:txBody>
      </p:sp>
      <p:sp>
        <p:nvSpPr>
          <p:cNvPr id="11" name="TextBox 10">
            <a:extLst>
              <a:ext uri="{FF2B5EF4-FFF2-40B4-BE49-F238E27FC236}">
                <a16:creationId xmlns:a16="http://schemas.microsoft.com/office/drawing/2014/main" id="{D2AB17C3-DE5B-4072-BD35-DE9588FD79F4}"/>
              </a:ext>
            </a:extLst>
          </p:cNvPr>
          <p:cNvSpPr txBox="1"/>
          <p:nvPr/>
        </p:nvSpPr>
        <p:spPr>
          <a:xfrm>
            <a:off x="6938513" y="578113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Agglomerative</a:t>
            </a:r>
          </a:p>
        </p:txBody>
      </p:sp>
      <p:sp>
        <p:nvSpPr>
          <p:cNvPr id="12" name="TextBox 11">
            <a:extLst>
              <a:ext uri="{FF2B5EF4-FFF2-40B4-BE49-F238E27FC236}">
                <a16:creationId xmlns:a16="http://schemas.microsoft.com/office/drawing/2014/main" id="{671533D5-5F98-4CCD-AD99-E7402045BB9B}"/>
              </a:ext>
            </a:extLst>
          </p:cNvPr>
          <p:cNvSpPr txBox="1"/>
          <p:nvPr/>
        </p:nvSpPr>
        <p:spPr>
          <a:xfrm>
            <a:off x="7988059" y="4156494"/>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Partitional </a:t>
            </a:r>
          </a:p>
          <a:p>
            <a:pPr algn="ctr"/>
            <a:r>
              <a:rPr lang="en-US" sz="2400"/>
              <a:t>clustering</a:t>
            </a:r>
          </a:p>
        </p:txBody>
      </p:sp>
      <p:cxnSp>
        <p:nvCxnSpPr>
          <p:cNvPr id="14" name="Straight Arrow Connector 13">
            <a:extLst>
              <a:ext uri="{FF2B5EF4-FFF2-40B4-BE49-F238E27FC236}">
                <a16:creationId xmlns:a16="http://schemas.microsoft.com/office/drawing/2014/main" id="{1C54C132-CEEA-4E03-89BC-30CCF2703CE1}"/>
              </a:ext>
            </a:extLst>
          </p:cNvPr>
          <p:cNvCxnSpPr/>
          <p:nvPr/>
        </p:nvCxnSpPr>
        <p:spPr>
          <a:xfrm flipH="1">
            <a:off x="6308785" y="5034949"/>
            <a:ext cx="437071"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4885B76-C2FE-4164-A752-A2A99AD5A0BB}"/>
              </a:ext>
            </a:extLst>
          </p:cNvPr>
          <p:cNvSpPr txBox="1"/>
          <p:nvPr/>
        </p:nvSpPr>
        <p:spPr>
          <a:xfrm>
            <a:off x="9440173" y="573800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hlinkClick r:id="rId6"/>
              </a:rPr>
              <a:t>K-Means</a:t>
            </a:r>
          </a:p>
        </p:txBody>
      </p:sp>
      <p:cxnSp>
        <p:nvCxnSpPr>
          <p:cNvPr id="16" name="Straight Arrow Connector 15">
            <a:extLst>
              <a:ext uri="{FF2B5EF4-FFF2-40B4-BE49-F238E27FC236}">
                <a16:creationId xmlns:a16="http://schemas.microsoft.com/office/drawing/2014/main" id="{46FF6482-1BFF-4104-911F-257406B08A06}"/>
              </a:ext>
            </a:extLst>
          </p:cNvPr>
          <p:cNvCxnSpPr>
            <a:cxnSpLocks/>
          </p:cNvCxnSpPr>
          <p:nvPr/>
        </p:nvCxnSpPr>
        <p:spPr>
          <a:xfrm>
            <a:off x="7119667" y="5034948"/>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1136F1-0DB7-4F7C-BEDC-E8C82143E2FF}"/>
              </a:ext>
            </a:extLst>
          </p:cNvPr>
          <p:cNvCxnSpPr>
            <a:cxnSpLocks/>
          </p:cNvCxnSpPr>
          <p:nvPr/>
        </p:nvCxnSpPr>
        <p:spPr>
          <a:xfrm flipH="1">
            <a:off x="7372709" y="3453439"/>
            <a:ext cx="437071" cy="6556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A9E682-C067-48E7-896E-A42374D12EA2}"/>
              </a:ext>
            </a:extLst>
          </p:cNvPr>
          <p:cNvCxnSpPr>
            <a:cxnSpLocks/>
          </p:cNvCxnSpPr>
          <p:nvPr/>
        </p:nvCxnSpPr>
        <p:spPr>
          <a:xfrm>
            <a:off x="8183591" y="3453438"/>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A76394F-94A1-4D2F-B133-A68728FA07E2}"/>
              </a:ext>
            </a:extLst>
          </p:cNvPr>
          <p:cNvCxnSpPr>
            <a:cxnSpLocks/>
          </p:cNvCxnSpPr>
          <p:nvPr/>
        </p:nvCxnSpPr>
        <p:spPr>
          <a:xfrm>
            <a:off x="9721967" y="4977437"/>
            <a:ext cx="540589" cy="713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102FB77-1182-4106-8EB5-D8949306AECD}"/>
              </a:ext>
            </a:extLst>
          </p:cNvPr>
          <p:cNvSpPr txBox="1"/>
          <p:nvPr/>
        </p:nvSpPr>
        <p:spPr>
          <a:xfrm>
            <a:off x="3502324" y="519023"/>
            <a:ext cx="2743200" cy="461665"/>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t>Machine Learning</a:t>
            </a:r>
          </a:p>
        </p:txBody>
      </p:sp>
      <p:sp>
        <p:nvSpPr>
          <p:cNvPr id="23" name="TextBox 22">
            <a:extLst>
              <a:ext uri="{FF2B5EF4-FFF2-40B4-BE49-F238E27FC236}">
                <a16:creationId xmlns:a16="http://schemas.microsoft.com/office/drawing/2014/main" id="{D3369E74-D409-4544-84F7-48C7268E9224}"/>
              </a:ext>
            </a:extLst>
          </p:cNvPr>
          <p:cNvSpPr txBox="1"/>
          <p:nvPr/>
        </p:nvSpPr>
        <p:spPr>
          <a:xfrm>
            <a:off x="4120551" y="1597325"/>
            <a:ext cx="366334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a:t>Unsupervised</a:t>
            </a:r>
          </a:p>
          <a:p>
            <a:pPr algn="ctr"/>
            <a:r>
              <a:rPr lang="en-US" sz="2400">
                <a:cs typeface="Calibri"/>
              </a:rPr>
              <a:t>No labeled data provided</a:t>
            </a:r>
          </a:p>
        </p:txBody>
      </p:sp>
      <p:cxnSp>
        <p:nvCxnSpPr>
          <p:cNvPr id="25" name="Straight Arrow Connector 24">
            <a:extLst>
              <a:ext uri="{FF2B5EF4-FFF2-40B4-BE49-F238E27FC236}">
                <a16:creationId xmlns:a16="http://schemas.microsoft.com/office/drawing/2014/main" id="{9FD75839-F725-4A9C-A9FE-1013DFCAEB88}"/>
              </a:ext>
            </a:extLst>
          </p:cNvPr>
          <p:cNvCxnSpPr>
            <a:cxnSpLocks/>
          </p:cNvCxnSpPr>
          <p:nvPr/>
        </p:nvCxnSpPr>
        <p:spPr>
          <a:xfrm>
            <a:off x="5106837" y="1009289"/>
            <a:ext cx="957532" cy="5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7B2E75-D31E-49A1-A4CD-03A8D7B1BF77}"/>
              </a:ext>
            </a:extLst>
          </p:cNvPr>
          <p:cNvCxnSpPr>
            <a:cxnSpLocks/>
          </p:cNvCxnSpPr>
          <p:nvPr/>
        </p:nvCxnSpPr>
        <p:spPr>
          <a:xfrm>
            <a:off x="6673967" y="2490153"/>
            <a:ext cx="1072552" cy="3824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E763381-B05B-4265-A2A3-6A1B12AC9971}"/>
              </a:ext>
            </a:extLst>
          </p:cNvPr>
          <p:cNvSpPr txBox="1"/>
          <p:nvPr/>
        </p:nvSpPr>
        <p:spPr>
          <a:xfrm>
            <a:off x="267419" y="4185249"/>
            <a:ext cx="474165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For a better overview tree, see</a:t>
            </a:r>
            <a:endParaRPr lang="en-US" dirty="0"/>
          </a:p>
          <a:p>
            <a:r>
              <a:rPr lang="en-US" i="1"/>
              <a:t>Techniques of Cluster Algorithms in Data Mining</a:t>
            </a:r>
            <a:endParaRPr lang="en-US" i="1">
              <a:cs typeface="Calibri"/>
            </a:endParaRPr>
          </a:p>
          <a:p>
            <a:r>
              <a:rPr lang="en-US"/>
              <a:t>October 2002; Data Mining and Knowledge Discovery 6(4):303-360</a:t>
            </a:r>
          </a:p>
          <a:p>
            <a:r>
              <a:rPr lang="en-US"/>
              <a:t>DOI: 10.1023/A:1016308404627</a:t>
            </a:r>
          </a:p>
        </p:txBody>
      </p:sp>
    </p:spTree>
    <p:extLst>
      <p:ext uri="{BB962C8B-B14F-4D97-AF65-F5344CB8AC3E}">
        <p14:creationId xmlns:p14="http://schemas.microsoft.com/office/powerpoint/2010/main" val="372785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A5E8-6944-4FD0-BCCE-257CB7D37804}"/>
              </a:ext>
            </a:extLst>
          </p:cNvPr>
          <p:cNvSpPr>
            <a:spLocks noGrp="1"/>
          </p:cNvSpPr>
          <p:nvPr>
            <p:ph type="title"/>
          </p:nvPr>
        </p:nvSpPr>
        <p:spPr/>
        <p:txBody>
          <a:bodyPr/>
          <a:lstStyle/>
          <a:p>
            <a:r>
              <a:rPr lang="en-US">
                <a:ea typeface="+mj-lt"/>
                <a:cs typeface="+mj-lt"/>
              </a:rPr>
              <a:t>Application for clustering:</a:t>
            </a:r>
            <a:br>
              <a:rPr lang="en-US" dirty="0">
                <a:cs typeface="Calibri Light"/>
              </a:rPr>
            </a:br>
            <a:r>
              <a:rPr lang="en-US">
                <a:cs typeface="Calibri Light"/>
              </a:rPr>
              <a:t>Search engine supplies similar topics</a:t>
            </a:r>
            <a:endParaRPr lang="en-US"/>
          </a:p>
        </p:txBody>
      </p:sp>
      <p:sp>
        <p:nvSpPr>
          <p:cNvPr id="3" name="Content Placeholder 2">
            <a:extLst>
              <a:ext uri="{FF2B5EF4-FFF2-40B4-BE49-F238E27FC236}">
                <a16:creationId xmlns:a16="http://schemas.microsoft.com/office/drawing/2014/main" id="{BF5FA88B-8D6B-4394-871C-F65833AB8A30}"/>
              </a:ext>
            </a:extLst>
          </p:cNvPr>
          <p:cNvSpPr>
            <a:spLocks noGrp="1"/>
          </p:cNvSpPr>
          <p:nvPr>
            <p:ph idx="1"/>
          </p:nvPr>
        </p:nvSpPr>
        <p:spPr>
          <a:xfrm>
            <a:off x="435634" y="2702643"/>
            <a:ext cx="11665788" cy="3474320"/>
          </a:xfrm>
        </p:spPr>
        <p:txBody>
          <a:bodyPr vert="horz" lIns="91440" tIns="45720" rIns="91440" bIns="45720" rtlCol="0" anchor="t">
            <a:normAutofit/>
          </a:bodyPr>
          <a:lstStyle/>
          <a:p>
            <a:pPr marL="0" indent="0">
              <a:buNone/>
            </a:pPr>
            <a:r>
              <a:rPr lang="en-US" dirty="0">
                <a:cs typeface="Calibri"/>
                <a:hlinkClick r:id="rId3"/>
              </a:rPr>
              <a:t>http://yippy.com/</a:t>
            </a:r>
            <a:r>
              <a:rPr lang="en-US">
                <a:cs typeface="Calibri"/>
              </a:rPr>
              <a:t> is a </a:t>
            </a:r>
            <a:r>
              <a:rPr lang="en-US" dirty="0">
                <a:cs typeface="Calibri"/>
                <a:hlinkClick r:id="rId4"/>
              </a:rPr>
              <a:t>metasearch</a:t>
            </a:r>
            <a:r>
              <a:rPr lang="en-US">
                <a:cs typeface="Calibri"/>
              </a:rPr>
              <a:t> site that groups results into "nearby" topics</a:t>
            </a:r>
            <a:endParaRPr lang="en-US"/>
          </a:p>
          <a:p>
            <a:endParaRPr lang="en-US" dirty="0">
              <a:cs typeface="Calibri"/>
            </a:endParaRPr>
          </a:p>
          <a:p>
            <a:endParaRPr lang="en-US" dirty="0">
              <a:cs typeface="Calibri"/>
            </a:endParaRPr>
          </a:p>
          <a:p>
            <a:endParaRPr lang="en-US" dirty="0">
              <a:cs typeface="Calibri"/>
            </a:endParaRPr>
          </a:p>
          <a:p>
            <a:pPr marL="0" indent="0">
              <a:buNone/>
            </a:pPr>
            <a:r>
              <a:rPr lang="en-US" i="1">
                <a:cs typeface="Calibri"/>
              </a:rPr>
              <a:t>       Activity</a:t>
            </a:r>
            <a:r>
              <a:rPr lang="en-US">
                <a:cs typeface="Calibri"/>
              </a:rPr>
              <a:t>: in your web browser, go to yippy.com and search for </a:t>
            </a:r>
            <a:endParaRPr lang="en-US" dirty="0">
              <a:cs typeface="Calibri"/>
            </a:endParaRPr>
          </a:p>
          <a:p>
            <a:pPr marL="0" indent="0">
              <a:buNone/>
            </a:pPr>
            <a:r>
              <a:rPr lang="en-US">
                <a:cs typeface="Calibri"/>
              </a:rPr>
              <a:t>          data science</a:t>
            </a:r>
          </a:p>
        </p:txBody>
      </p:sp>
    </p:spTree>
    <p:extLst>
      <p:ext uri="{BB962C8B-B14F-4D97-AF65-F5344CB8AC3E}">
        <p14:creationId xmlns:p14="http://schemas.microsoft.com/office/powerpoint/2010/main" val="205008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86BE-07DF-461E-B4EC-A787FC22797D}"/>
              </a:ext>
            </a:extLst>
          </p:cNvPr>
          <p:cNvSpPr>
            <a:spLocks noGrp="1"/>
          </p:cNvSpPr>
          <p:nvPr>
            <p:ph type="title"/>
          </p:nvPr>
        </p:nvSpPr>
        <p:spPr/>
        <p:txBody>
          <a:bodyPr/>
          <a:lstStyle/>
          <a:p>
            <a:r>
              <a:rPr lang="en-US" dirty="0">
                <a:cs typeface="Calibri Light"/>
              </a:rPr>
              <a:t>Anonymous peer code review</a:t>
            </a:r>
            <a:endParaRPr lang="en-US" dirty="0"/>
          </a:p>
        </p:txBody>
      </p:sp>
      <p:sp>
        <p:nvSpPr>
          <p:cNvPr id="3" name="Content Placeholder 2">
            <a:extLst>
              <a:ext uri="{FF2B5EF4-FFF2-40B4-BE49-F238E27FC236}">
                <a16:creationId xmlns:a16="http://schemas.microsoft.com/office/drawing/2014/main" id="{B811EC1A-BB18-4202-B983-AB4C7AF2177F}"/>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I've printed two copies of your homework.</a:t>
            </a:r>
          </a:p>
          <a:p>
            <a:r>
              <a:rPr lang="en-US" dirty="0">
                <a:cs typeface="Calibri"/>
              </a:rPr>
              <a:t>I've associated each printed copy with a numeric identifier.</a:t>
            </a:r>
          </a:p>
          <a:p>
            <a:r>
              <a:rPr lang="en-US" dirty="0">
                <a:cs typeface="Calibri"/>
              </a:rPr>
              <a:t>I have the lookup table that correlates student name with number.</a:t>
            </a:r>
          </a:p>
          <a:p>
            <a:r>
              <a:rPr lang="en-US" dirty="0">
                <a:cs typeface="Calibri"/>
              </a:rPr>
              <a:t>Each person gets two different </a:t>
            </a:r>
            <a:r>
              <a:rPr lang="en-US" err="1">
                <a:cs typeface="Calibri"/>
              </a:rPr>
              <a:t>homeworks</a:t>
            </a:r>
            <a:r>
              <a:rPr lang="en-US" dirty="0">
                <a:cs typeface="Calibri"/>
              </a:rPr>
              <a:t> to evaluate.</a:t>
            </a:r>
          </a:p>
          <a:p>
            <a:r>
              <a:rPr lang="en-US" dirty="0">
                <a:cs typeface="Calibri"/>
              </a:rPr>
              <a:t>Evaluate each homework according to the rubric; write your comments on the homework.</a:t>
            </a:r>
          </a:p>
          <a:p>
            <a:r>
              <a:rPr lang="en-US" dirty="0">
                <a:solidFill>
                  <a:schemeClr val="accent3">
                    <a:lumMod val="75000"/>
                  </a:schemeClr>
                </a:solidFill>
                <a:cs typeface="Calibri"/>
              </a:rPr>
              <a:t>Return the commented homework to me.</a:t>
            </a:r>
          </a:p>
          <a:p>
            <a:r>
              <a:rPr lang="en-US" dirty="0">
                <a:solidFill>
                  <a:schemeClr val="accent3">
                    <a:lumMod val="75000"/>
                  </a:schemeClr>
                </a:solidFill>
                <a:cs typeface="Calibri"/>
              </a:rPr>
              <a:t>I will decode the numeric label to the respective student.</a:t>
            </a:r>
          </a:p>
          <a:p>
            <a:r>
              <a:rPr lang="en-US" dirty="0">
                <a:solidFill>
                  <a:schemeClr val="accent3">
                    <a:lumMod val="75000"/>
                  </a:schemeClr>
                </a:solidFill>
                <a:cs typeface="Calibri"/>
              </a:rPr>
              <a:t>I will deliver the commented homework back to each student.</a:t>
            </a:r>
          </a:p>
          <a:p>
            <a:r>
              <a:rPr lang="en-US" dirty="0">
                <a:solidFill>
                  <a:schemeClr val="accent3">
                    <a:lumMod val="75000"/>
                  </a:schemeClr>
                </a:solidFill>
                <a:cs typeface="Calibri"/>
              </a:rPr>
              <a:t>I will collect the commented homework at the end of class.</a:t>
            </a:r>
          </a:p>
        </p:txBody>
      </p:sp>
    </p:spTree>
    <p:extLst>
      <p:ext uri="{BB962C8B-B14F-4D97-AF65-F5344CB8AC3E}">
        <p14:creationId xmlns:p14="http://schemas.microsoft.com/office/powerpoint/2010/main" val="379905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F096-D515-41F1-BDAA-FA58118ECE41}"/>
              </a:ext>
            </a:extLst>
          </p:cNvPr>
          <p:cNvSpPr>
            <a:spLocks noGrp="1"/>
          </p:cNvSpPr>
          <p:nvPr>
            <p:ph type="title"/>
          </p:nvPr>
        </p:nvSpPr>
        <p:spPr/>
        <p:txBody>
          <a:bodyPr/>
          <a:lstStyle/>
          <a:p>
            <a:r>
              <a:rPr lang="en-US">
                <a:cs typeface="Calibri Light"/>
              </a:rPr>
              <a:t>Application for clustering:</a:t>
            </a:r>
            <a:br>
              <a:rPr lang="en-US" dirty="0">
                <a:cs typeface="Calibri Light"/>
              </a:rPr>
            </a:br>
            <a:r>
              <a:rPr lang="en-US">
                <a:cs typeface="Calibri Light"/>
              </a:rPr>
              <a:t>Customer or Market segmentation</a:t>
            </a:r>
          </a:p>
        </p:txBody>
      </p:sp>
      <p:sp>
        <p:nvSpPr>
          <p:cNvPr id="3" name="Content Placeholder 2">
            <a:extLst>
              <a:ext uri="{FF2B5EF4-FFF2-40B4-BE49-F238E27FC236}">
                <a16:creationId xmlns:a16="http://schemas.microsoft.com/office/drawing/2014/main" id="{0CFB007D-5218-4E1C-A691-C3F45809EFB2}"/>
              </a:ext>
            </a:extLst>
          </p:cNvPr>
          <p:cNvSpPr>
            <a:spLocks noGrp="1"/>
          </p:cNvSpPr>
          <p:nvPr>
            <p:ph idx="1"/>
          </p:nvPr>
        </p:nvSpPr>
        <p:spPr>
          <a:xfrm>
            <a:off x="838200" y="2443851"/>
            <a:ext cx="10515600" cy="3143640"/>
          </a:xfrm>
        </p:spPr>
        <p:txBody>
          <a:bodyPr vert="horz" lIns="91440" tIns="45720" rIns="91440" bIns="45720" rtlCol="0" anchor="t">
            <a:normAutofit/>
          </a:bodyPr>
          <a:lstStyle/>
          <a:p>
            <a:r>
              <a:rPr lang="en-US">
                <a:cs typeface="Calibri"/>
              </a:rPr>
              <a:t> important for optimization of marketing strategies.</a:t>
            </a:r>
          </a:p>
          <a:p>
            <a:endParaRPr lang="en-US" dirty="0">
              <a:cs typeface="Calibri"/>
            </a:endParaRPr>
          </a:p>
          <a:p>
            <a:r>
              <a:rPr lang="en-US">
                <a:cs typeface="Calibri"/>
              </a:rPr>
              <a:t>Better targeting of consumers through behavioral analysis of purchases, timing, which channel gets accessed, customer attributes</a:t>
            </a:r>
            <a:endParaRPr lang="en-US" dirty="0">
              <a:cs typeface="Calibri"/>
            </a:endParaRPr>
          </a:p>
        </p:txBody>
      </p:sp>
    </p:spTree>
    <p:extLst>
      <p:ext uri="{BB962C8B-B14F-4D97-AF65-F5344CB8AC3E}">
        <p14:creationId xmlns:p14="http://schemas.microsoft.com/office/powerpoint/2010/main" val="209850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440A-ADAE-41BD-B699-7827998DE646}"/>
              </a:ext>
            </a:extLst>
          </p:cNvPr>
          <p:cNvSpPr>
            <a:spLocks noGrp="1"/>
          </p:cNvSpPr>
          <p:nvPr>
            <p:ph type="title"/>
          </p:nvPr>
        </p:nvSpPr>
        <p:spPr/>
        <p:txBody>
          <a:bodyPr/>
          <a:lstStyle/>
          <a:p>
            <a:r>
              <a:rPr lang="en-US">
                <a:cs typeface="Calibri Light"/>
              </a:rPr>
              <a:t>Application for clustering:</a:t>
            </a:r>
            <a:br>
              <a:rPr lang="en-US" dirty="0">
                <a:cs typeface="Calibri Light"/>
              </a:rPr>
            </a:br>
            <a:r>
              <a:rPr lang="en-US">
                <a:cs typeface="Calibri Light"/>
              </a:rPr>
              <a:t>Detecting anomalies</a:t>
            </a:r>
          </a:p>
        </p:txBody>
      </p:sp>
      <p:sp>
        <p:nvSpPr>
          <p:cNvPr id="3" name="Content Placeholder 2">
            <a:extLst>
              <a:ext uri="{FF2B5EF4-FFF2-40B4-BE49-F238E27FC236}">
                <a16:creationId xmlns:a16="http://schemas.microsoft.com/office/drawing/2014/main" id="{7CCC6C78-9669-492B-808E-97D74D418C54}"/>
              </a:ext>
            </a:extLst>
          </p:cNvPr>
          <p:cNvSpPr>
            <a:spLocks noGrp="1"/>
          </p:cNvSpPr>
          <p:nvPr>
            <p:ph idx="1"/>
          </p:nvPr>
        </p:nvSpPr>
        <p:spPr>
          <a:xfrm>
            <a:off x="838200" y="2616379"/>
            <a:ext cx="10515600" cy="3560584"/>
          </a:xfrm>
        </p:spPr>
        <p:txBody>
          <a:bodyPr vert="horz" lIns="91440" tIns="45720" rIns="91440" bIns="45720" rtlCol="0" anchor="t">
            <a:normAutofit/>
          </a:bodyPr>
          <a:lstStyle/>
          <a:p>
            <a:r>
              <a:rPr lang="en-US">
                <a:cs typeface="Calibri"/>
              </a:rPr>
              <a:t>Group valid activity to enable outlier detection</a:t>
            </a:r>
          </a:p>
          <a:p>
            <a:pPr marL="0" lvl="1"/>
            <a:endParaRPr lang="en-US"/>
          </a:p>
          <a:p>
            <a:pPr marL="0" lvl="1"/>
            <a:endParaRPr lang="en-US" dirty="0">
              <a:cs typeface="Calibri"/>
            </a:endParaRPr>
          </a:p>
          <a:p>
            <a:pPr marL="0" lvl="1"/>
            <a:r>
              <a:rPr lang="en-US" dirty="0">
                <a:cs typeface="Calibri"/>
              </a:rPr>
              <a:t>monitoring if a tracked data point switches between groups over time can be used to detect meaningful changes in the data.</a:t>
            </a:r>
            <a:br>
              <a:rPr lang="en-US" dirty="0">
                <a:cs typeface="Calibri"/>
              </a:rPr>
            </a:br>
            <a:endParaRPr lang="en-US" dirty="0">
              <a:cs typeface="Calibri"/>
            </a:endParaRPr>
          </a:p>
          <a:p>
            <a:pPr marL="0" lvl="1"/>
            <a:endParaRPr lang="en-US" dirty="0">
              <a:cs typeface="Calibri"/>
            </a:endParaRPr>
          </a:p>
          <a:p>
            <a:endParaRPr lang="en-US" dirty="0">
              <a:cs typeface="Calibri"/>
            </a:endParaRPr>
          </a:p>
        </p:txBody>
      </p:sp>
    </p:spTree>
    <p:extLst>
      <p:ext uri="{BB962C8B-B14F-4D97-AF65-F5344CB8AC3E}">
        <p14:creationId xmlns:p14="http://schemas.microsoft.com/office/powerpoint/2010/main" val="230156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u="sng">
                <a:cs typeface="Calibri"/>
              </a:rPr>
              <a:t>Partitional</a:t>
            </a:r>
            <a:r>
              <a:rPr lang="en-US">
                <a:cs typeface="Calibri"/>
              </a:rPr>
              <a:t> algorithms: Construct various partitions and then evaluate them by some criterion</a:t>
            </a:r>
          </a:p>
          <a:p>
            <a:endParaRPr lang="en-US" dirty="0">
              <a:cs typeface="Calibri"/>
            </a:endParaRPr>
          </a:p>
          <a:p>
            <a:r>
              <a:rPr lang="en-US" u="sng">
                <a:cs typeface="Calibri"/>
              </a:rPr>
              <a:t>Hierarchical</a:t>
            </a:r>
            <a:r>
              <a:rPr lang="en-US">
                <a:cs typeface="Calibri"/>
              </a:rPr>
              <a:t> algorithms: Create a hierarchical decomposition of the set of objects using some criterion </a:t>
            </a:r>
            <a:endParaRPr lang="en-US"/>
          </a:p>
        </p:txBody>
      </p:sp>
      <p:pic>
        <p:nvPicPr>
          <p:cNvPr id="4" name="Picture 4" descr="A close up of a logo&#10;&#10;Description generated with very high confidence">
            <a:extLst>
              <a:ext uri="{FF2B5EF4-FFF2-40B4-BE49-F238E27FC236}">
                <a16:creationId xmlns:a16="http://schemas.microsoft.com/office/drawing/2014/main" id="{74AD84B6-9D98-47BD-ACB4-C3C98127615B}"/>
              </a:ext>
            </a:extLst>
          </p:cNvPr>
          <p:cNvPicPr>
            <a:picLocks noChangeAspect="1"/>
          </p:cNvPicPr>
          <p:nvPr/>
        </p:nvPicPr>
        <p:blipFill>
          <a:blip r:embed="rId3"/>
          <a:stretch>
            <a:fillRect/>
          </a:stretch>
        </p:blipFill>
        <p:spPr>
          <a:xfrm>
            <a:off x="2984740" y="3874967"/>
            <a:ext cx="5719313" cy="2989951"/>
          </a:xfrm>
          <a:prstGeom prst="rect">
            <a:avLst/>
          </a:prstGeom>
        </p:spPr>
      </p:pic>
    </p:spTree>
    <p:extLst>
      <p:ext uri="{BB962C8B-B14F-4D97-AF65-F5344CB8AC3E}">
        <p14:creationId xmlns:p14="http://schemas.microsoft.com/office/powerpoint/2010/main" val="3200459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5127715"/>
          </a:xfrm>
        </p:spPr>
        <p:txBody>
          <a:bodyPr vert="horz" lIns="91440" tIns="45720" rIns="91440" bIns="45720" rtlCol="0" anchor="t">
            <a:normAutofit/>
          </a:bodyPr>
          <a:lstStyle/>
          <a:p>
            <a:r>
              <a:rPr lang="en-US" dirty="0">
                <a:solidFill>
                  <a:schemeClr val="accent3"/>
                </a:solidFill>
                <a:cs typeface="Calibri"/>
              </a:rPr>
              <a:t>Partitional algorithms: Construct various partitions and then evaluate them by some criterion</a:t>
            </a:r>
          </a:p>
          <a:p>
            <a:r>
              <a:rPr lang="en-US" i="1" dirty="0">
                <a:cs typeface="Calibri"/>
              </a:rPr>
              <a:t>Hierarchical algorithms</a:t>
            </a:r>
            <a:r>
              <a:rPr lang="en-US" dirty="0">
                <a:cs typeface="Calibri"/>
              </a:rPr>
              <a:t>: Create a hierarchical decomposition of the set of objects using some criterion </a:t>
            </a:r>
          </a:p>
          <a:p>
            <a:pPr lvl="1"/>
            <a:r>
              <a:rPr lang="en-US" sz="2800" b="1" dirty="0">
                <a:cs typeface="Calibri"/>
              </a:rPr>
              <a:t>Bottom-up (</a:t>
            </a:r>
            <a:r>
              <a:rPr lang="en-US" sz="2800" dirty="0">
                <a:cs typeface="Calibri"/>
              </a:rPr>
              <a:t>Hierarchical </a:t>
            </a:r>
            <a:r>
              <a:rPr lang="en-US" sz="2800" b="1" u="sng" dirty="0">
                <a:cs typeface="Calibri"/>
              </a:rPr>
              <a:t>Agglomerative</a:t>
            </a:r>
            <a:r>
              <a:rPr lang="en-US" sz="2800" b="1" dirty="0">
                <a:cs typeface="Calibri"/>
              </a:rPr>
              <a:t> </a:t>
            </a:r>
            <a:r>
              <a:rPr lang="en-US" sz="2800" dirty="0">
                <a:cs typeface="Calibri"/>
              </a:rPr>
              <a:t>Clustering): starting with </a:t>
            </a:r>
            <a:r>
              <a:rPr lang="en-US" sz="2800" b="1" dirty="0">
                <a:cs typeface="Calibri"/>
              </a:rPr>
              <a:t>isolated points</a:t>
            </a:r>
            <a:r>
              <a:rPr lang="en-US" sz="2800" dirty="0">
                <a:cs typeface="Calibri"/>
              </a:rPr>
              <a:t>, merged two items at a time into a new cluster by calculating a dissimilarity between each merged pair and the other samples. </a:t>
            </a:r>
            <a:endParaRPr lang="en-US" sz="2800" dirty="0">
              <a:ea typeface="+mn-lt"/>
              <a:cs typeface="+mn-lt"/>
            </a:endParaRPr>
          </a:p>
          <a:p>
            <a:pPr lvl="1"/>
            <a:r>
              <a:rPr lang="en-US" sz="2800" dirty="0">
                <a:ea typeface="+mn-lt"/>
                <a:cs typeface="+mn-lt"/>
              </a:rPr>
              <a:t>Top-down</a:t>
            </a:r>
            <a:r>
              <a:rPr lang="en-US" sz="2800" dirty="0">
                <a:cs typeface="Calibri"/>
              </a:rPr>
              <a:t> (Hierarchical </a:t>
            </a:r>
            <a:r>
              <a:rPr lang="en-US" sz="2800" u="sng" dirty="0">
                <a:cs typeface="Calibri"/>
              </a:rPr>
              <a:t>Divisive</a:t>
            </a:r>
            <a:r>
              <a:rPr lang="en-US" sz="2800" dirty="0">
                <a:cs typeface="Calibri"/>
              </a:rPr>
              <a:t> Clustering): Starting with </a:t>
            </a:r>
            <a:r>
              <a:rPr lang="en-US" sz="2800" b="1" dirty="0">
                <a:cs typeface="Calibri"/>
              </a:rPr>
              <a:t>a single set</a:t>
            </a:r>
            <a:r>
              <a:rPr lang="en-US" sz="2800" dirty="0">
                <a:cs typeface="Calibri"/>
              </a:rPr>
              <a:t>, split into two distinct parts according to some degree of similarity.</a:t>
            </a:r>
            <a:br>
              <a:rPr lang="en-US" sz="2800" dirty="0">
                <a:ea typeface="+mn-lt"/>
                <a:cs typeface="+mn-lt"/>
              </a:rPr>
            </a:br>
            <a:endParaRPr lang="en-US">
              <a:cs typeface="Calibri"/>
            </a:endParaRPr>
          </a:p>
          <a:p>
            <a:pPr lvl="1"/>
            <a:endParaRPr lang="en-US" sz="2800" dirty="0">
              <a:cs typeface="Calibri"/>
            </a:endParaRPr>
          </a:p>
        </p:txBody>
      </p:sp>
    </p:spTree>
    <p:extLst>
      <p:ext uri="{BB962C8B-B14F-4D97-AF65-F5344CB8AC3E}">
        <p14:creationId xmlns:p14="http://schemas.microsoft.com/office/powerpoint/2010/main" val="369549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8DAA-C6E6-4080-8DB6-F3D90D7BF976}"/>
              </a:ext>
            </a:extLst>
          </p:cNvPr>
          <p:cNvSpPr>
            <a:spLocks noGrp="1"/>
          </p:cNvSpPr>
          <p:nvPr>
            <p:ph type="title"/>
          </p:nvPr>
        </p:nvSpPr>
        <p:spPr>
          <a:xfrm>
            <a:off x="838200" y="5691"/>
            <a:ext cx="10515600" cy="1325563"/>
          </a:xfrm>
        </p:spPr>
        <p:txBody>
          <a:bodyPr/>
          <a:lstStyle/>
          <a:p>
            <a:r>
              <a:rPr lang="en-US">
                <a:cs typeface="Calibri Light"/>
              </a:rPr>
              <a:t>Clustering approaches</a:t>
            </a:r>
            <a:endParaRPr lang="en-US"/>
          </a:p>
        </p:txBody>
      </p:sp>
      <p:sp>
        <p:nvSpPr>
          <p:cNvPr id="3" name="Content Placeholder 2">
            <a:extLst>
              <a:ext uri="{FF2B5EF4-FFF2-40B4-BE49-F238E27FC236}">
                <a16:creationId xmlns:a16="http://schemas.microsoft.com/office/drawing/2014/main" id="{A660C54E-350A-43FF-B202-D5AF16169082}"/>
              </a:ext>
            </a:extLst>
          </p:cNvPr>
          <p:cNvSpPr>
            <a:spLocks noGrp="1"/>
          </p:cNvSpPr>
          <p:nvPr>
            <p:ph idx="1"/>
          </p:nvPr>
        </p:nvSpPr>
        <p:spPr>
          <a:xfrm>
            <a:off x="838200" y="1423059"/>
            <a:ext cx="10515600" cy="4351338"/>
          </a:xfrm>
        </p:spPr>
        <p:txBody>
          <a:bodyPr vert="horz" lIns="91440" tIns="45720" rIns="91440" bIns="45720" rtlCol="0" anchor="t">
            <a:normAutofit/>
          </a:bodyPr>
          <a:lstStyle/>
          <a:p>
            <a:r>
              <a:rPr lang="en-US" i="1">
                <a:cs typeface="Calibri"/>
              </a:rPr>
              <a:t>Partitional algorithms</a:t>
            </a:r>
            <a:r>
              <a:rPr lang="en-US">
                <a:cs typeface="Calibri"/>
              </a:rPr>
              <a:t>: Construct various partitions and then evaluate them by some criterion</a:t>
            </a:r>
          </a:p>
          <a:p>
            <a:pPr lvl="1"/>
            <a:endParaRPr lang="en-US" sz="2800" dirty="0">
              <a:cs typeface="Calibri"/>
            </a:endParaRPr>
          </a:p>
        </p:txBody>
      </p:sp>
    </p:spTree>
    <p:extLst>
      <p:ext uri="{BB962C8B-B14F-4D97-AF65-F5344CB8AC3E}">
        <p14:creationId xmlns:p14="http://schemas.microsoft.com/office/powerpoint/2010/main" val="3881364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4123-3490-466D-9AAC-30A8707209D2}"/>
              </a:ext>
            </a:extLst>
          </p:cNvPr>
          <p:cNvSpPr>
            <a:spLocks noGrp="1"/>
          </p:cNvSpPr>
          <p:nvPr>
            <p:ph type="title"/>
          </p:nvPr>
        </p:nvSpPr>
        <p:spPr/>
        <p:txBody>
          <a:bodyPr/>
          <a:lstStyle/>
          <a:p>
            <a:r>
              <a:rPr lang="en-US" i="1" dirty="0">
                <a:cs typeface="Calibri Light"/>
              </a:rPr>
              <a:t>Activity</a:t>
            </a:r>
            <a:r>
              <a:rPr lang="en-US" dirty="0">
                <a:cs typeface="Calibri Light"/>
              </a:rPr>
              <a:t>: you already know how to cluster</a:t>
            </a:r>
            <a:endParaRPr lang="en-US" dirty="0"/>
          </a:p>
        </p:txBody>
      </p:sp>
      <p:sp>
        <p:nvSpPr>
          <p:cNvPr id="3" name="Content Placeholder 2">
            <a:extLst>
              <a:ext uri="{FF2B5EF4-FFF2-40B4-BE49-F238E27FC236}">
                <a16:creationId xmlns:a16="http://schemas.microsoft.com/office/drawing/2014/main" id="{84C1F7A6-0A0F-448C-9A0C-9222D32DE67F}"/>
              </a:ext>
            </a:extLst>
          </p:cNvPr>
          <p:cNvSpPr>
            <a:spLocks noGrp="1"/>
          </p:cNvSpPr>
          <p:nvPr>
            <p:ph idx="1"/>
          </p:nvPr>
        </p:nvSpPr>
        <p:spPr/>
        <p:txBody>
          <a:bodyPr vert="horz" lIns="91440" tIns="45720" rIns="91440" bIns="45720" rtlCol="0" anchor="t">
            <a:normAutofit/>
          </a:bodyPr>
          <a:lstStyle/>
          <a:p>
            <a:r>
              <a:rPr lang="en-US">
                <a:cs typeface="Calibri"/>
              </a:rPr>
              <a:t>Given a scatter plot and a guess for k, identify which points should be assocaited with k groups</a:t>
            </a:r>
            <a:endParaRPr lang="en-US"/>
          </a:p>
        </p:txBody>
      </p:sp>
    </p:spTree>
    <p:extLst>
      <p:ext uri="{BB962C8B-B14F-4D97-AF65-F5344CB8AC3E}">
        <p14:creationId xmlns:p14="http://schemas.microsoft.com/office/powerpoint/2010/main" val="3054822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F81-F6DA-4E32-B108-DD0366CA9FE1}"/>
              </a:ext>
            </a:extLst>
          </p:cNvPr>
          <p:cNvSpPr>
            <a:spLocks noGrp="1"/>
          </p:cNvSpPr>
          <p:nvPr>
            <p:ph type="title"/>
          </p:nvPr>
        </p:nvSpPr>
        <p:spPr/>
        <p:txBody>
          <a:bodyPr/>
          <a:lstStyle/>
          <a:p>
            <a:r>
              <a:rPr lang="en-US">
                <a:cs typeface="Calibri Light"/>
              </a:rPr>
              <a:t>A formalized approach: K-means algorithm</a:t>
            </a:r>
            <a:endParaRPr lang="en-US"/>
          </a:p>
        </p:txBody>
      </p:sp>
      <p:sp>
        <p:nvSpPr>
          <p:cNvPr id="3" name="Content Placeholder 2">
            <a:extLst>
              <a:ext uri="{FF2B5EF4-FFF2-40B4-BE49-F238E27FC236}">
                <a16:creationId xmlns:a16="http://schemas.microsoft.com/office/drawing/2014/main" id="{B9B04DF8-AF9E-45B8-8C6C-0BEFC00689E9}"/>
              </a:ext>
            </a:extLst>
          </p:cNvPr>
          <p:cNvSpPr>
            <a:spLocks noGrp="1"/>
          </p:cNvSpPr>
          <p:nvPr>
            <p:ph idx="1"/>
          </p:nvPr>
        </p:nvSpPr>
        <p:spPr/>
        <p:txBody>
          <a:bodyPr vert="horz" lIns="91440" tIns="45720" rIns="91440" bIns="45720" rtlCol="0" anchor="t">
            <a:normAutofit fontScale="92500" lnSpcReduction="10000"/>
          </a:bodyPr>
          <a:lstStyle/>
          <a:p>
            <a:pPr marL="514350" indent="-514350">
              <a:buAutoNum type="arabicPeriod"/>
            </a:pPr>
            <a:r>
              <a:rPr lang="en-US" dirty="0">
                <a:cs typeface="Calibri"/>
              </a:rPr>
              <a:t>Guess number of clusters, </a:t>
            </a:r>
            <a:r>
              <a:rPr lang="en-US" i="1" dirty="0">
                <a:cs typeface="Calibri"/>
              </a:rPr>
              <a:t>k</a:t>
            </a:r>
          </a:p>
          <a:p>
            <a:pPr marL="514350" indent="-514350">
              <a:buAutoNum type="arabicPeriod"/>
            </a:pPr>
            <a:r>
              <a:rPr lang="en-US" dirty="0">
                <a:cs typeface="Calibri"/>
              </a:rPr>
              <a:t>Guess location of cluster centers</a:t>
            </a:r>
          </a:p>
          <a:p>
            <a:pPr marL="514350" indent="-514350">
              <a:buAutoNum type="arabicPeriod"/>
            </a:pPr>
            <a:r>
              <a:rPr lang="en-US" dirty="0">
                <a:cs typeface="Calibri"/>
              </a:rPr>
              <a:t>Loop following until converged</a:t>
            </a:r>
          </a:p>
          <a:p>
            <a:pPr marL="914400" lvl="1" indent="-457200">
              <a:buAutoNum type="arabicPeriod"/>
            </a:pPr>
            <a:r>
              <a:rPr lang="en-US" i="1" dirty="0">
                <a:cs typeface="Calibri"/>
              </a:rPr>
              <a:t>Expectation step</a:t>
            </a:r>
            <a:r>
              <a:rPr lang="en-US">
                <a:cs typeface="Calibri"/>
              </a:rPr>
              <a:t>: assign points to the nearest cluster center using a distance measurement</a:t>
            </a:r>
          </a:p>
          <a:p>
            <a:pPr marL="914400" lvl="1" indent="-457200">
              <a:buAutoNum type="arabicPeriod"/>
            </a:pPr>
            <a:r>
              <a:rPr lang="en-US" i="1">
                <a:cs typeface="Calibri"/>
              </a:rPr>
              <a:t>Maximization step</a:t>
            </a:r>
            <a:r>
              <a:rPr lang="en-US">
                <a:cs typeface="Calibri"/>
              </a:rPr>
              <a:t>: set the cluster centers to the mean</a:t>
            </a:r>
            <a:endParaRPr lang="en-US"/>
          </a:p>
          <a:p>
            <a:endParaRPr lang="en-US" dirty="0">
              <a:cs typeface="Calibri"/>
            </a:endParaRPr>
          </a:p>
          <a:p>
            <a:endParaRPr lang="en-US" dirty="0">
              <a:cs typeface="Calibri"/>
            </a:endParaRPr>
          </a:p>
          <a:p>
            <a:pPr marL="0" indent="0">
              <a:buNone/>
            </a:pPr>
            <a:r>
              <a:rPr lang="en-US">
                <a:cs typeface="Calibri"/>
              </a:rPr>
              <a:t>Example distance measurement:</a:t>
            </a:r>
            <a:endParaRPr lang="en-US" dirty="0">
              <a:cs typeface="Calibri"/>
            </a:endParaRPr>
          </a:p>
          <a:p>
            <a:r>
              <a:rPr lang="en-US">
                <a:cs typeface="Calibri"/>
              </a:rPr>
              <a:t>Residual Sum of Squares: minimize sum of squared distances of each point to its centroid</a:t>
            </a:r>
            <a:endParaRPr lang="en-US" dirty="0">
              <a:cs typeface="Calibri"/>
            </a:endParaRPr>
          </a:p>
        </p:txBody>
      </p:sp>
    </p:spTree>
    <p:extLst>
      <p:ext uri="{BB962C8B-B14F-4D97-AF65-F5344CB8AC3E}">
        <p14:creationId xmlns:p14="http://schemas.microsoft.com/office/powerpoint/2010/main" val="1015528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device&#10;&#10;Description generated with high confidence">
            <a:extLst>
              <a:ext uri="{FF2B5EF4-FFF2-40B4-BE49-F238E27FC236}">
                <a16:creationId xmlns:a16="http://schemas.microsoft.com/office/drawing/2014/main" id="{7DA0CC4B-3287-40CE-9964-1C6D9D3832B6}"/>
              </a:ext>
            </a:extLst>
          </p:cNvPr>
          <p:cNvPicPr>
            <a:picLocks noChangeAspect="1"/>
          </p:cNvPicPr>
          <p:nvPr/>
        </p:nvPicPr>
        <p:blipFill>
          <a:blip r:embed="rId2"/>
          <a:stretch>
            <a:fillRect/>
          </a:stretch>
        </p:blipFill>
        <p:spPr>
          <a:xfrm>
            <a:off x="1201947" y="-4501"/>
            <a:ext cx="9658709" cy="6967644"/>
          </a:xfrm>
          <a:prstGeom prst="rect">
            <a:avLst/>
          </a:prstGeom>
        </p:spPr>
      </p:pic>
      <p:sp>
        <p:nvSpPr>
          <p:cNvPr id="5" name="TextBox 4">
            <a:extLst>
              <a:ext uri="{FF2B5EF4-FFF2-40B4-BE49-F238E27FC236}">
                <a16:creationId xmlns:a16="http://schemas.microsoft.com/office/drawing/2014/main" id="{4E7E0055-ADB8-473F-AFFC-2C02EB9DCEEF}"/>
              </a:ext>
            </a:extLst>
          </p:cNvPr>
          <p:cNvSpPr txBox="1"/>
          <p:nvPr/>
        </p:nvSpPr>
        <p:spPr>
          <a:xfrm>
            <a:off x="7427343" y="749060"/>
            <a:ext cx="3145766"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[[ 0.49671415  3.8617357 ]
 [ 0.64768854  5.52302986]
 [-0.23415337  3.76586304]
 [ 1.57921282  4.76743473]]</a:t>
            </a:r>
          </a:p>
        </p:txBody>
      </p:sp>
      <p:sp>
        <p:nvSpPr>
          <p:cNvPr id="6" name="TextBox 5">
            <a:extLst>
              <a:ext uri="{FF2B5EF4-FFF2-40B4-BE49-F238E27FC236}">
                <a16:creationId xmlns:a16="http://schemas.microsoft.com/office/drawing/2014/main" id="{331CD9CE-E199-4A05-8CC5-8110538892B8}"/>
              </a:ext>
            </a:extLst>
          </p:cNvPr>
          <p:cNvSpPr txBox="1"/>
          <p:nvPr/>
        </p:nvSpPr>
        <p:spPr>
          <a:xfrm rot="16440000">
            <a:off x="-4002656" y="3281497"/>
            <a:ext cx="9011728"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http://localhost:8888/notebooks/week5_clustering/jakevdp_kmeans_iterations.ipynb</a:t>
            </a:r>
            <a:endParaRPr lang="en-US" sz="1400" dirty="0">
              <a:cs typeface="Calibri"/>
            </a:endParaRPr>
          </a:p>
        </p:txBody>
      </p:sp>
    </p:spTree>
    <p:extLst>
      <p:ext uri="{BB962C8B-B14F-4D97-AF65-F5344CB8AC3E}">
        <p14:creationId xmlns:p14="http://schemas.microsoft.com/office/powerpoint/2010/main" val="137557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DE07C70-8CDE-4C4D-9014-8293A4191501}"/>
              </a:ext>
            </a:extLst>
          </p:cNvPr>
          <p:cNvPicPr>
            <a:picLocks noChangeAspect="1"/>
          </p:cNvPicPr>
          <p:nvPr/>
        </p:nvPicPr>
        <p:blipFill>
          <a:blip r:embed="rId2"/>
          <a:stretch>
            <a:fillRect/>
          </a:stretch>
        </p:blipFill>
        <p:spPr>
          <a:xfrm>
            <a:off x="1331343" y="-18879"/>
            <a:ext cx="9716218" cy="6996399"/>
          </a:xfrm>
          <a:prstGeom prst="rect">
            <a:avLst/>
          </a:prstGeom>
        </p:spPr>
      </p:pic>
      <p:sp>
        <p:nvSpPr>
          <p:cNvPr id="6" name="TextBox 5">
            <a:extLst>
              <a:ext uri="{FF2B5EF4-FFF2-40B4-BE49-F238E27FC236}">
                <a16:creationId xmlns:a16="http://schemas.microsoft.com/office/drawing/2014/main" id="{6B4808A1-8BE5-4492-939C-626156A37794}"/>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2393973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id="{3603FD72-8C02-48DA-8BF4-7AAFA2F72394}"/>
              </a:ext>
            </a:extLst>
          </p:cNvPr>
          <p:cNvPicPr>
            <a:picLocks noChangeAspect="1"/>
          </p:cNvPicPr>
          <p:nvPr/>
        </p:nvPicPr>
        <p:blipFill>
          <a:blip r:embed="rId2"/>
          <a:stretch>
            <a:fillRect/>
          </a:stretch>
        </p:blipFill>
        <p:spPr>
          <a:xfrm>
            <a:off x="1316966" y="-4502"/>
            <a:ext cx="9471803" cy="6867003"/>
          </a:xfrm>
          <a:prstGeom prst="rect">
            <a:avLst/>
          </a:prstGeom>
        </p:spPr>
      </p:pic>
      <p:sp>
        <p:nvSpPr>
          <p:cNvPr id="7" name="TextBox 1">
            <a:extLst>
              <a:ext uri="{FF2B5EF4-FFF2-40B4-BE49-F238E27FC236}">
                <a16:creationId xmlns:a16="http://schemas.microsoft.com/office/drawing/2014/main" id="{3EA3C403-C152-41F8-922A-69589E10787B}"/>
              </a:ext>
            </a:extLst>
          </p:cNvPr>
          <p:cNvSpPr txBox="1"/>
          <p:nvPr/>
        </p:nvSpPr>
        <p:spPr>
          <a:xfrm>
            <a:off x="7470476" y="749060"/>
            <a:ext cx="3232030"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[[ 1.61788404  1.73021643]
 [-1.05544832  7.31289   ]
 [-1.53049092  2.89441674]
 [ 1.58028607  4.4210127 ]]</a:t>
            </a:r>
          </a:p>
        </p:txBody>
      </p:sp>
    </p:spTree>
    <p:extLst>
      <p:ext uri="{BB962C8B-B14F-4D97-AF65-F5344CB8AC3E}">
        <p14:creationId xmlns:p14="http://schemas.microsoft.com/office/powerpoint/2010/main" val="34242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A1FD-65F9-45A3-90C5-82A46301ED8C}"/>
              </a:ext>
            </a:extLst>
          </p:cNvPr>
          <p:cNvSpPr>
            <a:spLocks noGrp="1"/>
          </p:cNvSpPr>
          <p:nvPr>
            <p:ph type="title"/>
          </p:nvPr>
        </p:nvSpPr>
        <p:spPr/>
        <p:txBody>
          <a:bodyPr/>
          <a:lstStyle/>
          <a:p>
            <a:r>
              <a:rPr lang="en-US">
                <a:cs typeface="Calibri Light"/>
              </a:rPr>
              <a:t>Rubric for peer review of code</a:t>
            </a:r>
            <a:endParaRPr lang="en-US" dirty="0"/>
          </a:p>
        </p:txBody>
      </p:sp>
      <p:sp>
        <p:nvSpPr>
          <p:cNvPr id="3" name="Content Placeholder 2">
            <a:extLst>
              <a:ext uri="{FF2B5EF4-FFF2-40B4-BE49-F238E27FC236}">
                <a16:creationId xmlns:a16="http://schemas.microsoft.com/office/drawing/2014/main" id="{C7FAAB8D-3882-47E5-B6B3-769734EA6484}"/>
              </a:ext>
            </a:extLst>
          </p:cNvPr>
          <p:cNvSpPr>
            <a:spLocks noGrp="1"/>
          </p:cNvSpPr>
          <p:nvPr>
            <p:ph idx="1"/>
          </p:nvPr>
        </p:nvSpPr>
        <p:spPr>
          <a:xfrm>
            <a:off x="838200" y="1825625"/>
            <a:ext cx="11205713" cy="4351338"/>
          </a:xfrm>
        </p:spPr>
        <p:txBody>
          <a:bodyPr vert="horz" lIns="91440" tIns="45720" rIns="91440" bIns="45720" rtlCol="0" anchor="t">
            <a:normAutofit fontScale="92500" lnSpcReduction="10000"/>
          </a:bodyPr>
          <a:lstStyle/>
          <a:p>
            <a:r>
              <a:rPr lang="en-US" b="1" u="sng">
                <a:cs typeface="Calibri"/>
              </a:rPr>
              <a:t>Documentation</a:t>
            </a:r>
            <a:r>
              <a:rPr lang="en-US">
                <a:cs typeface="Calibri"/>
              </a:rPr>
              <a:t>: Is the code properly documented and commented? </a:t>
            </a:r>
            <a:endParaRPr lang="en-US" dirty="0">
              <a:cs typeface="Calibri"/>
            </a:endParaRPr>
          </a:p>
          <a:p>
            <a:pPr marL="0" indent="0">
              <a:buNone/>
            </a:pPr>
            <a:r>
              <a:rPr lang="en-US" dirty="0">
                <a:cs typeface="Calibri"/>
              </a:rPr>
              <a:t>(</a:t>
            </a:r>
            <a:r>
              <a:rPr lang="en-US" i="1" dirty="0">
                <a:cs typeface="Calibri"/>
              </a:rPr>
              <a:t>Possible answers</a:t>
            </a:r>
            <a:r>
              <a:rPr lang="en-US" dirty="0">
                <a:cs typeface="Calibri"/>
              </a:rPr>
              <a:t>: It needs more work / Somewhat / Yes it is </a:t>
            </a:r>
            <a:r>
              <a:rPr lang="en-US">
                <a:cs typeface="Calibri"/>
              </a:rPr>
              <a:t>great).</a:t>
            </a:r>
          </a:p>
          <a:p>
            <a:pPr marL="0" indent="0">
              <a:buNone/>
            </a:pPr>
            <a:r>
              <a:rPr lang="en-US">
                <a:cs typeface="Calibri"/>
              </a:rPr>
              <a:t>--&gt; How should the documentation be better?</a:t>
            </a:r>
            <a:endParaRPr lang="en-US"/>
          </a:p>
          <a:p>
            <a:endParaRPr lang="en-US" b="1" u="sng" dirty="0">
              <a:cs typeface="Calibri"/>
            </a:endParaRPr>
          </a:p>
          <a:p>
            <a:r>
              <a:rPr lang="en-US" b="1" u="sng">
                <a:cs typeface="Calibri"/>
              </a:rPr>
              <a:t>Error handling</a:t>
            </a:r>
            <a:r>
              <a:rPr lang="en-US">
                <a:cs typeface="Calibri"/>
              </a:rPr>
              <a:t>: Does the code handle errors properly? </a:t>
            </a:r>
            <a:endParaRPr lang="en-US"/>
          </a:p>
          <a:p>
            <a:pPr marL="0" indent="0">
              <a:buNone/>
            </a:pPr>
            <a:r>
              <a:rPr lang="en-US">
                <a:cs typeface="Calibri"/>
              </a:rPr>
              <a:t>(</a:t>
            </a:r>
            <a:r>
              <a:rPr lang="en-US" i="1">
                <a:cs typeface="Calibri"/>
              </a:rPr>
              <a:t>Possible answers</a:t>
            </a:r>
            <a:r>
              <a:rPr lang="en-US">
                <a:cs typeface="Calibri"/>
              </a:rPr>
              <a:t>: It needs more work / Somewhat / Yes it is great). </a:t>
            </a:r>
          </a:p>
          <a:p>
            <a:pPr marL="0" indent="0">
              <a:buNone/>
            </a:pPr>
            <a:r>
              <a:rPr lang="en-US">
                <a:cs typeface="Calibri"/>
              </a:rPr>
              <a:t>--&gt; How should the error-handling be better?</a:t>
            </a:r>
            <a:endParaRPr lang="en-US"/>
          </a:p>
          <a:p>
            <a:endParaRPr lang="en-US">
              <a:cs typeface="Calibri"/>
            </a:endParaRPr>
          </a:p>
          <a:p>
            <a:r>
              <a:rPr lang="en-US" b="1" u="sng">
                <a:cs typeface="Calibri"/>
              </a:rPr>
              <a:t>Suggestions</a:t>
            </a:r>
            <a:r>
              <a:rPr lang="en-US">
                <a:cs typeface="Calibri"/>
              </a:rPr>
              <a:t>: Provide two suggestions for the author on how to improve the code.</a:t>
            </a:r>
            <a:endParaRPr lang="en-US" dirty="0">
              <a:cs typeface="Calibri"/>
            </a:endParaRPr>
          </a:p>
        </p:txBody>
      </p:sp>
    </p:spTree>
    <p:extLst>
      <p:ext uri="{BB962C8B-B14F-4D97-AF65-F5344CB8AC3E}">
        <p14:creationId xmlns:p14="http://schemas.microsoft.com/office/powerpoint/2010/main" val="549104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device&#10;&#10;Description generated with high confidence">
            <a:extLst>
              <a:ext uri="{FF2B5EF4-FFF2-40B4-BE49-F238E27FC236}">
                <a16:creationId xmlns:a16="http://schemas.microsoft.com/office/drawing/2014/main" id="{F62FCE15-A2C0-47D8-ADB6-0309F2E4286C}"/>
              </a:ext>
            </a:extLst>
          </p:cNvPr>
          <p:cNvPicPr>
            <a:picLocks noChangeAspect="1"/>
          </p:cNvPicPr>
          <p:nvPr/>
        </p:nvPicPr>
        <p:blipFill>
          <a:blip r:embed="rId2"/>
          <a:stretch>
            <a:fillRect/>
          </a:stretch>
        </p:blipFill>
        <p:spPr>
          <a:xfrm>
            <a:off x="1518249" y="-47634"/>
            <a:ext cx="9428671" cy="6780739"/>
          </a:xfrm>
          <a:prstGeom prst="rect">
            <a:avLst/>
          </a:prstGeom>
        </p:spPr>
      </p:pic>
      <p:sp>
        <p:nvSpPr>
          <p:cNvPr id="5" name="TextBox 4">
            <a:extLst>
              <a:ext uri="{FF2B5EF4-FFF2-40B4-BE49-F238E27FC236}">
                <a16:creationId xmlns:a16="http://schemas.microsoft.com/office/drawing/2014/main" id="{756967F5-458A-4902-B208-F36269459056}"/>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53947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high confidence">
            <a:extLst>
              <a:ext uri="{FF2B5EF4-FFF2-40B4-BE49-F238E27FC236}">
                <a16:creationId xmlns:a16="http://schemas.microsoft.com/office/drawing/2014/main" id="{70D964D5-72A2-4FAE-ABB7-86E89EAD3668}"/>
              </a:ext>
            </a:extLst>
          </p:cNvPr>
          <p:cNvPicPr>
            <a:picLocks noChangeAspect="1"/>
          </p:cNvPicPr>
          <p:nvPr/>
        </p:nvPicPr>
        <p:blipFill>
          <a:blip r:embed="rId2"/>
          <a:stretch>
            <a:fillRect/>
          </a:stretch>
        </p:blipFill>
        <p:spPr>
          <a:xfrm>
            <a:off x="1518249" y="124894"/>
            <a:ext cx="9270520" cy="6694475"/>
          </a:xfrm>
          <a:prstGeom prst="rect">
            <a:avLst/>
          </a:prstGeom>
        </p:spPr>
      </p:pic>
      <p:sp>
        <p:nvSpPr>
          <p:cNvPr id="5" name="TextBox 1">
            <a:extLst>
              <a:ext uri="{FF2B5EF4-FFF2-40B4-BE49-F238E27FC236}">
                <a16:creationId xmlns:a16="http://schemas.microsoft.com/office/drawing/2014/main" id="{01478570-C5CB-41C5-BD69-D5A19922FE49}"/>
              </a:ext>
            </a:extLst>
          </p:cNvPr>
          <p:cNvSpPr txBox="1"/>
          <p:nvPr/>
        </p:nvSpPr>
        <p:spPr>
          <a:xfrm>
            <a:off x="7096665" y="892834"/>
            <a:ext cx="3332671"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[[ 1.98258281  0.86771314]
 [-1.37324398  7.75368871]
 [-1.57084703  2.85535402]
 [ 0.97007666  </a:t>
            </a:r>
            <a:r>
              <a:rPr lang="en-US"/>
              <a:t>4.41532732]]</a:t>
            </a:r>
          </a:p>
        </p:txBody>
      </p:sp>
    </p:spTree>
    <p:extLst>
      <p:ext uri="{BB962C8B-B14F-4D97-AF65-F5344CB8AC3E}">
        <p14:creationId xmlns:p14="http://schemas.microsoft.com/office/powerpoint/2010/main" val="3556314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ns face&#10;&#10;Description generated with high confidence">
            <a:extLst>
              <a:ext uri="{FF2B5EF4-FFF2-40B4-BE49-F238E27FC236}">
                <a16:creationId xmlns:a16="http://schemas.microsoft.com/office/drawing/2014/main" id="{E5F20067-43B0-4DD5-A65B-87653218FF27}"/>
              </a:ext>
            </a:extLst>
          </p:cNvPr>
          <p:cNvPicPr>
            <a:picLocks noChangeAspect="1"/>
          </p:cNvPicPr>
          <p:nvPr/>
        </p:nvPicPr>
        <p:blipFill>
          <a:blip r:embed="rId2"/>
          <a:stretch>
            <a:fillRect/>
          </a:stretch>
        </p:blipFill>
        <p:spPr>
          <a:xfrm>
            <a:off x="1331344" y="-4502"/>
            <a:ext cx="9486181" cy="6867003"/>
          </a:xfrm>
          <a:prstGeom prst="rect">
            <a:avLst/>
          </a:prstGeom>
        </p:spPr>
      </p:pic>
      <p:sp>
        <p:nvSpPr>
          <p:cNvPr id="5" name="TextBox 4">
            <a:extLst>
              <a:ext uri="{FF2B5EF4-FFF2-40B4-BE49-F238E27FC236}">
                <a16:creationId xmlns:a16="http://schemas.microsoft.com/office/drawing/2014/main" id="{70B3F343-35FE-4F73-96FB-EC3508797B99}"/>
              </a:ext>
            </a:extLst>
          </p:cNvPr>
          <p:cNvSpPr txBox="1"/>
          <p:nvPr/>
        </p:nvSpPr>
        <p:spPr>
          <a:xfrm>
            <a:off x="7829909" y="749060"/>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Identify which points are associated with centroids</a:t>
            </a:r>
          </a:p>
        </p:txBody>
      </p:sp>
    </p:spTree>
    <p:extLst>
      <p:ext uri="{BB962C8B-B14F-4D97-AF65-F5344CB8AC3E}">
        <p14:creationId xmlns:p14="http://schemas.microsoft.com/office/powerpoint/2010/main" val="62852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piece of paper&#10;&#10;Description generated with high confidence">
            <a:extLst>
              <a:ext uri="{FF2B5EF4-FFF2-40B4-BE49-F238E27FC236}">
                <a16:creationId xmlns:a16="http://schemas.microsoft.com/office/drawing/2014/main" id="{DE60521B-ACF7-426B-B57C-474F197C01C8}"/>
              </a:ext>
            </a:extLst>
          </p:cNvPr>
          <p:cNvPicPr>
            <a:picLocks noChangeAspect="1"/>
          </p:cNvPicPr>
          <p:nvPr/>
        </p:nvPicPr>
        <p:blipFill>
          <a:blip r:embed="rId2"/>
          <a:stretch>
            <a:fillRect/>
          </a:stretch>
        </p:blipFill>
        <p:spPr>
          <a:xfrm>
            <a:off x="1302589" y="-4502"/>
            <a:ext cx="9529313" cy="6867003"/>
          </a:xfrm>
          <a:prstGeom prst="rect">
            <a:avLst/>
          </a:prstGeom>
        </p:spPr>
      </p:pic>
      <p:sp>
        <p:nvSpPr>
          <p:cNvPr id="4" name="TextBox 1">
            <a:extLst>
              <a:ext uri="{FF2B5EF4-FFF2-40B4-BE49-F238E27FC236}">
                <a16:creationId xmlns:a16="http://schemas.microsoft.com/office/drawing/2014/main" id="{B56A8AED-0621-48CE-ADA3-BC87C46275C8}"/>
              </a:ext>
            </a:extLst>
          </p:cNvPr>
          <p:cNvSpPr txBox="1"/>
          <p:nvPr/>
        </p:nvSpPr>
        <p:spPr>
          <a:xfrm>
            <a:off x="7326703" y="734683"/>
            <a:ext cx="3332671" cy="1200329"/>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[[ 1.98258281  0.86771314]
 [-1.37324398  7.75368871]
 [-1.58438467  2.83081263]
 [ 0.94973532  4.41906906]]</a:t>
            </a:r>
          </a:p>
        </p:txBody>
      </p:sp>
    </p:spTree>
    <p:extLst>
      <p:ext uri="{BB962C8B-B14F-4D97-AF65-F5344CB8AC3E}">
        <p14:creationId xmlns:p14="http://schemas.microsoft.com/office/powerpoint/2010/main" val="2066750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ns face&#10;&#10;Description generated with high confidence">
            <a:extLst>
              <a:ext uri="{FF2B5EF4-FFF2-40B4-BE49-F238E27FC236}">
                <a16:creationId xmlns:a16="http://schemas.microsoft.com/office/drawing/2014/main" id="{1B6B295F-3ED8-4971-806E-764F28FDC67D}"/>
              </a:ext>
            </a:extLst>
          </p:cNvPr>
          <p:cNvPicPr>
            <a:picLocks noChangeAspect="1"/>
          </p:cNvPicPr>
          <p:nvPr/>
        </p:nvPicPr>
        <p:blipFill>
          <a:blip r:embed="rId2"/>
          <a:stretch>
            <a:fillRect/>
          </a:stretch>
        </p:blipFill>
        <p:spPr>
          <a:xfrm>
            <a:off x="1561381" y="239913"/>
            <a:ext cx="9083615" cy="6550702"/>
          </a:xfrm>
          <a:prstGeom prst="rect">
            <a:avLst/>
          </a:prstGeom>
        </p:spPr>
      </p:pic>
      <p:sp>
        <p:nvSpPr>
          <p:cNvPr id="4" name="TextBox 3">
            <a:extLst>
              <a:ext uri="{FF2B5EF4-FFF2-40B4-BE49-F238E27FC236}">
                <a16:creationId xmlns:a16="http://schemas.microsoft.com/office/drawing/2014/main" id="{2AC28E8F-3402-4D99-A57C-2DD5EE7CC1F4}"/>
              </a:ext>
            </a:extLst>
          </p:cNvPr>
          <p:cNvSpPr txBox="1"/>
          <p:nvPr/>
        </p:nvSpPr>
        <p:spPr>
          <a:xfrm>
            <a:off x="8735683" y="37524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Based on convergence</a:t>
            </a:r>
          </a:p>
        </p:txBody>
      </p:sp>
    </p:spTree>
    <p:extLst>
      <p:ext uri="{BB962C8B-B14F-4D97-AF65-F5344CB8AC3E}">
        <p14:creationId xmlns:p14="http://schemas.microsoft.com/office/powerpoint/2010/main" val="3823669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62777-4AB5-47AD-AB3B-D1A3B87D2D36}"/>
              </a:ext>
            </a:extLst>
          </p:cNvPr>
          <p:cNvSpPr>
            <a:spLocks noGrp="1"/>
          </p:cNvSpPr>
          <p:nvPr>
            <p:ph type="title"/>
          </p:nvPr>
        </p:nvSpPr>
        <p:spPr>
          <a:xfrm>
            <a:off x="840509" y="4747491"/>
            <a:ext cx="9400770" cy="1273806"/>
          </a:xfrm>
        </p:spPr>
        <p:txBody>
          <a:bodyPr anchor="b">
            <a:normAutofit/>
          </a:bodyPr>
          <a:lstStyle/>
          <a:p>
            <a:r>
              <a:rPr lang="en-US" sz="4100">
                <a:solidFill>
                  <a:schemeClr val="bg1"/>
                </a:solidFill>
                <a:cs typeface="Calibri Light"/>
              </a:rPr>
              <a:t>Avoid local minima by using </a:t>
            </a:r>
            <a:br>
              <a:rPr lang="en-US" sz="4100">
                <a:solidFill>
                  <a:schemeClr val="bg1"/>
                </a:solidFill>
                <a:cs typeface="Calibri Light"/>
              </a:rPr>
            </a:br>
            <a:r>
              <a:rPr lang="en-US" sz="4100">
                <a:solidFill>
                  <a:schemeClr val="bg1"/>
                </a:solidFill>
                <a:cs typeface="Calibri Light"/>
              </a:rPr>
              <a:t>multiple initial guesses for centroids</a:t>
            </a:r>
            <a:endParaRPr lang="en-US" sz="4100">
              <a:solidFill>
                <a:schemeClr val="bg1"/>
              </a:solidFill>
            </a:endParaRPr>
          </a:p>
        </p:txBody>
      </p:sp>
      <p:pic>
        <p:nvPicPr>
          <p:cNvPr id="10" name="Picture 4">
            <a:extLst>
              <a:ext uri="{FF2B5EF4-FFF2-40B4-BE49-F238E27FC236}">
                <a16:creationId xmlns:a16="http://schemas.microsoft.com/office/drawing/2014/main" id="{056BAE8B-14FA-4632-AF2C-C8FBB2D40360}"/>
              </a:ext>
            </a:extLst>
          </p:cNvPr>
          <p:cNvPicPr>
            <a:picLocks noChangeAspect="1"/>
          </p:cNvPicPr>
          <p:nvPr/>
        </p:nvPicPr>
        <p:blipFill>
          <a:blip r:embed="rId2"/>
          <a:stretch>
            <a:fillRect/>
          </a:stretch>
        </p:blipFill>
        <p:spPr>
          <a:xfrm>
            <a:off x="163583" y="685747"/>
            <a:ext cx="11806397" cy="2812830"/>
          </a:xfrm>
          <a:prstGeom prst="rect">
            <a:avLst/>
          </a:prstGeom>
        </p:spPr>
      </p:pic>
      <p:sp>
        <p:nvSpPr>
          <p:cNvPr id="11"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cxnSp>
        <p:nvCxnSpPr>
          <p:cNvPr id="16" name="Straight Connector 15">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425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CA9A-9028-4F1F-955B-D324E6CD099B}"/>
              </a:ext>
            </a:extLst>
          </p:cNvPr>
          <p:cNvSpPr>
            <a:spLocks noGrp="1"/>
          </p:cNvSpPr>
          <p:nvPr>
            <p:ph type="title"/>
          </p:nvPr>
        </p:nvSpPr>
        <p:spPr>
          <a:xfrm>
            <a:off x="838200" y="5691"/>
            <a:ext cx="10515600" cy="1325563"/>
          </a:xfrm>
        </p:spPr>
        <p:txBody>
          <a:bodyPr/>
          <a:lstStyle/>
          <a:p>
            <a:r>
              <a:rPr lang="en-US" dirty="0">
                <a:cs typeface="Calibri Light"/>
              </a:rPr>
              <a:t>What </a:t>
            </a:r>
            <a:r>
              <a:rPr lang="en-US" i="1" dirty="0">
                <a:cs typeface="Calibri Light"/>
              </a:rPr>
              <a:t>k</a:t>
            </a:r>
            <a:r>
              <a:rPr lang="en-US" dirty="0">
                <a:cs typeface="Calibri Light"/>
              </a:rPr>
              <a:t> is best? Find the elbow</a:t>
            </a:r>
            <a:endParaRPr lang="en-US" dirty="0"/>
          </a:p>
        </p:txBody>
      </p:sp>
      <p:sp>
        <p:nvSpPr>
          <p:cNvPr id="3" name="Content Placeholder 2">
            <a:extLst>
              <a:ext uri="{FF2B5EF4-FFF2-40B4-BE49-F238E27FC236}">
                <a16:creationId xmlns:a16="http://schemas.microsoft.com/office/drawing/2014/main" id="{CC428E85-8193-4760-99F6-F681561C416D}"/>
              </a:ext>
            </a:extLst>
          </p:cNvPr>
          <p:cNvSpPr>
            <a:spLocks noGrp="1"/>
          </p:cNvSpPr>
          <p:nvPr>
            <p:ph idx="1"/>
          </p:nvPr>
        </p:nvSpPr>
        <p:spPr>
          <a:xfrm>
            <a:off x="536275" y="1336795"/>
            <a:ext cx="10515600" cy="4351338"/>
          </a:xfrm>
        </p:spPr>
        <p:txBody>
          <a:bodyPr vert="horz" lIns="91440" tIns="45720" rIns="91440" bIns="45720" rtlCol="0" anchor="t">
            <a:normAutofit/>
          </a:bodyPr>
          <a:lstStyle/>
          <a:p>
            <a:r>
              <a:rPr lang="en-US">
                <a:cs typeface="Calibri"/>
              </a:rPr>
              <a:t>Compare within-cluster sum of squares for multiple </a:t>
            </a:r>
            <a:r>
              <a:rPr lang="en-US" i="1" dirty="0">
                <a:cs typeface="Calibri"/>
              </a:rPr>
              <a:t>k</a:t>
            </a:r>
            <a:r>
              <a:rPr lang="en-US" dirty="0">
                <a:cs typeface="Calibri"/>
              </a:rPr>
              <a:t> values</a:t>
            </a:r>
            <a:endParaRPr lang="en-US" dirty="0"/>
          </a:p>
        </p:txBody>
      </p:sp>
      <p:pic>
        <p:nvPicPr>
          <p:cNvPr id="4" name="Picture 4" descr="A screenshot of a cell phone&#10;&#10;Description generated with high confidence">
            <a:extLst>
              <a:ext uri="{FF2B5EF4-FFF2-40B4-BE49-F238E27FC236}">
                <a16:creationId xmlns:a16="http://schemas.microsoft.com/office/drawing/2014/main" id="{2E42E745-11EC-4F3B-A3D0-8368A51036C1}"/>
              </a:ext>
            </a:extLst>
          </p:cNvPr>
          <p:cNvPicPr>
            <a:picLocks noChangeAspect="1"/>
          </p:cNvPicPr>
          <p:nvPr/>
        </p:nvPicPr>
        <p:blipFill>
          <a:blip r:embed="rId2"/>
          <a:stretch>
            <a:fillRect/>
          </a:stretch>
        </p:blipFill>
        <p:spPr>
          <a:xfrm>
            <a:off x="1892060" y="2020069"/>
            <a:ext cx="6596332" cy="4370616"/>
          </a:xfrm>
          <a:prstGeom prst="rect">
            <a:avLst/>
          </a:prstGeom>
        </p:spPr>
      </p:pic>
      <p:sp>
        <p:nvSpPr>
          <p:cNvPr id="6" name="TextBox 5">
            <a:extLst>
              <a:ext uri="{FF2B5EF4-FFF2-40B4-BE49-F238E27FC236}">
                <a16:creationId xmlns:a16="http://schemas.microsoft.com/office/drawing/2014/main" id="{789634E4-5809-48F9-83C2-13EEB76A571C}"/>
              </a:ext>
            </a:extLst>
          </p:cNvPr>
          <p:cNvSpPr txBox="1"/>
          <p:nvPr/>
        </p:nvSpPr>
        <p:spPr>
          <a:xfrm>
            <a:off x="8721306" y="4400909"/>
            <a:ext cx="3476445"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i="1" dirty="0"/>
              <a:t>Caveat</a:t>
            </a:r>
            <a:r>
              <a:rPr lang="en-US" sz="2000" dirty="0"/>
              <a:t>: this is a</a:t>
            </a:r>
            <a:r>
              <a:rPr lang="en-US" sz="2000" dirty="0">
                <a:cs typeface="Calibri"/>
              </a:rPr>
              <a:t> visual estimation method; fancier </a:t>
            </a:r>
            <a:r>
              <a:rPr lang="en-US" sz="2000">
                <a:cs typeface="Calibri"/>
              </a:rPr>
              <a:t>approaches are available</a:t>
            </a:r>
            <a:endParaRPr lang="en-US" sz="2000" dirty="0">
              <a:cs typeface="Calibri"/>
            </a:endParaRPr>
          </a:p>
        </p:txBody>
      </p:sp>
      <p:sp>
        <p:nvSpPr>
          <p:cNvPr id="7" name="TextBox 6">
            <a:extLst>
              <a:ext uri="{FF2B5EF4-FFF2-40B4-BE49-F238E27FC236}">
                <a16:creationId xmlns:a16="http://schemas.microsoft.com/office/drawing/2014/main" id="{5A64353A-C8B6-49C0-BA7F-485C6954136C}"/>
              </a:ext>
            </a:extLst>
          </p:cNvPr>
          <p:cNvSpPr txBox="1"/>
          <p:nvPr/>
        </p:nvSpPr>
        <p:spPr>
          <a:xfrm>
            <a:off x="2984740" y="6413739"/>
            <a:ext cx="921301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http://localhost:8888/notebooks/week5_clustering/jakevdp_kmeans_iterations_elbow.ipynb</a:t>
            </a:r>
          </a:p>
        </p:txBody>
      </p:sp>
    </p:spTree>
    <p:extLst>
      <p:ext uri="{BB962C8B-B14F-4D97-AF65-F5344CB8AC3E}">
        <p14:creationId xmlns:p14="http://schemas.microsoft.com/office/powerpoint/2010/main" val="1716490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5D76-2783-4C30-8F9C-2BBA64D194E9}"/>
              </a:ext>
            </a:extLst>
          </p:cNvPr>
          <p:cNvSpPr>
            <a:spLocks noGrp="1"/>
          </p:cNvSpPr>
          <p:nvPr>
            <p:ph type="title"/>
          </p:nvPr>
        </p:nvSpPr>
        <p:spPr/>
        <p:txBody>
          <a:bodyPr/>
          <a:lstStyle/>
          <a:p>
            <a:r>
              <a:rPr lang="en-US">
                <a:cs typeface="Calibri Light"/>
              </a:rPr>
              <a:t>Given </a:t>
            </a:r>
            <a:r>
              <a:rPr lang="en-US" i="1">
                <a:cs typeface="Calibri Light"/>
              </a:rPr>
              <a:t>k</a:t>
            </a:r>
            <a:r>
              <a:rPr lang="en-US">
                <a:cs typeface="Calibri Light"/>
              </a:rPr>
              <a:t> clusters, how to identify labels?</a:t>
            </a:r>
            <a:endParaRPr lang="en-US"/>
          </a:p>
        </p:txBody>
      </p:sp>
      <p:sp>
        <p:nvSpPr>
          <p:cNvPr id="3" name="Content Placeholder 2">
            <a:extLst>
              <a:ext uri="{FF2B5EF4-FFF2-40B4-BE49-F238E27FC236}">
                <a16:creationId xmlns:a16="http://schemas.microsoft.com/office/drawing/2014/main" id="{2BFC5B98-3F0B-44FB-8C5F-2B6CDC165E7A}"/>
              </a:ext>
            </a:extLst>
          </p:cNvPr>
          <p:cNvSpPr>
            <a:spLocks noGrp="1"/>
          </p:cNvSpPr>
          <p:nvPr>
            <p:ph idx="1"/>
          </p:nvPr>
        </p:nvSpPr>
        <p:spPr>
          <a:xfrm>
            <a:off x="838200" y="1825625"/>
            <a:ext cx="10515600" cy="4725149"/>
          </a:xfrm>
        </p:spPr>
        <p:txBody>
          <a:bodyPr vert="horz" lIns="91440" tIns="45720" rIns="91440" bIns="45720" rtlCol="0" anchor="t">
            <a:normAutofit lnSpcReduction="10000"/>
          </a:bodyPr>
          <a:lstStyle/>
          <a:p>
            <a:pPr marL="0" indent="0">
              <a:buNone/>
            </a:pPr>
            <a:r>
              <a:rPr lang="en-US" dirty="0">
                <a:cs typeface="Calibri"/>
              </a:rPr>
              <a:t>Options:</a:t>
            </a:r>
          </a:p>
          <a:p>
            <a:endParaRPr lang="en-US" dirty="0">
              <a:cs typeface="Calibri"/>
            </a:endParaRPr>
          </a:p>
          <a:p>
            <a:r>
              <a:rPr lang="en-US" dirty="0">
                <a:cs typeface="Calibri"/>
              </a:rPr>
              <a:t>summarize the distribution of attribute values</a:t>
            </a:r>
          </a:p>
          <a:p>
            <a:endParaRPr lang="en-US" dirty="0">
              <a:cs typeface="Calibri"/>
            </a:endParaRPr>
          </a:p>
          <a:p>
            <a:r>
              <a:rPr lang="en-US" dirty="0">
                <a:cs typeface="Calibri"/>
              </a:rPr>
              <a:t>learn a </a:t>
            </a:r>
            <a:r>
              <a:rPr lang="en-US" dirty="0">
                <a:cs typeface="Calibri"/>
                <a:hlinkClick r:id="rId3"/>
              </a:rPr>
              <a:t>decision tree</a:t>
            </a:r>
            <a:r>
              <a:rPr lang="en-US" dirty="0">
                <a:cs typeface="Calibri"/>
              </a:rPr>
              <a:t> from the clusters; then the relevant attributes are identified by the </a:t>
            </a:r>
            <a:r>
              <a:rPr lang="en-US" dirty="0">
                <a:cs typeface="Calibri"/>
                <a:hlinkClick r:id="rId3"/>
              </a:rPr>
              <a:t>decision tree</a:t>
            </a:r>
            <a:r>
              <a:rPr lang="en-US" dirty="0">
                <a:cs typeface="Calibri"/>
              </a:rPr>
              <a:t> model</a:t>
            </a:r>
            <a:endParaRPr lang="en-US" dirty="0"/>
          </a:p>
          <a:p>
            <a:endParaRPr lang="en-US" dirty="0">
              <a:cs typeface="Calibri"/>
            </a:endParaRPr>
          </a:p>
          <a:p>
            <a:endParaRPr lang="en-US" dirty="0">
              <a:cs typeface="Calibri"/>
            </a:endParaRPr>
          </a:p>
          <a:p>
            <a:endParaRPr lang="en-US" dirty="0">
              <a:cs typeface="Calibri"/>
            </a:endParaRPr>
          </a:p>
          <a:p>
            <a:pPr marL="0" indent="0">
              <a:buNone/>
            </a:pPr>
            <a:r>
              <a:rPr lang="en-US" dirty="0">
                <a:cs typeface="Calibri"/>
              </a:rPr>
              <a:t>Figuring out </a:t>
            </a:r>
            <a:r>
              <a:rPr lang="en-US" dirty="0">
                <a:cs typeface="Calibri"/>
                <a:hlinkClick r:id="rId4"/>
              </a:rPr>
              <a:t>labels for data</a:t>
            </a:r>
            <a:r>
              <a:rPr lang="en-US" dirty="0">
                <a:cs typeface="Calibri"/>
              </a:rPr>
              <a:t> is challenging</a:t>
            </a:r>
          </a:p>
          <a:p>
            <a:endParaRPr lang="en-US" dirty="0">
              <a:cs typeface="Calibri"/>
            </a:endParaRPr>
          </a:p>
        </p:txBody>
      </p:sp>
    </p:spTree>
    <p:extLst>
      <p:ext uri="{BB962C8B-B14F-4D97-AF65-F5344CB8AC3E}">
        <p14:creationId xmlns:p14="http://schemas.microsoft.com/office/powerpoint/2010/main" val="2760128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10;&#10;Description generated with high confidence">
            <a:extLst>
              <a:ext uri="{FF2B5EF4-FFF2-40B4-BE49-F238E27FC236}">
                <a16:creationId xmlns:a16="http://schemas.microsoft.com/office/drawing/2014/main" id="{6F09C577-F0F6-4B11-BC28-355A1C8D7447}"/>
              </a:ext>
            </a:extLst>
          </p:cNvPr>
          <p:cNvPicPr>
            <a:picLocks noChangeAspect="1"/>
          </p:cNvPicPr>
          <p:nvPr/>
        </p:nvPicPr>
        <p:blipFill rotWithShape="1">
          <a:blip r:embed="rId3"/>
          <a:srcRect r="33661" b="-339"/>
          <a:stretch/>
        </p:blipFill>
        <p:spPr>
          <a:xfrm>
            <a:off x="4753155" y="1025460"/>
            <a:ext cx="6252245" cy="5497210"/>
          </a:xfrm>
          <a:prstGeom prst="rect">
            <a:avLst/>
          </a:prstGeom>
        </p:spPr>
      </p:pic>
      <p:sp>
        <p:nvSpPr>
          <p:cNvPr id="3" name="Content Placeholder 2">
            <a:extLst>
              <a:ext uri="{FF2B5EF4-FFF2-40B4-BE49-F238E27FC236}">
                <a16:creationId xmlns:a16="http://schemas.microsoft.com/office/drawing/2014/main" id="{94F4E46A-2211-4B8A-BEE3-F351EFDD2745}"/>
              </a:ext>
            </a:extLst>
          </p:cNvPr>
          <p:cNvSpPr>
            <a:spLocks noGrp="1"/>
          </p:cNvSpPr>
          <p:nvPr>
            <p:ph idx="1"/>
          </p:nvPr>
        </p:nvSpPr>
        <p:spPr>
          <a:xfrm>
            <a:off x="823823" y="919851"/>
            <a:ext cx="10515600" cy="4351338"/>
          </a:xfrm>
        </p:spPr>
        <p:txBody>
          <a:bodyPr vert="horz" lIns="91440" tIns="45720" rIns="91440" bIns="45720" rtlCol="0" anchor="t">
            <a:normAutofit/>
          </a:bodyPr>
          <a:lstStyle/>
          <a:p>
            <a:pPr marL="0" indent="0">
              <a:buNone/>
            </a:pPr>
            <a:r>
              <a:rPr lang="en-US" sz="9600" dirty="0">
                <a:cs typeface="Calibri"/>
              </a:rPr>
              <a:t>All done</a:t>
            </a:r>
          </a:p>
        </p:txBody>
      </p:sp>
    </p:spTree>
    <p:extLst>
      <p:ext uri="{BB962C8B-B14F-4D97-AF65-F5344CB8AC3E}">
        <p14:creationId xmlns:p14="http://schemas.microsoft.com/office/powerpoint/2010/main" val="3495713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erson sitting in a field&#10;&#10;Description generated with high confidence">
            <a:extLst>
              <a:ext uri="{FF2B5EF4-FFF2-40B4-BE49-F238E27FC236}">
                <a16:creationId xmlns:a16="http://schemas.microsoft.com/office/drawing/2014/main" id="{D7E2D1A4-3194-432A-8E2B-41FE48573F56}"/>
              </a:ext>
            </a:extLst>
          </p:cNvPr>
          <p:cNvPicPr>
            <a:picLocks noChangeAspect="1"/>
          </p:cNvPicPr>
          <p:nvPr/>
        </p:nvPicPr>
        <p:blipFill>
          <a:blip r:embed="rId3"/>
          <a:stretch>
            <a:fillRect/>
          </a:stretch>
        </p:blipFill>
        <p:spPr>
          <a:xfrm>
            <a:off x="1935192" y="-4438"/>
            <a:ext cx="8335992" cy="6866876"/>
          </a:xfrm>
          <a:prstGeom prst="rect">
            <a:avLst/>
          </a:prstGeom>
        </p:spPr>
      </p:pic>
    </p:spTree>
    <p:extLst>
      <p:ext uri="{BB962C8B-B14F-4D97-AF65-F5344CB8AC3E}">
        <p14:creationId xmlns:p14="http://schemas.microsoft.com/office/powerpoint/2010/main" val="192134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86BE-07DF-461E-B4EC-A787FC22797D}"/>
              </a:ext>
            </a:extLst>
          </p:cNvPr>
          <p:cNvSpPr>
            <a:spLocks noGrp="1"/>
          </p:cNvSpPr>
          <p:nvPr>
            <p:ph type="title"/>
          </p:nvPr>
        </p:nvSpPr>
        <p:spPr/>
        <p:txBody>
          <a:bodyPr/>
          <a:lstStyle/>
          <a:p>
            <a:r>
              <a:rPr lang="en-US" dirty="0">
                <a:cs typeface="Calibri Light"/>
              </a:rPr>
              <a:t>Anonymous peer code review</a:t>
            </a:r>
            <a:endParaRPr lang="en-US" dirty="0"/>
          </a:p>
        </p:txBody>
      </p:sp>
      <p:sp>
        <p:nvSpPr>
          <p:cNvPr id="3" name="Content Placeholder 2">
            <a:extLst>
              <a:ext uri="{FF2B5EF4-FFF2-40B4-BE49-F238E27FC236}">
                <a16:creationId xmlns:a16="http://schemas.microsoft.com/office/drawing/2014/main" id="{B811EC1A-BB18-4202-B983-AB4C7AF2177F}"/>
              </a:ext>
            </a:extLst>
          </p:cNvPr>
          <p:cNvSpPr>
            <a:spLocks noGrp="1"/>
          </p:cNvSpPr>
          <p:nvPr>
            <p:ph idx="1"/>
          </p:nvPr>
        </p:nvSpPr>
        <p:spPr/>
        <p:txBody>
          <a:bodyPr vert="horz" lIns="91440" tIns="45720" rIns="91440" bIns="45720" rtlCol="0" anchor="t">
            <a:normAutofit fontScale="92500" lnSpcReduction="10000"/>
          </a:bodyPr>
          <a:lstStyle/>
          <a:p>
            <a:r>
              <a:rPr lang="en-US" dirty="0">
                <a:solidFill>
                  <a:schemeClr val="accent3">
                    <a:lumMod val="75000"/>
                  </a:schemeClr>
                </a:solidFill>
                <a:cs typeface="Calibri"/>
              </a:rPr>
              <a:t>I've printed two copies of your homework.</a:t>
            </a:r>
          </a:p>
          <a:p>
            <a:r>
              <a:rPr lang="en-US" dirty="0">
                <a:solidFill>
                  <a:schemeClr val="accent3">
                    <a:lumMod val="75000"/>
                  </a:schemeClr>
                </a:solidFill>
                <a:cs typeface="Calibri"/>
              </a:rPr>
              <a:t>I've associated each printed copy with a numeric identifier.</a:t>
            </a:r>
          </a:p>
          <a:p>
            <a:r>
              <a:rPr lang="en-US" dirty="0">
                <a:solidFill>
                  <a:schemeClr val="accent3">
                    <a:lumMod val="75000"/>
                  </a:schemeClr>
                </a:solidFill>
                <a:cs typeface="Calibri"/>
              </a:rPr>
              <a:t>I have the lookup table that correlates student name with number.</a:t>
            </a:r>
          </a:p>
          <a:p>
            <a:r>
              <a:rPr lang="en-US" dirty="0">
                <a:solidFill>
                  <a:schemeClr val="accent3">
                    <a:lumMod val="75000"/>
                  </a:schemeClr>
                </a:solidFill>
                <a:cs typeface="Calibri"/>
              </a:rPr>
              <a:t>Each person gets two different </a:t>
            </a:r>
            <a:r>
              <a:rPr lang="en-US" dirty="0" err="1">
                <a:solidFill>
                  <a:schemeClr val="accent3">
                    <a:lumMod val="75000"/>
                  </a:schemeClr>
                </a:solidFill>
                <a:cs typeface="Calibri"/>
              </a:rPr>
              <a:t>homeworks</a:t>
            </a:r>
            <a:r>
              <a:rPr lang="en-US" dirty="0">
                <a:solidFill>
                  <a:schemeClr val="accent3">
                    <a:lumMod val="75000"/>
                  </a:schemeClr>
                </a:solidFill>
                <a:cs typeface="Calibri"/>
              </a:rPr>
              <a:t> to evaluate.</a:t>
            </a:r>
          </a:p>
          <a:p>
            <a:r>
              <a:rPr lang="en-US" dirty="0">
                <a:solidFill>
                  <a:schemeClr val="accent3">
                    <a:lumMod val="75000"/>
                  </a:schemeClr>
                </a:solidFill>
                <a:cs typeface="Calibri"/>
              </a:rPr>
              <a:t>Evaluate each homework according to the rubric; write your comments on the homework.</a:t>
            </a:r>
          </a:p>
          <a:p>
            <a:r>
              <a:rPr lang="en-US" dirty="0">
                <a:cs typeface="Calibri"/>
              </a:rPr>
              <a:t>Return the commented homework to me.</a:t>
            </a:r>
          </a:p>
          <a:p>
            <a:r>
              <a:rPr lang="en-US" dirty="0">
                <a:cs typeface="Calibri"/>
              </a:rPr>
              <a:t>I will decode the numeric label to the respective student.</a:t>
            </a:r>
          </a:p>
          <a:p>
            <a:r>
              <a:rPr lang="en-US" dirty="0">
                <a:cs typeface="Calibri"/>
              </a:rPr>
              <a:t>I will deliver the commented homework back to each student.</a:t>
            </a:r>
          </a:p>
          <a:p>
            <a:r>
              <a:rPr lang="en-US" dirty="0">
                <a:cs typeface="Calibri"/>
              </a:rPr>
              <a:t>I will collect the commented homework at the end of class.</a:t>
            </a:r>
          </a:p>
        </p:txBody>
      </p:sp>
    </p:spTree>
    <p:extLst>
      <p:ext uri="{BB962C8B-B14F-4D97-AF65-F5344CB8AC3E}">
        <p14:creationId xmlns:p14="http://schemas.microsoft.com/office/powerpoint/2010/main" val="342454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66E5-24F8-4805-A552-0A88D9802717}"/>
              </a:ext>
            </a:extLst>
          </p:cNvPr>
          <p:cNvSpPr>
            <a:spLocks noGrp="1"/>
          </p:cNvSpPr>
          <p:nvPr/>
        </p:nvSpPr>
        <p:spPr>
          <a:xfrm>
            <a:off x="694426" y="2349200"/>
            <a:ext cx="10515600" cy="132556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a:cs typeface="Calibri Light"/>
              </a:rPr>
              <a:t>What if the data isn't numeric?</a:t>
            </a:r>
            <a:endParaRPr lang="en-US"/>
          </a:p>
        </p:txBody>
      </p:sp>
    </p:spTree>
    <p:extLst>
      <p:ext uri="{BB962C8B-B14F-4D97-AF65-F5344CB8AC3E}">
        <p14:creationId xmlns:p14="http://schemas.microsoft.com/office/powerpoint/2010/main" val="2246696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2C04-96F8-42F3-8594-9FB8B1572F42}"/>
              </a:ext>
            </a:extLst>
          </p:cNvPr>
          <p:cNvSpPr>
            <a:spLocks noGrp="1"/>
          </p:cNvSpPr>
          <p:nvPr>
            <p:ph type="title"/>
          </p:nvPr>
        </p:nvSpPr>
        <p:spPr/>
        <p:txBody>
          <a:bodyPr/>
          <a:lstStyle/>
          <a:p>
            <a:r>
              <a:rPr lang="en-US">
                <a:cs typeface="Calibri Light"/>
              </a:rPr>
              <a:t>Suppose you have 1000 documents</a:t>
            </a:r>
            <a:endParaRPr lang="en-US"/>
          </a:p>
        </p:txBody>
      </p:sp>
      <p:sp>
        <p:nvSpPr>
          <p:cNvPr id="3" name="Content Placeholder 2">
            <a:extLst>
              <a:ext uri="{FF2B5EF4-FFF2-40B4-BE49-F238E27FC236}">
                <a16:creationId xmlns:a16="http://schemas.microsoft.com/office/drawing/2014/main" id="{A6A2D440-CDB0-42D4-BA6A-8E27B3637129}"/>
              </a:ext>
            </a:extLst>
          </p:cNvPr>
          <p:cNvSpPr>
            <a:spLocks noGrp="1"/>
          </p:cNvSpPr>
          <p:nvPr>
            <p:ph idx="1"/>
          </p:nvPr>
        </p:nvSpPr>
        <p:spPr/>
        <p:txBody>
          <a:bodyPr vert="horz" lIns="91440" tIns="45720" rIns="91440" bIns="45720" rtlCol="0" anchor="t">
            <a:normAutofit/>
          </a:bodyPr>
          <a:lstStyle/>
          <a:p>
            <a:r>
              <a:rPr lang="en-US">
                <a:cs typeface="Calibri"/>
              </a:rPr>
              <a:t>Examples: web pages, PDFs, Word documents</a:t>
            </a:r>
            <a:endParaRPr lang="en-US" dirty="0">
              <a:cs typeface="Calibri"/>
            </a:endParaRPr>
          </a:p>
          <a:p>
            <a:endParaRPr lang="en-US" dirty="0">
              <a:cs typeface="Calibri"/>
            </a:endParaRPr>
          </a:p>
          <a:p>
            <a:r>
              <a:rPr lang="en-US">
                <a:cs typeface="Calibri"/>
              </a:rPr>
              <a:t>Don't have time to manually read each</a:t>
            </a:r>
            <a:endParaRPr lang="en-US"/>
          </a:p>
          <a:p>
            <a:endParaRPr lang="en-US" dirty="0">
              <a:cs typeface="Calibri"/>
            </a:endParaRPr>
          </a:p>
          <a:p>
            <a:r>
              <a:rPr lang="en-US">
                <a:cs typeface="Calibri"/>
              </a:rPr>
              <a:t>Can documents be clustered? By what attributes?</a:t>
            </a:r>
            <a:endParaRPr lang="en-US" dirty="0">
              <a:cs typeface="Calibri"/>
            </a:endParaRPr>
          </a:p>
          <a:p>
            <a:pPr marL="914400" lvl="1" indent="-457200"/>
            <a:r>
              <a:rPr lang="en-US">
                <a:cs typeface="Calibri"/>
              </a:rPr>
              <a:t>Metrics like word count, average word length probably aren't useful</a:t>
            </a:r>
          </a:p>
          <a:p>
            <a:pPr marL="914400" lvl="1" indent="-457200"/>
            <a:endParaRPr lang="en-US" dirty="0">
              <a:cs typeface="Calibri"/>
            </a:endParaRPr>
          </a:p>
        </p:txBody>
      </p:sp>
    </p:spTree>
    <p:extLst>
      <p:ext uri="{BB962C8B-B14F-4D97-AF65-F5344CB8AC3E}">
        <p14:creationId xmlns:p14="http://schemas.microsoft.com/office/powerpoint/2010/main" val="2505949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2A91-3230-46D6-BDCA-D0AC0A400EBF}"/>
              </a:ext>
            </a:extLst>
          </p:cNvPr>
          <p:cNvSpPr>
            <a:spLocks noGrp="1"/>
          </p:cNvSpPr>
          <p:nvPr>
            <p:ph type="title"/>
          </p:nvPr>
        </p:nvSpPr>
        <p:spPr/>
        <p:txBody>
          <a:bodyPr/>
          <a:lstStyle/>
          <a:p>
            <a:r>
              <a:rPr lang="en-US" dirty="0">
                <a:cs typeface="Calibri Light"/>
              </a:rPr>
              <a:t>Written text is </a:t>
            </a:r>
            <a:r>
              <a:rPr lang="en-US" dirty="0">
                <a:cs typeface="Calibri Light"/>
                <a:hlinkClick r:id="rId3"/>
              </a:rPr>
              <a:t>unstructured data</a:t>
            </a:r>
            <a:endParaRPr lang="en-US" dirty="0">
              <a:hlinkClick r:id="rId3"/>
            </a:endParaRPr>
          </a:p>
        </p:txBody>
      </p:sp>
      <p:sp>
        <p:nvSpPr>
          <p:cNvPr id="3" name="Content Placeholder 2">
            <a:extLst>
              <a:ext uri="{FF2B5EF4-FFF2-40B4-BE49-F238E27FC236}">
                <a16:creationId xmlns:a16="http://schemas.microsoft.com/office/drawing/2014/main" id="{FF00EA52-182A-4453-9EA8-012BE3A1EEDF}"/>
              </a:ext>
            </a:extLst>
          </p:cNvPr>
          <p:cNvSpPr>
            <a:spLocks noGrp="1"/>
          </p:cNvSpPr>
          <p:nvPr>
            <p:ph idx="1"/>
          </p:nvPr>
        </p:nvSpPr>
        <p:spPr/>
        <p:txBody>
          <a:bodyPr vert="horz" lIns="91440" tIns="45720" rIns="91440" bIns="45720" rtlCol="0" anchor="t">
            <a:normAutofit/>
          </a:bodyPr>
          <a:lstStyle/>
          <a:p>
            <a:r>
              <a:rPr lang="en-US" dirty="0">
                <a:cs typeface="Calibri"/>
              </a:rPr>
              <a:t>structured data typically has defined data types and is organized into patterns, making search and analysis easy</a:t>
            </a:r>
          </a:p>
          <a:p>
            <a:r>
              <a:rPr lang="en-US" dirty="0">
                <a:cs typeface="Calibri"/>
                <a:hlinkClick r:id="rId3"/>
              </a:rPr>
              <a:t>Unstructured data</a:t>
            </a:r>
            <a:r>
              <a:rPr lang="en-US" dirty="0">
                <a:cs typeface="Calibri"/>
              </a:rPr>
              <a:t> lacks data types and patterns</a:t>
            </a:r>
          </a:p>
          <a:p>
            <a:endParaRPr lang="en-US" dirty="0">
              <a:cs typeface="Calibri"/>
            </a:endParaRPr>
          </a:p>
          <a:p>
            <a:endParaRPr lang="en-US" dirty="0">
              <a:cs typeface="Calibri"/>
            </a:endParaRPr>
          </a:p>
          <a:p>
            <a:r>
              <a:rPr lang="en-US" dirty="0">
                <a:cs typeface="Calibri"/>
              </a:rPr>
              <a:t>(There's also </a:t>
            </a:r>
            <a:r>
              <a:rPr lang="en-US" dirty="0">
                <a:cs typeface="Calibri"/>
                <a:hlinkClick r:id="rId4"/>
              </a:rPr>
              <a:t>semi-structured data</a:t>
            </a:r>
            <a:r>
              <a:rPr lang="en-US" dirty="0">
                <a:cs typeface="Calibri"/>
              </a:rPr>
              <a:t>, </a:t>
            </a:r>
            <a:r>
              <a:rPr lang="en-US" dirty="0" err="1">
                <a:cs typeface="Calibri"/>
              </a:rPr>
              <a:t>ie</a:t>
            </a:r>
            <a:r>
              <a:rPr lang="en-US" dirty="0">
                <a:cs typeface="Calibri"/>
              </a:rPr>
              <a:t> JSON and XML.)</a:t>
            </a:r>
          </a:p>
        </p:txBody>
      </p:sp>
    </p:spTree>
    <p:extLst>
      <p:ext uri="{BB962C8B-B14F-4D97-AF65-F5344CB8AC3E}">
        <p14:creationId xmlns:p14="http://schemas.microsoft.com/office/powerpoint/2010/main" val="210284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BB48-97AE-4AD4-8CDD-D09AEA0D39AE}"/>
              </a:ext>
            </a:extLst>
          </p:cNvPr>
          <p:cNvSpPr>
            <a:spLocks noGrp="1"/>
          </p:cNvSpPr>
          <p:nvPr>
            <p:ph type="title"/>
          </p:nvPr>
        </p:nvSpPr>
        <p:spPr/>
        <p:txBody>
          <a:bodyPr/>
          <a:lstStyle/>
          <a:p>
            <a:r>
              <a:rPr lang="en-US" dirty="0">
                <a:cs typeface="Calibri Light"/>
              </a:rPr>
              <a:t>But what about grammatical rules? Spelling?</a:t>
            </a:r>
            <a:endParaRPr lang="en-US" dirty="0"/>
          </a:p>
        </p:txBody>
      </p:sp>
      <p:sp>
        <p:nvSpPr>
          <p:cNvPr id="3" name="Content Placeholder 2">
            <a:extLst>
              <a:ext uri="{FF2B5EF4-FFF2-40B4-BE49-F238E27FC236}">
                <a16:creationId xmlns:a16="http://schemas.microsoft.com/office/drawing/2014/main" id="{EB2E5D6F-BFFB-4C45-AA03-F988B0A36F36}"/>
              </a:ext>
            </a:extLst>
          </p:cNvPr>
          <p:cNvSpPr>
            <a:spLocks noGrp="1"/>
          </p:cNvSpPr>
          <p:nvPr>
            <p:ph idx="1"/>
          </p:nvPr>
        </p:nvSpPr>
        <p:spPr/>
        <p:txBody>
          <a:bodyPr vert="horz" lIns="91440" tIns="45720" rIns="91440" bIns="45720" rtlCol="0" anchor="t">
            <a:normAutofit/>
          </a:bodyPr>
          <a:lstStyle/>
          <a:p>
            <a:r>
              <a:rPr lang="en-US" dirty="0">
                <a:cs typeface="Calibri"/>
              </a:rPr>
              <a:t>Natural language (</a:t>
            </a:r>
            <a:r>
              <a:rPr lang="en-US" dirty="0" err="1">
                <a:cs typeface="Calibri"/>
              </a:rPr>
              <a:t>ie</a:t>
            </a:r>
            <a:r>
              <a:rPr lang="en-US" dirty="0">
                <a:cs typeface="Calibri"/>
              </a:rPr>
              <a:t> </a:t>
            </a:r>
            <a:r>
              <a:rPr lang="en-US" dirty="0">
                <a:cs typeface="Calibri"/>
                <a:hlinkClick r:id="rId3"/>
              </a:rPr>
              <a:t>English</a:t>
            </a:r>
            <a:r>
              <a:rPr lang="en-US" dirty="0">
                <a:cs typeface="Calibri"/>
              </a:rPr>
              <a:t>, </a:t>
            </a:r>
            <a:r>
              <a:rPr lang="en-US" dirty="0">
                <a:cs typeface="Calibri"/>
                <a:hlinkClick r:id="rId4"/>
              </a:rPr>
              <a:t>Spanish</a:t>
            </a:r>
            <a:r>
              <a:rPr lang="en-US" dirty="0">
                <a:cs typeface="Calibri"/>
              </a:rPr>
              <a:t>, </a:t>
            </a:r>
            <a:r>
              <a:rPr lang="en-US" dirty="0">
                <a:cs typeface="Calibri"/>
                <a:hlinkClick r:id="rId5"/>
              </a:rPr>
              <a:t>Hindi</a:t>
            </a:r>
            <a:r>
              <a:rPr lang="en-US" dirty="0">
                <a:cs typeface="Calibri"/>
              </a:rPr>
              <a:t>, </a:t>
            </a:r>
            <a:r>
              <a:rPr lang="en-US" dirty="0">
                <a:cs typeface="Calibri"/>
                <a:hlinkClick r:id="rId6"/>
              </a:rPr>
              <a:t>Mandarian</a:t>
            </a:r>
            <a:r>
              <a:rPr lang="en-US" dirty="0">
                <a:cs typeface="Calibri"/>
              </a:rPr>
              <a:t>) each have rules for construction.</a:t>
            </a:r>
          </a:p>
          <a:p>
            <a:r>
              <a:rPr lang="en-US" dirty="0">
                <a:cs typeface="Calibri"/>
              </a:rPr>
              <a:t>Rules have exceptions.</a:t>
            </a:r>
          </a:p>
          <a:p>
            <a:endParaRPr lang="en-US" dirty="0">
              <a:cs typeface="Calibri"/>
            </a:endParaRPr>
          </a:p>
          <a:p>
            <a:r>
              <a:rPr lang="en-US" dirty="0">
                <a:cs typeface="Calibri"/>
              </a:rPr>
              <a:t>Spelling has variations.</a:t>
            </a:r>
          </a:p>
          <a:p>
            <a:r>
              <a:rPr lang="en-US" dirty="0">
                <a:cs typeface="Calibri"/>
              </a:rPr>
              <a:t>Spelling can be incorrect.</a:t>
            </a:r>
          </a:p>
          <a:p>
            <a:endParaRPr lang="en-US" dirty="0">
              <a:cs typeface="Calibri"/>
            </a:endParaRPr>
          </a:p>
          <a:p>
            <a:pPr marL="0" indent="0">
              <a:buNone/>
            </a:pPr>
            <a:r>
              <a:rPr lang="en-US" dirty="0">
                <a:cs typeface="Calibri"/>
              </a:rPr>
              <a:t>Mapping human communication to machine understandable content is the domain of </a:t>
            </a:r>
            <a:r>
              <a:rPr lang="en-US" dirty="0">
                <a:cs typeface="Calibri"/>
                <a:hlinkClick r:id="rId7"/>
              </a:rPr>
              <a:t>Natural Language Processing</a:t>
            </a:r>
          </a:p>
        </p:txBody>
      </p:sp>
    </p:spTree>
    <p:extLst>
      <p:ext uri="{BB962C8B-B14F-4D97-AF65-F5344CB8AC3E}">
        <p14:creationId xmlns:p14="http://schemas.microsoft.com/office/powerpoint/2010/main" val="2094812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FEF3-8E47-45EF-BA34-80554B5362B0}"/>
              </a:ext>
            </a:extLst>
          </p:cNvPr>
          <p:cNvSpPr>
            <a:spLocks noGrp="1"/>
          </p:cNvSpPr>
          <p:nvPr>
            <p:ph type="title"/>
          </p:nvPr>
        </p:nvSpPr>
        <p:spPr/>
        <p:txBody>
          <a:bodyPr/>
          <a:lstStyle/>
          <a:p>
            <a:r>
              <a:rPr lang="en-US" dirty="0">
                <a:cs typeface="Calibri Light"/>
              </a:rPr>
              <a:t>A quick example</a:t>
            </a:r>
            <a:endParaRPr lang="en-US" dirty="0"/>
          </a:p>
        </p:txBody>
      </p:sp>
      <p:sp>
        <p:nvSpPr>
          <p:cNvPr id="3" name="Content Placeholder 2">
            <a:extLst>
              <a:ext uri="{FF2B5EF4-FFF2-40B4-BE49-F238E27FC236}">
                <a16:creationId xmlns:a16="http://schemas.microsoft.com/office/drawing/2014/main" id="{E681A0A6-7C39-47EC-A049-479035F261BD}"/>
              </a:ext>
            </a:extLst>
          </p:cNvPr>
          <p:cNvSpPr>
            <a:spLocks noGrp="1"/>
          </p:cNvSpPr>
          <p:nvPr>
            <p:ph idx="1"/>
          </p:nvPr>
        </p:nvSpPr>
        <p:spPr/>
        <p:txBody>
          <a:bodyPr vert="horz" lIns="91440" tIns="45720" rIns="91440" bIns="45720" rtlCol="0" anchor="t">
            <a:normAutofit/>
          </a:bodyPr>
          <a:lstStyle/>
          <a:p>
            <a:r>
              <a:rPr lang="en-US" i="1" dirty="0">
                <a:cs typeface="Calibri"/>
              </a:rPr>
              <a:t>Claim</a:t>
            </a:r>
            <a:r>
              <a:rPr lang="en-US" dirty="0">
                <a:cs typeface="Calibri"/>
              </a:rPr>
              <a:t>: sentences end with a period.</a:t>
            </a:r>
          </a:p>
          <a:p>
            <a:pPr marL="0" indent="0">
              <a:buNone/>
            </a:pPr>
            <a:r>
              <a:rPr lang="en-US" dirty="0">
                <a:cs typeface="Calibri"/>
              </a:rPr>
              <a:t>--&gt; to split a document into sentences, simply split the string on periods.</a:t>
            </a:r>
          </a:p>
          <a:p>
            <a:pPr marL="0" indent="0">
              <a:buNone/>
            </a:pPr>
            <a:endParaRPr lang="en-US" dirty="0">
              <a:cs typeface="Calibri"/>
            </a:endParaRPr>
          </a:p>
          <a:p>
            <a:pPr marL="0" indent="0">
              <a:buNone/>
            </a:pPr>
            <a:r>
              <a:rPr lang="en-US" dirty="0">
                <a:cs typeface="Calibri"/>
              </a:rPr>
              <a:t>Example: </a:t>
            </a:r>
          </a:p>
          <a:p>
            <a:pPr marL="0" indent="0">
              <a:buNone/>
            </a:pPr>
            <a:r>
              <a:rPr lang="en-US" dirty="0">
                <a:cs typeface="Calibri"/>
              </a:rPr>
              <a:t>"This is a fun description of nothing. Another example of sound is provided by my radio. The rug is red."</a:t>
            </a:r>
          </a:p>
          <a:p>
            <a:pPr marL="0" indent="0">
              <a:buNone/>
            </a:pPr>
            <a:endParaRPr lang="en-US" dirty="0">
              <a:cs typeface="Calibri"/>
            </a:endParaRPr>
          </a:p>
          <a:p>
            <a:pPr marL="0" indent="0">
              <a:buNone/>
            </a:pPr>
            <a:r>
              <a:rPr lang="en-US" dirty="0">
                <a:cs typeface="Calibri"/>
              </a:rPr>
              <a:t>How many sentences are present in the example?</a:t>
            </a:r>
          </a:p>
        </p:txBody>
      </p:sp>
    </p:spTree>
    <p:extLst>
      <p:ext uri="{BB962C8B-B14F-4D97-AF65-F5344CB8AC3E}">
        <p14:creationId xmlns:p14="http://schemas.microsoft.com/office/powerpoint/2010/main" val="1513343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FEF3-8E47-45EF-BA34-80554B5362B0}"/>
              </a:ext>
            </a:extLst>
          </p:cNvPr>
          <p:cNvSpPr>
            <a:spLocks noGrp="1"/>
          </p:cNvSpPr>
          <p:nvPr>
            <p:ph type="title"/>
          </p:nvPr>
        </p:nvSpPr>
        <p:spPr/>
        <p:txBody>
          <a:bodyPr/>
          <a:lstStyle/>
          <a:p>
            <a:r>
              <a:rPr lang="en-US" dirty="0">
                <a:cs typeface="Calibri Light"/>
              </a:rPr>
              <a:t>A quick example of the complexity</a:t>
            </a:r>
            <a:endParaRPr lang="en-US" dirty="0"/>
          </a:p>
        </p:txBody>
      </p:sp>
      <p:sp>
        <p:nvSpPr>
          <p:cNvPr id="3" name="Content Placeholder 2">
            <a:extLst>
              <a:ext uri="{FF2B5EF4-FFF2-40B4-BE49-F238E27FC236}">
                <a16:creationId xmlns:a16="http://schemas.microsoft.com/office/drawing/2014/main" id="{E681A0A6-7C39-47EC-A049-479035F261BD}"/>
              </a:ext>
            </a:extLst>
          </p:cNvPr>
          <p:cNvSpPr>
            <a:spLocks noGrp="1"/>
          </p:cNvSpPr>
          <p:nvPr>
            <p:ph idx="1"/>
          </p:nvPr>
        </p:nvSpPr>
        <p:spPr/>
        <p:txBody>
          <a:bodyPr vert="horz" lIns="91440" tIns="45720" rIns="91440" bIns="45720" rtlCol="0" anchor="t">
            <a:normAutofit/>
          </a:bodyPr>
          <a:lstStyle/>
          <a:p>
            <a:r>
              <a:rPr lang="en-US" i="1" dirty="0">
                <a:cs typeface="Calibri"/>
              </a:rPr>
              <a:t>Claim</a:t>
            </a:r>
            <a:r>
              <a:rPr lang="en-US" dirty="0">
                <a:cs typeface="Calibri"/>
              </a:rPr>
              <a:t>: sentences end with a period.</a:t>
            </a:r>
          </a:p>
          <a:p>
            <a:pPr marL="0" indent="0">
              <a:buNone/>
            </a:pPr>
            <a:r>
              <a:rPr lang="en-US" dirty="0">
                <a:cs typeface="Calibri"/>
              </a:rPr>
              <a:t>--&gt; to split a document into sentences, simply split the string on periods.</a:t>
            </a:r>
          </a:p>
          <a:p>
            <a:pPr marL="0" indent="0">
              <a:buNone/>
            </a:pPr>
            <a:endParaRPr lang="en-US" dirty="0">
              <a:cs typeface="Calibri"/>
            </a:endParaRPr>
          </a:p>
          <a:p>
            <a:pPr marL="0" indent="0">
              <a:buNone/>
            </a:pPr>
            <a:r>
              <a:rPr lang="en-US" dirty="0">
                <a:cs typeface="Calibri"/>
              </a:rPr>
              <a:t>Another example:</a:t>
            </a:r>
          </a:p>
          <a:p>
            <a:pPr marL="0" indent="0">
              <a:buNone/>
            </a:pPr>
            <a:r>
              <a:rPr lang="en-US" dirty="0">
                <a:cs typeface="Calibri"/>
              </a:rPr>
              <a:t>"My doctor is Dr. Stark who knows stuff, e.g., medicine, is smart. I apply the K.I.S.S. principle: Keep It Simple, Stupid."</a:t>
            </a:r>
          </a:p>
          <a:p>
            <a:pPr marL="0" indent="0">
              <a:buNone/>
            </a:pPr>
            <a:endParaRPr lang="en-US" dirty="0">
              <a:cs typeface="Calibri"/>
            </a:endParaRPr>
          </a:p>
          <a:p>
            <a:pPr>
              <a:buNone/>
            </a:pPr>
            <a:r>
              <a:rPr lang="en-US" dirty="0">
                <a:cs typeface="Calibri"/>
              </a:rPr>
              <a:t>The naïve approach isn't sufficient.</a:t>
            </a:r>
            <a:endParaRPr lang="en-US" dirty="0"/>
          </a:p>
        </p:txBody>
      </p:sp>
    </p:spTree>
    <p:extLst>
      <p:ext uri="{BB962C8B-B14F-4D97-AF65-F5344CB8AC3E}">
        <p14:creationId xmlns:p14="http://schemas.microsoft.com/office/powerpoint/2010/main" val="352878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view of the side of a mountain&#10;&#10;Description generated with very high confidence">
            <a:extLst>
              <a:ext uri="{FF2B5EF4-FFF2-40B4-BE49-F238E27FC236}">
                <a16:creationId xmlns:a16="http://schemas.microsoft.com/office/drawing/2014/main" id="{74F8B14A-3ECA-4032-A0DA-6199DB93DD70}"/>
              </a:ext>
            </a:extLst>
          </p:cNvPr>
          <p:cNvPicPr>
            <a:picLocks noGrp="1" noChangeAspect="1"/>
          </p:cNvPicPr>
          <p:nvPr>
            <p:ph idx="1"/>
          </p:nvPr>
        </p:nvPicPr>
        <p:blipFill>
          <a:blip r:embed="rId3"/>
          <a:stretch>
            <a:fillRect/>
          </a:stretch>
        </p:blipFill>
        <p:spPr>
          <a:xfrm>
            <a:off x="259691" y="-287651"/>
            <a:ext cx="11557598" cy="7485211"/>
          </a:xfrm>
          <a:prstGeom prst="rect">
            <a:avLst/>
          </a:prstGeom>
        </p:spPr>
      </p:pic>
    </p:spTree>
    <p:extLst>
      <p:ext uri="{BB962C8B-B14F-4D97-AF65-F5344CB8AC3E}">
        <p14:creationId xmlns:p14="http://schemas.microsoft.com/office/powerpoint/2010/main" val="1978773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EB8-3E2B-4C90-AA6C-F97BF7CBA381}"/>
              </a:ext>
            </a:extLst>
          </p:cNvPr>
          <p:cNvSpPr>
            <a:spLocks noGrp="1"/>
          </p:cNvSpPr>
          <p:nvPr>
            <p:ph type="title"/>
          </p:nvPr>
        </p:nvSpPr>
        <p:spPr/>
        <p:txBody>
          <a:bodyPr/>
          <a:lstStyle/>
          <a:p>
            <a:r>
              <a:rPr lang="en-US" i="1" dirty="0">
                <a:cs typeface="Calibri Light"/>
              </a:rPr>
              <a:t>Activity</a:t>
            </a:r>
            <a:r>
              <a:rPr lang="en-US" dirty="0">
                <a:cs typeface="Calibri Light"/>
              </a:rPr>
              <a:t>: Find a string in a text document</a:t>
            </a:r>
            <a:endParaRPr lang="en-US">
              <a:cs typeface="Calibri Light"/>
            </a:endParaRPr>
          </a:p>
        </p:txBody>
      </p:sp>
      <p:sp>
        <p:nvSpPr>
          <p:cNvPr id="3" name="Content Placeholder 2">
            <a:extLst>
              <a:ext uri="{FF2B5EF4-FFF2-40B4-BE49-F238E27FC236}">
                <a16:creationId xmlns:a16="http://schemas.microsoft.com/office/drawing/2014/main" id="{5B797103-399B-4128-9EE6-35ED991FAEBA}"/>
              </a:ext>
            </a:extLst>
          </p:cNvPr>
          <p:cNvSpPr>
            <a:spLocks noGrp="1"/>
          </p:cNvSpPr>
          <p:nvPr>
            <p:ph idx="1"/>
          </p:nvPr>
        </p:nvSpPr>
        <p:spPr/>
        <p:txBody>
          <a:bodyPr vert="horz" lIns="91440" tIns="45720" rIns="91440" bIns="45720" rtlCol="0" anchor="t">
            <a:normAutofit/>
          </a:bodyPr>
          <a:lstStyle/>
          <a:p>
            <a:r>
              <a:rPr lang="en-US">
                <a:cs typeface="Calibri"/>
              </a:rPr>
              <a:t>Go to </a:t>
            </a:r>
            <a:r>
              <a:rPr lang="en-US" dirty="0">
                <a:cs typeface="Calibri"/>
              </a:rPr>
              <a:t>https://library.umbc.edu/</a:t>
            </a:r>
            <a:endParaRPr lang="en-US">
              <a:cs typeface="Calibri"/>
            </a:endParaRPr>
          </a:p>
          <a:p>
            <a:r>
              <a:rPr lang="en-US">
                <a:cs typeface="Calibri"/>
              </a:rPr>
              <a:t>Search the page using "ctrl + f"</a:t>
            </a:r>
          </a:p>
          <a:p>
            <a:r>
              <a:rPr lang="en-US">
                <a:cs typeface="Calibri"/>
              </a:rPr>
              <a:t>Search for the string "room"</a:t>
            </a:r>
            <a:endParaRPr lang="en-US" dirty="0">
              <a:cs typeface="Calibri"/>
            </a:endParaRPr>
          </a:p>
        </p:txBody>
      </p:sp>
    </p:spTree>
    <p:extLst>
      <p:ext uri="{BB962C8B-B14F-4D97-AF65-F5344CB8AC3E}">
        <p14:creationId xmlns:p14="http://schemas.microsoft.com/office/powerpoint/2010/main" val="1707127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1EB8-3E2B-4C90-AA6C-F97BF7CBA381}"/>
              </a:ext>
            </a:extLst>
          </p:cNvPr>
          <p:cNvSpPr>
            <a:spLocks noGrp="1"/>
          </p:cNvSpPr>
          <p:nvPr>
            <p:ph type="title"/>
          </p:nvPr>
        </p:nvSpPr>
        <p:spPr/>
        <p:txBody>
          <a:bodyPr/>
          <a:lstStyle/>
          <a:p>
            <a:r>
              <a:rPr lang="en-US">
                <a:cs typeface="Calibri Light"/>
              </a:rPr>
              <a:t>Find a string in a text document</a:t>
            </a:r>
            <a:endParaRPr lang="en-US"/>
          </a:p>
        </p:txBody>
      </p:sp>
      <p:sp>
        <p:nvSpPr>
          <p:cNvPr id="3" name="Content Placeholder 2">
            <a:extLst>
              <a:ext uri="{FF2B5EF4-FFF2-40B4-BE49-F238E27FC236}">
                <a16:creationId xmlns:a16="http://schemas.microsoft.com/office/drawing/2014/main" id="{5B797103-399B-4128-9EE6-35ED991FAEBA}"/>
              </a:ext>
            </a:extLst>
          </p:cNvPr>
          <p:cNvSpPr>
            <a:spLocks noGrp="1"/>
          </p:cNvSpPr>
          <p:nvPr>
            <p:ph idx="1"/>
          </p:nvPr>
        </p:nvSpPr>
        <p:spPr/>
        <p:txBody>
          <a:bodyPr vert="horz" lIns="91440" tIns="45720" rIns="91440" bIns="45720" rtlCol="0" anchor="t">
            <a:normAutofit/>
          </a:bodyPr>
          <a:lstStyle/>
          <a:p>
            <a:r>
              <a:rPr lang="en-US" dirty="0">
                <a:solidFill>
                  <a:schemeClr val="accent3">
                    <a:lumMod val="75000"/>
                  </a:schemeClr>
                </a:solidFill>
                <a:cs typeface="Calibri"/>
              </a:rPr>
              <a:t>Go to https://library.umbc.edu/</a:t>
            </a:r>
          </a:p>
          <a:p>
            <a:r>
              <a:rPr lang="en-US" dirty="0">
                <a:solidFill>
                  <a:schemeClr val="accent3">
                    <a:lumMod val="75000"/>
                  </a:schemeClr>
                </a:solidFill>
                <a:cs typeface="Calibri"/>
              </a:rPr>
              <a:t>Search the page using "ctrl + f"</a:t>
            </a:r>
          </a:p>
          <a:p>
            <a:r>
              <a:rPr lang="en-US" dirty="0">
                <a:solidFill>
                  <a:schemeClr val="accent3">
                    <a:lumMod val="75000"/>
                  </a:schemeClr>
                </a:solidFill>
                <a:cs typeface="Calibri"/>
              </a:rPr>
              <a:t>Search for the string "room"</a:t>
            </a:r>
          </a:p>
          <a:p>
            <a:endParaRPr lang="en-US" dirty="0">
              <a:cs typeface="Calibri"/>
            </a:endParaRPr>
          </a:p>
          <a:p>
            <a:pPr>
              <a:buNone/>
            </a:pPr>
            <a:r>
              <a:rPr lang="en-US" sz="2400" i="1" dirty="0">
                <a:cs typeface="Calibri"/>
              </a:rPr>
              <a:t>(rhetorical questions)</a:t>
            </a:r>
            <a:endParaRPr lang="en-US" sz="2400" i="1" dirty="0"/>
          </a:p>
          <a:p>
            <a:r>
              <a:rPr lang="en-US" dirty="0">
                <a:cs typeface="Calibri"/>
              </a:rPr>
              <a:t>What if we needed to find every email address in a document?</a:t>
            </a:r>
          </a:p>
          <a:p>
            <a:r>
              <a:rPr lang="en-US" dirty="0">
                <a:cs typeface="Calibri"/>
              </a:rPr>
              <a:t>What if we needed to find every phone number in a document?</a:t>
            </a:r>
          </a:p>
        </p:txBody>
      </p:sp>
    </p:spTree>
    <p:extLst>
      <p:ext uri="{BB962C8B-B14F-4D97-AF65-F5344CB8AC3E}">
        <p14:creationId xmlns:p14="http://schemas.microsoft.com/office/powerpoint/2010/main" val="3900407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CFE2-6D50-404E-A35B-830E41DFF1C1}"/>
              </a:ext>
            </a:extLst>
          </p:cNvPr>
          <p:cNvSpPr>
            <a:spLocks noGrp="1"/>
          </p:cNvSpPr>
          <p:nvPr>
            <p:ph type="title"/>
          </p:nvPr>
        </p:nvSpPr>
        <p:spPr/>
        <p:txBody>
          <a:bodyPr/>
          <a:lstStyle/>
          <a:p>
            <a:r>
              <a:rPr lang="en-US">
                <a:cs typeface="Calibri Light"/>
              </a:rPr>
              <a:t>Patterns in text</a:t>
            </a:r>
            <a:endParaRPr lang="en-US"/>
          </a:p>
        </p:txBody>
      </p:sp>
      <p:sp>
        <p:nvSpPr>
          <p:cNvPr id="3" name="Content Placeholder 2">
            <a:extLst>
              <a:ext uri="{FF2B5EF4-FFF2-40B4-BE49-F238E27FC236}">
                <a16:creationId xmlns:a16="http://schemas.microsoft.com/office/drawing/2014/main" id="{FD207A38-EDCF-436E-B326-798EB2CEBDDD}"/>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a:cs typeface="Calibri"/>
              </a:rPr>
              <a:t>We are familiar with email addresses: </a:t>
            </a:r>
            <a:r>
              <a:rPr lang="en-US" dirty="0">
                <a:cs typeface="Calibri"/>
                <a:hlinkClick r:id="rId2"/>
              </a:rPr>
              <a:t>aok@umbc.edu</a:t>
            </a:r>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a:cs typeface="Calibri"/>
              </a:rPr>
              <a:t>Phone numbers look something like 410-455-2232</a:t>
            </a:r>
            <a:endParaRPr lang="en-US"/>
          </a:p>
        </p:txBody>
      </p:sp>
    </p:spTree>
    <p:extLst>
      <p:ext uri="{BB962C8B-B14F-4D97-AF65-F5344CB8AC3E}">
        <p14:creationId xmlns:p14="http://schemas.microsoft.com/office/powerpoint/2010/main" val="31394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092C-A575-4BF3-8FE0-239B9C251AA9}"/>
              </a:ext>
            </a:extLst>
          </p:cNvPr>
          <p:cNvSpPr>
            <a:spLocks noGrp="1"/>
          </p:cNvSpPr>
          <p:nvPr>
            <p:ph type="title"/>
          </p:nvPr>
        </p:nvSpPr>
        <p:spPr/>
        <p:txBody>
          <a:bodyPr/>
          <a:lstStyle/>
          <a:p>
            <a:r>
              <a:rPr lang="en-US">
                <a:cs typeface="Calibri Light"/>
              </a:rPr>
              <a:t>How do I find relevant analysis capabilities</a:t>
            </a:r>
            <a:br>
              <a:rPr lang="en-US" dirty="0">
                <a:cs typeface="Calibri Light"/>
              </a:rPr>
            </a:br>
            <a:r>
              <a:rPr lang="en-US">
                <a:cs typeface="Calibri Light"/>
              </a:rPr>
              <a:t>in Jupyter notebooks?</a:t>
            </a:r>
            <a:endParaRPr lang="en-US"/>
          </a:p>
        </p:txBody>
      </p:sp>
      <p:sp>
        <p:nvSpPr>
          <p:cNvPr id="3" name="Content Placeholder 2">
            <a:extLst>
              <a:ext uri="{FF2B5EF4-FFF2-40B4-BE49-F238E27FC236}">
                <a16:creationId xmlns:a16="http://schemas.microsoft.com/office/drawing/2014/main" id="{705574A3-FCCA-44F5-94BB-0F61F9E02CAC}"/>
              </a:ext>
            </a:extLst>
          </p:cNvPr>
          <p:cNvSpPr>
            <a:spLocks noGrp="1"/>
          </p:cNvSpPr>
          <p:nvPr>
            <p:ph idx="1"/>
          </p:nvPr>
        </p:nvSpPr>
        <p:spPr>
          <a:xfrm>
            <a:off x="838200" y="2587625"/>
            <a:ext cx="10515600" cy="3589338"/>
          </a:xfrm>
        </p:spPr>
        <p:txBody>
          <a:bodyPr vert="horz" lIns="91440" tIns="45720" rIns="91440" bIns="45720" rtlCol="0" anchor="t">
            <a:normAutofit/>
          </a:bodyPr>
          <a:lstStyle/>
          <a:p>
            <a:r>
              <a:rPr lang="en-US" dirty="0">
                <a:cs typeface="Calibri"/>
              </a:rPr>
              <a:t>Tab completion in </a:t>
            </a:r>
            <a:r>
              <a:rPr lang="en-US" dirty="0" err="1">
                <a:cs typeface="Calibri"/>
              </a:rPr>
              <a:t>Jupyter</a:t>
            </a:r>
            <a:r>
              <a:rPr lang="en-US" dirty="0">
                <a:cs typeface="Calibri"/>
              </a:rPr>
              <a:t> notebooks (</a:t>
            </a:r>
            <a:r>
              <a:rPr lang="en-US" dirty="0" err="1">
                <a:cs typeface="Calibri"/>
              </a:rPr>
              <a:t>readline</a:t>
            </a:r>
            <a:r>
              <a:rPr lang="en-US" dirty="0">
                <a:cs typeface="Calibri"/>
              </a:rPr>
              <a:t> or </a:t>
            </a:r>
            <a:r>
              <a:rPr lang="en-US" dirty="0" err="1">
                <a:cs typeface="Calibri"/>
              </a:rPr>
              <a:t>pyreadline</a:t>
            </a:r>
            <a:r>
              <a:rPr lang="en-US">
                <a:cs typeface="Calibri"/>
              </a:rPr>
              <a:t> module)</a:t>
            </a:r>
          </a:p>
          <a:p>
            <a:endParaRPr lang="en-US" dirty="0">
              <a:cs typeface="Calibri"/>
            </a:endParaRPr>
          </a:p>
          <a:p>
            <a:r>
              <a:rPr lang="en-US">
                <a:cs typeface="Calibri"/>
              </a:rPr>
              <a:t>Google search for desired capability</a:t>
            </a:r>
            <a:endParaRPr lang="en-US"/>
          </a:p>
          <a:p>
            <a:endParaRPr lang="en-US" dirty="0">
              <a:cs typeface="Calibri"/>
            </a:endParaRPr>
          </a:p>
          <a:p>
            <a:r>
              <a:rPr lang="en-US">
                <a:cs typeface="Calibri"/>
              </a:rPr>
              <a:t>Review notebooks used in this class (posted to </a:t>
            </a:r>
            <a:r>
              <a:rPr lang="en-US" dirty="0" err="1">
                <a:cs typeface="Calibri"/>
              </a:rPr>
              <a:t>BlackBoard</a:t>
            </a:r>
            <a:r>
              <a:rPr lang="en-US" dirty="0">
                <a:cs typeface="Calibri"/>
              </a:rPr>
              <a:t>)</a:t>
            </a:r>
          </a:p>
          <a:p>
            <a:endParaRPr lang="en-US" dirty="0">
              <a:cs typeface="Calibri"/>
            </a:endParaRPr>
          </a:p>
        </p:txBody>
      </p:sp>
    </p:spTree>
    <p:extLst>
      <p:ext uri="{BB962C8B-B14F-4D97-AF65-F5344CB8AC3E}">
        <p14:creationId xmlns:p14="http://schemas.microsoft.com/office/powerpoint/2010/main" val="3107563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CFE2-6D50-404E-A35B-830E41DFF1C1}"/>
              </a:ext>
            </a:extLst>
          </p:cNvPr>
          <p:cNvSpPr>
            <a:spLocks noGrp="1"/>
          </p:cNvSpPr>
          <p:nvPr>
            <p:ph type="title"/>
          </p:nvPr>
        </p:nvSpPr>
        <p:spPr/>
        <p:txBody>
          <a:bodyPr/>
          <a:lstStyle/>
          <a:p>
            <a:r>
              <a:rPr lang="en-US">
                <a:cs typeface="Calibri Light"/>
              </a:rPr>
              <a:t>Patterns in text</a:t>
            </a:r>
            <a:endParaRPr lang="en-US"/>
          </a:p>
        </p:txBody>
      </p:sp>
      <p:sp>
        <p:nvSpPr>
          <p:cNvPr id="3" name="Content Placeholder 2">
            <a:extLst>
              <a:ext uri="{FF2B5EF4-FFF2-40B4-BE49-F238E27FC236}">
                <a16:creationId xmlns:a16="http://schemas.microsoft.com/office/drawing/2014/main" id="{FD207A38-EDCF-436E-B326-798EB2CEBDDD}"/>
              </a:ext>
            </a:extLst>
          </p:cNvPr>
          <p:cNvSpPr>
            <a:spLocks noGrp="1"/>
          </p:cNvSpPr>
          <p:nvPr>
            <p:ph idx="1"/>
          </p:nvPr>
        </p:nvSpPr>
        <p:spPr/>
        <p:txBody>
          <a:bodyPr vert="horz" lIns="91440" tIns="45720" rIns="91440" bIns="45720" rtlCol="0" anchor="t">
            <a:normAutofit/>
          </a:bodyPr>
          <a:lstStyle/>
          <a:p>
            <a:endParaRPr lang="en-US" dirty="0">
              <a:cs typeface="Calibri"/>
            </a:endParaRPr>
          </a:p>
          <a:p>
            <a:pPr marL="0" indent="0">
              <a:buNone/>
            </a:pPr>
            <a:r>
              <a:rPr lang="en-US">
                <a:cs typeface="Calibri"/>
              </a:rPr>
              <a:t>We are familiar with email addresses: </a:t>
            </a:r>
            <a:r>
              <a:rPr lang="en-US" dirty="0">
                <a:cs typeface="Calibri"/>
                <a:hlinkClick r:id="rId2"/>
              </a:rPr>
              <a:t>aok@umbc.edu</a:t>
            </a:r>
            <a:endParaRPr lang="en-US" dirty="0">
              <a:cs typeface="Calibri"/>
            </a:endParaRPr>
          </a:p>
          <a:p>
            <a:r>
              <a:rPr lang="en-US">
                <a:cs typeface="Calibri"/>
              </a:rPr>
              <a:t>A sequence of letters or numbers, then @, then more letters and numbers, a period, and two or more letters.</a:t>
            </a:r>
            <a:endParaRPr lang="en-US" dirty="0">
              <a:cs typeface="Calibri"/>
            </a:endParaRPr>
          </a:p>
          <a:p>
            <a:endParaRPr lang="en-US" dirty="0">
              <a:cs typeface="Calibri"/>
            </a:endParaRPr>
          </a:p>
          <a:p>
            <a:pPr marL="0" indent="0">
              <a:buNone/>
            </a:pPr>
            <a:r>
              <a:rPr lang="en-US">
                <a:cs typeface="Calibri"/>
              </a:rPr>
              <a:t>Phone numbers look something like 410-455-2232</a:t>
            </a:r>
          </a:p>
          <a:p>
            <a:r>
              <a:rPr lang="en-US">
                <a:cs typeface="Calibri"/>
              </a:rPr>
              <a:t>Three numbers, a space or dash, three numbers, a space or dash, then four more numbers.</a:t>
            </a:r>
            <a:endParaRPr lang="en-US" dirty="0">
              <a:cs typeface="Calibri"/>
            </a:endParaRPr>
          </a:p>
        </p:txBody>
      </p:sp>
    </p:spTree>
    <p:extLst>
      <p:ext uri="{BB962C8B-B14F-4D97-AF65-F5344CB8AC3E}">
        <p14:creationId xmlns:p14="http://schemas.microsoft.com/office/powerpoint/2010/main" val="309123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1B26-382D-405C-9CFD-B7D37AEDA962}"/>
              </a:ext>
            </a:extLst>
          </p:cNvPr>
          <p:cNvSpPr>
            <a:spLocks noGrp="1"/>
          </p:cNvSpPr>
          <p:nvPr>
            <p:ph type="title"/>
          </p:nvPr>
        </p:nvSpPr>
        <p:spPr/>
        <p:txBody>
          <a:bodyPr/>
          <a:lstStyle/>
          <a:p>
            <a:r>
              <a:rPr lang="en-US" dirty="0">
                <a:cs typeface="Calibri Light"/>
                <a:hlinkClick r:id="rId2"/>
              </a:rPr>
              <a:t>Regular Expressions</a:t>
            </a:r>
            <a:endParaRPr lang="en-US" dirty="0">
              <a:hlinkClick r:id="rId2"/>
            </a:endParaRPr>
          </a:p>
        </p:txBody>
      </p:sp>
      <p:sp>
        <p:nvSpPr>
          <p:cNvPr id="3" name="Content Placeholder 2">
            <a:extLst>
              <a:ext uri="{FF2B5EF4-FFF2-40B4-BE49-F238E27FC236}">
                <a16:creationId xmlns:a16="http://schemas.microsoft.com/office/drawing/2014/main" id="{AAD249B5-E255-4580-BA9F-6E99F64CA77B}"/>
              </a:ext>
            </a:extLst>
          </p:cNvPr>
          <p:cNvSpPr>
            <a:spLocks noGrp="1"/>
          </p:cNvSpPr>
          <p:nvPr>
            <p:ph idx="1"/>
          </p:nvPr>
        </p:nvSpPr>
        <p:spPr/>
        <p:txBody>
          <a:bodyPr vert="horz" lIns="91440" tIns="45720" rIns="91440" bIns="45720" rtlCol="0" anchor="t">
            <a:normAutofit/>
          </a:bodyPr>
          <a:lstStyle/>
          <a:p>
            <a:r>
              <a:rPr lang="en-US">
                <a:cs typeface="Calibri"/>
              </a:rPr>
              <a:t>A way to represent digits: \d</a:t>
            </a:r>
          </a:p>
          <a:p>
            <a:r>
              <a:rPr lang="en-US">
                <a:cs typeface="Calibri"/>
              </a:rPr>
              <a:t>Phone number: \d\d\d-\d\d\d-\d\d\d\d\</a:t>
            </a:r>
            <a:endParaRPr lang="en-US" dirty="0">
              <a:cs typeface="Calibri"/>
            </a:endParaRPr>
          </a:p>
          <a:p>
            <a:endParaRPr lang="en-US" dirty="0">
              <a:cs typeface="Calibri"/>
            </a:endParaRPr>
          </a:p>
          <a:p>
            <a:r>
              <a:rPr lang="en-US">
                <a:cs typeface="Calibri"/>
              </a:rPr>
              <a:t>Another way to represent digits: [0-9]</a:t>
            </a:r>
          </a:p>
          <a:p>
            <a:endParaRPr lang="en-US" dirty="0">
              <a:cs typeface="Calibri"/>
            </a:endParaRPr>
          </a:p>
          <a:p>
            <a:endParaRPr lang="en-US" dirty="0">
              <a:cs typeface="Calibri"/>
            </a:endParaRPr>
          </a:p>
          <a:p>
            <a:pPr>
              <a:buNone/>
            </a:pPr>
            <a:r>
              <a:rPr lang="en-US" sz="2000" dirty="0">
                <a:cs typeface="Calibri"/>
                <a:hlinkClick r:id="rId3"/>
              </a:rPr>
              <a:t>http://localhost:8888/notebooks/week5_clustering/introduction_to_regular_expressions.ipynb</a:t>
            </a:r>
            <a:endParaRPr lang="en-US">
              <a:cs typeface="Calibri"/>
            </a:endParaRPr>
          </a:p>
          <a:p>
            <a:pPr>
              <a:buNone/>
            </a:pPr>
            <a:endParaRPr lang="en-US" sz="2000" dirty="0">
              <a:cs typeface="Calibri"/>
            </a:endParaRPr>
          </a:p>
        </p:txBody>
      </p:sp>
    </p:spTree>
    <p:extLst>
      <p:ext uri="{BB962C8B-B14F-4D97-AF65-F5344CB8AC3E}">
        <p14:creationId xmlns:p14="http://schemas.microsoft.com/office/powerpoint/2010/main" val="804712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B7D4-55E4-4003-8424-5C248883039D}"/>
              </a:ext>
            </a:extLst>
          </p:cNvPr>
          <p:cNvSpPr>
            <a:spLocks noGrp="1"/>
          </p:cNvSpPr>
          <p:nvPr>
            <p:ph type="title"/>
          </p:nvPr>
        </p:nvSpPr>
        <p:spPr/>
        <p:txBody>
          <a:bodyPr/>
          <a:lstStyle/>
          <a:p>
            <a:r>
              <a:rPr lang="en-US" dirty="0" err="1">
                <a:cs typeface="Calibri Light"/>
              </a:rPr>
              <a:t>RegEx</a:t>
            </a:r>
            <a:r>
              <a:rPr lang="en-US" dirty="0">
                <a:cs typeface="Calibri Light"/>
              </a:rPr>
              <a:t> apply where ever text exists</a:t>
            </a:r>
            <a:endParaRPr lang="en-US" dirty="0"/>
          </a:p>
        </p:txBody>
      </p:sp>
      <p:pic>
        <p:nvPicPr>
          <p:cNvPr id="4" name="Picture 4">
            <a:extLst>
              <a:ext uri="{FF2B5EF4-FFF2-40B4-BE49-F238E27FC236}">
                <a16:creationId xmlns:a16="http://schemas.microsoft.com/office/drawing/2014/main" id="{2183DA8A-BEEC-4965-898C-E9B543E57706}"/>
              </a:ext>
            </a:extLst>
          </p:cNvPr>
          <p:cNvPicPr>
            <a:picLocks noGrp="1" noChangeAspect="1"/>
          </p:cNvPicPr>
          <p:nvPr>
            <p:ph idx="1"/>
          </p:nvPr>
        </p:nvPicPr>
        <p:blipFill>
          <a:blip r:embed="rId3"/>
          <a:stretch>
            <a:fillRect/>
          </a:stretch>
        </p:blipFill>
        <p:spPr>
          <a:xfrm>
            <a:off x="488740" y="1698671"/>
            <a:ext cx="11228896" cy="4749021"/>
          </a:xfrm>
          <a:prstGeom prst="rect">
            <a:avLst/>
          </a:prstGeom>
        </p:spPr>
      </p:pic>
    </p:spTree>
    <p:extLst>
      <p:ext uri="{BB962C8B-B14F-4D97-AF65-F5344CB8AC3E}">
        <p14:creationId xmlns:p14="http://schemas.microsoft.com/office/powerpoint/2010/main" val="3629500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A77E-4A7A-4C14-ABBA-20AD42F3AB99}"/>
              </a:ext>
            </a:extLst>
          </p:cNvPr>
          <p:cNvSpPr>
            <a:spLocks noGrp="1"/>
          </p:cNvSpPr>
          <p:nvPr>
            <p:ph type="title"/>
          </p:nvPr>
        </p:nvSpPr>
        <p:spPr/>
        <p:txBody>
          <a:bodyPr/>
          <a:lstStyle/>
          <a:p>
            <a:r>
              <a:rPr lang="en-US">
                <a:cs typeface="Calibri Light"/>
              </a:rPr>
              <a:t>Regular Expression references</a:t>
            </a:r>
            <a:endParaRPr lang="en-US"/>
          </a:p>
        </p:txBody>
      </p:sp>
      <p:sp>
        <p:nvSpPr>
          <p:cNvPr id="3" name="Content Placeholder 2">
            <a:extLst>
              <a:ext uri="{FF2B5EF4-FFF2-40B4-BE49-F238E27FC236}">
                <a16:creationId xmlns:a16="http://schemas.microsoft.com/office/drawing/2014/main" id="{974E17D9-80C1-4D40-9583-D0B84C8E1C3C}"/>
              </a:ext>
            </a:extLst>
          </p:cNvPr>
          <p:cNvSpPr>
            <a:spLocks noGrp="1"/>
          </p:cNvSpPr>
          <p:nvPr>
            <p:ph idx="1"/>
          </p:nvPr>
        </p:nvSpPr>
        <p:spPr>
          <a:xfrm>
            <a:off x="838200" y="1825625"/>
            <a:ext cx="10515600" cy="4696394"/>
          </a:xfrm>
        </p:spPr>
        <p:txBody>
          <a:bodyPr vert="horz" lIns="91440" tIns="45720" rIns="91440" bIns="45720" rtlCol="0" anchor="t">
            <a:noAutofit/>
          </a:bodyPr>
          <a:lstStyle/>
          <a:p>
            <a:r>
              <a:rPr lang="en-US" sz="1400" dirty="0">
                <a:cs typeface="Calibri"/>
                <a:hlinkClick r:id="rId2"/>
              </a:rPr>
              <a:t>https://regexper.com/</a:t>
            </a:r>
            <a:endParaRPr lang="en-US" sz="1400" dirty="0">
              <a:cs typeface="Calibri"/>
            </a:endParaRPr>
          </a:p>
          <a:p>
            <a:r>
              <a:rPr lang="en-US" sz="1400" dirty="0">
                <a:cs typeface="Calibri"/>
                <a:hlinkClick r:id="rId3"/>
              </a:rPr>
              <a:t>https://regexr.com/</a:t>
            </a:r>
            <a:endParaRPr lang="en-US" sz="1400" dirty="0">
              <a:cs typeface="Calibri"/>
            </a:endParaRPr>
          </a:p>
          <a:p>
            <a:r>
              <a:rPr lang="en-US" sz="1400" dirty="0">
                <a:cs typeface="Calibri"/>
                <a:hlinkClick r:id="rId4"/>
              </a:rPr>
              <a:t>https://github.com/ziishaned/learn-regex</a:t>
            </a:r>
            <a:endParaRPr lang="en-US" sz="1400" dirty="0">
              <a:cs typeface="Calibri"/>
            </a:endParaRPr>
          </a:p>
          <a:p>
            <a:r>
              <a:rPr lang="en-US" sz="1400" dirty="0">
                <a:cs typeface="Calibri"/>
                <a:hlinkClick r:id="rId5"/>
              </a:rPr>
              <a:t>https://qntm.org/files/re/re.html</a:t>
            </a:r>
            <a:endParaRPr lang="en-US" sz="1400" dirty="0">
              <a:cs typeface="Calibri"/>
            </a:endParaRPr>
          </a:p>
          <a:p>
            <a:r>
              <a:rPr lang="en-US" sz="1400" dirty="0">
                <a:cs typeface="Calibri"/>
                <a:hlinkClick r:id="rId6"/>
              </a:rPr>
              <a:t>https://www.regexpal.com/</a:t>
            </a:r>
            <a:endParaRPr lang="en-US" sz="1400" dirty="0">
              <a:cs typeface="Calibri"/>
            </a:endParaRPr>
          </a:p>
          <a:p>
            <a:r>
              <a:rPr lang="en-US" sz="1400" dirty="0">
                <a:cs typeface="Calibri"/>
                <a:hlinkClick r:id="rId7"/>
              </a:rPr>
              <a:t>https://www.debuggex.com/</a:t>
            </a:r>
            <a:endParaRPr lang="en-US" sz="1400" dirty="0">
              <a:cs typeface="Calibri"/>
            </a:endParaRPr>
          </a:p>
          <a:p>
            <a:r>
              <a:rPr lang="en-US" sz="1400" dirty="0">
                <a:cs typeface="Calibri"/>
                <a:hlinkClick r:id="rId8"/>
              </a:rPr>
              <a:t>https://www.regular-expressions.info/</a:t>
            </a:r>
            <a:endParaRPr lang="en-US" sz="1400" dirty="0">
              <a:cs typeface="Calibri"/>
            </a:endParaRPr>
          </a:p>
          <a:p>
            <a:r>
              <a:rPr lang="en-US" sz="1400" dirty="0">
                <a:cs typeface="Calibri"/>
                <a:hlinkClick r:id="rId9"/>
              </a:rPr>
              <a:t>https://stackoverflow.com/tags/regex/info</a:t>
            </a:r>
            <a:endParaRPr lang="en-US" sz="1400" dirty="0">
              <a:cs typeface="Calibri"/>
            </a:endParaRPr>
          </a:p>
          <a:p>
            <a:r>
              <a:rPr lang="en-US" sz="1400" dirty="0">
                <a:cs typeface="Calibri"/>
                <a:hlinkClick r:id="rId10"/>
              </a:rPr>
              <a:t>https://regex101.com/</a:t>
            </a:r>
            <a:endParaRPr lang="en-US" sz="1400" dirty="0">
              <a:cs typeface="Calibri"/>
            </a:endParaRPr>
          </a:p>
          <a:p>
            <a:endParaRPr lang="en-US" sz="1400" dirty="0">
              <a:cs typeface="Calibri"/>
            </a:endParaRPr>
          </a:p>
          <a:p>
            <a:pPr marL="0" indent="0">
              <a:buNone/>
            </a:pPr>
            <a:r>
              <a:rPr lang="en-US" sz="1400" dirty="0" err="1">
                <a:cs typeface="Calibri"/>
              </a:rPr>
              <a:t>Cheatsheets</a:t>
            </a:r>
            <a:r>
              <a:rPr lang="en-US" sz="1400" dirty="0">
                <a:cs typeface="Calibri"/>
              </a:rPr>
              <a:t>:</a:t>
            </a:r>
          </a:p>
          <a:p>
            <a:r>
              <a:rPr lang="en-US" sz="1400" dirty="0">
                <a:cs typeface="Calibri"/>
                <a:hlinkClick r:id="rId11"/>
              </a:rPr>
              <a:t>https://ryanstutorials.net/regular-expressions-tutorial/regular-expressions-cheat-sheet.php</a:t>
            </a:r>
            <a:endParaRPr lang="en-US" sz="1400" dirty="0">
              <a:cs typeface="Calibri"/>
            </a:endParaRPr>
          </a:p>
          <a:p>
            <a:r>
              <a:rPr lang="en-US" sz="1400" dirty="0">
                <a:cs typeface="Calibri"/>
                <a:hlinkClick r:id="rId12"/>
              </a:rPr>
              <a:t>http://www.cbs.dtu.dk/courses/27610/regular-expressions-cheat-sheet-v2.pdf</a:t>
            </a:r>
            <a:endParaRPr lang="en-US" sz="1400" dirty="0">
              <a:cs typeface="Calibri"/>
            </a:endParaRPr>
          </a:p>
          <a:p>
            <a:r>
              <a:rPr lang="en-US" sz="1400" dirty="0">
                <a:cs typeface="Calibri"/>
              </a:rPr>
              <a:t>https://www.cheatography.com/davechild/cheat-sheets/regular-expressions/</a:t>
            </a:r>
          </a:p>
        </p:txBody>
      </p:sp>
    </p:spTree>
    <p:extLst>
      <p:ext uri="{BB962C8B-B14F-4D97-AF65-F5344CB8AC3E}">
        <p14:creationId xmlns:p14="http://schemas.microsoft.com/office/powerpoint/2010/main" val="1917793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newspaper, person, indoor&#10;&#10;Description generated with very high confidence">
            <a:extLst>
              <a:ext uri="{FF2B5EF4-FFF2-40B4-BE49-F238E27FC236}">
                <a16:creationId xmlns:a16="http://schemas.microsoft.com/office/drawing/2014/main" id="{859EA80E-2C10-4AFB-88A4-D7486DCA647C}"/>
              </a:ext>
            </a:extLst>
          </p:cNvPr>
          <p:cNvPicPr>
            <a:picLocks noChangeAspect="1"/>
          </p:cNvPicPr>
          <p:nvPr/>
        </p:nvPicPr>
        <p:blipFill>
          <a:blip r:embed="rId3"/>
          <a:stretch>
            <a:fillRect/>
          </a:stretch>
        </p:blipFill>
        <p:spPr>
          <a:xfrm>
            <a:off x="1892061" y="157433"/>
            <a:ext cx="8695426" cy="6543135"/>
          </a:xfrm>
          <a:prstGeom prst="rect">
            <a:avLst/>
          </a:prstGeom>
        </p:spPr>
      </p:pic>
      <p:sp>
        <p:nvSpPr>
          <p:cNvPr id="4" name="TextBox 3">
            <a:extLst>
              <a:ext uri="{FF2B5EF4-FFF2-40B4-BE49-F238E27FC236}">
                <a16:creationId xmlns:a16="http://schemas.microsoft.com/office/drawing/2014/main" id="{2AC56B04-9993-4571-AF7E-3A123F236792}"/>
              </a:ext>
            </a:extLst>
          </p:cNvPr>
          <p:cNvSpPr txBox="1"/>
          <p:nvPr/>
        </p:nvSpPr>
        <p:spPr>
          <a:xfrm rot="16500000">
            <a:off x="8376249" y="3552645"/>
            <a:ext cx="569055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hlinkClick r:id="rId4"/>
              </a:rPr>
              <a:t>https://en.wikiquote.org/wiki/Jamie_Zawinski</a:t>
            </a:r>
          </a:p>
        </p:txBody>
      </p:sp>
    </p:spTree>
    <p:extLst>
      <p:ext uri="{BB962C8B-B14F-4D97-AF65-F5344CB8AC3E}">
        <p14:creationId xmlns:p14="http://schemas.microsoft.com/office/powerpoint/2010/main" val="3138574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0C5-966B-412C-9B70-09B5FDD7404C}"/>
              </a:ext>
            </a:extLst>
          </p:cNvPr>
          <p:cNvSpPr>
            <a:spLocks noGrp="1"/>
          </p:cNvSpPr>
          <p:nvPr>
            <p:ph type="title"/>
          </p:nvPr>
        </p:nvSpPr>
        <p:spPr/>
        <p:txBody>
          <a:bodyPr/>
          <a:lstStyle/>
          <a:p>
            <a:r>
              <a:rPr lang="en-US">
                <a:cs typeface="Calibri Light"/>
              </a:rPr>
              <a:t>When RegEx is insufficient, use a parser</a:t>
            </a:r>
            <a:endParaRPr lang="en-US"/>
          </a:p>
        </p:txBody>
      </p:sp>
      <p:sp>
        <p:nvSpPr>
          <p:cNvPr id="3" name="Content Placeholder 2">
            <a:extLst>
              <a:ext uri="{FF2B5EF4-FFF2-40B4-BE49-F238E27FC236}">
                <a16:creationId xmlns:a16="http://schemas.microsoft.com/office/drawing/2014/main" id="{5D918394-0025-4D9E-8BAB-F267577A059D}"/>
              </a:ext>
            </a:extLst>
          </p:cNvPr>
          <p:cNvSpPr>
            <a:spLocks noGrp="1"/>
          </p:cNvSpPr>
          <p:nvPr>
            <p:ph idx="1"/>
          </p:nvPr>
        </p:nvSpPr>
        <p:spPr/>
        <p:txBody>
          <a:bodyPr vert="horz" lIns="91440" tIns="45720" rIns="91440" bIns="45720" rtlCol="0" anchor="t">
            <a:normAutofit lnSpcReduction="10000"/>
          </a:bodyPr>
          <a:lstStyle/>
          <a:p>
            <a:pPr marL="0" indent="0">
              <a:buNone/>
            </a:pPr>
            <a:r>
              <a:rPr lang="en-US" sz="2400" dirty="0" err="1">
                <a:cs typeface="Calibri"/>
              </a:rPr>
              <a:t>RegEx</a:t>
            </a:r>
            <a:r>
              <a:rPr lang="en-US" sz="2400" dirty="0">
                <a:cs typeface="Calibri"/>
              </a:rPr>
              <a:t> applies to </a:t>
            </a:r>
            <a:r>
              <a:rPr lang="en-US" sz="2400" dirty="0">
                <a:cs typeface="Calibri"/>
                <a:hlinkClick r:id="rId2"/>
              </a:rPr>
              <a:t>Regular Languages</a:t>
            </a:r>
          </a:p>
          <a:p>
            <a:pPr marL="0" indent="0">
              <a:buNone/>
            </a:pPr>
            <a:endParaRPr lang="en-US" sz="2400" dirty="0">
              <a:cs typeface="Calibri"/>
            </a:endParaRPr>
          </a:p>
          <a:p>
            <a:pPr marL="0" indent="0">
              <a:buNone/>
            </a:pPr>
            <a:r>
              <a:rPr lang="en-US" sz="2400" dirty="0">
                <a:cs typeface="Calibri"/>
                <a:hlinkClick r:id="rId3"/>
              </a:rPr>
              <a:t>HTML is not a Regular Language</a:t>
            </a:r>
            <a:endParaRPr lang="en-US"/>
          </a:p>
          <a:p>
            <a:pPr marL="0" indent="0">
              <a:buNone/>
            </a:pPr>
            <a:endParaRPr lang="en-US" sz="2400" dirty="0">
              <a:cs typeface="Calibri"/>
            </a:endParaRPr>
          </a:p>
          <a:p>
            <a:pPr marL="0" indent="0">
              <a:buNone/>
            </a:pPr>
            <a:r>
              <a:rPr lang="en-US" sz="2400" dirty="0">
                <a:cs typeface="Calibri"/>
              </a:rPr>
              <a:t>See also</a:t>
            </a:r>
          </a:p>
          <a:p>
            <a:r>
              <a:rPr lang="en-US" sz="2400" dirty="0">
                <a:cs typeface="Calibri"/>
              </a:rPr>
              <a:t>https://stackoverflow.com/questions/6751105/why-its-not-possible-to-use-regex-to-parse-html-xml-a-formal-explanation-in-la</a:t>
            </a:r>
            <a:endParaRPr lang="en-US"/>
          </a:p>
          <a:p>
            <a:r>
              <a:rPr lang="en-US" sz="2400" dirty="0">
                <a:cs typeface="Calibri"/>
              </a:rPr>
              <a:t>https://blog.codinghorror.com/parsing-beyond-regex/</a:t>
            </a:r>
            <a:endParaRPr lang="en-US"/>
          </a:p>
          <a:p>
            <a:r>
              <a:rPr lang="en-US" sz="2400" dirty="0">
                <a:cs typeface="Calibri"/>
              </a:rPr>
              <a:t>https://stackoverflow.com/questions/11905506/regular-expression-vs-string-parsing</a:t>
            </a:r>
            <a:endParaRPr lang="en-US">
              <a:cs typeface="Calibri"/>
            </a:endParaRPr>
          </a:p>
          <a:p>
            <a:r>
              <a:rPr lang="en-US" sz="2400" dirty="0">
                <a:cs typeface="Calibri"/>
              </a:rPr>
              <a:t>https://blog.honeybadger.io/replacing-regular-expressions-with-parsers/</a:t>
            </a:r>
            <a:endParaRPr lang="en-US"/>
          </a:p>
        </p:txBody>
      </p:sp>
    </p:spTree>
    <p:extLst>
      <p:ext uri="{BB962C8B-B14F-4D97-AF65-F5344CB8AC3E}">
        <p14:creationId xmlns:p14="http://schemas.microsoft.com/office/powerpoint/2010/main" val="2403598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7447-0339-497D-A564-2B5C351952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B0D98F-AE29-47D4-B885-8BF40056CE98}"/>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Now that we know how to find complex strings in text, </a:t>
            </a:r>
          </a:p>
          <a:p>
            <a:pPr marL="0" indent="0">
              <a:buNone/>
            </a:pPr>
            <a:r>
              <a:rPr lang="en-US">
                <a:cs typeface="Calibri"/>
              </a:rPr>
              <a:t>How would we identify which words are relevant in a document?</a:t>
            </a:r>
            <a:endParaRPr lang="en-US" dirty="0">
              <a:cs typeface="Calibri"/>
            </a:endParaRPr>
          </a:p>
        </p:txBody>
      </p:sp>
    </p:spTree>
    <p:extLst>
      <p:ext uri="{BB962C8B-B14F-4D97-AF65-F5344CB8AC3E}">
        <p14:creationId xmlns:p14="http://schemas.microsoft.com/office/powerpoint/2010/main" val="1860086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EC0-C3B2-4799-BDD3-0C81DB2A3AC8}"/>
              </a:ext>
            </a:extLst>
          </p:cNvPr>
          <p:cNvSpPr>
            <a:spLocks noGrp="1"/>
          </p:cNvSpPr>
          <p:nvPr>
            <p:ph type="title"/>
          </p:nvPr>
        </p:nvSpPr>
        <p:spPr/>
        <p:txBody>
          <a:bodyPr/>
          <a:lstStyle/>
          <a:p>
            <a:r>
              <a:rPr lang="en-US" sz="4000" i="1">
                <a:cs typeface="Calibri Light"/>
              </a:rPr>
              <a:t>Activity</a:t>
            </a:r>
            <a:r>
              <a:rPr lang="en-US" sz="4000">
                <a:cs typeface="Calibri Light"/>
              </a:rPr>
              <a:t>: which words in this text are irrelevant?</a:t>
            </a:r>
          </a:p>
        </p:txBody>
      </p:sp>
      <p:sp>
        <p:nvSpPr>
          <p:cNvPr id="3" name="Content Placeholder 2">
            <a:extLst>
              <a:ext uri="{FF2B5EF4-FFF2-40B4-BE49-F238E27FC236}">
                <a16:creationId xmlns:a16="http://schemas.microsoft.com/office/drawing/2014/main" id="{B79460E0-1330-4C06-8E27-E608B31F3F26}"/>
              </a:ext>
            </a:extLst>
          </p:cNvPr>
          <p:cNvSpPr>
            <a:spLocks noGrp="1"/>
          </p:cNvSpPr>
          <p:nvPr>
            <p:ph idx="1"/>
          </p:nvPr>
        </p:nvSpPr>
        <p:spPr>
          <a:xfrm>
            <a:off x="406880" y="1825625"/>
            <a:ext cx="11004429" cy="4682017"/>
          </a:xfrm>
        </p:spPr>
        <p:txBody>
          <a:bodyPr vert="horz" lIns="91440" tIns="45720" rIns="91440" bIns="45720" rtlCol="0" anchor="t">
            <a:normAutofit fontScale="85000" lnSpcReduction="20000"/>
          </a:bodyPr>
          <a:lstStyle/>
          <a:p>
            <a:pPr>
              <a:buNone/>
            </a:pPr>
            <a:r>
              <a:rPr lang="en-US">
                <a:cs typeface="Calibri"/>
              </a:rPr>
              <a:t>I go to the store. A car is parked. Many cars are parked or moving. Some are blue. Some are tan. They have windows. In the store, there are items for sale. These include such things as soap, detergent, magazines, and lettuce. You can enhance your life with these products. Soap can be used for bathing, be it in a bathtub or in a shower. Apply the soap to your body and rinse. Detergent is used to wash clothes. Place your dirty clothes into a washing machine and add some detergent as directed on the box. Select the appropriate settings on your washing machine and you should be ready to begin. Magazines are stapled reading material made with glossy paper, and they cover a wide variety of topics, ranging from news and politics to business and stock market information. Some magazines are concerned with more recreational topics, like sports card collecting or different kinds of hairstyles. Lettuce is a vegetable. It is usually green and leafy, and is the main ingredient of salads. You may have an appliance at home that can quickly shred lettuce for use in salads. Lettuce is also used as an optional item for hamburgers and deli sandwiches. Some people even eat lettuce by itself. I have not done this. So you can purchase many types of things at stores.</a:t>
            </a:r>
            <a:endParaRPr lang="en-US"/>
          </a:p>
        </p:txBody>
      </p:sp>
    </p:spTree>
    <p:extLst>
      <p:ext uri="{BB962C8B-B14F-4D97-AF65-F5344CB8AC3E}">
        <p14:creationId xmlns:p14="http://schemas.microsoft.com/office/powerpoint/2010/main" val="2547749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6EC0-C3B2-4799-BDD3-0C81DB2A3AC8}"/>
              </a:ext>
            </a:extLst>
          </p:cNvPr>
          <p:cNvSpPr>
            <a:spLocks noGrp="1"/>
          </p:cNvSpPr>
          <p:nvPr>
            <p:ph type="title"/>
          </p:nvPr>
        </p:nvSpPr>
        <p:spPr/>
        <p:txBody>
          <a:bodyPr/>
          <a:lstStyle/>
          <a:p>
            <a:r>
              <a:rPr lang="en-US" sz="4000" i="1">
                <a:cs typeface="Calibri Light"/>
              </a:rPr>
              <a:t>Activity</a:t>
            </a:r>
            <a:r>
              <a:rPr lang="en-US" sz="4000">
                <a:cs typeface="Calibri Light"/>
              </a:rPr>
              <a:t>: which words in </a:t>
            </a:r>
            <a:r>
              <a:rPr lang="en-US" sz="4000" dirty="0">
                <a:cs typeface="Calibri Light"/>
                <a:hlinkClick r:id="rId3"/>
              </a:rPr>
              <a:t>this text</a:t>
            </a:r>
            <a:r>
              <a:rPr lang="en-US" sz="4000">
                <a:cs typeface="Calibri Light"/>
              </a:rPr>
              <a:t> are irrelevant?</a:t>
            </a:r>
          </a:p>
        </p:txBody>
      </p:sp>
      <p:sp>
        <p:nvSpPr>
          <p:cNvPr id="3" name="Content Placeholder 2">
            <a:extLst>
              <a:ext uri="{FF2B5EF4-FFF2-40B4-BE49-F238E27FC236}">
                <a16:creationId xmlns:a16="http://schemas.microsoft.com/office/drawing/2014/main" id="{B79460E0-1330-4C06-8E27-E608B31F3F26}"/>
              </a:ext>
            </a:extLst>
          </p:cNvPr>
          <p:cNvSpPr>
            <a:spLocks noGrp="1"/>
          </p:cNvSpPr>
          <p:nvPr>
            <p:ph idx="1"/>
          </p:nvPr>
        </p:nvSpPr>
        <p:spPr>
          <a:xfrm>
            <a:off x="406880" y="1825625"/>
            <a:ext cx="11004429" cy="4682017"/>
          </a:xfrm>
        </p:spPr>
        <p:txBody>
          <a:bodyPr vert="horz" lIns="91440" tIns="45720" rIns="91440" bIns="45720" rtlCol="0" anchor="t">
            <a:normAutofit fontScale="85000" lnSpcReduction="20000"/>
          </a:bodyPr>
          <a:lstStyle/>
          <a:p>
            <a:pPr>
              <a:buNone/>
            </a:pPr>
            <a:r>
              <a:rPr lang="en-US" dirty="0">
                <a:solidFill>
                  <a:schemeClr val="accent3"/>
                </a:solidFill>
                <a:cs typeface="Calibri"/>
              </a:rPr>
              <a:t>I go to the </a:t>
            </a:r>
            <a:r>
              <a:rPr lang="en-US" dirty="0">
                <a:cs typeface="Calibri"/>
              </a:rPr>
              <a:t>store</a:t>
            </a:r>
            <a:r>
              <a:rPr lang="en-US" dirty="0">
                <a:solidFill>
                  <a:schemeClr val="accent3"/>
                </a:solidFill>
                <a:cs typeface="Calibri"/>
              </a:rPr>
              <a:t>. A </a:t>
            </a:r>
            <a:r>
              <a:rPr lang="en-US" dirty="0">
                <a:cs typeface="Calibri"/>
              </a:rPr>
              <a:t>car </a:t>
            </a:r>
            <a:r>
              <a:rPr lang="en-US" dirty="0">
                <a:solidFill>
                  <a:schemeClr val="accent3"/>
                </a:solidFill>
                <a:cs typeface="Calibri"/>
              </a:rPr>
              <a:t>is </a:t>
            </a:r>
            <a:r>
              <a:rPr lang="en-US" dirty="0">
                <a:cs typeface="Calibri"/>
              </a:rPr>
              <a:t>parked. </a:t>
            </a:r>
            <a:r>
              <a:rPr lang="en-US" dirty="0">
                <a:solidFill>
                  <a:schemeClr val="accent3"/>
                </a:solidFill>
                <a:cs typeface="Calibri"/>
              </a:rPr>
              <a:t>Many </a:t>
            </a:r>
            <a:r>
              <a:rPr lang="en-US" dirty="0">
                <a:cs typeface="Calibri"/>
              </a:rPr>
              <a:t>cars </a:t>
            </a:r>
            <a:r>
              <a:rPr lang="en-US" dirty="0">
                <a:solidFill>
                  <a:schemeClr val="accent3"/>
                </a:solidFill>
                <a:cs typeface="Calibri"/>
              </a:rPr>
              <a:t>are </a:t>
            </a:r>
            <a:r>
              <a:rPr lang="en-US" dirty="0">
                <a:cs typeface="Calibri"/>
              </a:rPr>
              <a:t>parked </a:t>
            </a:r>
            <a:r>
              <a:rPr lang="en-US" dirty="0">
                <a:solidFill>
                  <a:schemeClr val="accent3"/>
                </a:solidFill>
                <a:cs typeface="Calibri"/>
              </a:rPr>
              <a:t>or </a:t>
            </a:r>
            <a:r>
              <a:rPr lang="en-US" dirty="0">
                <a:cs typeface="Calibri"/>
              </a:rPr>
              <a:t>moving</a:t>
            </a:r>
            <a:r>
              <a:rPr lang="en-US" dirty="0">
                <a:solidFill>
                  <a:schemeClr val="accent3"/>
                </a:solidFill>
                <a:cs typeface="Calibri"/>
              </a:rPr>
              <a:t>. Some are </a:t>
            </a:r>
            <a:r>
              <a:rPr lang="en-US" dirty="0">
                <a:cs typeface="Calibri"/>
              </a:rPr>
              <a:t>blue. </a:t>
            </a:r>
            <a:r>
              <a:rPr lang="en-US" dirty="0">
                <a:solidFill>
                  <a:schemeClr val="accent3"/>
                </a:solidFill>
                <a:cs typeface="Calibri"/>
              </a:rPr>
              <a:t>Some are </a:t>
            </a:r>
            <a:r>
              <a:rPr lang="en-US" dirty="0">
                <a:cs typeface="Calibri"/>
              </a:rPr>
              <a:t>tan</a:t>
            </a:r>
            <a:r>
              <a:rPr lang="en-US" dirty="0">
                <a:solidFill>
                  <a:schemeClr val="accent3"/>
                </a:solidFill>
                <a:cs typeface="Calibri"/>
              </a:rPr>
              <a:t>. They have </a:t>
            </a:r>
            <a:r>
              <a:rPr lang="en-US" dirty="0">
                <a:cs typeface="Calibri"/>
              </a:rPr>
              <a:t>windows</a:t>
            </a:r>
            <a:r>
              <a:rPr lang="en-US" dirty="0">
                <a:solidFill>
                  <a:schemeClr val="accent3"/>
                </a:solidFill>
                <a:cs typeface="Calibri"/>
              </a:rPr>
              <a:t>. In the </a:t>
            </a:r>
            <a:r>
              <a:rPr lang="en-US" dirty="0">
                <a:cs typeface="Calibri"/>
              </a:rPr>
              <a:t>store, </a:t>
            </a:r>
            <a:r>
              <a:rPr lang="en-US" dirty="0">
                <a:solidFill>
                  <a:schemeClr val="accent3"/>
                </a:solidFill>
                <a:cs typeface="Calibri"/>
              </a:rPr>
              <a:t>there are </a:t>
            </a:r>
            <a:r>
              <a:rPr lang="en-US" dirty="0">
                <a:cs typeface="Calibri"/>
              </a:rPr>
              <a:t>items for sale. </a:t>
            </a:r>
            <a:r>
              <a:rPr lang="en-US" dirty="0">
                <a:solidFill>
                  <a:schemeClr val="accent3"/>
                </a:solidFill>
                <a:cs typeface="Calibri"/>
              </a:rPr>
              <a:t>These </a:t>
            </a:r>
            <a:r>
              <a:rPr lang="en-US" dirty="0">
                <a:cs typeface="Calibri"/>
              </a:rPr>
              <a:t>include </a:t>
            </a:r>
            <a:r>
              <a:rPr lang="en-US" dirty="0">
                <a:solidFill>
                  <a:schemeClr val="accent3"/>
                </a:solidFill>
                <a:cs typeface="Calibri"/>
              </a:rPr>
              <a:t>such things as </a:t>
            </a:r>
            <a:r>
              <a:rPr lang="en-US" dirty="0">
                <a:cs typeface="Calibri"/>
              </a:rPr>
              <a:t>soap, detergent, magazines, </a:t>
            </a:r>
            <a:r>
              <a:rPr lang="en-US" dirty="0">
                <a:solidFill>
                  <a:schemeClr val="accent3"/>
                </a:solidFill>
                <a:cs typeface="Calibri"/>
              </a:rPr>
              <a:t>and </a:t>
            </a:r>
            <a:r>
              <a:rPr lang="en-US" dirty="0">
                <a:cs typeface="Calibri"/>
              </a:rPr>
              <a:t>lettuce</a:t>
            </a:r>
            <a:r>
              <a:rPr lang="en-US" dirty="0">
                <a:solidFill>
                  <a:schemeClr val="accent3"/>
                </a:solidFill>
                <a:cs typeface="Calibri"/>
              </a:rPr>
              <a:t>. You can </a:t>
            </a:r>
            <a:r>
              <a:rPr lang="en-US" dirty="0">
                <a:cs typeface="Calibri"/>
              </a:rPr>
              <a:t>enhance </a:t>
            </a:r>
            <a:r>
              <a:rPr lang="en-US" dirty="0">
                <a:solidFill>
                  <a:schemeClr val="accent3"/>
                </a:solidFill>
                <a:cs typeface="Calibri"/>
              </a:rPr>
              <a:t>your </a:t>
            </a:r>
            <a:r>
              <a:rPr lang="en-US" dirty="0">
                <a:cs typeface="Calibri"/>
              </a:rPr>
              <a:t>life </a:t>
            </a:r>
            <a:r>
              <a:rPr lang="en-US" dirty="0">
                <a:solidFill>
                  <a:schemeClr val="accent3"/>
                </a:solidFill>
                <a:cs typeface="Calibri"/>
              </a:rPr>
              <a:t>with these </a:t>
            </a:r>
            <a:r>
              <a:rPr lang="en-US" dirty="0">
                <a:cs typeface="Calibri"/>
              </a:rPr>
              <a:t>products. Soap </a:t>
            </a:r>
            <a:r>
              <a:rPr lang="en-US" dirty="0">
                <a:solidFill>
                  <a:schemeClr val="accent3"/>
                </a:solidFill>
                <a:cs typeface="Calibri"/>
              </a:rPr>
              <a:t>can be used for </a:t>
            </a:r>
            <a:r>
              <a:rPr lang="en-US" dirty="0">
                <a:cs typeface="Calibri"/>
              </a:rPr>
              <a:t>bathing</a:t>
            </a:r>
            <a:r>
              <a:rPr lang="en-US" dirty="0">
                <a:solidFill>
                  <a:schemeClr val="accent3"/>
                </a:solidFill>
                <a:cs typeface="Calibri"/>
              </a:rPr>
              <a:t>, be it in a </a:t>
            </a:r>
            <a:r>
              <a:rPr lang="en-US" dirty="0">
                <a:cs typeface="Calibri"/>
              </a:rPr>
              <a:t>bathtub</a:t>
            </a:r>
            <a:r>
              <a:rPr lang="en-US" dirty="0">
                <a:solidFill>
                  <a:schemeClr val="accent3"/>
                </a:solidFill>
                <a:cs typeface="Calibri"/>
              </a:rPr>
              <a:t> or in a </a:t>
            </a:r>
            <a:r>
              <a:rPr lang="en-US" dirty="0">
                <a:cs typeface="Calibri"/>
              </a:rPr>
              <a:t>shower. Apply </a:t>
            </a:r>
            <a:r>
              <a:rPr lang="en-US" dirty="0">
                <a:solidFill>
                  <a:schemeClr val="accent3"/>
                </a:solidFill>
                <a:cs typeface="Calibri"/>
              </a:rPr>
              <a:t>the </a:t>
            </a:r>
            <a:r>
              <a:rPr lang="en-US" dirty="0">
                <a:cs typeface="Calibri"/>
              </a:rPr>
              <a:t>soap </a:t>
            </a:r>
            <a:r>
              <a:rPr lang="en-US" dirty="0">
                <a:solidFill>
                  <a:schemeClr val="accent3"/>
                </a:solidFill>
                <a:cs typeface="Calibri"/>
              </a:rPr>
              <a:t>to your </a:t>
            </a:r>
            <a:r>
              <a:rPr lang="en-US" dirty="0">
                <a:cs typeface="Calibri"/>
              </a:rPr>
              <a:t>body </a:t>
            </a:r>
            <a:r>
              <a:rPr lang="en-US" dirty="0">
                <a:solidFill>
                  <a:schemeClr val="accent3"/>
                </a:solidFill>
                <a:cs typeface="Calibri"/>
              </a:rPr>
              <a:t>and </a:t>
            </a:r>
            <a:r>
              <a:rPr lang="en-US" dirty="0">
                <a:cs typeface="Calibri"/>
              </a:rPr>
              <a:t>rinse. Detergent </a:t>
            </a:r>
            <a:r>
              <a:rPr lang="en-US" dirty="0">
                <a:solidFill>
                  <a:schemeClr val="accent3"/>
                </a:solidFill>
                <a:cs typeface="Calibri"/>
              </a:rPr>
              <a:t>is used to </a:t>
            </a:r>
            <a:r>
              <a:rPr lang="en-US" dirty="0">
                <a:cs typeface="Calibri"/>
              </a:rPr>
              <a:t>wash clothes. Place </a:t>
            </a:r>
            <a:r>
              <a:rPr lang="en-US" dirty="0">
                <a:solidFill>
                  <a:schemeClr val="accent3"/>
                </a:solidFill>
                <a:cs typeface="Calibri"/>
              </a:rPr>
              <a:t>your </a:t>
            </a:r>
            <a:r>
              <a:rPr lang="en-US" dirty="0">
                <a:cs typeface="Calibri"/>
              </a:rPr>
              <a:t>dirty clothes </a:t>
            </a:r>
            <a:r>
              <a:rPr lang="en-US" dirty="0">
                <a:solidFill>
                  <a:schemeClr val="accent3"/>
                </a:solidFill>
                <a:cs typeface="Calibri"/>
              </a:rPr>
              <a:t>into a </a:t>
            </a:r>
            <a:r>
              <a:rPr lang="en-US" dirty="0">
                <a:cs typeface="Calibri"/>
              </a:rPr>
              <a:t>washing machine </a:t>
            </a:r>
            <a:r>
              <a:rPr lang="en-US" dirty="0">
                <a:solidFill>
                  <a:schemeClr val="accent3"/>
                </a:solidFill>
                <a:cs typeface="Calibri"/>
              </a:rPr>
              <a:t>and </a:t>
            </a:r>
            <a:r>
              <a:rPr lang="en-US" dirty="0">
                <a:cs typeface="Calibri"/>
              </a:rPr>
              <a:t>add </a:t>
            </a:r>
            <a:r>
              <a:rPr lang="en-US" dirty="0">
                <a:solidFill>
                  <a:schemeClr val="accent3"/>
                </a:solidFill>
                <a:cs typeface="Calibri"/>
              </a:rPr>
              <a:t>some </a:t>
            </a:r>
            <a:r>
              <a:rPr lang="en-US" dirty="0">
                <a:cs typeface="Calibri"/>
              </a:rPr>
              <a:t>detergent </a:t>
            </a:r>
            <a:r>
              <a:rPr lang="en-US" dirty="0">
                <a:solidFill>
                  <a:schemeClr val="accent3"/>
                </a:solidFill>
                <a:cs typeface="Calibri"/>
              </a:rPr>
              <a:t>as </a:t>
            </a:r>
            <a:r>
              <a:rPr lang="en-US" dirty="0">
                <a:cs typeface="Calibri"/>
              </a:rPr>
              <a:t>directed </a:t>
            </a:r>
            <a:r>
              <a:rPr lang="en-US" dirty="0">
                <a:solidFill>
                  <a:schemeClr val="accent3"/>
                </a:solidFill>
                <a:cs typeface="Calibri"/>
              </a:rPr>
              <a:t>on the</a:t>
            </a:r>
            <a:r>
              <a:rPr lang="en-US" dirty="0">
                <a:cs typeface="Calibri"/>
              </a:rPr>
              <a:t> box. Select </a:t>
            </a:r>
            <a:r>
              <a:rPr lang="en-US" dirty="0">
                <a:solidFill>
                  <a:schemeClr val="accent3"/>
                </a:solidFill>
                <a:cs typeface="Calibri"/>
              </a:rPr>
              <a:t>the </a:t>
            </a:r>
            <a:r>
              <a:rPr lang="en-US" dirty="0">
                <a:cs typeface="Calibri"/>
              </a:rPr>
              <a:t>appropriate settings </a:t>
            </a:r>
            <a:r>
              <a:rPr lang="en-US" dirty="0">
                <a:solidFill>
                  <a:schemeClr val="accent3"/>
                </a:solidFill>
                <a:cs typeface="Calibri"/>
              </a:rPr>
              <a:t>on your </a:t>
            </a:r>
            <a:r>
              <a:rPr lang="en-US" dirty="0">
                <a:cs typeface="Calibri"/>
              </a:rPr>
              <a:t>washing machine </a:t>
            </a:r>
            <a:r>
              <a:rPr lang="en-US" dirty="0">
                <a:solidFill>
                  <a:schemeClr val="accent3"/>
                </a:solidFill>
                <a:cs typeface="Calibri"/>
              </a:rPr>
              <a:t>and you should be</a:t>
            </a:r>
            <a:r>
              <a:rPr lang="en-US" dirty="0">
                <a:cs typeface="Calibri"/>
              </a:rPr>
              <a:t> ready to begin. Magazines are stapled reading material made with glossy paper, and they cover </a:t>
            </a:r>
            <a:r>
              <a:rPr lang="en-US" dirty="0">
                <a:solidFill>
                  <a:schemeClr val="accent3"/>
                </a:solidFill>
                <a:cs typeface="Calibri"/>
              </a:rPr>
              <a:t>a</a:t>
            </a:r>
            <a:r>
              <a:rPr lang="en-US" dirty="0">
                <a:cs typeface="Calibri"/>
              </a:rPr>
              <a:t> wide variety of topics, ranging from news and politics to business and stock market information. Some magazines are concerned with more recreational topics, like sports card collecting </a:t>
            </a:r>
            <a:r>
              <a:rPr lang="en-US" dirty="0">
                <a:solidFill>
                  <a:schemeClr val="accent3"/>
                </a:solidFill>
                <a:cs typeface="Calibri"/>
              </a:rPr>
              <a:t>or</a:t>
            </a:r>
            <a:r>
              <a:rPr lang="en-US" dirty="0">
                <a:cs typeface="Calibri"/>
              </a:rPr>
              <a:t> different kinds of hairstyles. Lettuce is a vegetable. It is usually green </a:t>
            </a:r>
            <a:r>
              <a:rPr lang="en-US" dirty="0">
                <a:solidFill>
                  <a:schemeClr val="accent3"/>
                </a:solidFill>
                <a:cs typeface="Calibri"/>
              </a:rPr>
              <a:t>and </a:t>
            </a:r>
            <a:r>
              <a:rPr lang="en-US" dirty="0">
                <a:cs typeface="Calibri"/>
              </a:rPr>
              <a:t>leafy, </a:t>
            </a:r>
            <a:r>
              <a:rPr lang="en-US" dirty="0">
                <a:solidFill>
                  <a:schemeClr val="accent3"/>
                </a:solidFill>
                <a:cs typeface="Calibri"/>
              </a:rPr>
              <a:t>and is the</a:t>
            </a:r>
            <a:r>
              <a:rPr lang="en-US" dirty="0">
                <a:cs typeface="Calibri"/>
              </a:rPr>
              <a:t> main ingredient of salads. </a:t>
            </a:r>
            <a:r>
              <a:rPr lang="en-US" dirty="0">
                <a:solidFill>
                  <a:schemeClr val="accent3"/>
                </a:solidFill>
                <a:cs typeface="Calibri"/>
              </a:rPr>
              <a:t>You may have an </a:t>
            </a:r>
            <a:r>
              <a:rPr lang="en-US" dirty="0">
                <a:cs typeface="Calibri"/>
              </a:rPr>
              <a:t>appliance at home that can quickly shred lettuce for use in salads. Lettuce </a:t>
            </a:r>
            <a:r>
              <a:rPr lang="en-US" dirty="0">
                <a:solidFill>
                  <a:schemeClr val="accent3"/>
                </a:solidFill>
                <a:cs typeface="Calibri"/>
              </a:rPr>
              <a:t>is also </a:t>
            </a:r>
            <a:r>
              <a:rPr lang="en-US" dirty="0">
                <a:cs typeface="Calibri"/>
              </a:rPr>
              <a:t>used as an optional item </a:t>
            </a:r>
            <a:r>
              <a:rPr lang="en-US" dirty="0">
                <a:solidFill>
                  <a:schemeClr val="accent3"/>
                </a:solidFill>
                <a:cs typeface="Calibri"/>
              </a:rPr>
              <a:t>for </a:t>
            </a:r>
            <a:r>
              <a:rPr lang="en-US" dirty="0">
                <a:cs typeface="Calibri"/>
              </a:rPr>
              <a:t>hamburgers and deli sandwiches. Some people even eat lettuce by itself. I </a:t>
            </a:r>
            <a:r>
              <a:rPr lang="en-US" dirty="0">
                <a:solidFill>
                  <a:schemeClr val="accent3"/>
                </a:solidFill>
                <a:cs typeface="Calibri"/>
              </a:rPr>
              <a:t>have</a:t>
            </a:r>
            <a:r>
              <a:rPr lang="en-US" dirty="0">
                <a:cs typeface="Calibri"/>
              </a:rPr>
              <a:t> not done </a:t>
            </a:r>
            <a:r>
              <a:rPr lang="en-US" dirty="0">
                <a:solidFill>
                  <a:schemeClr val="accent3"/>
                </a:solidFill>
                <a:cs typeface="Calibri"/>
              </a:rPr>
              <a:t>this</a:t>
            </a:r>
            <a:r>
              <a:rPr lang="en-US" dirty="0">
                <a:cs typeface="Calibri"/>
              </a:rPr>
              <a:t>. So you can purchase many types of things at stores.</a:t>
            </a:r>
            <a:endParaRPr lang="en-US" dirty="0"/>
          </a:p>
        </p:txBody>
      </p:sp>
    </p:spTree>
    <p:extLst>
      <p:ext uri="{BB962C8B-B14F-4D97-AF65-F5344CB8AC3E}">
        <p14:creationId xmlns:p14="http://schemas.microsoft.com/office/powerpoint/2010/main" val="4229873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DCB3-9B84-4C55-B298-3A43B500C6A4}"/>
              </a:ext>
            </a:extLst>
          </p:cNvPr>
          <p:cNvSpPr>
            <a:spLocks noGrp="1"/>
          </p:cNvSpPr>
          <p:nvPr>
            <p:ph type="title"/>
          </p:nvPr>
        </p:nvSpPr>
        <p:spPr/>
        <p:txBody>
          <a:bodyPr/>
          <a:lstStyle/>
          <a:p>
            <a:r>
              <a:rPr lang="en-US">
                <a:cs typeface="Calibri Light"/>
              </a:rPr>
              <a:t>short words are less useful?</a:t>
            </a:r>
            <a:endParaRPr lang="en-US"/>
          </a:p>
        </p:txBody>
      </p:sp>
      <p:sp>
        <p:nvSpPr>
          <p:cNvPr id="3" name="Content Placeholder 2">
            <a:extLst>
              <a:ext uri="{FF2B5EF4-FFF2-40B4-BE49-F238E27FC236}">
                <a16:creationId xmlns:a16="http://schemas.microsoft.com/office/drawing/2014/main" id="{691EED83-9C5D-4BBC-8CD3-5D174A7AB0B0}"/>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That naïve heuristic has exceptions: </a:t>
            </a:r>
            <a:endParaRPr lang="en-US" dirty="0"/>
          </a:p>
          <a:p>
            <a:r>
              <a:rPr lang="en-US" dirty="0">
                <a:cs typeface="Calibri"/>
              </a:rPr>
              <a:t>Cat</a:t>
            </a:r>
          </a:p>
          <a:p>
            <a:r>
              <a:rPr lang="en-US" dirty="0">
                <a:cs typeface="Calibri"/>
              </a:rPr>
              <a:t>Dog</a:t>
            </a:r>
          </a:p>
          <a:p>
            <a:r>
              <a:rPr lang="en-US" dirty="0">
                <a:cs typeface="Calibri"/>
              </a:rPr>
              <a:t>Gun</a:t>
            </a:r>
          </a:p>
          <a:p>
            <a:r>
              <a:rPr lang="en-US" dirty="0">
                <a:cs typeface="Calibri"/>
              </a:rPr>
              <a:t>Ben</a:t>
            </a:r>
          </a:p>
          <a:p>
            <a:endParaRPr lang="en-US" dirty="0">
              <a:cs typeface="Calibri"/>
            </a:endParaRPr>
          </a:p>
          <a:p>
            <a:endParaRPr lang="en-US" dirty="0">
              <a:cs typeface="Calibri"/>
            </a:endParaRPr>
          </a:p>
          <a:p>
            <a:pPr marL="0" indent="0">
              <a:buNone/>
            </a:pPr>
            <a:r>
              <a:rPr lang="en-US" sz="2400" dirty="0">
                <a:cs typeface="Calibri"/>
                <a:hlinkClick r:id="rId2"/>
              </a:rPr>
              <a:t>http://localhost:8888/notebooks/week5_clustering/nltk_for_text_processing.ipynb</a:t>
            </a:r>
          </a:p>
          <a:p>
            <a:pPr marL="0" indent="0">
              <a:buNone/>
            </a:pPr>
            <a:endParaRPr lang="en-US" sz="2400" dirty="0">
              <a:cs typeface="Calibri"/>
            </a:endParaRPr>
          </a:p>
        </p:txBody>
      </p:sp>
    </p:spTree>
    <p:extLst>
      <p:ext uri="{BB962C8B-B14F-4D97-AF65-F5344CB8AC3E}">
        <p14:creationId xmlns:p14="http://schemas.microsoft.com/office/powerpoint/2010/main" val="16090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4DBD-2F2E-4557-AD84-0C5227B4EED4}"/>
              </a:ext>
            </a:extLst>
          </p:cNvPr>
          <p:cNvSpPr>
            <a:spLocks noGrp="1"/>
          </p:cNvSpPr>
          <p:nvPr>
            <p:ph type="title"/>
          </p:nvPr>
        </p:nvSpPr>
        <p:spPr/>
        <p:txBody>
          <a:bodyPr/>
          <a:lstStyle/>
          <a:p>
            <a:r>
              <a:rPr lang="en-US" dirty="0">
                <a:ea typeface="+mj-lt"/>
                <a:cs typeface="+mj-lt"/>
              </a:rPr>
              <a:t>Complex commands</a:t>
            </a:r>
            <a:r>
              <a:rPr lang="en-US">
                <a:cs typeface="Calibri Light"/>
              </a:rPr>
              <a:t> do not just appear;</a:t>
            </a:r>
            <a:br>
              <a:rPr lang="en-US" dirty="0">
                <a:cs typeface="Calibri Light"/>
              </a:rPr>
            </a:br>
            <a:r>
              <a:rPr lang="en-US" dirty="0">
                <a:cs typeface="Calibri Light"/>
              </a:rPr>
              <a:t>I iteratively discover commands</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CB85CA38-3926-4B28-B6E9-852385889BE7}"/>
              </a:ext>
            </a:extLst>
          </p:cNvPr>
          <p:cNvPicPr>
            <a:picLocks noGrp="1" noChangeAspect="1"/>
          </p:cNvPicPr>
          <p:nvPr>
            <p:ph idx="1"/>
          </p:nvPr>
        </p:nvPicPr>
        <p:blipFill>
          <a:blip r:embed="rId2"/>
          <a:stretch>
            <a:fillRect/>
          </a:stretch>
        </p:blipFill>
        <p:spPr>
          <a:xfrm>
            <a:off x="1571355" y="1836514"/>
            <a:ext cx="9049289" cy="3006844"/>
          </a:xfrm>
          <a:prstGeom prst="rect">
            <a:avLst/>
          </a:prstGeom>
        </p:spPr>
      </p:pic>
      <p:sp>
        <p:nvSpPr>
          <p:cNvPr id="6" name="TextBox 5">
            <a:extLst>
              <a:ext uri="{FF2B5EF4-FFF2-40B4-BE49-F238E27FC236}">
                <a16:creationId xmlns:a16="http://schemas.microsoft.com/office/drawing/2014/main" id="{01CF2BC0-783E-432E-A7B9-F82151A4B45A}"/>
              </a:ext>
            </a:extLst>
          </p:cNvPr>
          <p:cNvSpPr txBox="1"/>
          <p:nvPr/>
        </p:nvSpPr>
        <p:spPr>
          <a:xfrm>
            <a:off x="1647645" y="5033513"/>
            <a:ext cx="9112369"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I don't memorize</a:t>
            </a:r>
            <a:r>
              <a:rPr lang="en-US" sz="2800">
                <a:cs typeface="Calibri"/>
              </a:rPr>
              <a:t> these commands. I build them iteratively.</a:t>
            </a:r>
            <a:endParaRPr lang="en-US"/>
          </a:p>
          <a:p>
            <a:r>
              <a:rPr lang="en-US" sz="2800">
                <a:cs typeface="Calibri"/>
              </a:rPr>
              <a:t>The final result is concise; it hides hours of detective work.</a:t>
            </a:r>
          </a:p>
        </p:txBody>
      </p:sp>
    </p:spTree>
    <p:extLst>
      <p:ext uri="{BB962C8B-B14F-4D97-AF65-F5344CB8AC3E}">
        <p14:creationId xmlns:p14="http://schemas.microsoft.com/office/powerpoint/2010/main" val="1236345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0F85-D73A-4109-A49C-8D60755E58B4}"/>
              </a:ext>
            </a:extLst>
          </p:cNvPr>
          <p:cNvSpPr>
            <a:spLocks noGrp="1"/>
          </p:cNvSpPr>
          <p:nvPr>
            <p:ph type="title"/>
          </p:nvPr>
        </p:nvSpPr>
        <p:spPr/>
        <p:txBody>
          <a:bodyPr/>
          <a:lstStyle/>
          <a:p>
            <a:r>
              <a:rPr lang="en-US" dirty="0">
                <a:cs typeface="Calibri Light"/>
                <a:hlinkClick r:id="rId2"/>
              </a:rPr>
              <a:t>Stop words</a:t>
            </a:r>
            <a:endParaRPr lang="en-US" dirty="0">
              <a:hlinkClick r:id="rId2"/>
            </a:endParaRPr>
          </a:p>
        </p:txBody>
      </p:sp>
      <p:sp>
        <p:nvSpPr>
          <p:cNvPr id="3" name="Content Placeholder 2">
            <a:extLst>
              <a:ext uri="{FF2B5EF4-FFF2-40B4-BE49-F238E27FC236}">
                <a16:creationId xmlns:a16="http://schemas.microsoft.com/office/drawing/2014/main" id="{336A4DB2-2179-4773-AAF4-55F98144F2A4}"/>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There are many lists of stop words available, i.e.</a:t>
            </a:r>
            <a:endParaRPr lang="en-US" dirty="0">
              <a:cs typeface="Calibri"/>
            </a:endParaRPr>
          </a:p>
          <a:p>
            <a:r>
              <a:rPr lang="en-US" dirty="0">
                <a:cs typeface="Calibri"/>
                <a:hlinkClick r:id="rId3"/>
              </a:rPr>
              <a:t>https://gist.github.com/sebleier/554280</a:t>
            </a:r>
            <a:endParaRPr lang="en-US">
              <a:cs typeface="Calibri"/>
            </a:endParaRPr>
          </a:p>
          <a:p>
            <a:r>
              <a:rPr lang="en-US" dirty="0">
                <a:cs typeface="Calibri"/>
                <a:hlinkClick r:id="rId4"/>
              </a:rPr>
              <a:t>http://xpo6.com/list-of-english-stop-words/</a:t>
            </a:r>
            <a:endParaRPr lang="en-US" dirty="0">
              <a:cs typeface="Calibri"/>
            </a:endParaRPr>
          </a:p>
          <a:p>
            <a:endParaRPr lang="en-US" dirty="0">
              <a:cs typeface="Calibri"/>
            </a:endParaRPr>
          </a:p>
          <a:p>
            <a:pPr marL="0" indent="0">
              <a:buNone/>
            </a:pPr>
            <a:r>
              <a:rPr lang="en-US">
                <a:cs typeface="Calibri"/>
              </a:rPr>
              <a:t>the specific list of stop words isn't priority</a:t>
            </a:r>
            <a:endParaRPr lang="en-US" dirty="0">
              <a:cs typeface="Calibri"/>
            </a:endParaRPr>
          </a:p>
          <a:p>
            <a:endParaRPr lang="en-US" dirty="0">
              <a:cs typeface="Calibri"/>
            </a:endParaRPr>
          </a:p>
        </p:txBody>
      </p:sp>
    </p:spTree>
    <p:extLst>
      <p:ext uri="{BB962C8B-B14F-4D97-AF65-F5344CB8AC3E}">
        <p14:creationId xmlns:p14="http://schemas.microsoft.com/office/powerpoint/2010/main" val="3829095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4DC5-FB09-4210-992F-BB82E668D3F3}"/>
              </a:ext>
            </a:extLst>
          </p:cNvPr>
          <p:cNvSpPr>
            <a:spLocks noGrp="1"/>
          </p:cNvSpPr>
          <p:nvPr>
            <p:ph type="title"/>
          </p:nvPr>
        </p:nvSpPr>
        <p:spPr/>
        <p:txBody>
          <a:bodyPr/>
          <a:lstStyle/>
          <a:p>
            <a:r>
              <a:rPr lang="en-US" dirty="0">
                <a:cs typeface="Calibri Light"/>
              </a:rPr>
              <a:t>We can clean documents! Now what?</a:t>
            </a:r>
            <a:endParaRPr lang="en-US" dirty="0"/>
          </a:p>
        </p:txBody>
      </p:sp>
      <p:sp>
        <p:nvSpPr>
          <p:cNvPr id="3" name="Content Placeholder 2">
            <a:extLst>
              <a:ext uri="{FF2B5EF4-FFF2-40B4-BE49-F238E27FC236}">
                <a16:creationId xmlns:a16="http://schemas.microsoft.com/office/drawing/2014/main" id="{D6A69C4D-5A29-4BC0-822C-C4489C31EF8C}"/>
              </a:ext>
            </a:extLst>
          </p:cNvPr>
          <p:cNvSpPr>
            <a:spLocks noGrp="1"/>
          </p:cNvSpPr>
          <p:nvPr>
            <p:ph idx="1"/>
          </p:nvPr>
        </p:nvSpPr>
        <p:spPr/>
        <p:txBody>
          <a:bodyPr vert="horz" lIns="91440" tIns="45720" rIns="91440" bIns="45720" rtlCol="0" anchor="t">
            <a:normAutofit/>
          </a:bodyPr>
          <a:lstStyle/>
          <a:p>
            <a:endParaRPr lang="en-US">
              <a:cs typeface="Calibri"/>
            </a:endParaRPr>
          </a:p>
          <a:p>
            <a:r>
              <a:rPr lang="en-US" i="1" dirty="0">
                <a:cs typeface="Calibri"/>
              </a:rPr>
              <a:t>Next up</a:t>
            </a:r>
            <a:r>
              <a:rPr lang="en-US" dirty="0">
                <a:cs typeface="Calibri"/>
              </a:rPr>
              <a:t>: identifying words that are more unique to documents</a:t>
            </a:r>
          </a:p>
        </p:txBody>
      </p:sp>
    </p:spTree>
    <p:extLst>
      <p:ext uri="{BB962C8B-B14F-4D97-AF65-F5344CB8AC3E}">
        <p14:creationId xmlns:p14="http://schemas.microsoft.com/office/powerpoint/2010/main" val="1806927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8A5E-B237-4B42-AE35-106DA0758CF5}"/>
              </a:ext>
            </a:extLst>
          </p:cNvPr>
          <p:cNvSpPr>
            <a:spLocks noGrp="1"/>
          </p:cNvSpPr>
          <p:nvPr>
            <p:ph type="title"/>
          </p:nvPr>
        </p:nvSpPr>
        <p:spPr>
          <a:xfrm>
            <a:off x="838200" y="365125"/>
            <a:ext cx="11105071" cy="1325563"/>
          </a:xfrm>
        </p:spPr>
        <p:txBody>
          <a:bodyPr/>
          <a:lstStyle/>
          <a:p>
            <a:r>
              <a:rPr lang="en-US" dirty="0">
                <a:cs typeface="Calibri Light"/>
                <a:hlinkClick r:id="rId3"/>
              </a:rPr>
              <a:t>Term Frequency-Inverse Document Frequency</a:t>
            </a:r>
            <a:endParaRPr lang="en-US" dirty="0">
              <a:hlinkClick r:id="rId3"/>
            </a:endParaRPr>
          </a:p>
        </p:txBody>
      </p:sp>
      <p:sp>
        <p:nvSpPr>
          <p:cNvPr id="3" name="Content Placeholder 2">
            <a:extLst>
              <a:ext uri="{FF2B5EF4-FFF2-40B4-BE49-F238E27FC236}">
                <a16:creationId xmlns:a16="http://schemas.microsoft.com/office/drawing/2014/main" id="{107C0679-469B-401A-8A3E-7AC81E823556}"/>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err="1">
                <a:cs typeface="Calibri"/>
              </a:rPr>
              <a:t>Tf-idf</a:t>
            </a:r>
            <a:r>
              <a:rPr lang="en-US" dirty="0">
                <a:cs typeface="Calibri"/>
              </a:rPr>
              <a:t> makes rare words more prominent and effectively ignores common words.</a:t>
            </a:r>
            <a:br>
              <a:rPr lang="en-US" dirty="0">
                <a:cs typeface="Calibri"/>
              </a:rPr>
            </a:br>
            <a:endParaRPr lang="en-US" dirty="0">
              <a:cs typeface="Calibri"/>
            </a:endParaRPr>
          </a:p>
          <a:p>
            <a:endParaRPr lang="en-US" dirty="0">
              <a:ea typeface="+mn-lt"/>
              <a:cs typeface="+mn-lt"/>
            </a:endParaRPr>
          </a:p>
          <a:p>
            <a:endParaRPr lang="en-US" dirty="0">
              <a:ea typeface="+mn-lt"/>
              <a:cs typeface="+mn-lt"/>
            </a:endParaRPr>
          </a:p>
          <a:p>
            <a:pPr>
              <a:buNone/>
            </a:pPr>
            <a:r>
              <a:rPr lang="en-US" dirty="0">
                <a:ea typeface="+mn-lt"/>
                <a:cs typeface="+mn-lt"/>
              </a:rPr>
              <a:t>http://localhost:8888/notebooks/week5_clustering/tfidf_old.ipynb</a:t>
            </a:r>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2626704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0808-3C74-43EF-827F-1B23183B1EA3}"/>
              </a:ext>
            </a:extLst>
          </p:cNvPr>
          <p:cNvSpPr>
            <a:spLocks noGrp="1"/>
          </p:cNvSpPr>
          <p:nvPr>
            <p:ph type="title"/>
          </p:nvPr>
        </p:nvSpPr>
        <p:spPr/>
        <p:txBody>
          <a:bodyPr/>
          <a:lstStyle/>
          <a:p>
            <a:r>
              <a:rPr lang="en-US" dirty="0">
                <a:cs typeface="Calibri Light"/>
              </a:rPr>
              <a:t>document-term matrix</a:t>
            </a:r>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57103C6C-0DF6-45FF-9F7A-FD47CF32892D}"/>
              </a:ext>
            </a:extLst>
          </p:cNvPr>
          <p:cNvPicPr>
            <a:picLocks noGrp="1" noChangeAspect="1"/>
          </p:cNvPicPr>
          <p:nvPr>
            <p:ph idx="1"/>
          </p:nvPr>
        </p:nvPicPr>
        <p:blipFill>
          <a:blip r:embed="rId3"/>
          <a:stretch>
            <a:fillRect/>
          </a:stretch>
        </p:blipFill>
        <p:spPr>
          <a:xfrm>
            <a:off x="3202916" y="1450391"/>
            <a:ext cx="6993866" cy="5188069"/>
          </a:xfrm>
          <a:prstGeom prst="rect">
            <a:avLst/>
          </a:prstGeom>
        </p:spPr>
      </p:pic>
    </p:spTree>
    <p:extLst>
      <p:ext uri="{BB962C8B-B14F-4D97-AF65-F5344CB8AC3E}">
        <p14:creationId xmlns:p14="http://schemas.microsoft.com/office/powerpoint/2010/main" val="3777250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0357-6A0A-4EF1-A9AA-9DFF23362782}"/>
              </a:ext>
            </a:extLst>
          </p:cNvPr>
          <p:cNvSpPr>
            <a:spLocks noGrp="1"/>
          </p:cNvSpPr>
          <p:nvPr>
            <p:ph type="title"/>
          </p:nvPr>
        </p:nvSpPr>
        <p:spPr/>
        <p:txBody>
          <a:bodyPr/>
          <a:lstStyle/>
          <a:p>
            <a:r>
              <a:rPr lang="en-US" dirty="0">
                <a:cs typeface="Calibri Light"/>
              </a:rPr>
              <a:t>K-means applies to documents</a:t>
            </a:r>
            <a:endParaRPr lang="en-US" dirty="0"/>
          </a:p>
        </p:txBody>
      </p:sp>
      <p:sp>
        <p:nvSpPr>
          <p:cNvPr id="3" name="Content Placeholder 2">
            <a:extLst>
              <a:ext uri="{FF2B5EF4-FFF2-40B4-BE49-F238E27FC236}">
                <a16:creationId xmlns:a16="http://schemas.microsoft.com/office/drawing/2014/main" id="{325778A5-FBCE-4B14-8523-128EDF58C101}"/>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See http://brandonrose.org/clustering</a:t>
            </a:r>
          </a:p>
        </p:txBody>
      </p:sp>
    </p:spTree>
    <p:extLst>
      <p:ext uri="{BB962C8B-B14F-4D97-AF65-F5344CB8AC3E}">
        <p14:creationId xmlns:p14="http://schemas.microsoft.com/office/powerpoint/2010/main" val="1825696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38F6-BCD0-4706-B22A-95509A0E41D3}"/>
              </a:ext>
            </a:extLst>
          </p:cNvPr>
          <p:cNvSpPr>
            <a:spLocks noGrp="1"/>
          </p:cNvSpPr>
          <p:nvPr>
            <p:ph type="title"/>
          </p:nvPr>
        </p:nvSpPr>
        <p:spPr>
          <a:xfrm>
            <a:off x="838200" y="365125"/>
            <a:ext cx="11335109" cy="1325563"/>
          </a:xfrm>
        </p:spPr>
        <p:txBody>
          <a:bodyPr/>
          <a:lstStyle/>
          <a:p>
            <a:r>
              <a:rPr lang="en-US" dirty="0">
                <a:cs typeface="Calibri Light"/>
                <a:hlinkClick r:id="rId2"/>
              </a:rPr>
              <a:t>Topic modeling</a:t>
            </a:r>
            <a:r>
              <a:rPr lang="en-US" dirty="0">
                <a:cs typeface="Calibri Light"/>
              </a:rPr>
              <a:t> for unstructured text documents</a:t>
            </a:r>
          </a:p>
        </p:txBody>
      </p:sp>
      <p:sp>
        <p:nvSpPr>
          <p:cNvPr id="3" name="Content Placeholder 2">
            <a:extLst>
              <a:ext uri="{FF2B5EF4-FFF2-40B4-BE49-F238E27FC236}">
                <a16:creationId xmlns:a16="http://schemas.microsoft.com/office/drawing/2014/main" id="{28ACF8E1-894D-46FE-8EB0-4749B28E015B}"/>
              </a:ext>
            </a:extLst>
          </p:cNvPr>
          <p:cNvSpPr>
            <a:spLocks noGrp="1"/>
          </p:cNvSpPr>
          <p:nvPr>
            <p:ph idx="1"/>
          </p:nvPr>
        </p:nvSpPr>
        <p:spPr/>
        <p:txBody>
          <a:bodyPr vert="horz" lIns="91440" tIns="45720" rIns="91440" bIns="45720" rtlCol="0" anchor="t">
            <a:normAutofit/>
          </a:bodyPr>
          <a:lstStyle/>
          <a:p>
            <a:pPr>
              <a:buNone/>
            </a:pPr>
            <a:endParaRPr lang="en-US" dirty="0">
              <a:cs typeface="Calibri"/>
            </a:endParaRPr>
          </a:p>
          <a:p>
            <a:pPr marL="0" indent="0">
              <a:buNone/>
            </a:pPr>
            <a:endParaRPr lang="en-US" dirty="0">
              <a:cs typeface="Calibri"/>
            </a:endParaRPr>
          </a:p>
          <a:p>
            <a:pPr>
              <a:buNone/>
            </a:pPr>
            <a:r>
              <a:rPr lang="en-US" u="sng" dirty="0">
                <a:cs typeface="Calibri"/>
                <a:hlinkClick r:id="rId3"/>
              </a:rPr>
              <a:t>LDA: Latent Dirichlet Allocation</a:t>
            </a:r>
            <a:endParaRPr lang="en-US"/>
          </a:p>
        </p:txBody>
      </p:sp>
    </p:spTree>
    <p:extLst>
      <p:ext uri="{BB962C8B-B14F-4D97-AF65-F5344CB8AC3E}">
        <p14:creationId xmlns:p14="http://schemas.microsoft.com/office/powerpoint/2010/main" val="753759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562D-9012-4727-AF98-A032FC3F6E10}"/>
              </a:ext>
            </a:extLst>
          </p:cNvPr>
          <p:cNvSpPr>
            <a:spLocks noGrp="1"/>
          </p:cNvSpPr>
          <p:nvPr>
            <p:ph type="title"/>
          </p:nvPr>
        </p:nvSpPr>
        <p:spPr>
          <a:xfrm>
            <a:off x="421257" y="4678332"/>
            <a:ext cx="10515600" cy="1325563"/>
          </a:xfrm>
        </p:spPr>
        <p:txBody>
          <a:bodyPr>
            <a:normAutofit/>
          </a:bodyPr>
          <a:lstStyle/>
          <a:p>
            <a:r>
              <a:rPr lang="en-US">
                <a:cs typeface="Calibri Light"/>
              </a:rPr>
              <a:t>"Unreasonable" Parsing</a:t>
            </a:r>
            <a:endParaRPr lang="en-US">
              <a:ea typeface="+mj-lt"/>
              <a:cs typeface="+mj-lt"/>
            </a:endParaRPr>
          </a:p>
        </p:txBody>
      </p:sp>
      <p:pic>
        <p:nvPicPr>
          <p:cNvPr id="4" name="Picture 4" descr="A picture containing vector graphics&#10;&#10;Description generated with high confidence">
            <a:extLst>
              <a:ext uri="{FF2B5EF4-FFF2-40B4-BE49-F238E27FC236}">
                <a16:creationId xmlns:a16="http://schemas.microsoft.com/office/drawing/2014/main" id="{FABC02A5-BB96-4D38-8593-EBD23AE6DFFD}"/>
              </a:ext>
            </a:extLst>
          </p:cNvPr>
          <p:cNvPicPr>
            <a:picLocks noGrp="1" noChangeAspect="1"/>
          </p:cNvPicPr>
          <p:nvPr>
            <p:ph idx="1"/>
          </p:nvPr>
        </p:nvPicPr>
        <p:blipFill>
          <a:blip r:embed="rId3"/>
          <a:stretch>
            <a:fillRect/>
          </a:stretch>
        </p:blipFill>
        <p:spPr>
          <a:xfrm>
            <a:off x="944218" y="445399"/>
            <a:ext cx="4351338" cy="4351338"/>
          </a:xfrm>
          <a:prstGeom prst="rect">
            <a:avLst/>
          </a:prstGeom>
        </p:spPr>
      </p:pic>
      <p:sp>
        <p:nvSpPr>
          <p:cNvPr id="6" name="TextBox 5">
            <a:extLst>
              <a:ext uri="{FF2B5EF4-FFF2-40B4-BE49-F238E27FC236}">
                <a16:creationId xmlns:a16="http://schemas.microsoft.com/office/drawing/2014/main" id="{D63B4CA8-0FD6-4F1B-9BD8-DE1516554D71}"/>
              </a:ext>
            </a:extLst>
          </p:cNvPr>
          <p:cNvSpPr txBox="1"/>
          <p:nvPr/>
        </p:nvSpPr>
        <p:spPr>
          <a:xfrm>
            <a:off x="5529532" y="2690003"/>
            <a:ext cx="7875916"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t>header separated by commas</a:t>
            </a:r>
            <a:endParaRPr lang="en-US" sz="2800" dirty="0">
              <a:cs typeface="Calibri"/>
            </a:endParaRPr>
          </a:p>
          <a:p>
            <a:pPr marL="457200" indent="-457200">
              <a:buFont typeface="Arial"/>
              <a:buChar char="•"/>
            </a:pPr>
            <a:r>
              <a:rPr lang="en-US" sz="2800">
                <a:cs typeface="Calibri"/>
              </a:rPr>
              <a:t>First data column separated by   :</a:t>
            </a:r>
            <a:endParaRPr lang="en-US" sz="2800" dirty="0">
              <a:cs typeface="Calibri"/>
            </a:endParaRPr>
          </a:p>
          <a:p>
            <a:pPr marL="457200" indent="-457200">
              <a:buFont typeface="Arial"/>
              <a:buChar char="•"/>
            </a:pPr>
            <a:r>
              <a:rPr lang="en-US" sz="2800">
                <a:cs typeface="Calibri"/>
              </a:rPr>
              <a:t>Subsequenct columns separated by   |</a:t>
            </a:r>
            <a:endParaRPr lang="en-US" sz="2800" dirty="0">
              <a:cs typeface="Calibri"/>
            </a:endParaRPr>
          </a:p>
          <a:p>
            <a:pPr marL="457200" indent="-457200">
              <a:buFont typeface="Arial"/>
              <a:buChar char="•"/>
            </a:pPr>
            <a:endParaRPr lang="en-US" sz="2800" dirty="0">
              <a:cs typeface="Calibri"/>
            </a:endParaRPr>
          </a:p>
        </p:txBody>
      </p:sp>
    </p:spTree>
    <p:extLst>
      <p:ext uri="{BB962C8B-B14F-4D97-AF65-F5344CB8AC3E}">
        <p14:creationId xmlns:p14="http://schemas.microsoft.com/office/powerpoint/2010/main" val="18939660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5903-89B4-43DE-A738-1F93B90E849E}"/>
              </a:ext>
            </a:extLst>
          </p:cNvPr>
          <p:cNvSpPr>
            <a:spLocks noGrp="1"/>
          </p:cNvSpPr>
          <p:nvPr>
            <p:ph type="title"/>
          </p:nvPr>
        </p:nvSpPr>
        <p:spPr/>
        <p:txBody>
          <a:bodyPr/>
          <a:lstStyle/>
          <a:p>
            <a:r>
              <a:rPr lang="en-US">
                <a:cs typeface="Calibri Light"/>
              </a:rPr>
              <a:t>Ambiguous but not conflicting</a:t>
            </a:r>
            <a:endParaRPr lang="en-US"/>
          </a:p>
        </p:txBody>
      </p:sp>
      <p:sp>
        <p:nvSpPr>
          <p:cNvPr id="3" name="Content Placeholder 2">
            <a:extLst>
              <a:ext uri="{FF2B5EF4-FFF2-40B4-BE49-F238E27FC236}">
                <a16:creationId xmlns:a16="http://schemas.microsoft.com/office/drawing/2014/main" id="{A19AE499-91BF-4523-B771-D331FEB976BE}"/>
              </a:ext>
            </a:extLst>
          </p:cNvPr>
          <p:cNvSpPr>
            <a:spLocks noGrp="1"/>
          </p:cNvSpPr>
          <p:nvPr>
            <p:ph idx="1"/>
          </p:nvPr>
        </p:nvSpPr>
        <p:spPr>
          <a:xfrm>
            <a:off x="838200" y="2501360"/>
            <a:ext cx="11406996" cy="3675603"/>
          </a:xfrm>
        </p:spPr>
        <p:txBody>
          <a:bodyPr vert="horz" lIns="91440" tIns="45720" rIns="91440" bIns="45720" rtlCol="0" anchor="t">
            <a:normAutofit/>
          </a:bodyPr>
          <a:lstStyle/>
          <a:p>
            <a:r>
              <a:rPr lang="en-US">
                <a:cs typeface="Calibri"/>
              </a:rPr>
              <a:t>Assignments have been ambiguous</a:t>
            </a:r>
          </a:p>
          <a:p>
            <a:endParaRPr lang="en-US" dirty="0">
              <a:cs typeface="Calibri"/>
            </a:endParaRPr>
          </a:p>
          <a:p>
            <a:endParaRPr lang="en-US" dirty="0">
              <a:cs typeface="Calibri"/>
            </a:endParaRPr>
          </a:p>
          <a:p>
            <a:r>
              <a:rPr lang="en-US">
                <a:cs typeface="Calibri"/>
              </a:rPr>
              <a:t>Haven't been able to figure out how to create conflicting requirements</a:t>
            </a:r>
          </a:p>
          <a:p>
            <a:endParaRPr lang="en-US" dirty="0">
              <a:cs typeface="Calibri"/>
            </a:endParaRPr>
          </a:p>
        </p:txBody>
      </p:sp>
    </p:spTree>
    <p:extLst>
      <p:ext uri="{BB962C8B-B14F-4D97-AF65-F5344CB8AC3E}">
        <p14:creationId xmlns:p14="http://schemas.microsoft.com/office/powerpoint/2010/main" val="27857660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C84B-C8B7-4398-BE07-50DFFF496455}"/>
              </a:ext>
            </a:extLst>
          </p:cNvPr>
          <p:cNvSpPr>
            <a:spLocks noGrp="1"/>
          </p:cNvSpPr>
          <p:nvPr>
            <p:ph type="title"/>
          </p:nvPr>
        </p:nvSpPr>
        <p:spPr/>
        <p:txBody>
          <a:bodyPr/>
          <a:lstStyle/>
          <a:p>
            <a:r>
              <a:rPr lang="en-US">
                <a:cs typeface="Calibri Light"/>
              </a:rPr>
              <a:t>Coding Homework Warmup</a:t>
            </a:r>
            <a:endParaRPr lang="en-US" dirty="0"/>
          </a:p>
        </p:txBody>
      </p:sp>
      <p:sp>
        <p:nvSpPr>
          <p:cNvPr id="3" name="Content Placeholder 2">
            <a:extLst>
              <a:ext uri="{FF2B5EF4-FFF2-40B4-BE49-F238E27FC236}">
                <a16:creationId xmlns:a16="http://schemas.microsoft.com/office/drawing/2014/main" id="{E7608096-0D61-440F-9E8F-CC9D411F5CD2}"/>
              </a:ext>
            </a:extLst>
          </p:cNvPr>
          <p:cNvSpPr>
            <a:spLocks noGrp="1"/>
          </p:cNvSpPr>
          <p:nvPr>
            <p:ph idx="1"/>
          </p:nvPr>
        </p:nvSpPr>
        <p:spPr>
          <a:xfrm>
            <a:off x="838200" y="1825625"/>
            <a:ext cx="10515600" cy="4595753"/>
          </a:xfrm>
        </p:spPr>
        <p:txBody>
          <a:bodyPr vert="horz" lIns="91440" tIns="45720" rIns="91440" bIns="45720" rtlCol="0" anchor="t">
            <a:normAutofit fontScale="77500" lnSpcReduction="20000"/>
          </a:bodyPr>
          <a:lstStyle/>
          <a:p>
            <a:pPr>
              <a:buNone/>
            </a:pPr>
            <a:r>
              <a:rPr lang="en-US" sz="3600">
                <a:cs typeface="Calibri"/>
              </a:rPr>
              <a:t>Warmup: convert date-time to day of week</a:t>
            </a:r>
            <a:endParaRPr lang="en-US"/>
          </a:p>
          <a:p>
            <a:endParaRPr lang="en-US" dirty="0">
              <a:cs typeface="Calibri"/>
            </a:endParaRPr>
          </a:p>
          <a:p>
            <a:pPr marL="0" indent="0">
              <a:buNone/>
            </a:pPr>
            <a:r>
              <a:rPr lang="en-US">
                <a:latin typeface="Courier New"/>
                <a:cs typeface="Courier New"/>
              </a:rPr>
              <a:t>def convert_datetime_to_dayofweek(datetime_string):</a:t>
            </a:r>
          </a:p>
          <a:p>
            <a:pPr marL="0" indent="0">
              <a:buNone/>
            </a:pPr>
            <a:r>
              <a:rPr lang="en-US">
                <a:latin typeface="Courier New"/>
                <a:cs typeface="Courier New"/>
              </a:rPr>
              <a:t>    """</a:t>
            </a:r>
          </a:p>
          <a:p>
            <a:pPr marL="0" indent="0">
              <a:buNone/>
            </a:pPr>
            <a:r>
              <a:rPr lang="en-US">
                <a:latin typeface="Courier New"/>
                <a:cs typeface="Courier New"/>
              </a:rPr>
              <a:t>    &gt;&gt;&gt; convert_datetime_to_dayofweek('Jun 1 2005  1:33PM')</a:t>
            </a:r>
          </a:p>
          <a:p>
            <a:pPr marL="0" indent="0">
              <a:buNone/>
            </a:pPr>
            <a:r>
              <a:rPr lang="en-US">
                <a:latin typeface="Courier New"/>
                <a:cs typeface="Courier New"/>
              </a:rPr>
              <a:t>    'Wednesday'</a:t>
            </a:r>
          </a:p>
          <a:p>
            <a:pPr marL="0" indent="0">
              <a:buNone/>
            </a:pPr>
            <a:r>
              <a:rPr lang="en-US" dirty="0">
                <a:latin typeface="Courier New"/>
                <a:cs typeface="Courier New"/>
              </a:rPr>
              <a:t>    </a:t>
            </a:r>
          </a:p>
          <a:p>
            <a:pPr marL="0" indent="0">
              <a:buNone/>
            </a:pPr>
            <a:r>
              <a:rPr lang="en-US">
                <a:latin typeface="Courier New"/>
                <a:cs typeface="Courier New"/>
              </a:rPr>
              <a:t>    &gt;&gt;&gt; convert_datetime_to_dayofweek('Oct 25 2012  2:17AM')</a:t>
            </a:r>
          </a:p>
          <a:p>
            <a:pPr marL="0" indent="0">
              <a:buNone/>
            </a:pPr>
            <a:r>
              <a:rPr lang="en-US">
                <a:latin typeface="Courier New"/>
                <a:cs typeface="Courier New"/>
              </a:rPr>
              <a:t>    'Thursday'</a:t>
            </a:r>
          </a:p>
          <a:p>
            <a:pPr marL="0" indent="0">
              <a:buNone/>
            </a:pPr>
            <a:r>
              <a:rPr lang="en-US">
                <a:latin typeface="Courier New"/>
                <a:cs typeface="Courier New"/>
              </a:rPr>
              <a:t>    """</a:t>
            </a:r>
          </a:p>
          <a:p>
            <a:pPr marL="0" indent="0">
              <a:buNone/>
            </a:pPr>
            <a:r>
              <a:rPr lang="en-US">
                <a:latin typeface="Courier New"/>
                <a:cs typeface="Courier New"/>
              </a:rPr>
              <a:t>    # your code goes here</a:t>
            </a:r>
            <a:endParaRPr lang="en-US" dirty="0">
              <a:latin typeface="Courier New"/>
              <a:cs typeface="Courier New"/>
            </a:endParaRPr>
          </a:p>
          <a:p>
            <a:pPr marL="0" indent="0">
              <a:buNone/>
            </a:pPr>
            <a:r>
              <a:rPr lang="en-US">
                <a:latin typeface="Courier New"/>
                <a:cs typeface="Courier New"/>
              </a:rPr>
              <a:t>    return dayofweek</a:t>
            </a:r>
          </a:p>
          <a:p>
            <a:endParaRPr lang="en-US" dirty="0">
              <a:cs typeface="Calibri"/>
            </a:endParaRPr>
          </a:p>
        </p:txBody>
      </p:sp>
    </p:spTree>
    <p:extLst>
      <p:ext uri="{BB962C8B-B14F-4D97-AF65-F5344CB8AC3E}">
        <p14:creationId xmlns:p14="http://schemas.microsoft.com/office/powerpoint/2010/main" val="17893774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93F8-F818-45E9-81EC-6F99C6260895}"/>
              </a:ext>
            </a:extLst>
          </p:cNvPr>
          <p:cNvSpPr>
            <a:spLocks noGrp="1"/>
          </p:cNvSpPr>
          <p:nvPr>
            <p:ph type="title"/>
          </p:nvPr>
        </p:nvSpPr>
        <p:spPr/>
        <p:txBody>
          <a:bodyPr/>
          <a:lstStyle/>
          <a:p>
            <a:r>
              <a:rPr lang="en-US" dirty="0">
                <a:cs typeface="Calibri Light"/>
              </a:rPr>
              <a:t>Fix the function</a:t>
            </a:r>
            <a:endParaRPr lang="en-US" dirty="0"/>
          </a:p>
        </p:txBody>
      </p:sp>
      <p:sp>
        <p:nvSpPr>
          <p:cNvPr id="3" name="Content Placeholder 2">
            <a:extLst>
              <a:ext uri="{FF2B5EF4-FFF2-40B4-BE49-F238E27FC236}">
                <a16:creationId xmlns:a16="http://schemas.microsoft.com/office/drawing/2014/main" id="{ACCD8B00-0CD8-4F6C-9285-24F3880AC1D6}"/>
              </a:ext>
            </a:extLst>
          </p:cNvPr>
          <p:cNvSpPr>
            <a:spLocks noGrp="1"/>
          </p:cNvSpPr>
          <p:nvPr>
            <p:ph idx="1"/>
          </p:nvPr>
        </p:nvSpPr>
        <p:spPr/>
        <p:txBody>
          <a:bodyPr vert="horz" lIns="91440" tIns="45720" rIns="91440" bIns="45720" rtlCol="0" anchor="t">
            <a:normAutofit/>
          </a:bodyPr>
          <a:lstStyle/>
          <a:p>
            <a:endParaRPr lang="en-US" dirty="0">
              <a:cs typeface="Calibri"/>
            </a:endParaRPr>
          </a:p>
          <a:p>
            <a:r>
              <a:rPr lang="en-US" dirty="0">
                <a:cs typeface="Calibri"/>
              </a:rPr>
              <a:t>I provide a function</a:t>
            </a:r>
            <a:endParaRPr lang="en-US" dirty="0"/>
          </a:p>
          <a:p>
            <a:r>
              <a:rPr lang="en-US" dirty="0">
                <a:cs typeface="Calibri"/>
              </a:rPr>
              <a:t>The function has no errors. </a:t>
            </a:r>
          </a:p>
          <a:p>
            <a:r>
              <a:rPr lang="en-US" dirty="0">
                <a:cs typeface="Calibri"/>
              </a:rPr>
              <a:t>But the function also doesn't do what I want.</a:t>
            </a:r>
          </a:p>
          <a:p>
            <a:endParaRPr lang="en-US" dirty="0">
              <a:cs typeface="Calibri"/>
            </a:endParaRPr>
          </a:p>
          <a:p>
            <a:r>
              <a:rPr lang="en-US" dirty="0">
                <a:cs typeface="Calibri"/>
              </a:rPr>
              <a:t>You fix it</a:t>
            </a:r>
            <a:endParaRPr lang="en-US" dirty="0"/>
          </a:p>
          <a:p>
            <a:r>
              <a:rPr lang="en-US" dirty="0">
                <a:cs typeface="Calibri"/>
              </a:rPr>
              <a:t>You submit the fixed function in a .</a:t>
            </a:r>
            <a:r>
              <a:rPr lang="en-US" dirty="0" err="1">
                <a:cs typeface="Calibri"/>
              </a:rPr>
              <a:t>py</a:t>
            </a:r>
            <a:r>
              <a:rPr lang="en-US" dirty="0">
                <a:cs typeface="Calibri"/>
              </a:rPr>
              <a:t> file via Blackboard</a:t>
            </a:r>
          </a:p>
        </p:txBody>
      </p:sp>
    </p:spTree>
    <p:extLst>
      <p:ext uri="{BB962C8B-B14F-4D97-AF65-F5344CB8AC3E}">
        <p14:creationId xmlns:p14="http://schemas.microsoft.com/office/powerpoint/2010/main" val="220983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624E-1D7A-4FFB-98DE-948A38AEEB30}"/>
              </a:ext>
            </a:extLst>
          </p:cNvPr>
          <p:cNvSpPr>
            <a:spLocks noGrp="1"/>
          </p:cNvSpPr>
          <p:nvPr>
            <p:ph type="title"/>
          </p:nvPr>
        </p:nvSpPr>
        <p:spPr/>
        <p:txBody>
          <a:bodyPr>
            <a:normAutofit/>
          </a:bodyPr>
          <a:lstStyle/>
          <a:p>
            <a:r>
              <a:rPr lang="en-US" sz="4800">
                <a:cs typeface="Calibri Light"/>
              </a:rPr>
              <a:t>I use free software and free data</a:t>
            </a:r>
          </a:p>
        </p:txBody>
      </p:sp>
      <p:sp>
        <p:nvSpPr>
          <p:cNvPr id="3" name="Content Placeholder 2">
            <a:extLst>
              <a:ext uri="{FF2B5EF4-FFF2-40B4-BE49-F238E27FC236}">
                <a16:creationId xmlns:a16="http://schemas.microsoft.com/office/drawing/2014/main" id="{8DF89DAF-C5A0-432D-B3F0-5CF384388879}"/>
              </a:ext>
            </a:extLst>
          </p:cNvPr>
          <p:cNvSpPr>
            <a:spLocks noGrp="1"/>
          </p:cNvSpPr>
          <p:nvPr>
            <p:ph idx="1"/>
          </p:nvPr>
        </p:nvSpPr>
        <p:spPr/>
        <p:txBody>
          <a:bodyPr vert="horz" lIns="91440" tIns="45720" rIns="91440" bIns="45720" rtlCol="0" anchor="t">
            <a:normAutofit/>
          </a:bodyPr>
          <a:lstStyle/>
          <a:p>
            <a:r>
              <a:rPr lang="en-US">
                <a:cs typeface="Calibri"/>
              </a:rPr>
              <a:t>There's lots of commerical software available</a:t>
            </a:r>
            <a:endParaRPr lang="en-US" dirty="0">
              <a:cs typeface="Calibri"/>
            </a:endParaRPr>
          </a:p>
          <a:p>
            <a:endParaRPr lang="en-US" dirty="0">
              <a:cs typeface="Calibri"/>
            </a:endParaRPr>
          </a:p>
          <a:p>
            <a:r>
              <a:rPr lang="en-US">
                <a:cs typeface="Calibri"/>
              </a:rPr>
              <a:t>Financially, I don't want to pay for software or data</a:t>
            </a:r>
            <a:endParaRPr lang="en-US"/>
          </a:p>
          <a:p>
            <a:endParaRPr lang="en-US" dirty="0">
              <a:cs typeface="Calibri"/>
            </a:endParaRPr>
          </a:p>
          <a:p>
            <a:r>
              <a:rPr lang="en-US">
                <a:cs typeface="Calibri"/>
              </a:rPr>
              <a:t>Morally, I want to enable reproducability for other people</a:t>
            </a:r>
            <a:endParaRPr lang="en-US" dirty="0">
              <a:cs typeface="Calibri"/>
            </a:endParaRPr>
          </a:p>
        </p:txBody>
      </p:sp>
    </p:spTree>
    <p:extLst>
      <p:ext uri="{BB962C8B-B14F-4D97-AF65-F5344CB8AC3E}">
        <p14:creationId xmlns:p14="http://schemas.microsoft.com/office/powerpoint/2010/main" val="155752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FB22-B589-4825-BE66-693DB357023B}"/>
              </a:ext>
            </a:extLst>
          </p:cNvPr>
          <p:cNvSpPr>
            <a:spLocks noGrp="1"/>
          </p:cNvSpPr>
          <p:nvPr>
            <p:ph type="title"/>
          </p:nvPr>
        </p:nvSpPr>
        <p:spPr/>
        <p:txBody>
          <a:bodyPr/>
          <a:lstStyle/>
          <a:p>
            <a:r>
              <a:rPr lang="en-US">
                <a:cs typeface="Calibri Light"/>
              </a:rPr>
              <a:t>Task</a:t>
            </a:r>
            <a:endParaRPr lang="en-US"/>
          </a:p>
        </p:txBody>
      </p:sp>
      <p:sp>
        <p:nvSpPr>
          <p:cNvPr id="3" name="Content Placeholder 2">
            <a:extLst>
              <a:ext uri="{FF2B5EF4-FFF2-40B4-BE49-F238E27FC236}">
                <a16:creationId xmlns:a16="http://schemas.microsoft.com/office/drawing/2014/main" id="{0A07EFF5-3297-431C-8940-CEEACD45A91D}"/>
              </a:ext>
            </a:extLst>
          </p:cNvPr>
          <p:cNvSpPr>
            <a:spLocks noGrp="1"/>
          </p:cNvSpPr>
          <p:nvPr>
            <p:ph idx="1"/>
          </p:nvPr>
        </p:nvSpPr>
        <p:spPr/>
        <p:txBody>
          <a:bodyPr vert="horz" lIns="91440" tIns="45720" rIns="91440" bIns="45720" rtlCol="0" anchor="t">
            <a:normAutofit/>
          </a:bodyPr>
          <a:lstStyle/>
          <a:p>
            <a:r>
              <a:rPr lang="en-US">
                <a:cs typeface="Calibri"/>
              </a:rPr>
              <a:t>Review mid-term project rubric and data sources posted to Blackboard under "Course Content" &gt; "Mid-term project"</a:t>
            </a:r>
          </a:p>
          <a:p>
            <a:r>
              <a:rPr lang="en-US">
                <a:cs typeface="Calibri"/>
              </a:rPr>
              <a:t>Send your questions to me via email: benpayne@umbc.edu</a:t>
            </a:r>
            <a:endParaRPr lang="en-US" dirty="0">
              <a:cs typeface="Calibri"/>
            </a:endParaRPr>
          </a:p>
        </p:txBody>
      </p:sp>
    </p:spTree>
    <p:extLst>
      <p:ext uri="{BB962C8B-B14F-4D97-AF65-F5344CB8AC3E}">
        <p14:creationId xmlns:p14="http://schemas.microsoft.com/office/powerpoint/2010/main" val="2517921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68FE-2F89-4DD1-800B-9E4C6C2C21E1}"/>
              </a:ext>
            </a:extLst>
          </p:cNvPr>
          <p:cNvSpPr>
            <a:spLocks noGrp="1"/>
          </p:cNvSpPr>
          <p:nvPr>
            <p:ph type="title"/>
          </p:nvPr>
        </p:nvSpPr>
        <p:spPr/>
        <p:txBody>
          <a:bodyPr/>
          <a:lstStyle/>
          <a:p>
            <a:r>
              <a:rPr lang="en-US" dirty="0">
                <a:cs typeface="Calibri Light"/>
              </a:rPr>
              <a:t>Reading assignment</a:t>
            </a:r>
            <a:endParaRPr lang="en-US" dirty="0"/>
          </a:p>
        </p:txBody>
      </p:sp>
      <p:sp>
        <p:nvSpPr>
          <p:cNvPr id="3" name="Content Placeholder 2">
            <a:extLst>
              <a:ext uri="{FF2B5EF4-FFF2-40B4-BE49-F238E27FC236}">
                <a16:creationId xmlns:a16="http://schemas.microsoft.com/office/drawing/2014/main" id="{24F2DEC7-9B1D-40BF-A2B8-3C79AE212A2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Read Sections 1,2,3,6 of</a:t>
            </a:r>
            <a:endParaRPr lang="en-US" dirty="0">
              <a:cs typeface="Calibri"/>
            </a:endParaRPr>
          </a:p>
          <a:p>
            <a:pPr marL="0" indent="0">
              <a:buNone/>
            </a:pPr>
            <a:r>
              <a:rPr lang="en-US" dirty="0">
                <a:cs typeface="Calibri"/>
                <a:hlinkClick r:id="rId2"/>
              </a:rPr>
              <a:t>http://opim.wharton.upenn.edu/~sok/idtresources/python/regex.pdf</a:t>
            </a:r>
            <a:endParaRPr lang="en-US">
              <a:cs typeface="Calibri"/>
            </a:endParaRPr>
          </a:p>
          <a:p>
            <a:pPr marL="0" indent="0">
              <a:buNone/>
            </a:pPr>
            <a:r>
              <a:rPr lang="en-US" dirty="0">
                <a:cs typeface="Calibri"/>
              </a:rPr>
              <a:t>Summarize what you learned in a half page (more than 100 words, less </a:t>
            </a:r>
            <a:r>
              <a:rPr lang="en-US">
                <a:cs typeface="Calibri"/>
              </a:rPr>
              <a:t>than 270).</a:t>
            </a:r>
            <a:endParaRPr lang="en-US" dirty="0">
              <a:cs typeface="Calibri"/>
            </a:endParaRPr>
          </a:p>
          <a:p>
            <a:pPr marL="0" indent="0">
              <a:buNone/>
            </a:pPr>
            <a:r>
              <a:rPr lang="en-US">
                <a:cs typeface="Calibri"/>
              </a:rPr>
              <a:t>Do not include your name.</a:t>
            </a:r>
            <a:endParaRPr lang="en-US" dirty="0">
              <a:cs typeface="Calibri"/>
            </a:endParaRPr>
          </a:p>
          <a:p>
            <a:pPr marL="0" indent="0">
              <a:buNone/>
            </a:pPr>
            <a:r>
              <a:rPr lang="en-US">
                <a:cs typeface="Calibri"/>
              </a:rPr>
              <a:t>Submit your text to me via Blackboard. Submit the content as text. Do not submit a docx or PDF or an image.</a:t>
            </a:r>
            <a:endParaRPr lang="en-US" dirty="0">
              <a:cs typeface="Calibri"/>
            </a:endParaRPr>
          </a:p>
        </p:txBody>
      </p:sp>
    </p:spTree>
    <p:extLst>
      <p:ext uri="{BB962C8B-B14F-4D97-AF65-F5344CB8AC3E}">
        <p14:creationId xmlns:p14="http://schemas.microsoft.com/office/powerpoint/2010/main" val="25493730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783B-52D6-4C57-8F8D-AB7A2BA05604}"/>
              </a:ext>
            </a:extLst>
          </p:cNvPr>
          <p:cNvSpPr>
            <a:spLocks noGrp="1"/>
          </p:cNvSpPr>
          <p:nvPr>
            <p:ph type="title"/>
          </p:nvPr>
        </p:nvSpPr>
        <p:spPr/>
        <p:txBody>
          <a:bodyPr/>
          <a:lstStyle/>
          <a:p>
            <a:r>
              <a:rPr lang="en-US" dirty="0">
                <a:cs typeface="Calibri Light"/>
              </a:rPr>
              <a:t>[</a:t>
            </a:r>
            <a:r>
              <a:rPr lang="en-US" i="1" dirty="0">
                <a:cs typeface="Calibri Light"/>
              </a:rPr>
              <a:t>Not an assignment</a:t>
            </a:r>
            <a:r>
              <a:rPr lang="en-US" dirty="0">
                <a:cs typeface="Calibri Light"/>
              </a:rPr>
              <a:t>]</a:t>
            </a:r>
            <a:br>
              <a:rPr lang="en-US" dirty="0">
                <a:cs typeface="Calibri Light"/>
              </a:rPr>
            </a:br>
            <a:r>
              <a:rPr lang="en-US" dirty="0">
                <a:cs typeface="Calibri Light"/>
              </a:rPr>
              <a:t>Article on understanding Python errors</a:t>
            </a:r>
            <a:endParaRPr lang="en-US">
              <a:cs typeface="Calibri Light"/>
            </a:endParaRPr>
          </a:p>
        </p:txBody>
      </p:sp>
      <p:sp>
        <p:nvSpPr>
          <p:cNvPr id="3" name="Content Placeholder 2">
            <a:extLst>
              <a:ext uri="{FF2B5EF4-FFF2-40B4-BE49-F238E27FC236}">
                <a16:creationId xmlns:a16="http://schemas.microsoft.com/office/drawing/2014/main" id="{417F02CA-061C-43AF-8C63-8DA816CE7AB0}"/>
              </a:ext>
            </a:extLst>
          </p:cNvPr>
          <p:cNvSpPr>
            <a:spLocks noGrp="1"/>
          </p:cNvSpPr>
          <p:nvPr>
            <p:ph idx="1"/>
          </p:nvPr>
        </p:nvSpPr>
        <p:spPr/>
        <p:txBody>
          <a:bodyPr vert="horz" lIns="91440" tIns="45720" rIns="91440" bIns="45720" rtlCol="0" anchor="t">
            <a:normAutofit/>
          </a:bodyPr>
          <a:lstStyle/>
          <a:p>
            <a:endParaRPr lang="en-US"/>
          </a:p>
          <a:p>
            <a:endParaRPr lang="en-US">
              <a:cs typeface="Calibri"/>
            </a:endParaRPr>
          </a:p>
          <a:p>
            <a:pPr marL="0" indent="0">
              <a:buNone/>
            </a:pPr>
            <a:r>
              <a:rPr lang="en-US" sz="2400" dirty="0">
                <a:cs typeface="Calibri"/>
                <a:hlinkClick r:id="rId2"/>
              </a:rPr>
              <a:t>https://swcarpentry.github.io/python-novice-inflammation/07-errors/</a:t>
            </a:r>
          </a:p>
          <a:p>
            <a:endParaRPr lang="en-US" sz="2400" dirty="0">
              <a:cs typeface="Calibri"/>
            </a:endParaRPr>
          </a:p>
        </p:txBody>
      </p:sp>
    </p:spTree>
    <p:extLst>
      <p:ext uri="{BB962C8B-B14F-4D97-AF65-F5344CB8AC3E}">
        <p14:creationId xmlns:p14="http://schemas.microsoft.com/office/powerpoint/2010/main" val="21771603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9D10-A497-4DC7-9B8B-4E60CE55DF3C}"/>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cs typeface="Calibri Light"/>
              </a:rPr>
              <a:t>Prep for next week by watching</a:t>
            </a:r>
            <a:endParaRPr lang="en-US" sz="3600" dirty="0">
              <a:cs typeface="Calibri Light"/>
            </a:endParaRPr>
          </a:p>
          <a:p>
            <a:r>
              <a:rPr lang="en-US" sz="3600" dirty="0">
                <a:cs typeface="Calibri Light"/>
              </a:rPr>
              <a:t> </a:t>
            </a:r>
            <a:r>
              <a:rPr lang="en-US" sz="3600" dirty="0">
                <a:cs typeface="Calibri Light"/>
                <a:hlinkClick r:id="rId2"/>
              </a:rPr>
              <a:t>https://www.youtube.com/watch?v=V0ucZ4ctof8</a:t>
            </a:r>
            <a:endParaRPr lang="en-US" sz="3600" dirty="0">
              <a:cs typeface="Calibri Light"/>
            </a:endParaRPr>
          </a:p>
        </p:txBody>
      </p:sp>
      <p:sp>
        <p:nvSpPr>
          <p:cNvPr id="3" name="Content Placeholder 2">
            <a:extLst>
              <a:ext uri="{FF2B5EF4-FFF2-40B4-BE49-F238E27FC236}">
                <a16:creationId xmlns:a16="http://schemas.microsoft.com/office/drawing/2014/main" id="{A3C63D56-CB2A-4921-A82B-FC0EA4D0191E}"/>
              </a:ext>
            </a:extLst>
          </p:cNvPr>
          <p:cNvSpPr>
            <a:spLocks noGrp="1"/>
          </p:cNvSpPr>
          <p:nvPr/>
        </p:nvSpPr>
        <p:spPr>
          <a:xfrm>
            <a:off x="838200" y="1825625"/>
            <a:ext cx="10515600" cy="435133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cs typeface="Calibri"/>
            </a:endParaRPr>
          </a:p>
          <a:p>
            <a:r>
              <a:rPr lang="en-US" i="1">
                <a:cs typeface="Calibri"/>
              </a:rPr>
              <a:t>Creator's Goal</a:t>
            </a:r>
            <a:r>
              <a:rPr lang="en-US">
                <a:cs typeface="Calibri"/>
              </a:rPr>
              <a:t>: Find the Mario Maker level with the most plays and the most star </a:t>
            </a:r>
            <a:r>
              <a:rPr lang="en-US" dirty="0">
                <a:cs typeface="Calibri"/>
              </a:rPr>
              <a:t>ratings. </a:t>
            </a:r>
            <a:br>
              <a:rPr lang="en-US" dirty="0">
                <a:cs typeface="Calibri"/>
              </a:rPr>
            </a:br>
            <a:endParaRPr lang="en-US" sz="4000">
              <a:cs typeface="Calibri"/>
            </a:endParaRPr>
          </a:p>
          <a:p>
            <a:r>
              <a:rPr lang="en-US" i="1">
                <a:cs typeface="Calibri"/>
              </a:rPr>
              <a:t>Creator's Problem</a:t>
            </a:r>
            <a:r>
              <a:rPr lang="en-US">
                <a:cs typeface="Calibri"/>
              </a:rPr>
              <a:t>: Collecting the data. Nintendo does not offer it in a giant </a:t>
            </a:r>
            <a:r>
              <a:rPr lang="en-US" dirty="0">
                <a:cs typeface="Calibri"/>
              </a:rPr>
              <a:t>spreadsheet. You can pull up a query that shows 100 or whatever at a time, but we need 10^6 rows to achieve the goal. </a:t>
            </a:r>
            <a:br>
              <a:rPr lang="en-US" dirty="0">
                <a:cs typeface="Calibri"/>
              </a:rPr>
            </a:br>
            <a:endParaRPr lang="en-US" sz="3600">
              <a:cs typeface="Calibri"/>
            </a:endParaRPr>
          </a:p>
          <a:p>
            <a:r>
              <a:rPr lang="en-US">
                <a:cs typeface="Calibri"/>
              </a:rPr>
              <a:t>At around 4:35 the creator breaks down the query, explains how someone </a:t>
            </a:r>
            <a:r>
              <a:rPr lang="en-US" dirty="0">
                <a:cs typeface="Calibri"/>
              </a:rPr>
              <a:t>wrote a script to scrape the website (a polite script too, which is smart - it didn't overwhelm the servers or cause the IP address to get blocked) and then briefly explains some of the other neat things you can find within the data set before diving in to address the goal. </a:t>
            </a:r>
          </a:p>
        </p:txBody>
      </p:sp>
    </p:spTree>
    <p:extLst>
      <p:ext uri="{BB962C8B-B14F-4D97-AF65-F5344CB8AC3E}">
        <p14:creationId xmlns:p14="http://schemas.microsoft.com/office/powerpoint/2010/main" val="23366305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66C7-8D5A-4DB9-8AE3-17B695ED53E7}"/>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30442568-2E88-4010-BB22-23F17674AC24}"/>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See chapter 4 in </a:t>
            </a:r>
            <a:r>
              <a:rPr lang="en-US" dirty="0">
                <a:cs typeface="Calibri"/>
                <a:hlinkClick r:id="rId2"/>
              </a:rPr>
              <a:t>https://www-bcf.usc.edu/~gareth/ISL/ISLR%20Seventh%20Printing.pdf</a:t>
            </a:r>
            <a:r>
              <a:rPr lang="en-US" dirty="0">
                <a:cs typeface="Calibri"/>
              </a:rPr>
              <a:t> page 127</a:t>
            </a:r>
          </a:p>
          <a:p>
            <a:r>
              <a:rPr lang="en-US" dirty="0">
                <a:cs typeface="Calibri"/>
              </a:rPr>
              <a:t>https://towardsdatascience.com/the-5-clustering-algorithms-data-scientists-need-to-know-a36d136ef68</a:t>
            </a:r>
          </a:p>
          <a:p>
            <a:r>
              <a:rPr lang="en-US" dirty="0">
                <a:cs typeface="Calibri"/>
                <a:hlinkClick r:id="rId3"/>
              </a:rPr>
              <a:t>https://mubaris.com/2017/10/01/kmeans-clustering-in-python/</a:t>
            </a:r>
          </a:p>
          <a:p>
            <a:r>
              <a:rPr lang="en-US" dirty="0">
                <a:cs typeface="Calibri"/>
              </a:rPr>
              <a:t>http://brandonrose.org/clustering</a:t>
            </a:r>
          </a:p>
          <a:p>
            <a:r>
              <a:rPr lang="en-US" dirty="0">
                <a:cs typeface="Calibri"/>
                <a:hlinkClick r:id="rId4"/>
              </a:rPr>
              <a:t>https://jakevdp.github.io/PythonDataScienceHandbook/05.11-k-means.html</a:t>
            </a:r>
          </a:p>
          <a:p>
            <a:endParaRPr lang="en-US" dirty="0">
              <a:cs typeface="Calibri"/>
            </a:endParaRPr>
          </a:p>
          <a:p>
            <a:r>
              <a:rPr lang="en-US" dirty="0">
                <a:cs typeface="Calibri"/>
              </a:rPr>
              <a:t>LDA using </a:t>
            </a:r>
            <a:r>
              <a:rPr lang="en-US" dirty="0" err="1">
                <a:cs typeface="Calibri"/>
              </a:rPr>
              <a:t>GenSim</a:t>
            </a:r>
            <a:r>
              <a:rPr lang="en-US" dirty="0">
                <a:cs typeface="Calibri"/>
              </a:rPr>
              <a:t>: </a:t>
            </a:r>
            <a:r>
              <a:rPr lang="en-US" dirty="0">
                <a:cs typeface="Calibri"/>
                <a:hlinkClick r:id="rId5"/>
              </a:rPr>
              <a:t>https://towardsdatascience.com/topic-modeling-and-latent-dirichlet-allocation-in-python-9bf156893c24</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964438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DA31-786F-4C92-BB46-9036453EE677}"/>
              </a:ext>
            </a:extLst>
          </p:cNvPr>
          <p:cNvSpPr>
            <a:spLocks noGrp="1"/>
          </p:cNvSpPr>
          <p:nvPr>
            <p:ph type="title"/>
          </p:nvPr>
        </p:nvSpPr>
        <p:spPr/>
        <p:txBody>
          <a:bodyPr/>
          <a:lstStyle/>
          <a:p>
            <a:r>
              <a:rPr lang="en-US" dirty="0">
                <a:cs typeface="Calibri Light"/>
                <a:hlinkClick r:id="rId2"/>
              </a:rPr>
              <a:t>Warnock's dilemma</a:t>
            </a:r>
            <a:r>
              <a:rPr lang="en-US" dirty="0">
                <a:cs typeface="Calibri Light"/>
              </a:rPr>
              <a:t> adapted for lecture</a:t>
            </a:r>
            <a:endParaRPr lang="en-US" dirty="0">
              <a:hlinkClick r:id="rId2"/>
            </a:endParaRPr>
          </a:p>
        </p:txBody>
      </p:sp>
      <p:sp>
        <p:nvSpPr>
          <p:cNvPr id="3" name="Content Placeholder 2">
            <a:extLst>
              <a:ext uri="{FF2B5EF4-FFF2-40B4-BE49-F238E27FC236}">
                <a16:creationId xmlns:a16="http://schemas.microsoft.com/office/drawing/2014/main" id="{3737D450-354C-47E6-86E0-762542964AD3}"/>
              </a:ext>
            </a:extLst>
          </p:cNvPr>
          <p:cNvSpPr>
            <a:spLocks noGrp="1"/>
          </p:cNvSpPr>
          <p:nvPr>
            <p:ph idx="1"/>
          </p:nvPr>
        </p:nvSpPr>
        <p:spPr>
          <a:xfrm>
            <a:off x="665672" y="1825625"/>
            <a:ext cx="11105071" cy="4725149"/>
          </a:xfrm>
        </p:spPr>
        <p:txBody>
          <a:bodyPr vert="horz" lIns="91440" tIns="45720" rIns="91440" bIns="45720" rtlCol="0" anchor="t">
            <a:normAutofit/>
          </a:bodyPr>
          <a:lstStyle/>
          <a:p>
            <a:pPr marL="0" indent="0">
              <a:buNone/>
            </a:pPr>
            <a:r>
              <a:rPr lang="en-US">
                <a:cs typeface="Calibri"/>
              </a:rPr>
              <a:t>When I get no response from y'all, there are a couple hypotheses:</a:t>
            </a:r>
            <a:endParaRPr lang="en-US" dirty="0">
              <a:cs typeface="Calibri"/>
            </a:endParaRPr>
          </a:p>
          <a:p>
            <a:pPr marL="0" indent="0">
              <a:buNone/>
            </a:pPr>
            <a:endParaRPr lang="en-US" dirty="0">
              <a:cs typeface="Calibri"/>
            </a:endParaRPr>
          </a:p>
          <a:p>
            <a:r>
              <a:rPr lang="en-US">
                <a:cs typeface="Calibri"/>
              </a:rPr>
              <a:t>The information is correct, well-delivered that needs no follow-up </a:t>
            </a:r>
            <a:r>
              <a:rPr lang="en-US" dirty="0">
                <a:cs typeface="Calibri"/>
              </a:rPr>
              <a:t>commentary. There's nothing more to say except "Yeah, got it."</a:t>
            </a:r>
            <a:endParaRPr lang="en-US"/>
          </a:p>
          <a:p>
            <a:r>
              <a:rPr lang="en-US" dirty="0">
                <a:cs typeface="Calibri"/>
              </a:rPr>
              <a:t>The information is complete and utter nonsense, and no one wants to waste the energy to even point this out.</a:t>
            </a:r>
            <a:endParaRPr lang="en-US" dirty="0"/>
          </a:p>
          <a:p>
            <a:r>
              <a:rPr lang="en-US" dirty="0">
                <a:cs typeface="Calibri"/>
              </a:rPr>
              <a:t>No one heard/saw the information, for whatever reason.</a:t>
            </a:r>
            <a:endParaRPr lang="en-US" dirty="0"/>
          </a:p>
          <a:p>
            <a:r>
              <a:rPr lang="en-US" dirty="0">
                <a:cs typeface="Calibri"/>
              </a:rPr>
              <a:t>No one understood the information, but won't ask for clarification, for whatever reason.</a:t>
            </a:r>
            <a:endParaRPr lang="en-US" dirty="0"/>
          </a:p>
          <a:p>
            <a:r>
              <a:rPr lang="en-US" dirty="0">
                <a:cs typeface="Calibri"/>
              </a:rPr>
              <a:t>No one cares about the information, for whatever reason.</a:t>
            </a:r>
            <a:endParaRPr lang="en-US" dirty="0"/>
          </a:p>
        </p:txBody>
      </p:sp>
    </p:spTree>
    <p:extLst>
      <p:ext uri="{BB962C8B-B14F-4D97-AF65-F5344CB8AC3E}">
        <p14:creationId xmlns:p14="http://schemas.microsoft.com/office/powerpoint/2010/main" val="172444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61B4-0A2E-447C-8316-064F61E7D431}"/>
              </a:ext>
            </a:extLst>
          </p:cNvPr>
          <p:cNvSpPr>
            <a:spLocks noGrp="1"/>
          </p:cNvSpPr>
          <p:nvPr>
            <p:ph type="title"/>
          </p:nvPr>
        </p:nvSpPr>
        <p:spPr/>
        <p:txBody>
          <a:bodyPr/>
          <a:lstStyle/>
          <a:p>
            <a:r>
              <a:rPr lang="en-US" dirty="0">
                <a:cs typeface="Calibri Light"/>
              </a:rPr>
              <a:t>Homework review</a:t>
            </a:r>
            <a:endParaRPr lang="en-US" dirty="0"/>
          </a:p>
        </p:txBody>
      </p:sp>
      <p:sp>
        <p:nvSpPr>
          <p:cNvPr id="3" name="Content Placeholder 2">
            <a:extLst>
              <a:ext uri="{FF2B5EF4-FFF2-40B4-BE49-F238E27FC236}">
                <a16:creationId xmlns:a16="http://schemas.microsoft.com/office/drawing/2014/main" id="{797CDF40-C9E1-40A1-9966-52763A444B3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Excel</a:t>
            </a:r>
            <a:endParaRPr lang="en-US" dirty="0"/>
          </a:p>
          <a:p>
            <a:r>
              <a:rPr lang="en-US" sz="1800" dirty="0">
                <a:cs typeface="Calibri"/>
                <a:hlinkClick r:id="rId2"/>
              </a:rPr>
              <a:t>http://localhost:8888/notebooks/homework_week4/excel_merge/Loading%20data%20from%20xlsx.ipynb</a:t>
            </a:r>
          </a:p>
          <a:p>
            <a:r>
              <a:rPr lang="en-US" sz="1600" dirty="0">
                <a:cs typeface="Calibri"/>
              </a:rPr>
              <a:t>http://localhost:8888/notebooks/homework_week4/excel_merge/13906472%20loading%20data%20from%20xlsx.ipynb</a:t>
            </a:r>
          </a:p>
          <a:p>
            <a:r>
              <a:rPr lang="en-US" sz="1800" dirty="0">
                <a:cs typeface="Calibri"/>
                <a:hlinkClick r:id="rId3"/>
              </a:rPr>
              <a:t>http://localhost:8888/notebooks/homework_week4/excel_merge/ExcelMergeHW.ipynb</a:t>
            </a:r>
            <a:endParaRPr lang="en-US">
              <a:cs typeface="Calibri"/>
            </a:endParaRPr>
          </a:p>
          <a:p>
            <a:r>
              <a:rPr lang="en-US" sz="1800" dirty="0">
                <a:cs typeface="Calibri"/>
                <a:hlinkClick r:id="rId4"/>
              </a:rPr>
              <a:t>http://localhost:8888/notebooks/homework_week4/excel_merge/13950677%20Import_Excel_Data_Scatter_Plot_Scalable-3.ipynb</a:t>
            </a:r>
          </a:p>
          <a:p>
            <a:endParaRPr lang="en-US" sz="1800" dirty="0">
              <a:cs typeface="Calibri"/>
            </a:endParaRPr>
          </a:p>
          <a:p>
            <a:pPr marL="0" indent="0">
              <a:buNone/>
            </a:pPr>
            <a:r>
              <a:rPr lang="en-US" sz="2400" dirty="0">
                <a:cs typeface="Calibri"/>
              </a:rPr>
              <a:t>CSV join</a:t>
            </a:r>
          </a:p>
          <a:p>
            <a:pPr>
              <a:buNone/>
            </a:pPr>
            <a:r>
              <a:rPr lang="en-US" sz="1800" dirty="0">
                <a:cs typeface="Calibri"/>
              </a:rPr>
              <a:t>http://localhost:8888/notebooks/homework_week4/join_tables/reference%20implementation%20-%20great%20voiceover%20-%2013969655%20joining_tables.ipynb</a:t>
            </a:r>
            <a:endParaRPr lang="en-US" dirty="0"/>
          </a:p>
          <a:p>
            <a:r>
              <a:rPr lang="en-US" sz="1800" dirty="0">
                <a:cs typeface="Calibri"/>
              </a:rPr>
              <a:t>http://localhost:8888/notebooks/homework_week4/join_tables/reference%20implementation%20-%20concise%20-%2013978710%20jointablesw4.ipynb</a:t>
            </a:r>
          </a:p>
        </p:txBody>
      </p:sp>
    </p:spTree>
    <p:extLst>
      <p:ext uri="{BB962C8B-B14F-4D97-AF65-F5344CB8AC3E}">
        <p14:creationId xmlns:p14="http://schemas.microsoft.com/office/powerpoint/2010/main" val="17592887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74</Slides>
  <Notes>28</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Class 5:  clustering numerical data; document clustering</vt:lpstr>
      <vt:lpstr>Anonymous peer code review</vt:lpstr>
      <vt:lpstr>Rubric for peer review of code</vt:lpstr>
      <vt:lpstr>Anonymous peer code review</vt:lpstr>
      <vt:lpstr>How do I find relevant analysis capabilities in Jupyter notebooks?</vt:lpstr>
      <vt:lpstr>Complex commands do not just appear; I iteratively discover commands</vt:lpstr>
      <vt:lpstr>I use free software and free data</vt:lpstr>
      <vt:lpstr>Warnock's dilemma adapted for lecture</vt:lpstr>
      <vt:lpstr>Homework review</vt:lpstr>
      <vt:lpstr>PowerPoint Presentation</vt:lpstr>
      <vt:lpstr>PowerPoint Presentation</vt:lpstr>
      <vt:lpstr>Mid-term project</vt:lpstr>
      <vt:lpstr>Customer didn't think it was possible, so they didn't bother asking </vt:lpstr>
      <vt:lpstr>PowerPoint Presentation</vt:lpstr>
      <vt:lpstr>Load function from .py file in a .ipynb notebook</vt:lpstr>
      <vt:lpstr>Last week: supervised</vt:lpstr>
      <vt:lpstr>PowerPoint Presentation</vt:lpstr>
      <vt:lpstr>PowerPoint Presentation</vt:lpstr>
      <vt:lpstr>Application for clustering: Search engine supplies similar topics</vt:lpstr>
      <vt:lpstr>Application for clustering: Customer or Market segmentation</vt:lpstr>
      <vt:lpstr>Application for clustering: Detecting anomalies</vt:lpstr>
      <vt:lpstr>Clustering approaches</vt:lpstr>
      <vt:lpstr>Clustering approaches</vt:lpstr>
      <vt:lpstr>Clustering approaches</vt:lpstr>
      <vt:lpstr>Activity: you already know how to cluster</vt:lpstr>
      <vt:lpstr>A formalized approach: K-means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Avoid local minima by using  multiple initial guesses for centroids</vt:lpstr>
      <vt:lpstr>What k is best? Find the elbow</vt:lpstr>
      <vt:lpstr>Given k clusters, how to identify labels?</vt:lpstr>
      <vt:lpstr>PowerPoint Presentation</vt:lpstr>
      <vt:lpstr>PowerPoint Presentation</vt:lpstr>
      <vt:lpstr>PowerPoint Presentation</vt:lpstr>
      <vt:lpstr>Suppose you have 1000 documents</vt:lpstr>
      <vt:lpstr>Written text is unstructured data</vt:lpstr>
      <vt:lpstr>But what about grammatical rules? Spelling?</vt:lpstr>
      <vt:lpstr>A quick example</vt:lpstr>
      <vt:lpstr>A quick example of the complexity</vt:lpstr>
      <vt:lpstr>PowerPoint Presentation</vt:lpstr>
      <vt:lpstr>Activity: Find a string in a text document</vt:lpstr>
      <vt:lpstr>Find a string in a text document</vt:lpstr>
      <vt:lpstr>Patterns in text</vt:lpstr>
      <vt:lpstr>Patterns in text</vt:lpstr>
      <vt:lpstr>Regular Expressions</vt:lpstr>
      <vt:lpstr>RegEx apply where ever text exists</vt:lpstr>
      <vt:lpstr>Regular Expression references</vt:lpstr>
      <vt:lpstr>PowerPoint Presentation</vt:lpstr>
      <vt:lpstr>When RegEx is insufficient, use a parser</vt:lpstr>
      <vt:lpstr>PowerPoint Presentation</vt:lpstr>
      <vt:lpstr>Activity: which words in this text are irrelevant?</vt:lpstr>
      <vt:lpstr>Activity: which words in this text are irrelevant?</vt:lpstr>
      <vt:lpstr>short words are less useful?</vt:lpstr>
      <vt:lpstr>Stop words</vt:lpstr>
      <vt:lpstr>We can clean documents! Now what?</vt:lpstr>
      <vt:lpstr>Term Frequency-Inverse Document Frequency</vt:lpstr>
      <vt:lpstr>document-term matrix</vt:lpstr>
      <vt:lpstr>K-means applies to documents</vt:lpstr>
      <vt:lpstr>Topic modeling for unstructured text documents</vt:lpstr>
      <vt:lpstr>"Unreasonable" Parsing</vt:lpstr>
      <vt:lpstr>Ambiguous but not conflicting</vt:lpstr>
      <vt:lpstr>Coding Homework Warmup</vt:lpstr>
      <vt:lpstr>Fix the function</vt:lpstr>
      <vt:lpstr>Task</vt:lpstr>
      <vt:lpstr>Reading assignment</vt:lpstr>
      <vt:lpstr>[Not an assignment] Article on understanding Python errors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2017</cp:revision>
  <dcterms:created xsi:type="dcterms:W3CDTF">2013-07-15T20:26:40Z</dcterms:created>
  <dcterms:modified xsi:type="dcterms:W3CDTF">2018-09-28T21:59:24Z</dcterms:modified>
</cp:coreProperties>
</file>