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256" r:id="rId2"/>
    <p:sldId id="308" r:id="rId3"/>
    <p:sldId id="278" r:id="rId4"/>
    <p:sldId id="281" r:id="rId5"/>
    <p:sldId id="282" r:id="rId6"/>
    <p:sldId id="283" r:id="rId7"/>
    <p:sldId id="315" r:id="rId8"/>
    <p:sldId id="314" r:id="rId9"/>
    <p:sldId id="284" r:id="rId10"/>
    <p:sldId id="280" r:id="rId11"/>
    <p:sldId id="279" r:id="rId12"/>
    <p:sldId id="291" r:id="rId13"/>
    <p:sldId id="312" r:id="rId14"/>
    <p:sldId id="277" r:id="rId15"/>
    <p:sldId id="313" r:id="rId16"/>
    <p:sldId id="292" r:id="rId17"/>
    <p:sldId id="303" r:id="rId18"/>
    <p:sldId id="285" r:id="rId19"/>
    <p:sldId id="300" r:id="rId20"/>
    <p:sldId id="262" r:id="rId21"/>
    <p:sldId id="261" r:id="rId22"/>
    <p:sldId id="309" r:id="rId23"/>
    <p:sldId id="267" r:id="rId24"/>
    <p:sldId id="294" r:id="rId25"/>
    <p:sldId id="295" r:id="rId26"/>
    <p:sldId id="296" r:id="rId27"/>
    <p:sldId id="304" r:id="rId28"/>
    <p:sldId id="298" r:id="rId29"/>
    <p:sldId id="268" r:id="rId30"/>
    <p:sldId id="293" r:id="rId31"/>
    <p:sldId id="299" r:id="rId32"/>
    <p:sldId id="264" r:id="rId33"/>
    <p:sldId id="305" r:id="rId34"/>
    <p:sldId id="276" r:id="rId35"/>
    <p:sldId id="322" r:id="rId36"/>
    <p:sldId id="321" r:id="rId37"/>
    <p:sldId id="265" r:id="rId38"/>
    <p:sldId id="324" r:id="rId39"/>
    <p:sldId id="323" r:id="rId40"/>
    <p:sldId id="307" r:id="rId41"/>
    <p:sldId id="257" r:id="rId42"/>
    <p:sldId id="306" r:id="rId43"/>
    <p:sldId id="301" r:id="rId44"/>
    <p:sldId id="302" r:id="rId45"/>
    <p:sldId id="319" r:id="rId46"/>
    <p:sldId id="320" r:id="rId47"/>
    <p:sldId id="286" r:id="rId48"/>
    <p:sldId id="266" r:id="rId49"/>
    <p:sldId id="274" r:id="rId50"/>
    <p:sldId id="263" r:id="rId51"/>
    <p:sldId id="275" r:id="rId52"/>
    <p:sldId id="318" r:id="rId53"/>
    <p:sldId id="310" r:id="rId54"/>
    <p:sldId id="258" r:id="rId55"/>
    <p:sldId id="259" r:id="rId56"/>
    <p:sldId id="317" r:id="rId57"/>
    <p:sldId id="270" r:id="rId58"/>
    <p:sldId id="271" r:id="rId59"/>
    <p:sldId id="272" r:id="rId60"/>
    <p:sldId id="316" r:id="rId61"/>
    <p:sldId id="311" r:id="rId62"/>
    <p:sldId id="288" r:id="rId63"/>
    <p:sldId id="287" r:id="rId64"/>
    <p:sldId id="289" r:id="rId65"/>
    <p:sldId id="29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B85DE-3F60-E7F3-2284-6122943640F2}" v="1" dt="2018-10-15T00:32:18.667"/>
    <p1510:client id="{754F96B4-0C96-AF75-8D3F-07793E8FBC90}" v="2" dt="2018-10-14T20:48:48.594"/>
    <p1510:client id="{DC300C08-3CD1-9841-842C-2B0CF535C8D2}" v="8" dt="2018-10-18T21:48:40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8AD6F-4C83-4B5D-94FF-820738291A33}" type="datetimeFigureOut">
              <a:rPr lang="en-US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A79C-CC07-4E10-9D3A-E6211900E9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columbia.edu/~xanadu/talks/IT-dolphins-04-1-05.pdf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eve.ucdavis.edu/gpatricelli/McCowan_et_al_2005.pdf" TargetMode="External"/><Relationship Id="rId4" Type="http://schemas.openxmlformats.org/officeDocument/2006/relationships/hyperlink" Target="https://www.peterrussell.com/Dolphin/DolphinLang.php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columbia.edu/~xanadu/talks/IT-dolphins-04-1-05.pdf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eve.ucdavis.edu/gpatricelli/McCowan_et_al_2005.pdf" TargetMode="External"/><Relationship Id="rId4" Type="http://schemas.openxmlformats.org/officeDocument/2006/relationships/hyperlink" Target="https://www.peterrussell.com/Dolphin/DolphinLang.php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7" Type="http://schemas.openxmlformats.org/officeDocument/2006/relationships/hyperlink" Target="https://www.autonlab.org/_media/tutorials/biosurv01.pdf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utonlab.org/tutorials/biosurv.html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NUL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7" Type="http://schemas.openxmlformats.org/officeDocument/2006/relationships/hyperlink" Target="https://www.autonlab.org/_media/tutorials/biosurv01.pdf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utonlab.org/tutorials/biosurv.html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NUL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https://www.analyticsindiamag.com/10-best-data-cleaning-tools-get-data/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https://www.thinkgeek.com/product/15cc/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https://stackoverflow.com/questions/15923826/random-row-selection-in-pandas-dataframe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http://writeulearn.com/ansi-code-unicode/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http://www.ee.columbia.edu/~xanadu/talks/IT-dolphins-04-1-05.pdf</a:t>
            </a:r>
          </a:p>
          <a:p>
            <a:r>
              <a:rPr lang="en-US" dirty="0">
                <a:hlinkClick r:id="rId4"/>
              </a:rPr>
              <a:t>https://www.peterrussell.com/Dolphin/DolphinLang.php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https://pdfs.semanticscholar.org/0b11/8d1ab730be9ddb3e29fcb811d4a9ff396658.pdf</a:t>
            </a:r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http://www.eve.ucdavis.edu/gpatricelli/McCowan_et_al_2005.pdf</a:t>
            </a:r>
            <a:endParaRPr lang="en-US"/>
          </a:p>
          <a:p>
            <a:r>
              <a:rPr lang="en-US" dirty="0"/>
              <a:t>https://arxiv.org/abs/1205.0321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http://www.ee.columbia.edu/~xanadu/talks/IT-dolphins-04-1-05.pdf</a:t>
            </a:r>
          </a:p>
          <a:p>
            <a:r>
              <a:rPr lang="en-US" dirty="0">
                <a:hlinkClick r:id="rId4"/>
              </a:rPr>
              <a:t>https://www.peterrussell.com/Dolphin/DolphinLang.php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https://pdfs.semanticscholar.org/0b11/8d1ab730be9ddb3e29fcb811d4a9ff396658.pdf</a:t>
            </a:r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http://www.eve.ucdavis.edu/gpatricelli/McCowan_et_al_2005.pdf</a:t>
            </a:r>
            <a:endParaRPr lang="en-US"/>
          </a:p>
          <a:p>
            <a:r>
              <a:rPr lang="en-US" dirty="0"/>
              <a:t>https://arxiv.org/abs/1205.0321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>
                <a:hlinkClick r:id="rId3" invalidUrl="http://"/>
              </a:rPr>
              <a:t>https://docs.microsoft.com/en-us/azure/machine-learning/studio-module-reference/time-series-anomaly-detection</a:t>
            </a:r>
            <a:br>
              <a:rPr lang="en-US" dirty="0">
                <a:cs typeface="Calibri"/>
                <a:hlinkClick r:id="rId4" invalidUrl="http://"/>
              </a:rPr>
            </a:br>
            <a:br>
              <a:rPr lang="en-US" dirty="0">
                <a:cs typeface="Calibri"/>
                <a:hlinkClick r:id="rId5" invalidUrl="http://"/>
              </a:rPr>
            </a:br>
            <a:r>
              <a:rPr lang="en-US" dirty="0">
                <a:hlinkClick r:id="rId6"/>
              </a:rPr>
              <a:t>https://www.autonlab.org/tutorials/biosurv.html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7"/>
              </a:rPr>
              <a:t>https://www.autonlab.org/_media/tutorials/biosurv01.pdf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>
                <a:hlinkClick r:id="rId3" invalidUrl="http://"/>
              </a:rPr>
              <a:t>https://docs.microsoft.com/en-us/azure/machine-learning/studio-module-reference/time-series-anomaly-detection</a:t>
            </a:r>
            <a:br>
              <a:rPr lang="en-US" dirty="0">
                <a:cs typeface="Calibri"/>
                <a:hlinkClick r:id="rId4" invalidUrl="http://"/>
              </a:rPr>
            </a:br>
            <a:br>
              <a:rPr lang="en-US" dirty="0">
                <a:cs typeface="Calibri"/>
                <a:hlinkClick r:id="rId5" invalidUrl="http://"/>
              </a:rPr>
            </a:br>
            <a:r>
              <a:rPr lang="en-US" dirty="0">
                <a:hlinkClick r:id="rId6"/>
              </a:rPr>
              <a:t>https://www.autonlab.org/tutorials/biosurv.html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7"/>
              </a:rPr>
              <a:t>https://www.autonlab.org/_media/tutorials/biosurv01.pdf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https://docs.microsoft.com/en-us/azure/machine-learning/studio-module-reference/time-series-anomaly-detection</a:t>
            </a:r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https://www.dummies.com/programming/big-data/data-science/how-to-use-data-smoothing-in-predictive-analytics/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A79C-CC07-4E10-9D3A-E6211900E9B5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ingcenter.wustl.edu/resources/writing-assignments-feedback/using-peer-review-to-help-students-improve-their-writ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hbr.org/2014/10/when-it-comes-to-data-skepticism-matt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n.wikipedia.org/wiki/Sanity_ch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urnal_cycle" TargetMode="External"/><Relationship Id="rId2" Type="http://schemas.openxmlformats.org/officeDocument/2006/relationships/hyperlink" Target="https://en.wikipedia.org/wiki/Diurnal_temperature_vari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natstudios.com/CSV-An-Encoding-Nightm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0462807/encoding-error-in-panda-read-cs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ipf's_la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ipf's_la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tter_frequenc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cy_distribution" TargetMode="External"/><Relationship Id="rId2" Type="http://schemas.openxmlformats.org/officeDocument/2006/relationships/hyperlink" Target="https://en.wikipedia.org/wiki/Benford's_la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ignificant_digit" TargetMode="External"/><Relationship Id="rId4" Type="http://schemas.openxmlformats.org/officeDocument/2006/relationships/hyperlink" Target="https://en.wikipedia.org/wiki/Data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graph-gallery.com/134-how-to-avoid-overplotting-with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ooth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hyperlink" Target="https://www.mathworks.com/help/curvefit/smoothing-data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44013/smoothing-when-to-use-it-and-when-not-to" TargetMode="External"/><Relationship Id="rId2" Type="http://schemas.openxmlformats.org/officeDocument/2006/relationships/hyperlink" Target="https://www.dummies.com/programming/big-data/data-science/how-to-use-data-smoothing-in-predictive-analytic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155F043-7D25-4BE0-8B89-CBC34843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147" y="-141016"/>
            <a:ext cx="12376029" cy="6953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1208" y="1596817"/>
            <a:ext cx="9144000" cy="44291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b="1" dirty="0">
                <a:cs typeface="Calibri Light"/>
              </a:rPr>
              <a:t>Data cleanup</a:t>
            </a:r>
            <a:br>
              <a:rPr lang="en-US" sz="9600" b="1" dirty="0">
                <a:cs typeface="Calibri Light"/>
              </a:rPr>
            </a:br>
            <a:r>
              <a:rPr lang="en-US" sz="9600" b="1" dirty="0">
                <a:cs typeface="Calibri Light"/>
              </a:rPr>
              <a:t>and Anomalies</a:t>
            </a:r>
            <a:br>
              <a:rPr lang="en-US" sz="9600" b="1" dirty="0">
                <a:cs typeface="Calibri Light"/>
              </a:rPr>
            </a:br>
            <a:r>
              <a:rPr lang="en-US" sz="9600" b="1" dirty="0">
                <a:cs typeface="Calibri Light"/>
              </a:rPr>
              <a:t>(</a:t>
            </a:r>
            <a:r>
              <a:rPr lang="en-US" sz="9600" b="1" i="1" dirty="0">
                <a:cs typeface="Calibri Light"/>
              </a:rPr>
              <a:t>Week 8</a:t>
            </a:r>
            <a:r>
              <a:rPr lang="en-US" sz="9600" b="1" dirty="0">
                <a:cs typeface="Calibri Light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623" y="6118075"/>
            <a:ext cx="9144000" cy="7931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Oct 18,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9151-6B31-40FD-8BDE-B7A267D3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Mid-term project dates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A5D6-64AA-4F3D-B6B6-8BDB0516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69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trike="sngStrike">
                <a:cs typeface="Calibri"/>
              </a:rPr>
              <a:t>(Oct 4): start proposal for mid-term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trike="sngStrike">
                <a:cs typeface="Calibri"/>
              </a:rPr>
              <a:t>(Oct 11): Proposal for mid-term project due; submit via Blackboard</a:t>
            </a:r>
          </a:p>
          <a:p>
            <a:pPr>
              <a:lnSpc>
                <a:spcPct val="150000"/>
              </a:lnSpc>
            </a:pPr>
            <a:r>
              <a:rPr lang="en-US" strike="sngStrike">
                <a:cs typeface="Calibri"/>
              </a:rPr>
              <a:t>Oct 13-17: I grade the proposal and provide feedback on proposal</a:t>
            </a:r>
          </a:p>
          <a:p>
            <a:pPr>
              <a:lnSpc>
                <a:spcPct val="150000"/>
              </a:lnSpc>
            </a:pPr>
            <a:r>
              <a:rPr lang="en-US" i="1">
                <a:cs typeface="Calibri"/>
              </a:rPr>
              <a:t>Today</a:t>
            </a:r>
            <a:r>
              <a:rPr lang="en-US">
                <a:cs typeface="Calibri"/>
              </a:rPr>
              <a:t>, Oct 18: Start mid-term project</a:t>
            </a:r>
          </a:p>
          <a:p>
            <a:pPr>
              <a:lnSpc>
                <a:spcPct val="150000"/>
              </a:lnSpc>
            </a:pPr>
            <a:r>
              <a:rPr lang="en-US" b="1" u="sng">
                <a:cs typeface="Calibri"/>
              </a:rPr>
              <a:t>by</a:t>
            </a:r>
            <a:r>
              <a:rPr lang="en-US">
                <a:cs typeface="Calibri"/>
              </a:rPr>
              <a:t> Oct 27: participate in check-in with Ben, either via email or in person 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Nov 1: Submit mid-term project for grading</a:t>
            </a:r>
          </a:p>
        </p:txBody>
      </p:sp>
    </p:spTree>
    <p:extLst>
      <p:ext uri="{BB962C8B-B14F-4D97-AF65-F5344CB8AC3E}">
        <p14:creationId xmlns:p14="http://schemas.microsoft.com/office/powerpoint/2010/main" val="184060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1A4-5BE6-4F4F-995F-5E375667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Mid-term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2F89-F390-4A2F-AE25-A7AC4169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description of research methods can be called “coherent” and “complete” when readers understand the process well enough to replicate it themselves.        </a:t>
            </a:r>
            <a:r>
              <a:rPr lang="en-US" sz="2000" dirty="0">
                <a:cs typeface="Calibri"/>
              </a:rPr>
              <a:t> [</a:t>
            </a:r>
            <a:r>
              <a:rPr lang="en-US" sz="2000" dirty="0">
                <a:cs typeface="Calibri"/>
                <a:hlinkClick r:id="rId2"/>
              </a:rPr>
              <a:t>citation</a:t>
            </a:r>
            <a:r>
              <a:rPr lang="en-US" sz="2000" dirty="0">
                <a:cs typeface="Calibri"/>
              </a:rPr>
              <a:t>]</a:t>
            </a:r>
            <a:endParaRPr lang="en-US" sz="200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Analysis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Applies methods learned in class</a:t>
            </a:r>
          </a:p>
          <a:p>
            <a:r>
              <a:rPr lang="en-US" dirty="0">
                <a:cs typeface="Calibri"/>
              </a:rPr>
              <a:t>Uses Python 3 in </a:t>
            </a:r>
            <a:r>
              <a:rPr lang="en-US" err="1">
                <a:cs typeface="Calibri"/>
              </a:rPr>
              <a:t>Jupyter</a:t>
            </a:r>
            <a:r>
              <a:rPr lang="en-US" dirty="0">
                <a:cs typeface="Calibri"/>
              </a:rPr>
              <a:t> notebook</a:t>
            </a:r>
          </a:p>
          <a:p>
            <a:r>
              <a:rPr lang="en-US" dirty="0">
                <a:cs typeface="Calibri"/>
              </a:rPr>
              <a:t>Demonstrates process of data science, from gathering data to telling story through characterization and prediction</a:t>
            </a:r>
          </a:p>
          <a:p>
            <a:r>
              <a:rPr lang="en-US" dirty="0">
                <a:cs typeface="Calibri"/>
              </a:rPr>
              <a:t>Visualization: Intuitive, relevant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00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81703E8-4A7E-40FC-B845-38AD47A37229}"/>
              </a:ext>
            </a:extLst>
          </p:cNvPr>
          <p:cNvSpPr/>
          <p:nvPr/>
        </p:nvSpPr>
        <p:spPr>
          <a:xfrm>
            <a:off x="1224951" y="3029223"/>
            <a:ext cx="2078965" cy="85706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Confused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BE70D4-E622-4784-BF34-366F91A3B0C0}"/>
              </a:ext>
            </a:extLst>
          </p:cNvPr>
          <p:cNvSpPr/>
          <p:nvPr/>
        </p:nvSpPr>
        <p:spPr>
          <a:xfrm>
            <a:off x="3784120" y="3029222"/>
            <a:ext cx="2078965" cy="85706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Stuck</a:t>
            </a:r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A75D62-7EB8-4EE6-8021-31E99BE139C4}"/>
              </a:ext>
            </a:extLst>
          </p:cNvPr>
          <p:cNvSpPr/>
          <p:nvPr/>
        </p:nvSpPr>
        <p:spPr>
          <a:xfrm>
            <a:off x="3352799" y="4495712"/>
            <a:ext cx="3444814" cy="8858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And I have struggled for more than 30 minutes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D5E940-63C4-40B2-AA9F-4235A1A5B6B7}"/>
              </a:ext>
            </a:extLst>
          </p:cNvPr>
          <p:cNvSpPr/>
          <p:nvPr/>
        </p:nvSpPr>
        <p:spPr>
          <a:xfrm>
            <a:off x="6501441" y="3029222"/>
            <a:ext cx="2610927" cy="85706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Working on it</a:t>
            </a:r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6DE37D-4671-49BD-9190-FD137D4B8560}"/>
              </a:ext>
            </a:extLst>
          </p:cNvPr>
          <p:cNvSpPr/>
          <p:nvPr/>
        </p:nvSpPr>
        <p:spPr>
          <a:xfrm>
            <a:off x="9621327" y="3029221"/>
            <a:ext cx="1892060" cy="85706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Done!</a:t>
            </a:r>
            <a:endParaRPr lang="en-US"/>
          </a:p>
        </p:txBody>
      </p:sp>
      <p:pic>
        <p:nvPicPr>
          <p:cNvPr id="10" name="Graphic 10" descr="Head with Gears">
            <a:extLst>
              <a:ext uri="{FF2B5EF4-FFF2-40B4-BE49-F238E27FC236}">
                <a16:creationId xmlns:a16="http://schemas.microsoft.com/office/drawing/2014/main" id="{01A1DAFF-6851-45BD-B4B5-D0C8B9DD7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87" y="84395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C4BF68-98DF-46E9-82C4-922454DD19AD}"/>
              </a:ext>
            </a:extLst>
          </p:cNvPr>
          <p:cNvSpPr txBox="1"/>
          <p:nvPr/>
        </p:nvSpPr>
        <p:spPr>
          <a:xfrm>
            <a:off x="4048663" y="360871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I am</a:t>
            </a:r>
            <a:endParaRPr lang="en-US" sz="320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D5672F-A23D-4E83-B3B0-5C4CA26949C8}"/>
              </a:ext>
            </a:extLst>
          </p:cNvPr>
          <p:cNvCxnSpPr/>
          <p:nvPr/>
        </p:nvCxnSpPr>
        <p:spPr>
          <a:xfrm flipH="1">
            <a:off x="2268747" y="1641895"/>
            <a:ext cx="3068128" cy="1316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5051E1-99AF-44EC-982C-AADB20620E56}"/>
              </a:ext>
            </a:extLst>
          </p:cNvPr>
          <p:cNvCxnSpPr>
            <a:cxnSpLocks/>
          </p:cNvCxnSpPr>
          <p:nvPr/>
        </p:nvCxnSpPr>
        <p:spPr>
          <a:xfrm flipH="1">
            <a:off x="4885425" y="1613141"/>
            <a:ext cx="480205" cy="1288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103AEE-5096-4FCE-A15F-79CAF7017AF3}"/>
              </a:ext>
            </a:extLst>
          </p:cNvPr>
          <p:cNvCxnSpPr>
            <a:cxnSpLocks/>
          </p:cNvCxnSpPr>
          <p:nvPr/>
        </p:nvCxnSpPr>
        <p:spPr>
          <a:xfrm>
            <a:off x="5308120" y="1641895"/>
            <a:ext cx="2524662" cy="1316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59795F-B909-48F7-9764-412D26F693C8}"/>
              </a:ext>
            </a:extLst>
          </p:cNvPr>
          <p:cNvCxnSpPr>
            <a:cxnSpLocks/>
          </p:cNvCxnSpPr>
          <p:nvPr/>
        </p:nvCxnSpPr>
        <p:spPr>
          <a:xfrm>
            <a:off x="5423139" y="1656272"/>
            <a:ext cx="5126963" cy="1302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B06DFA-A8D9-41FD-B96D-9DD8EDDE3358}"/>
              </a:ext>
            </a:extLst>
          </p:cNvPr>
          <p:cNvCxnSpPr>
            <a:cxnSpLocks/>
          </p:cNvCxnSpPr>
          <p:nvPr/>
        </p:nvCxnSpPr>
        <p:spPr>
          <a:xfrm flipH="1">
            <a:off x="4641009" y="3971027"/>
            <a:ext cx="250168" cy="483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>
            <a:extLst>
              <a:ext uri="{FF2B5EF4-FFF2-40B4-BE49-F238E27FC236}">
                <a16:creationId xmlns:a16="http://schemas.microsoft.com/office/drawing/2014/main" id="{148BBAA4-41DF-4096-A19A-03D5F87E47B1}"/>
              </a:ext>
            </a:extLst>
          </p:cNvPr>
          <p:cNvSpPr/>
          <p:nvPr/>
        </p:nvSpPr>
        <p:spPr>
          <a:xfrm>
            <a:off x="-235646" y="4761780"/>
            <a:ext cx="2814799" cy="193519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Seek guidance from Ben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6E267-9E99-4122-9553-163B6E59267D}"/>
              </a:ext>
            </a:extLst>
          </p:cNvPr>
          <p:cNvCxnSpPr>
            <a:cxnSpLocks/>
          </p:cNvCxnSpPr>
          <p:nvPr/>
        </p:nvCxnSpPr>
        <p:spPr>
          <a:xfrm flipH="1">
            <a:off x="1823047" y="3971026"/>
            <a:ext cx="623979" cy="1201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38B05-1EE9-4DD6-971C-3EF725E15E24}"/>
              </a:ext>
            </a:extLst>
          </p:cNvPr>
          <p:cNvCxnSpPr>
            <a:cxnSpLocks/>
          </p:cNvCxnSpPr>
          <p:nvPr/>
        </p:nvCxnSpPr>
        <p:spPr>
          <a:xfrm flipH="1">
            <a:off x="2369386" y="4704270"/>
            <a:ext cx="954658" cy="698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3" descr="Right Pointing Backhand Index ">
            <a:extLst>
              <a:ext uri="{FF2B5EF4-FFF2-40B4-BE49-F238E27FC236}">
                <a16:creationId xmlns:a16="http://schemas.microsoft.com/office/drawing/2014/main" id="{933515E1-D409-41FD-8821-F25618295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2520000">
            <a:off x="9808234" y="5919159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212BA8-C233-413D-9A1F-0F3B2BF8B99F}"/>
              </a:ext>
            </a:extLst>
          </p:cNvPr>
          <p:cNvSpPr txBox="1"/>
          <p:nvPr/>
        </p:nvSpPr>
        <p:spPr>
          <a:xfrm>
            <a:off x="9282022" y="4990381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Turn in via Blackboard</a:t>
            </a:r>
            <a:endParaRPr lang="en-US" sz="3200"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D1D57-EDF1-4670-BB73-3B8D6421B544}"/>
              </a:ext>
            </a:extLst>
          </p:cNvPr>
          <p:cNvCxnSpPr>
            <a:cxnSpLocks/>
          </p:cNvCxnSpPr>
          <p:nvPr/>
        </p:nvCxnSpPr>
        <p:spPr>
          <a:xfrm flipH="1">
            <a:off x="10578858" y="3956649"/>
            <a:ext cx="278922" cy="1072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86D44F-067E-4848-9FC5-48F61E149E77}"/>
              </a:ext>
            </a:extLst>
          </p:cNvPr>
          <p:cNvSpPr txBox="1"/>
          <p:nvPr/>
        </p:nvSpPr>
        <p:spPr>
          <a:xfrm>
            <a:off x="1992702" y="605430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Provide the notebook </a:t>
            </a:r>
          </a:p>
          <a:p>
            <a:pPr algn="ctr"/>
            <a:r>
              <a:rPr lang="en-US"/>
              <a:t>you have created so far</a:t>
            </a:r>
          </a:p>
        </p:txBody>
      </p:sp>
    </p:spTree>
    <p:extLst>
      <p:ext uri="{BB962C8B-B14F-4D97-AF65-F5344CB8AC3E}">
        <p14:creationId xmlns:p14="http://schemas.microsoft.com/office/powerpoint/2010/main" val="199652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28B4-E412-4866-907D-245BDCC0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43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Observation 1 from mid-term project proposals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3E77-5FB5-4FD3-A28B-C54CA5F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3494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Low variance in data sources: 4 of 15 </a:t>
            </a:r>
            <a:r>
              <a:rPr lang="en-US" sz="2000" dirty="0">
                <a:cs typeface="Calibri"/>
              </a:rPr>
              <a:t>(26%)</a:t>
            </a:r>
            <a:r>
              <a:rPr lang="en-US" dirty="0">
                <a:cs typeface="Calibri"/>
              </a:rPr>
              <a:t> students are using</a:t>
            </a:r>
            <a:endParaRPr lang="en-US"/>
          </a:p>
          <a:p>
            <a:pPr>
              <a:buNone/>
            </a:pPr>
            <a:r>
              <a:rPr lang="en-US" sz="2200" dirty="0">
                <a:cs typeface="Calibri"/>
              </a:rPr>
              <a:t>https://data.baltimorecity.gov/Public-Safety/BPD-Part-1-Victim-Based-Crime-Data/wsfq-mvij/data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22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28B4-E412-4866-907D-245BDCC0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43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Observation 1 from mid-term project proposals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3E77-5FB5-4FD3-A28B-C54CA5F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3494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Low variance in data sources: 4 of 15 students are using</a:t>
            </a:r>
          </a:p>
          <a:p>
            <a:pPr>
              <a:buNone/>
            </a:pPr>
            <a:r>
              <a:rPr lang="en-US" sz="2200" dirty="0">
                <a:cs typeface="Calibri"/>
              </a:rPr>
              <a:t>https://data.baltimorecity.gov/Public-Safety/BPD-Part-1-Victim-Based-Crime-Data/wsfq-mvij/data</a:t>
            </a:r>
          </a:p>
          <a:p>
            <a:pPr marL="0" indent="0">
              <a:buNone/>
            </a:pPr>
            <a:endParaRPr lang="en-US" sz="2000" b="1" i="1" dirty="0">
              <a:cs typeface="Calibri"/>
            </a:endParaRPr>
          </a:p>
          <a:p>
            <a:pPr marL="0" indent="0">
              <a:buNone/>
            </a:pPr>
            <a:r>
              <a:rPr lang="en-US" sz="2400" b="1" i="1" dirty="0">
                <a:cs typeface="Calibri"/>
              </a:rPr>
              <a:t>Blackboard &gt; Course Materials &gt; Mid-term project &gt; URLs of potential data resources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--&gt; 53 data sources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What's the chance of (4 of 15 students using 1 of 53 sources) being random?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1C93-E363-41EF-A639-54A2DCC0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Doing the math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A2BF-ACD0-4557-84F1-C2DAF8D3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I have 15 dice and each die has 53 side, how often will I get a situation where 4 of the 15 outcomes are the same?</a:t>
            </a:r>
          </a:p>
          <a:p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http://localhost:8889/notebooks/week8_cleaning_data/53_sided_die.ipynb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0.00742, or 0.742% of the time</a:t>
            </a:r>
          </a:p>
          <a:p>
            <a:r>
              <a:rPr lang="en-US" sz="2400" b="1" u="sng" dirty="0">
                <a:cs typeface="Calibri"/>
              </a:rPr>
              <a:t>My hypothesis</a:t>
            </a:r>
            <a:r>
              <a:rPr lang="en-US" sz="2400" dirty="0">
                <a:cs typeface="Calibri"/>
              </a:rPr>
              <a:t>: http://data.baltimoresun.com/news/violent-crime-2017/</a:t>
            </a:r>
          </a:p>
          <a:p>
            <a:r>
              <a:rPr lang="en-US" dirty="0">
                <a:cs typeface="Calibri"/>
              </a:rPr>
              <a:t>When creating a hypothesis there's no incentive to be "valid" (rather than invalid) as long as the analysis is valid</a:t>
            </a:r>
          </a:p>
        </p:txBody>
      </p:sp>
    </p:spTree>
    <p:extLst>
      <p:ext uri="{BB962C8B-B14F-4D97-AF65-F5344CB8AC3E}">
        <p14:creationId xmlns:p14="http://schemas.microsoft.com/office/powerpoint/2010/main" val="17442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F46B-7E39-4032-8FCF-3CDB0EBF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203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Observation 2 from mid-term project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456F-8209-44C7-8F33-91B5971C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>
                <a:cs typeface="Calibri"/>
              </a:rPr>
              <a:t>Sampling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Is there too much data for your computer?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Or are you simply dropping data that doesn't appear to fit your needs?</a:t>
            </a:r>
          </a:p>
          <a:p>
            <a:endParaRPr lang="en-US" dirty="0">
              <a:cs typeface="Calibri"/>
            </a:endParaRPr>
          </a:p>
          <a:p>
            <a:r>
              <a:rPr lang="en-US" i="1">
                <a:cs typeface="Calibri"/>
              </a:rPr>
              <a:t>Pro-tip</a:t>
            </a:r>
            <a:r>
              <a:rPr lang="en-US">
                <a:cs typeface="Calibri"/>
              </a:rPr>
              <a:t>: Shuffle rows before sampling to deal with sorted data</a:t>
            </a:r>
            <a:endParaRPr lang="en-US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# Randomly sample 70% of your dataframe</a:t>
            </a:r>
            <a:r>
              <a:rPr lang="en-US" dirty="0">
                <a:latin typeface="Courier New"/>
                <a:cs typeface="Courier New"/>
              </a:rPr>
              <a:t>
</a:t>
            </a:r>
            <a:r>
              <a:rPr lang="en-US">
                <a:latin typeface="Courier New"/>
                <a:cs typeface="Courier New"/>
              </a:rPr>
              <a:t>df_percent = df.sample(frac=0.7)</a:t>
            </a:r>
            <a:r>
              <a:rPr lang="en-US" dirty="0">
                <a:latin typeface="Courier New"/>
                <a:cs typeface="Courier New"/>
              </a:rPr>
              <a:t>
</a:t>
            </a:r>
            <a:r>
              <a:rPr lang="en-US">
                <a:latin typeface="Courier New"/>
                <a:cs typeface="Courier New"/>
              </a:rPr>
              <a:t># Randomly sample 34 elements from your dataframe</a:t>
            </a:r>
            <a:r>
              <a:rPr lang="en-US" dirty="0">
                <a:latin typeface="Courier New"/>
                <a:cs typeface="Courier New"/>
              </a:rPr>
              <a:t>
</a:t>
            </a:r>
            <a:r>
              <a:rPr lang="en-US">
                <a:latin typeface="Courier New"/>
                <a:cs typeface="Courier New"/>
              </a:rPr>
              <a:t>df_elements = df.sample(n=34)</a:t>
            </a:r>
          </a:p>
        </p:txBody>
      </p:sp>
    </p:spTree>
    <p:extLst>
      <p:ext uri="{BB962C8B-B14F-4D97-AF65-F5344CB8AC3E}">
        <p14:creationId xmlns:p14="http://schemas.microsoft.com/office/powerpoint/2010/main" val="407661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A0E0-FBCD-4E8A-B3A2-74C96510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in Scope for "data cleanup"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00AE-AD9D-4AD7-8215-B25D4F3E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Sanity checks</a:t>
            </a:r>
          </a:p>
          <a:p>
            <a:r>
              <a:rPr lang="en-US">
                <a:cs typeface="Calibri"/>
              </a:rPr>
              <a:t>Anomaly identification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Missing data</a:t>
            </a:r>
          </a:p>
          <a:p>
            <a:r>
              <a:rPr lang="en-US">
                <a:cs typeface="Calibri"/>
              </a:rPr>
              <a:t>Data formatting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7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2A87-984B-480C-AFB0-CF01AB5A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you should walk away with tonight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8AB-0BD1-4EFB-85D7-89A22D9B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 able to explain at least four sanity checks on data</a:t>
            </a:r>
          </a:p>
          <a:p>
            <a:r>
              <a:rPr lang="en-US" dirty="0">
                <a:cs typeface="Calibri"/>
              </a:rPr>
              <a:t>Apply remediation techniques for missing entries in data</a:t>
            </a:r>
          </a:p>
          <a:p>
            <a:r>
              <a:rPr lang="en-US" dirty="0">
                <a:cs typeface="Calibri"/>
              </a:rPr>
              <a:t>Identify outliers (anomalies) in data and document the action (or inaction taken)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61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E280-D860-485D-AD3E-4FDC31EC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Cleaning data is an investment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36C4-C13A-4B53-B4E9-03176742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Before cleaning data, make sure outcome is relevant to your customers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E792CD40-AC68-4510-8BEE-FCAD728DCD6A}"/>
              </a:ext>
            </a:extLst>
          </p:cNvPr>
          <p:cNvSpPr/>
          <p:nvPr/>
        </p:nvSpPr>
        <p:spPr>
          <a:xfrm rot="1920000">
            <a:off x="4008373" y="3759579"/>
            <a:ext cx="3085437" cy="20332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5" descr="Teacher">
            <a:extLst>
              <a:ext uri="{FF2B5EF4-FFF2-40B4-BE49-F238E27FC236}">
                <a16:creationId xmlns:a16="http://schemas.microsoft.com/office/drawing/2014/main" id="{5DBAE85F-C4B1-4361-A74E-FDA652461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819" y="4567687"/>
            <a:ext cx="1777041" cy="1777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25A33-ABDA-4520-9F2E-F53071452E4D}"/>
              </a:ext>
            </a:extLst>
          </p:cNvPr>
          <p:cNvSpPr txBox="1"/>
          <p:nvPr/>
        </p:nvSpPr>
        <p:spPr>
          <a:xfrm>
            <a:off x="195533" y="5565475"/>
            <a:ext cx="314576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Fake data can</a:t>
            </a:r>
            <a:r>
              <a:rPr lang="en-US" dirty="0">
                <a:cs typeface="Calibri"/>
              </a:rPr>
              <a:t> be useful</a:t>
            </a:r>
            <a:endParaRPr lang="en-US"/>
          </a:p>
          <a:p>
            <a:r>
              <a:rPr lang="en-US" dirty="0">
                <a:cs typeface="Calibri"/>
              </a:rPr>
              <a:t>to help enumerate requirements and expectations</a:t>
            </a:r>
          </a:p>
        </p:txBody>
      </p:sp>
    </p:spTree>
    <p:extLst>
      <p:ext uri="{BB962C8B-B14F-4D97-AF65-F5344CB8AC3E}">
        <p14:creationId xmlns:p14="http://schemas.microsoft.com/office/powerpoint/2010/main" val="8439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FD9E9-7595-433C-B77E-D4933769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Outline for this evening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1577-B126-4B08-967C-A6E25FB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Schedule for semester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Activity: anonymous code review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Mid-term project schedule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Scope of "Cleaning" and context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Sanity checks 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Anomalies and Outliers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Missing data</a:t>
            </a:r>
            <a:endParaRPr lang="en-US" sz="240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17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D148-7E4A-4800-A1BC-A674BDFC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Can you proceed without cleaning data?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ECA5-26BB-4685-999D-035A25F8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Suppose you can load the data into a </a:t>
            </a:r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.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--&gt; </a:t>
            </a:r>
            <a:r>
              <a:rPr lang="en-US" i="1" dirty="0">
                <a:cs typeface="Calibri"/>
              </a:rPr>
              <a:t>Don't jump immediately into getting a result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Even when data can be read into your application, additional cleaning may be needed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Cleaning and analytic development is an iterative process of finding issues and resolving them while also creating the desired outcome (without introducing bias)</a:t>
            </a:r>
          </a:p>
        </p:txBody>
      </p:sp>
    </p:spTree>
    <p:extLst>
      <p:ext uri="{BB962C8B-B14F-4D97-AF65-F5344CB8AC3E}">
        <p14:creationId xmlns:p14="http://schemas.microsoft.com/office/powerpoint/2010/main" val="326023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D76A-8915-44CB-8116-ABF7AA80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Be Skeptical</a:t>
            </a:r>
            <a:r>
              <a:rPr lang="en-US">
                <a:cs typeface="Calibri Light"/>
              </a:rPr>
              <a:t>; Don't trust your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A5B7-DC29-43D7-B8C8-A9CB0D9C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9" y="2228191"/>
            <a:ext cx="1146450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Is author a source I can contact if I have questions or concerns?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Does data appear to be regularly updated and checked for errors?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Does data come with information as to how it was acquired and what types of samples were used in its acquisition?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Is there another source of data that can verify and validate this dataset?</a:t>
            </a:r>
          </a:p>
          <a:p>
            <a:pPr>
              <a:lnSpc>
                <a:spcPct val="150000"/>
              </a:lnSpc>
            </a:pPr>
            <a:r>
              <a:rPr lang="en-US" b="1" dirty="0">
                <a:cs typeface="Calibri"/>
              </a:rPr>
              <a:t>Given my overall knowledge of the topic</a:t>
            </a:r>
            <a:r>
              <a:rPr lang="en-US" dirty="0">
                <a:cs typeface="Calibri"/>
              </a:rPr>
              <a:t>, does this data seem plausible?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C0485-40A1-4F18-AAAF-06EB6A6AF501}"/>
              </a:ext>
            </a:extLst>
          </p:cNvPr>
          <p:cNvSpPr txBox="1"/>
          <p:nvPr/>
        </p:nvSpPr>
        <p:spPr>
          <a:xfrm>
            <a:off x="3516702" y="6341853"/>
            <a:ext cx="6021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/>
              <a:t>Source</a:t>
            </a:r>
            <a:r>
              <a:rPr lang="en-US"/>
              <a:t>: page 128 of "Data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Wrangling with Python"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3D6370F-73FC-41CE-8457-7D74171F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644" y="30193"/>
            <a:ext cx="2383767" cy="23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FD9E9-7595-433C-B77E-D4933769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Outline for this evening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1577-B126-4B08-967C-A6E25FB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Schedule for semester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Activity: anonymous code review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Mid-term project schedule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Scope of "Cleaning" and context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Sanity checks 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Anomalies and Outliers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Missing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562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83D-A7FD-4767-A9EB-2172AA99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sanity checks</a:t>
            </a:r>
            <a:r>
              <a:rPr lang="en-US">
                <a:cs typeface="Calibri Light"/>
              </a:rPr>
              <a:t> for numerical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D0E0-DD1A-4AD6-A0B0-EF380516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b="1" i="1" dirty="0">
                <a:cs typeface="Calibri"/>
              </a:rPr>
              <a:t>Is numerical variable within a bounded range?</a:t>
            </a:r>
          </a:p>
          <a:p>
            <a:pPr marL="0" indent="0">
              <a:buNone/>
            </a:pPr>
            <a:endParaRPr lang="en-US" sz="4000" dirty="0">
              <a:cs typeface="Calibri"/>
            </a:endParaRPr>
          </a:p>
          <a:p>
            <a:r>
              <a:rPr lang="en-US" dirty="0">
                <a:cs typeface="Calibri"/>
              </a:rPr>
              <a:t>Cost of candy bar is $132,402 USD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Cost of a sofa is $0.0042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living room filled with furniture and a sofa&#10;&#10;Description generated with very high confidence">
            <a:extLst>
              <a:ext uri="{FF2B5EF4-FFF2-40B4-BE49-F238E27FC236}">
                <a16:creationId xmlns:a16="http://schemas.microsoft.com/office/drawing/2014/main" id="{084ECA7C-7549-4A25-96CF-CFC1DA0F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4" y="4699061"/>
            <a:ext cx="4597879" cy="2578219"/>
          </a:xfrm>
          <a:prstGeom prst="rect">
            <a:avLst/>
          </a:prstGeom>
        </p:spPr>
      </p:pic>
      <p:pic>
        <p:nvPicPr>
          <p:cNvPr id="5" name="Picture 5" descr="A picture containing indoor, sweet, wall&#10;&#10;Description generated with high confidence">
            <a:extLst>
              <a:ext uri="{FF2B5EF4-FFF2-40B4-BE49-F238E27FC236}">
                <a16:creationId xmlns:a16="http://schemas.microsoft.com/office/drawing/2014/main" id="{63AE9A01-8F64-4A7A-BE7A-5D8B7A7D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079" y="2525460"/>
            <a:ext cx="3548332" cy="2367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867C6-F3E7-4C6E-A424-46639E08C740}"/>
              </a:ext>
            </a:extLst>
          </p:cNvPr>
          <p:cNvSpPr txBox="1"/>
          <p:nvPr/>
        </p:nvSpPr>
        <p:spPr>
          <a:xfrm>
            <a:off x="9138249" y="303362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 is the data self-consistent?</a:t>
            </a:r>
          </a:p>
          <a:p>
            <a:pPr algn="r"/>
            <a:r>
              <a:rPr lang="en-US">
                <a:cs typeface="Calibri"/>
              </a:rPr>
              <a:t>Sensical?</a:t>
            </a:r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0D883-120C-4762-9CF3-DEB7BEA2EA05}"/>
              </a:ext>
            </a:extLst>
          </p:cNvPr>
          <p:cNvSpPr txBox="1"/>
          <p:nvPr/>
        </p:nvSpPr>
        <p:spPr>
          <a:xfrm>
            <a:off x="368061" y="5479211"/>
            <a:ext cx="287259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highlight>
                  <a:srgbClr val="FFFF00"/>
                </a:highlight>
              </a:rPr>
              <a:t>For numerical variables, sort</a:t>
            </a:r>
            <a:r>
              <a:rPr lang="en-US" sz="2800" dirty="0">
                <a:highlight>
                  <a:srgbClr val="FFFF00"/>
                </a:highlight>
                <a:cs typeface="Calibri"/>
              </a:rPr>
              <a:t> </a:t>
            </a:r>
            <a:r>
              <a:rPr lang="en-US" sz="2800">
                <a:highlight>
                  <a:srgbClr val="FFFF00"/>
                </a:highlight>
                <a:cs typeface="Calibri"/>
              </a:rPr>
              <a:t>or find max and min</a:t>
            </a:r>
            <a:endParaRPr lang="en-US" sz="2800" dirty="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31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83D-A7FD-4767-A9EB-2172AA99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sanity checks for numerical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D0E0-DD1A-4AD6-A0B0-EF380516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i="1" dirty="0">
                <a:cs typeface="Calibri"/>
              </a:rPr>
              <a:t>Variance too wide or not as wide as expected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15 of 28 bus arrival times between 3:09:12pm and 3:09:34pm</a:t>
            </a:r>
          </a:p>
        </p:txBody>
      </p:sp>
      <p:pic>
        <p:nvPicPr>
          <p:cNvPr id="4" name="Picture 4" descr="A passenger bus that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0E3E61B-C819-43F4-9B3D-7F6C2918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1" y="3476986"/>
            <a:ext cx="6696972" cy="3771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0C0E7B-BD86-4941-8823-1825FFC26BFF}"/>
              </a:ext>
            </a:extLst>
          </p:cNvPr>
          <p:cNvSpPr txBox="1"/>
          <p:nvPr/>
        </p:nvSpPr>
        <p:spPr>
          <a:xfrm>
            <a:off x="-5751" y="5364192"/>
            <a:ext cx="393652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highlight>
                  <a:srgbClr val="FFFF00"/>
                </a:highlight>
              </a:rPr>
              <a:t>For numerical variables, </a:t>
            </a:r>
            <a:endParaRPr lang="en-US" sz="2800">
              <a:highlight>
                <a:srgbClr val="FFFF00"/>
              </a:highlight>
              <a:cs typeface="Calibri"/>
            </a:endParaRPr>
          </a:p>
          <a:p>
            <a:pPr algn="ctr"/>
            <a:r>
              <a:rPr lang="en-US" sz="2800">
                <a:highlight>
                  <a:srgbClr val="FFFF00"/>
                </a:highlight>
              </a:rPr>
              <a:t>measure variance</a:t>
            </a:r>
            <a:endParaRPr lang="en-US" sz="28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46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83D-A7FD-4767-A9EB-2172AA99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sanity checks for numerical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D0E0-DD1A-4AD6-A0B0-EF380516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cs typeface="Calibri"/>
              </a:rPr>
              <a:t>Check units of all columns to make sure they are meaningful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0B464C-C846-4275-9CC7-F61E26BF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2868920"/>
            <a:ext cx="9399916" cy="34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7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83D-A7FD-4767-A9EB-2172AA99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sanity checks for numerical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D0E0-DD1A-4AD6-A0B0-EF380516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i="1">
                <a:cs typeface="Calibri"/>
              </a:rPr>
              <a:t>Are values non-sensical? </a:t>
            </a:r>
          </a:p>
          <a:p>
            <a:pPr marL="457200"/>
            <a:r>
              <a:rPr lang="en-US">
                <a:cs typeface="Calibri"/>
              </a:rPr>
              <a:t>Negative values (i.e. a length)</a:t>
            </a:r>
          </a:p>
          <a:p>
            <a:pPr marL="457200"/>
            <a:r>
              <a:rPr lang="en-US">
                <a:cs typeface="Calibri"/>
              </a:rPr>
              <a:t>Fractional values for counting (i.e., there are 4.28 cows)</a:t>
            </a:r>
          </a:p>
          <a:p>
            <a:pPr marL="457200"/>
            <a:r>
              <a:rPr lang="en-US">
                <a:cs typeface="Calibri"/>
              </a:rPr>
              <a:t>Percentages of a whole that exceed 100% (i.e., 153% of the chapters in a book)</a:t>
            </a:r>
          </a:p>
        </p:txBody>
      </p:sp>
      <p:pic>
        <p:nvPicPr>
          <p:cNvPr id="4" name="Picture 4" descr="A white cow standing on top of a lush green field&#10;&#10;Description generated with very high confidence">
            <a:extLst>
              <a:ext uri="{FF2B5EF4-FFF2-40B4-BE49-F238E27FC236}">
                <a16:creationId xmlns:a16="http://schemas.microsoft.com/office/drawing/2014/main" id="{05167DF3-3AE2-45F5-8633-1787178A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04" r="314" b="463"/>
          <a:stretch/>
        </p:blipFill>
        <p:spPr>
          <a:xfrm>
            <a:off x="3631721" y="4038055"/>
            <a:ext cx="5532419" cy="266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43D8C-EBE3-4D1B-9D4B-C3AB537283F0}"/>
              </a:ext>
            </a:extLst>
          </p:cNvPr>
          <p:cNvSpPr txBox="1"/>
          <p:nvPr/>
        </p:nvSpPr>
        <p:spPr>
          <a:xfrm>
            <a:off x="-5751" y="542170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ighlight>
                  <a:srgbClr val="FFFF00"/>
                </a:highlight>
              </a:rPr>
              <a:t>For numerical variables, sort or find max and min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24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83D-A7FD-4767-A9EB-2172AA99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sanity checks for numerical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D0E0-DD1A-4AD6-A0B0-EF380516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i="1">
                <a:cs typeface="Calibri"/>
              </a:rPr>
              <a:t>Are values unusual? </a:t>
            </a:r>
          </a:p>
          <a:p>
            <a:pPr marL="457200"/>
            <a:r>
              <a:rPr lang="en-US">
                <a:cs typeface="Calibri"/>
              </a:rPr>
              <a:t>Ages of 100 people, but only ages are 10,20,30,40</a:t>
            </a:r>
          </a:p>
          <a:p>
            <a:pPr marL="457200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231BA-D002-40CB-BF5D-9219B8FFF066}"/>
              </a:ext>
            </a:extLst>
          </p:cNvPr>
          <p:cNvSpPr txBox="1"/>
          <p:nvPr/>
        </p:nvSpPr>
        <p:spPr>
          <a:xfrm>
            <a:off x="138023" y="5507966"/>
            <a:ext cx="323203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For numerical variables, 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algn="ctr"/>
            <a:r>
              <a:rPr lang="en-US" dirty="0">
                <a:highlight>
                  <a:srgbClr val="FFFF00"/>
                </a:highlight>
                <a:cs typeface="Calibri"/>
              </a:rPr>
              <a:t>a histogram would show this if bin count is appropriate</a:t>
            </a:r>
          </a:p>
        </p:txBody>
      </p:sp>
    </p:spTree>
    <p:extLst>
      <p:ext uri="{BB962C8B-B14F-4D97-AF65-F5344CB8AC3E}">
        <p14:creationId xmlns:p14="http://schemas.microsoft.com/office/powerpoint/2010/main" val="3205874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3DF-578E-4295-90DC-9FADFDC0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sanity checks for 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7C63-7C7D-455F-A962-E60C5236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1277600" cy="4308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i="1" dirty="0">
                <a:cs typeface="Calibri"/>
              </a:rPr>
              <a:t>Values that oscillate (usually temporal variation) </a:t>
            </a:r>
            <a:endParaRPr lang="en-US" sz="4000" i="1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https://en.wikipedia.org/wiki/Diurnal_temperature_variation</a:t>
            </a:r>
          </a:p>
          <a:p>
            <a:r>
              <a:rPr lang="en-US" dirty="0">
                <a:cs typeface="Calibri"/>
                <a:hlinkClick r:id="rId3"/>
              </a:rPr>
              <a:t>https://en.wikipedia.org/wiki/Diurnal_cycle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F6531A-4B0C-494D-9536-63E113AC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89" y="3034600"/>
            <a:ext cx="8379124" cy="3477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45DD6-9F44-4FC0-8985-26A03328FA06}"/>
              </a:ext>
            </a:extLst>
          </p:cNvPr>
          <p:cNvSpPr txBox="1"/>
          <p:nvPr/>
        </p:nvSpPr>
        <p:spPr>
          <a:xfrm>
            <a:off x="1992702" y="6485626"/>
            <a:ext cx="97737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http://notes.medicosnotes.com/2016/05/normal-body-temperature-and-its.html</a:t>
            </a:r>
          </a:p>
        </p:txBody>
      </p:sp>
    </p:spTree>
    <p:extLst>
      <p:ext uri="{BB962C8B-B14F-4D97-AF65-F5344CB8AC3E}">
        <p14:creationId xmlns:p14="http://schemas.microsoft.com/office/powerpoint/2010/main" val="54752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FC1C-C8B5-4F77-BAE2-ACC98006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i="1" dirty="0">
                <a:cs typeface="Calibri Light"/>
              </a:rPr>
              <a:t>Activity</a:t>
            </a:r>
            <a:r>
              <a:rPr lang="en-US" dirty="0">
                <a:cs typeface="Calibri Light"/>
              </a:rPr>
              <a:t>: </a:t>
            </a:r>
            <a:r>
              <a:rPr lang="en-US">
                <a:cs typeface="Calibri Light"/>
              </a:rPr>
              <a:t>Brainstorm sanity checks for text</a:t>
            </a:r>
            <a:endParaRPr lang="en-US"/>
          </a:p>
        </p:txBody>
      </p:sp>
      <p:pic>
        <p:nvPicPr>
          <p:cNvPr id="4" name="Picture 4" descr="A picture containing person, sky, indoor&#10;&#10;Description generated with high confidence">
            <a:extLst>
              <a:ext uri="{FF2B5EF4-FFF2-40B4-BE49-F238E27FC236}">
                <a16:creationId xmlns:a16="http://schemas.microsoft.com/office/drawing/2014/main" id="{E3A84518-4944-4384-83BC-B495EF9C4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" r="35367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9EF91-5001-45D3-8C30-2A3AC67D7DD4}"/>
              </a:ext>
            </a:extLst>
          </p:cNvPr>
          <p:cNvSpPr txBox="1"/>
          <p:nvPr/>
        </p:nvSpPr>
        <p:spPr>
          <a:xfrm>
            <a:off x="6794740" y="677173"/>
            <a:ext cx="525923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First, enumerate common text</a:t>
            </a:r>
            <a:r>
              <a:rPr lang="en-US" sz="2400">
                <a:cs typeface="Calibri"/>
              </a:rPr>
              <a:t> variables</a:t>
            </a:r>
          </a:p>
          <a:p>
            <a:pPr algn="ctr"/>
            <a:r>
              <a:rPr lang="en-US" sz="2400">
                <a:cs typeface="Calibri"/>
              </a:rPr>
              <a:t>as a group on the whiteboard</a:t>
            </a:r>
          </a:p>
        </p:txBody>
      </p:sp>
    </p:spTree>
    <p:extLst>
      <p:ext uri="{BB962C8B-B14F-4D97-AF65-F5344CB8AC3E}">
        <p14:creationId xmlns:p14="http://schemas.microsoft.com/office/powerpoint/2010/main" val="9359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030B-DC22-48F7-B2E1-A2EACE77596A}"/>
              </a:ext>
            </a:extLst>
          </p:cNvPr>
          <p:cNvSpPr>
            <a:spLocks noGrp="1"/>
          </p:cNvSpPr>
          <p:nvPr/>
        </p:nvSpPr>
        <p:spPr>
          <a:xfrm>
            <a:off x="839788" y="135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>
                <a:cs typeface="Calibri Light"/>
              </a:rPr>
              <a:t>Course schedule and outline (scope)</a:t>
            </a:r>
            <a:endParaRPr lang="en-US" sz="4400">
              <a:cs typeface="Calibri"/>
            </a:endParaRPr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740F3F8-14D4-44FF-8D0F-ECA84BD1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4" y="1715399"/>
            <a:ext cx="422156" cy="404364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5D1B495B-F862-4E19-8826-013BB7D7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1" y="2322840"/>
            <a:ext cx="454506" cy="4331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7FF6F17-ED9F-4607-B636-812CFC73C045}"/>
              </a:ext>
            </a:extLst>
          </p:cNvPr>
          <p:cNvSpPr/>
          <p:nvPr/>
        </p:nvSpPr>
        <p:spPr>
          <a:xfrm>
            <a:off x="287173" y="6270628"/>
            <a:ext cx="518333" cy="2689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528DC14-387A-455A-BC8F-4BD03DCB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0" y="2969821"/>
            <a:ext cx="454506" cy="433119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46EEABE-BB16-4E0E-B545-F02125E1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8" y="3631180"/>
            <a:ext cx="454506" cy="433119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7C9D482-80B7-4EE5-8F3B-C2F845AF6064}"/>
              </a:ext>
            </a:extLst>
          </p:cNvPr>
          <p:cNvSpPr>
            <a:spLocks noGrp="1"/>
          </p:cNvSpPr>
          <p:nvPr/>
        </p:nvSpPr>
        <p:spPr>
          <a:xfrm>
            <a:off x="6244087" y="1340510"/>
            <a:ext cx="5183188" cy="4964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Oct 25: Automation, Reports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1: Scaling up, Estimation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8: Elasticity, Cost/benefit 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15: Property graphs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22: No class (Thanksgiving)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29: Evaluation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Dec 6: Ethics and Legality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Dec 13: Presentations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24CD98-1467-4FAF-AD3B-454FF67E48BD}"/>
              </a:ext>
            </a:extLst>
          </p:cNvPr>
          <p:cNvSpPr>
            <a:spLocks noGrp="1"/>
          </p:cNvSpPr>
          <p:nvPr/>
        </p:nvSpPr>
        <p:spPr>
          <a:xfrm>
            <a:off x="839788" y="1570547"/>
            <a:ext cx="5157787" cy="5151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Aug 30: Overview Data Science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6: Python in </a:t>
            </a:r>
            <a:r>
              <a:rPr lang="en-US" sz="2800" err="1">
                <a:cs typeface="Calibri"/>
              </a:rPr>
              <a:t>Jupyter</a:t>
            </a:r>
            <a:endParaRPr lang="en-US" sz="28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13: Math (stats)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20: Regression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27: Clustering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Oct 4: Getting data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Oct 11: </a:t>
            </a:r>
            <a:r>
              <a:rPr lang="en-US" sz="2800" i="1">
                <a:cs typeface="Calibri"/>
              </a:rPr>
              <a:t>Substitute's choice</a:t>
            </a:r>
            <a:endParaRPr lang="en-US" sz="28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Oct 18: Data cleanup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56997EBC-088F-4A5E-B678-8AA07EF6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2" y="4249406"/>
            <a:ext cx="454506" cy="433119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DB3A235-7ECB-4FBD-9482-A5479963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4" y="4968273"/>
            <a:ext cx="454506" cy="433119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C5DE9579-9CFF-4D10-9EBA-9408061E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1" y="5557744"/>
            <a:ext cx="454506" cy="4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7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FC1C-C8B5-4F77-BAE2-ACC98006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i="1" dirty="0">
                <a:cs typeface="Calibri Light"/>
              </a:rPr>
              <a:t>Activity</a:t>
            </a:r>
            <a:r>
              <a:rPr lang="en-US" dirty="0">
                <a:cs typeface="Calibri Light"/>
              </a:rPr>
              <a:t>: </a:t>
            </a:r>
            <a:r>
              <a:rPr lang="en-US">
                <a:cs typeface="Calibri Light"/>
              </a:rPr>
              <a:t>Brainstorm sanity checks for text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19B3-D301-4D23-8EA5-10C456D2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What constraints would you expect for these?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What exceptions would be indicators of problems?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person, sky, indoor&#10;&#10;Description generated with high confidence">
            <a:extLst>
              <a:ext uri="{FF2B5EF4-FFF2-40B4-BE49-F238E27FC236}">
                <a16:creationId xmlns:a16="http://schemas.microsoft.com/office/drawing/2014/main" id="{E3A84518-4944-4384-83BC-B495EF9C4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" r="35367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9EF91-5001-45D3-8C30-2A3AC67D7DD4}"/>
              </a:ext>
            </a:extLst>
          </p:cNvPr>
          <p:cNvSpPr txBox="1"/>
          <p:nvPr/>
        </p:nvSpPr>
        <p:spPr>
          <a:xfrm>
            <a:off x="6794740" y="677173"/>
            <a:ext cx="525923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First, enumerate common text</a:t>
            </a:r>
            <a:r>
              <a:rPr lang="en-US" sz="2400" dirty="0">
                <a:cs typeface="Calibri"/>
              </a:rPr>
              <a:t> </a:t>
            </a:r>
            <a:r>
              <a:rPr lang="en-US" sz="2400">
                <a:cs typeface="Calibri"/>
              </a:rPr>
              <a:t>variables</a:t>
            </a:r>
          </a:p>
          <a:p>
            <a:pPr algn="ctr"/>
            <a:r>
              <a:rPr lang="en-US" sz="2400">
                <a:cs typeface="Calibri"/>
              </a:rPr>
              <a:t>as a group on the whiteboard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706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1702-11B2-4B83-A309-AAA2A319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sanity checks for text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5D62-AB4A-4417-BC0C-3DE107A4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3" y="1825625"/>
            <a:ext cx="11450128" cy="46245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Street Address: 59@4 Thomas Street</a:t>
            </a:r>
          </a:p>
          <a:p>
            <a:r>
              <a:rPr lang="en-US" dirty="0">
                <a:cs typeface="Calibri"/>
              </a:rPr>
              <a:t>Name: Alice, Be#$, Kate</a:t>
            </a:r>
          </a:p>
          <a:p>
            <a:r>
              <a:rPr lang="en-US" dirty="0">
                <a:cs typeface="Calibri"/>
              </a:rPr>
              <a:t>Name: Buck, Robert, 4' cable, Cindy</a:t>
            </a:r>
          </a:p>
          <a:p>
            <a:r>
              <a:rPr lang="en-US" dirty="0">
                <a:cs typeface="Calibri"/>
              </a:rPr>
              <a:t>Categorical: Yes/No/Cats</a:t>
            </a:r>
          </a:p>
          <a:p>
            <a:r>
              <a:rPr lang="en-US" dirty="0">
                <a:cs typeface="Calibri"/>
              </a:rPr>
              <a:t>Lists elements</a:t>
            </a:r>
          </a:p>
          <a:p>
            <a:pPr marL="457200" lvl="1" indent="0"/>
            <a:r>
              <a:rPr lang="en-US" dirty="0">
                <a:cs typeface="Calibri"/>
              </a:rPr>
              <a:t> List of names: ['Bob', 'Mary', 524]</a:t>
            </a:r>
            <a:endParaRPr lang="en-US" dirty="0"/>
          </a:p>
          <a:p>
            <a:pPr marL="457200" lvl="1" indent="0"/>
            <a:r>
              <a:rPr lang="en-US" dirty="0">
                <a:cs typeface="Calibri"/>
              </a:rPr>
              <a:t> List of colors: ['Blue', 'Red', 'Orange', 'Fruit']</a:t>
            </a:r>
          </a:p>
          <a:p>
            <a:pPr marL="457200" lvl="1" indent="0"/>
            <a:r>
              <a:rPr lang="en-US" dirty="0">
                <a:cs typeface="Calibri"/>
              </a:rPr>
              <a:t> List of states: ['Missouri', 'Wisconsin', 'Mexico']</a:t>
            </a:r>
          </a:p>
          <a:p>
            <a:pPr marL="457200" lvl="1" indent="0"/>
            <a:r>
              <a:rPr lang="en-US" dirty="0">
                <a:cs typeface="Calibri"/>
              </a:rPr>
              <a:t> List sizes: </a:t>
            </a:r>
            <a:r>
              <a:rPr lang="en-US" dirty="0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list_of_days_in_week</a:t>
            </a:r>
            <a:r>
              <a:rPr lang="en-US" dirty="0">
                <a:cs typeface="Calibri"/>
              </a:rPr>
              <a:t>) indicates 9</a:t>
            </a:r>
          </a:p>
          <a:p>
            <a:pPr marL="0" indent="0"/>
            <a:r>
              <a:rPr lang="en-US" dirty="0">
                <a:cs typeface="Calibri"/>
              </a:rPr>
              <a:t> Data that claims to be XML, but is actually JSON</a:t>
            </a:r>
          </a:p>
          <a:p>
            <a:pPr marL="0" indent="0"/>
            <a:r>
              <a:rPr lang="en-US" dirty="0">
                <a:cs typeface="Calibri"/>
              </a:rPr>
              <a:t> Data that claims to be text and is actually binary or otherwise encoded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418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D0EF-B3F1-4E79-91D1-48B4737F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Categorical variables: are there rare outcomes?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C10B-B765-446D-BF74-4DE8D719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for this_column in df.columns: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    print("==== ",this_column,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           "has",df[this_column].nunique(),"unique entries ====")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    print(df[this_column].value_counts().head(10))</a:t>
            </a:r>
          </a:p>
        </p:txBody>
      </p:sp>
    </p:spTree>
    <p:extLst>
      <p:ext uri="{BB962C8B-B14F-4D97-AF65-F5344CB8AC3E}">
        <p14:creationId xmlns:p14="http://schemas.microsoft.com/office/powerpoint/2010/main" val="3519578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1D23-D0E2-4F89-B1E2-DFAB9E42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203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to do when sanity checks indicate issue?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D65-9CA9-429E-AEEF-F2C6F6F5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Fix minor formatting issues i.e., with Regular Expressions (</a:t>
            </a:r>
            <a:r>
              <a:rPr lang="en-US" b="1" u="sng" dirty="0">
                <a:cs typeface="Calibri"/>
              </a:rPr>
              <a:t>document your process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Revisit the data collection process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25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C1D-0BCA-4C86-8825-F6BCB9DB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cleaning: 1 is an exception, 2 is a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7C7E-5444-4470-BAC6-AC6E9B62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cs typeface="Calibri"/>
              </a:rPr>
              <a:t>Consistency of data comparing before cleanup with after cleanup: the cleaning shouldn't have altered essential aspects of the data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point is that there is </a:t>
            </a:r>
            <a:r>
              <a:rPr lang="en-US" b="1">
                <a:cs typeface="Calibri"/>
              </a:rPr>
              <a:t>not</a:t>
            </a:r>
            <a:r>
              <a:rPr lang="en-US">
                <a:cs typeface="Calibri"/>
              </a:rPr>
              <a:t> a "right" choice. </a:t>
            </a:r>
          </a:p>
          <a:p>
            <a:r>
              <a:rPr lang="en-US">
                <a:cs typeface="Calibri"/>
              </a:rPr>
              <a:t>Document your action and </a:t>
            </a:r>
            <a:r>
              <a:rPr lang="en-US" dirty="0">
                <a:cs typeface="Calibri"/>
              </a:rPr>
              <a:t>your justification. </a:t>
            </a:r>
            <a:endParaRPr lang="en-US"/>
          </a:p>
          <a:p>
            <a:r>
              <a:rPr lang="en-US">
                <a:cs typeface="Calibri"/>
              </a:rPr>
              <a:t>Publicize decisions you made and publicize your documentation </a:t>
            </a:r>
            <a:r>
              <a:rPr lang="en-US" dirty="0">
                <a:cs typeface="Calibri"/>
              </a:rPr>
              <a:t>of how you arrived at the decision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C72A-D1B3-40A1-85B3-FB740885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 of sanity checks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FE0C-9852-4A4E-AF74-AD728477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Is numerical variable within a bounded range? </a:t>
            </a:r>
            <a:endParaRPr lang="en-US" dirty="0"/>
          </a:p>
          <a:p>
            <a:r>
              <a:rPr lang="en-US" dirty="0">
                <a:cs typeface="Calibri"/>
              </a:rPr>
              <a:t>Variance too wide or not as wide as expected </a:t>
            </a:r>
            <a:endParaRPr lang="en-US" dirty="0"/>
          </a:p>
          <a:p>
            <a:r>
              <a:rPr lang="en-US" dirty="0">
                <a:cs typeface="Calibri"/>
              </a:rPr>
              <a:t>Check units of all columns to make sure they are meaningful </a:t>
            </a:r>
            <a:endParaRPr lang="en-US" dirty="0"/>
          </a:p>
          <a:p>
            <a:r>
              <a:rPr lang="en-US" dirty="0">
                <a:cs typeface="Calibri"/>
              </a:rPr>
              <a:t>Are values non-sensical?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Are values unusual? </a:t>
            </a:r>
            <a:endParaRPr lang="en-US"/>
          </a:p>
          <a:p>
            <a:r>
              <a:rPr lang="en-US" dirty="0">
                <a:cs typeface="Calibri"/>
              </a:rPr>
              <a:t>Values that oscillate (usually temporal variation) </a:t>
            </a:r>
            <a:endParaRPr lang="en-US" dirty="0"/>
          </a:p>
          <a:p>
            <a:r>
              <a:rPr lang="en-US" dirty="0">
                <a:cs typeface="Calibri"/>
              </a:rPr>
              <a:t>Text anomalies</a:t>
            </a:r>
            <a:endParaRPr lang="en-US" dirty="0"/>
          </a:p>
        </p:txBody>
      </p:sp>
      <p:pic>
        <p:nvPicPr>
          <p:cNvPr id="4" name="Picture 4" descr="A picture containing person, object&#10;&#10;Description generated with high confidence">
            <a:extLst>
              <a:ext uri="{FF2B5EF4-FFF2-40B4-BE49-F238E27FC236}">
                <a16:creationId xmlns:a16="http://schemas.microsoft.com/office/drawing/2014/main" id="{F6BC64F5-5250-4656-83E0-495CE794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43" y="359648"/>
            <a:ext cx="4109049" cy="27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5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FD9E9-7595-433C-B77E-D4933769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Outline for this evening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1577-B126-4B08-967C-A6E25FB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Schedule for semester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Activity: anonymous code review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Mid-term project schedule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Scope of "Cleaning" and context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Sanity checks 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Anomalies and Outliers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Missing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226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0B73-A9C0-4AE1-B04D-63D5306E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"Unreadable" files due to encodings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FDBBB3-CD04-47ED-992C-936701F4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40" y="1486825"/>
            <a:ext cx="10363873" cy="4104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8D911-EFD4-4BAF-9774-67E9377B365C}"/>
              </a:ext>
            </a:extLst>
          </p:cNvPr>
          <p:cNvSpPr txBox="1"/>
          <p:nvPr/>
        </p:nvSpPr>
        <p:spPr>
          <a:xfrm>
            <a:off x="3700462" y="6367462"/>
            <a:ext cx="75056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</a:t>
            </a:r>
            <a:r>
              <a:rPr lang="en-US" dirty="0">
                <a:cs typeface="Calibri"/>
              </a:rPr>
              <a:t> https://www.w3.org/International/questions/qa-what-is-encoding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7710-A62C-4BCA-BA2B-DE53EB28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ASCII, UTF, Unicode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0FF99A-7666-404F-A715-C42A78EE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3504" y="313531"/>
            <a:ext cx="6627084" cy="633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E7BAB-C681-4618-B868-3D85B6C97CF5}"/>
              </a:ext>
            </a:extLst>
          </p:cNvPr>
          <p:cNvSpPr txBox="1"/>
          <p:nvPr/>
        </p:nvSpPr>
        <p:spPr>
          <a:xfrm>
            <a:off x="545306" y="1402555"/>
            <a:ext cx="4898230" cy="59400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ascii code represents 8 bytes data.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--&gt; ASCII was you could only have 256 different characters.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UNICODE represents 16 bytes data for supporting more characters.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Unicode which allowed for up to 65,536 different characters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/>
              <a:t>Languages such as Japanese and Arabic have thousands of characters. 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UTF-8 is a compromise character encoding that can be as compact as ASCII (if the file is just plain English text) but can also contain any </a:t>
            </a:r>
            <a:r>
              <a:rPr lang="en-US" sz="2000" dirty="0" err="1">
                <a:cs typeface="Calibri"/>
              </a:rPr>
              <a:t>unicode</a:t>
            </a:r>
            <a:r>
              <a:rPr lang="en-US" sz="2000" dirty="0">
                <a:cs typeface="Calibri"/>
              </a:rPr>
              <a:t> characters (with some increase in file size). UTF stands for Unicode Transformation Format. The '8' means it uses 8-bit blocks to represent a character.</a:t>
            </a:r>
            <a:endParaRPr lang="en-US" dirty="0"/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754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0B73-A9C0-4AE1-B04D-63D5306E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Relevance to you, the data scientist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5504-23A1-4971-AEDD-F325C3A0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https://donatstudios.com/CSV-An-Encoding-Nightmare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https://www.joelonsoftware.com/2003/10/08/the-absolute-minimum-every-software-developer-absolutely-positively-must-know-about-unicode-and-character-sets-no-excuses/</a:t>
            </a:r>
          </a:p>
        </p:txBody>
      </p:sp>
    </p:spTree>
    <p:extLst>
      <p:ext uri="{BB962C8B-B14F-4D97-AF65-F5344CB8AC3E}">
        <p14:creationId xmlns:p14="http://schemas.microsoft.com/office/powerpoint/2010/main" val="2984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444C-C66D-4028-A183-0A2C14C1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756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Activity</a:t>
            </a:r>
            <a:r>
              <a:rPr lang="en-US" dirty="0">
                <a:cs typeface="Calibri Light"/>
              </a:rPr>
              <a:t>: anonymous peer review of code; 1 of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340B-81D5-4CC2-BA53-DA6DA839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I've printed two copies of your homework.</a:t>
            </a:r>
          </a:p>
          <a:p>
            <a:r>
              <a:rPr lang="en-US" dirty="0">
                <a:cs typeface="Calibri"/>
              </a:rPr>
              <a:t>I've associated each printed copy with a numeric identifier.</a:t>
            </a:r>
          </a:p>
          <a:p>
            <a:r>
              <a:rPr lang="en-US" dirty="0">
                <a:cs typeface="Calibri"/>
              </a:rPr>
              <a:t>I have the lookup table that correlates student name with number.</a:t>
            </a:r>
          </a:p>
          <a:p>
            <a:r>
              <a:rPr lang="en-US" dirty="0">
                <a:cs typeface="Calibri"/>
              </a:rPr>
              <a:t>Each person gets two different </a:t>
            </a:r>
            <a:r>
              <a:rPr lang="en-US" dirty="0" err="1">
                <a:cs typeface="Calibri"/>
              </a:rPr>
              <a:t>homeworks</a:t>
            </a:r>
            <a:r>
              <a:rPr lang="en-US" dirty="0">
                <a:cs typeface="Calibri"/>
              </a:rPr>
              <a:t> to evaluate.</a:t>
            </a:r>
          </a:p>
          <a:p>
            <a:r>
              <a:rPr lang="en-US" dirty="0">
                <a:cs typeface="Calibri"/>
              </a:rPr>
              <a:t>Evaluate each homework according to the rubric; write your comments on the homework.</a:t>
            </a:r>
          </a:p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Return the commented homework to person using lookup table.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233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0B73-A9C0-4AE1-B04D-63D5306E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"Unreadable" files due to encodings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5504-23A1-4971-AEDD-F325C3A0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Try calling </a:t>
            </a:r>
            <a:r>
              <a:rPr lang="en-US" dirty="0" err="1">
                <a:cs typeface="Calibri"/>
              </a:rPr>
              <a:t>read_csv</a:t>
            </a:r>
            <a:r>
              <a:rPr lang="en-US" dirty="0">
                <a:cs typeface="Calibri"/>
              </a:rPr>
              <a:t> with </a:t>
            </a:r>
            <a:endParaRPr lang="en-US" dirty="0"/>
          </a:p>
          <a:p>
            <a:r>
              <a:rPr lang="en-US" sz="3000" dirty="0">
                <a:cs typeface="Calibri"/>
              </a:rPr>
              <a:t>encoding='latin1', </a:t>
            </a:r>
          </a:p>
          <a:p>
            <a:r>
              <a:rPr lang="en-US" sz="3000" dirty="0">
                <a:cs typeface="Calibri"/>
              </a:rPr>
              <a:t>encoding='iso-8859-1'</a:t>
            </a:r>
          </a:p>
          <a:p>
            <a:r>
              <a:rPr lang="en-US" sz="3000" dirty="0">
                <a:cs typeface="Calibri"/>
              </a:rPr>
              <a:t>encoding='cp1252'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(these are some of the various encodings found on Windows)        </a:t>
            </a:r>
            <a:r>
              <a:rPr lang="en-US" sz="2000" dirty="0">
                <a:cs typeface="Calibri"/>
                <a:hlinkClick r:id="rId2"/>
              </a:rPr>
              <a:t>citation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df= </a:t>
            </a:r>
            <a:r>
              <a:rPr lang="en-US" sz="2400" dirty="0" err="1">
                <a:latin typeface="Courier New"/>
                <a:cs typeface="Courier New"/>
              </a:rPr>
              <a:t>pd.read_csv</a:t>
            </a:r>
            <a:r>
              <a:rPr lang="en-US" sz="2400" dirty="0">
                <a:latin typeface="Courier New"/>
                <a:cs typeface="Courier New"/>
              </a:rPr>
              <a:t>('</a:t>
            </a:r>
            <a:r>
              <a:rPr lang="en-US" sz="2400" dirty="0" err="1">
                <a:latin typeface="Courier New"/>
                <a:cs typeface="Courier New"/>
              </a:rPr>
              <a:t>Region_count.csv',encoding</a:t>
            </a:r>
            <a:r>
              <a:rPr lang="en-US" sz="2400" dirty="0">
                <a:latin typeface="Courier New"/>
                <a:cs typeface="Courier New"/>
              </a:rPr>
              <a:t> ='latin1')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Also, there's </a:t>
            </a:r>
            <a:r>
              <a:rPr lang="en-US" dirty="0" err="1">
                <a:cs typeface="Calibri"/>
              </a:rPr>
              <a:t>chardet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And see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https://docs.python.org/3/library/codecs.html#standard-encodings</a:t>
            </a:r>
          </a:p>
        </p:txBody>
      </p:sp>
    </p:spTree>
    <p:extLst>
      <p:ext uri="{BB962C8B-B14F-4D97-AF65-F5344CB8AC3E}">
        <p14:creationId xmlns:p14="http://schemas.microsoft.com/office/powerpoint/2010/main" val="376342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C1D-0BCA-4C86-8825-F6BCB9DB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Detecting anomalies: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Is the data what I think it is?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7C7E-5444-4470-BAC6-AC6E9B62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Demo of Zipf's law notebook on text documents</a:t>
            </a:r>
          </a:p>
          <a:p>
            <a:pPr marL="457200" lvl="1" indent="0">
              <a:buNone/>
            </a:pPr>
            <a:r>
              <a:rPr lang="en-US" sz="1800" dirty="0">
                <a:cs typeface="Calibri"/>
              </a:rPr>
              <a:t>http://localhost:8888/notebooks/week6_getting_data/text_6_analysis_of_all_documents.ipynb</a:t>
            </a:r>
          </a:p>
          <a:p>
            <a:pPr marL="457200" lvl="1" indent="0">
              <a:buNone/>
            </a:pPr>
            <a:r>
              <a:rPr lang="en-US" dirty="0">
                <a:cs typeface="Calibri"/>
                <a:hlinkClick r:id="rId3"/>
              </a:rPr>
              <a:t>https://en.wikipedia.org/wiki/Zipf%27s_law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38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C1D-0BCA-4C86-8825-F6BCB9DB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Detecting anomalies: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Is the data what I think it is?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7C7E-5444-4470-BAC6-AC6E9B62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cs typeface="Calibri"/>
                <a:hlinkClick r:id="rId3"/>
              </a:rPr>
              <a:t>https://en.wikipedia.org/wiki/Zipf%27s_law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Use information theory to determine whether other animals convey information in their communication!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fish swimming under water&#10;&#10;Description generated with very high confidence">
            <a:extLst>
              <a:ext uri="{FF2B5EF4-FFF2-40B4-BE49-F238E27FC236}">
                <a16:creationId xmlns:a16="http://schemas.microsoft.com/office/drawing/2014/main" id="{623862DD-7C4A-45F8-9ABC-06FF3DFD8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891" y="3606833"/>
            <a:ext cx="5561162" cy="371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4DF6F-4852-4E05-BA4D-2D30CD5C46E6}"/>
              </a:ext>
            </a:extLst>
          </p:cNvPr>
          <p:cNvSpPr txBox="1"/>
          <p:nvPr/>
        </p:nvSpPr>
        <p:spPr>
          <a:xfrm>
            <a:off x="9368286" y="546483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Links</a:t>
            </a:r>
            <a:r>
              <a:rPr lang="en-US" dirty="0">
                <a:cs typeface="Calibri"/>
              </a:rPr>
              <a:t> to papers are in </a:t>
            </a:r>
          </a:p>
          <a:p>
            <a:pPr algn="ctr"/>
            <a:r>
              <a:rPr lang="en-US" dirty="0">
                <a:cs typeface="Calibri"/>
              </a:rPr>
              <a:t>"notes" part of this slide</a:t>
            </a:r>
          </a:p>
        </p:txBody>
      </p:sp>
    </p:spTree>
    <p:extLst>
      <p:ext uri="{BB962C8B-B14F-4D97-AF65-F5344CB8AC3E}">
        <p14:creationId xmlns:p14="http://schemas.microsoft.com/office/powerpoint/2010/main" val="2093389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C1D-0BCA-4C86-8825-F6BCB9DB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Detecting anomalies: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Is the data what I think it is?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7C7E-5444-4470-BAC6-AC6E9B62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 each language, some letters (or sounds) are more common than others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https://en.wikipedia.org/wiki/Letter_frequency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Demo a notebook that shows this from standard text</a:t>
            </a:r>
            <a:endParaRPr lang="en-US" dirty="0">
              <a:cs typeface="Calibri"/>
            </a:endParaRPr>
          </a:p>
          <a:p>
            <a:r>
              <a:rPr lang="en-US" sz="2000" dirty="0">
                <a:cs typeface="Calibri"/>
              </a:rPr>
              <a:t>http://localhost:8888/notebooks/week8_cleaning_data/letter_frequency_in_text.ipynb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551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C1D-0BCA-4C86-8825-F6BCB9DB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Detecting anomalies: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Is the data what I think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7C7E-5444-4470-BAC6-AC6E9B62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https://en.wikipedia.org/wiki/Benford%27s_law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the </a:t>
            </a:r>
            <a:r>
              <a:rPr lang="en-US" dirty="0">
                <a:cs typeface="Calibri"/>
                <a:hlinkClick r:id="rId3"/>
              </a:rPr>
              <a:t>frequency distribution</a:t>
            </a:r>
            <a:r>
              <a:rPr lang="en-US" dirty="0">
                <a:cs typeface="Calibri"/>
              </a:rPr>
              <a:t> of leading digits in many real-life sets of numerical </a:t>
            </a:r>
            <a:r>
              <a:rPr lang="en-US" dirty="0">
                <a:cs typeface="Calibri"/>
                <a:hlinkClick r:id="rId4"/>
              </a:rPr>
              <a:t>data</a:t>
            </a:r>
            <a:r>
              <a:rPr lang="en-US" dirty="0">
                <a:cs typeface="Calibri"/>
              </a:rPr>
              <a:t>. The law states that in many naturally occurring collections of numbers, the leading </a:t>
            </a:r>
            <a:r>
              <a:rPr lang="en-US" dirty="0">
                <a:cs typeface="Calibri"/>
                <a:hlinkClick r:id="rId5"/>
              </a:rPr>
              <a:t>significant digit</a:t>
            </a:r>
            <a:r>
              <a:rPr lang="en-US" dirty="0">
                <a:cs typeface="Calibri"/>
              </a:rPr>
              <a:t> is likely to be small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Demo a notebook that shows this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http://localhost:8889/notebooks/week8_cleaning_data/loans_benford.ipynb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000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EE27-CB0B-4AB8-9371-754AD698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Time-series anomaly detection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40A3372-BB1D-4E4D-BD76-35A0C19B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45" r="225"/>
          <a:stretch/>
        </p:blipFill>
        <p:spPr>
          <a:xfrm>
            <a:off x="2195872" y="1578978"/>
            <a:ext cx="7814649" cy="4686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630EA-2A29-403D-9464-719515EAE46C}"/>
              </a:ext>
            </a:extLst>
          </p:cNvPr>
          <p:cNvSpPr txBox="1"/>
          <p:nvPr/>
        </p:nvSpPr>
        <p:spPr>
          <a:xfrm>
            <a:off x="3545681" y="6260305"/>
            <a:ext cx="72913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</a:t>
            </a:r>
            <a:r>
              <a:rPr lang="en-US" dirty="0">
                <a:cs typeface="Calibri"/>
              </a:rPr>
              <a:t> https://www.autonlab.org/_media/tutorials/biosurv01.pdf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71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BDEDCA1-B57E-4458-938D-072C0D9FFC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104" r="-191" b="2716"/>
          <a:stretch/>
        </p:blipFill>
        <p:spPr>
          <a:xfrm>
            <a:off x="2190750" y="196056"/>
            <a:ext cx="8174038" cy="612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63007-95A0-4D13-AAED-FEBCAF9584B8}"/>
              </a:ext>
            </a:extLst>
          </p:cNvPr>
          <p:cNvSpPr txBox="1"/>
          <p:nvPr/>
        </p:nvSpPr>
        <p:spPr>
          <a:xfrm>
            <a:off x="3545681" y="6260305"/>
            <a:ext cx="72913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</a:t>
            </a:r>
            <a:r>
              <a:rPr lang="en-US" dirty="0">
                <a:cs typeface="Calibri"/>
              </a:rPr>
              <a:t> https://www.autonlab.org/_media/tutorials/biosurv01.pdf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6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4DE6-E141-4727-B9BD-FF22137F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Good overview of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9D85-7F07-41BA-AFFF-02DF9BE1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https://blog.statsbot.co/time-series-anomaly-detection-algorithms-1cef5519aef2</a:t>
            </a:r>
          </a:p>
        </p:txBody>
      </p:sp>
    </p:spTree>
    <p:extLst>
      <p:ext uri="{BB962C8B-B14F-4D97-AF65-F5344CB8AC3E}">
        <p14:creationId xmlns:p14="http://schemas.microsoft.com/office/powerpoint/2010/main" val="3225537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7A30-897E-42C5-ACCA-761A7D2B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Dealing with Anomalies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A3AA-A07E-4E1E-A394-EC700896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want to clean your data, not manipulate or change it</a:t>
            </a:r>
            <a:endParaRPr lang="en-US"/>
          </a:p>
          <a:p>
            <a:r>
              <a:rPr lang="en-US">
                <a:cs typeface="Calibri"/>
              </a:rPr>
              <a:t>Be able to justify removal. </a:t>
            </a:r>
          </a:p>
          <a:p>
            <a:r>
              <a:rPr lang="en-US">
                <a:cs typeface="Calibri"/>
              </a:rPr>
              <a:t>Be explicit in your final conclusions if you removed outliers to normalize your data.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is both an ethical issue and a trust issue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8566F-4E51-4FE8-ACE5-802B100CB66A}"/>
              </a:ext>
            </a:extLst>
          </p:cNvPr>
          <p:cNvSpPr txBox="1"/>
          <p:nvPr/>
        </p:nvSpPr>
        <p:spPr>
          <a:xfrm>
            <a:off x="3315419" y="6298721"/>
            <a:ext cx="59924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 page 167 of "Data </a:t>
            </a:r>
            <a:r>
              <a:rPr lang="en-US"/>
              <a:t>Wrangling with Python"</a:t>
            </a:r>
          </a:p>
        </p:txBody>
      </p:sp>
    </p:spTree>
    <p:extLst>
      <p:ext uri="{BB962C8B-B14F-4D97-AF65-F5344CB8AC3E}">
        <p14:creationId xmlns:p14="http://schemas.microsoft.com/office/powerpoint/2010/main" val="1116131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AD1-AC60-4C69-8AC2-276E7CC7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Visual clean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B94D-9A6D-407C-A57D-5E194DE6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  <a:hlinkClick r:id="rId2"/>
              </a:rPr>
              <a:t>https://python-graph-gallery.com/134-how-to-avoid-overplotting-with-python/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Visual design matters to your story</a:t>
            </a:r>
          </a:p>
          <a:p>
            <a:r>
              <a:rPr lang="en-US" sz="2400" dirty="0">
                <a:cs typeface="Calibri"/>
              </a:rPr>
              <a:t>https://www.darkhorseanalytics.com/blog/data-looks-better-naked</a:t>
            </a:r>
          </a:p>
        </p:txBody>
      </p:sp>
    </p:spTree>
    <p:extLst>
      <p:ext uri="{BB962C8B-B14F-4D97-AF65-F5344CB8AC3E}">
        <p14:creationId xmlns:p14="http://schemas.microsoft.com/office/powerpoint/2010/main" val="3008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0DC3-0E12-4EDF-BF68-C42BE8F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Rubric for peer review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2AA-A118-4D2D-A00B-7A80ABDE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cs typeface="Calibri"/>
              </a:rPr>
              <a:t>Documentation</a:t>
            </a:r>
            <a:r>
              <a:rPr lang="en-US" dirty="0">
                <a:cs typeface="Calibri"/>
              </a:rPr>
              <a:t>: </a:t>
            </a:r>
          </a:p>
          <a:p>
            <a:r>
              <a:rPr lang="en-US" dirty="0">
                <a:cs typeface="Calibri"/>
              </a:rPr>
              <a:t>Is the thought process of the author clear in the documentation?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Does the code documentation and comments convey intention?</a:t>
            </a:r>
          </a:p>
          <a:p>
            <a:pPr marL="0" indent="0">
              <a:buNone/>
            </a:pPr>
            <a:r>
              <a:rPr lang="en-US" sz="3000" dirty="0">
                <a:cs typeface="Calibri"/>
              </a:rPr>
              <a:t>(</a:t>
            </a:r>
            <a:r>
              <a:rPr lang="en-US" sz="3000" i="1" dirty="0">
                <a:cs typeface="Calibri"/>
              </a:rPr>
              <a:t>Possible answers</a:t>
            </a:r>
            <a:r>
              <a:rPr lang="en-US" sz="3000" dirty="0">
                <a:cs typeface="Calibri"/>
              </a:rPr>
              <a:t>: It needs more work / Somewhat / Yes it is great).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 How should the author better make clear their intention using documentation?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Should documentation be in code comments or markdown?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Write down any questions you have for the author of the code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u="sng" dirty="0">
                <a:cs typeface="Calibri"/>
              </a:rPr>
              <a:t>Suggestions</a:t>
            </a:r>
            <a:r>
              <a:rPr lang="en-US" dirty="0">
                <a:cs typeface="Calibri"/>
              </a:rPr>
              <a:t>: </a:t>
            </a:r>
          </a:p>
          <a:p>
            <a:r>
              <a:rPr lang="en-US" dirty="0">
                <a:cs typeface="Calibri"/>
              </a:rPr>
              <a:t>Provide two suggestions for the author on how to improve the code.</a:t>
            </a:r>
          </a:p>
          <a:p>
            <a:r>
              <a:rPr lang="en-US" dirty="0">
                <a:cs typeface="Calibri"/>
              </a:rPr>
              <a:t>This can be in terms of style (variable names), documentation, 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3478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920B-9068-41F0-93CC-6C461FAE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Pro-tip</a:t>
            </a:r>
            <a:r>
              <a:rPr lang="en-US" dirty="0">
                <a:cs typeface="Calibri Light"/>
              </a:rPr>
              <a:t>: Make headers human readable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6534-E1CB-4B5D-9C14-930D4AA4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Data cleanup includes helping your own interpretation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df.columns</a:t>
            </a:r>
            <a:r>
              <a:rPr lang="en-US" dirty="0">
                <a:latin typeface="Courier New"/>
                <a:cs typeface="Courier New"/>
              </a:rPr>
              <a:t>=['speed in mph', 'height in ft']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034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0D54-4DE3-4FDD-9D5B-15AA80C0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Smoothing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2692-4218-4C59-8395-FA29C044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79018"/>
            <a:ext cx="61019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400" dirty="0">
                <a:cs typeface="Calibri"/>
                <a:hlinkClick r:id="rId3"/>
              </a:rPr>
              <a:t>https://en.wikipedia.org/wiki/Smoothing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 dirty="0">
                <a:cs typeface="Calibri"/>
                <a:hlinkClick r:id="rId4"/>
              </a:rPr>
              <a:t>https://www.mathworks.com/help/curvefit/smoothing-data.html</a:t>
            </a:r>
            <a:endParaRPr lang="en-US" sz="1400" dirty="0">
              <a:cs typeface="Calibri"/>
            </a:endParaRPr>
          </a:p>
          <a:p>
            <a:pPr>
              <a:buNone/>
            </a:pP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cs typeface="Calibri"/>
              </a:rPr>
              <a:t>find the signal in the noise by discarding variance which is considered noisy</a:t>
            </a:r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49406" y="-2008"/>
            <a:ext cx="5942594" cy="6423684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wire fence&#10;&#10;Description generated with high confidence">
            <a:extLst>
              <a:ext uri="{FF2B5EF4-FFF2-40B4-BE49-F238E27FC236}">
                <a16:creationId xmlns:a16="http://schemas.microsoft.com/office/drawing/2014/main" id="{7937E3DE-C742-486B-8B2B-011B32915F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22" b="2"/>
          <a:stretch/>
        </p:blipFill>
        <p:spPr>
          <a:xfrm>
            <a:off x="6381048" y="-2"/>
            <a:ext cx="5811746" cy="6238346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375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0D54-4DE3-4FDD-9D5B-15AA80C0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Smoothing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2692-4218-4C59-8395-FA29C044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is it useful?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Exponential smoothing assigns exponentially more weight, or importance, to recent data points than to older data points. </a:t>
            </a:r>
            <a:r>
              <a:rPr lang="en-US" sz="1800" dirty="0">
                <a:cs typeface="Calibri"/>
              </a:rPr>
              <a:t>[</a:t>
            </a:r>
            <a:r>
              <a:rPr lang="en-US" sz="1800" dirty="0">
                <a:cs typeface="Calibri"/>
                <a:hlinkClick r:id="rId2"/>
              </a:rPr>
              <a:t>source</a:t>
            </a:r>
            <a:r>
              <a:rPr lang="en-US" sz="1800" dirty="0">
                <a:cs typeface="Calibri"/>
              </a:rPr>
              <a:t>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are the dangers?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Excessively smoothed models have a high bias (not close to truth), even if they have low variance, and too rough models have high variances, and low bias (close to truth).</a:t>
            </a:r>
          </a:p>
          <a:p>
            <a:endParaRPr lang="en-US" dirty="0">
              <a:cs typeface="Calibri"/>
            </a:endParaRPr>
          </a:p>
          <a:p>
            <a:pPr>
              <a:buNone/>
            </a:pPr>
            <a:r>
              <a:rPr lang="en-US" sz="2000" dirty="0">
                <a:cs typeface="Calibri"/>
                <a:hlinkClick r:id="rId3"/>
              </a:rPr>
              <a:t>https://stats.stackexchange.com/questions/144013/smoothing-when-to-use-it-and-when-not-to</a:t>
            </a:r>
          </a:p>
          <a:p>
            <a:pPr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98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FD9E9-7595-433C-B77E-D4933769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Outline for this evening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1577-B126-4B08-967C-A6E25FB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Schedule for semester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Activity: anonymous code review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Mid-term project schedule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Scope of "Cleaning" and context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Sanity checks 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Anomalies and Outliers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Missing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046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3C21-98E7-440F-9194-12F7ABDC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Missing data</a:t>
            </a:r>
            <a:endParaRPr lang="en-US" dirty="0"/>
          </a:p>
        </p:txBody>
      </p:sp>
      <p:pic>
        <p:nvPicPr>
          <p:cNvPr id="4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BF935E19-7CD7-482A-B66D-FAC06135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840" y="-963582"/>
            <a:ext cx="8218847" cy="82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62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4AEB-2BC4-4CD2-9C0A-6D8D3E3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Missing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03D1-2ED6-4346-A744-A3D44DB6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Great walk through:</a:t>
            </a:r>
            <a:endParaRPr lang="en-US"/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https://pandas.pydata.org/pandas-docs/stable/missing_data.html#missing-data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to do about missing data? Options:</a:t>
            </a:r>
          </a:p>
          <a:p>
            <a:pPr lvl="1"/>
            <a:r>
              <a:rPr lang="en-US" sz="2600" dirty="0">
                <a:cs typeface="Calibri"/>
              </a:rPr>
              <a:t>Proceed as is</a:t>
            </a:r>
          </a:p>
          <a:p>
            <a:pPr lvl="1"/>
            <a:r>
              <a:rPr lang="en-US" sz="2600" dirty="0">
                <a:cs typeface="Calibri"/>
              </a:rPr>
              <a:t>Fill in with fixed value</a:t>
            </a:r>
          </a:p>
          <a:p>
            <a:pPr lvl="1"/>
            <a:r>
              <a:rPr lang="en-US" sz="2600" dirty="0">
                <a:cs typeface="Calibri"/>
              </a:rPr>
              <a:t>Fill using adjacent values</a:t>
            </a:r>
          </a:p>
          <a:p>
            <a:pPr lvl="1"/>
            <a:r>
              <a:rPr lang="en-US" dirty="0">
                <a:cs typeface="Calibri"/>
              </a:rPr>
              <a:t>Interpolation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861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E35E-8E55-40C4-9531-F1EE7DFA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First, characterize: Measure sparsity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AB84-A0D1-474D-A668-31347004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http://localhost:8888/notebooks/week8_cleaning_data/loans_visualize_sparseness.ipynb</a:t>
            </a:r>
          </a:p>
        </p:txBody>
      </p:sp>
    </p:spTree>
    <p:extLst>
      <p:ext uri="{BB962C8B-B14F-4D97-AF65-F5344CB8AC3E}">
        <p14:creationId xmlns:p14="http://schemas.microsoft.com/office/powerpoint/2010/main" val="1755789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787C-3EA1-43FC-ACE6-D80D639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to do with </a:t>
            </a:r>
            <a:r>
              <a:rPr lang="en-US" dirty="0" err="1">
                <a:cs typeface="Calibri Light"/>
              </a:rPr>
              <a:t>NaN</a:t>
            </a:r>
            <a:r>
              <a:rPr lang="en-US" dirty="0">
                <a:cs typeface="Calibri Light"/>
              </a:rPr>
              <a:t> entries?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7858-2EFF-41B1-99CB-5357D678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Drop all columns where every value is </a:t>
            </a:r>
            <a:r>
              <a:rPr lang="en-US" dirty="0" err="1">
                <a:cs typeface="Calibri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df=</a:t>
            </a:r>
            <a:r>
              <a:rPr lang="en-US" dirty="0" err="1">
                <a:latin typeface="Courier New"/>
                <a:cs typeface="Courier New"/>
              </a:rPr>
              <a:t>df.dropna</a:t>
            </a:r>
            <a:r>
              <a:rPr lang="en-US" dirty="0">
                <a:latin typeface="Courier New"/>
                <a:cs typeface="Courier New"/>
              </a:rPr>
              <a:t>(how='</a:t>
            </a:r>
            <a:r>
              <a:rPr lang="en-US" dirty="0" err="1">
                <a:latin typeface="Courier New"/>
                <a:cs typeface="Courier New"/>
              </a:rPr>
              <a:t>all',axis</a:t>
            </a:r>
            <a:r>
              <a:rPr lang="en-US" dirty="0">
                <a:latin typeface="Courier New"/>
                <a:cs typeface="Courier New"/>
              </a:rPr>
              <a:t>=1)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http://localhost:8888/notebooks/week8_cleaning_data/data_cleanup_of_loans.ipynb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Replace </a:t>
            </a:r>
            <a:r>
              <a:rPr lang="en-US" dirty="0" err="1">
                <a:cs typeface="Calibri"/>
              </a:rPr>
              <a:t>NaN</a:t>
            </a:r>
            <a:r>
              <a:rPr lang="en-US" dirty="0">
                <a:cs typeface="Calibri"/>
              </a:rPr>
              <a:t> with numeric value out of bounds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df=</a:t>
            </a:r>
            <a:r>
              <a:rPr lang="en-US" dirty="0" err="1">
                <a:latin typeface="Courier New"/>
                <a:cs typeface="Courier New"/>
              </a:rPr>
              <a:t>df.fillna</a:t>
            </a:r>
            <a:r>
              <a:rPr lang="en-US" dirty="0">
                <a:latin typeface="Courier New"/>
                <a:cs typeface="Courier New"/>
              </a:rPr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198938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08B4-2757-4E9C-B758-EA61A0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 distribution of variable is known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2932-DCF8-4A20-B568-BDB37EE2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variable adheres to known distribution, sample replacement values or supplement insufficient data from that distribution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Be careful: missing values may have a bias, so simply inspecting the existing entries may yield a distribution that isn't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90859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FCF3-572D-4042-B7CB-2CB728F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Interpolation of missing variables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based on adjacent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F5BA-4ADD-4632-8D9F-0CF84DA9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df.interpolate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26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F82-88BC-4E07-9DB0-3DEB369B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131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Activity</a:t>
            </a:r>
            <a:r>
              <a:rPr lang="en-US" dirty="0">
                <a:cs typeface="Calibri Light"/>
              </a:rPr>
              <a:t>: anonymous peer review of code; 2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7CCC-637D-4D1F-AE47-F9C19317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I've printed two copies of your homework.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I've associated each printed copy with a numeric identifier.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 have the lookup table that correlates student name with number.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Each person gets two different 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cs typeface="Calibri"/>
              </a:rPr>
              <a:t>homeworks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 to evaluate.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Evaluate each homework according to the rubric; write your comments on the homework.</a:t>
            </a:r>
          </a:p>
          <a:p>
            <a:r>
              <a:rPr lang="en-US" dirty="0">
                <a:cs typeface="Calibri"/>
              </a:rPr>
              <a:t>Return the commented homework to person using lookup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40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5299-CC82-40BD-A442-BCC90739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AirBnB</a:t>
            </a:r>
            <a:r>
              <a:rPr lang="en-US" dirty="0">
                <a:cs typeface="Calibri Light"/>
              </a:rPr>
              <a:t> machine learning needs clean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C185-8061-4A8D-9187-14817422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Goal</a:t>
            </a:r>
            <a:r>
              <a:rPr lang="en-US" dirty="0">
                <a:cs typeface="Calibri"/>
              </a:rPr>
              <a:t>: Binary classification of fraud/not fraud</a:t>
            </a:r>
          </a:p>
          <a:p>
            <a:r>
              <a:rPr lang="en-US" dirty="0">
                <a:cs typeface="Calibri"/>
              </a:rPr>
              <a:t>fraud prediction models using numerical and categorical</a:t>
            </a:r>
            <a:endParaRPr lang="en-US" dirty="0"/>
          </a:p>
          <a:p>
            <a:r>
              <a:rPr lang="en-US" dirty="0">
                <a:cs typeface="Calibri"/>
              </a:rPr>
              <a:t>Use k nearest neighbors to find adjacent entities</a:t>
            </a:r>
          </a:p>
          <a:p>
            <a:r>
              <a:rPr lang="en-US" dirty="0">
                <a:cs typeface="Calibri"/>
              </a:rPr>
              <a:t>Then fill in missing values based on adjacent values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https://medium.com/airbnb-engineering/overcoming-missing-values-in-a-random-forest-classifier-7b1fc1fc03ba</a:t>
            </a:r>
          </a:p>
        </p:txBody>
      </p:sp>
    </p:spTree>
    <p:extLst>
      <p:ext uri="{BB962C8B-B14F-4D97-AF65-F5344CB8AC3E}">
        <p14:creationId xmlns:p14="http://schemas.microsoft.com/office/powerpoint/2010/main" val="1674037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FD9E9-7595-433C-B77E-D4933769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Outline for this evening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1577-B126-4B08-967C-A6E25FB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Schedule for semester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Activity: anonymous code review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Mid-term project schedule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Scope of "Cleaning" and context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Sanity checks 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Anomalies and Outliers</a:t>
            </a: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Missing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11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B0FA-E8CE-47E0-9E21-AC5F873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be a successful data scientist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F352-78FA-4FCB-8AE1-D95AF4A2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Have multiple projects active at all times (though not too many)</a:t>
            </a:r>
          </a:p>
          <a:p>
            <a:pPr lvl="1"/>
            <a:r>
              <a:rPr lang="en-US">
                <a:cs typeface="Calibri"/>
              </a:rPr>
              <a:t>Be able to split attention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Enables cross pollination of ideas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If something fails/is waiting/terminates, you can switch to something else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Don't spread yourself too thinly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Deliver results early and often</a:t>
            </a:r>
          </a:p>
          <a:p>
            <a:pPr lvl="1"/>
            <a:r>
              <a:rPr lang="en-US">
                <a:cs typeface="Calibri"/>
              </a:rPr>
              <a:t>Constant dialog and feedback </a:t>
            </a:r>
          </a:p>
          <a:p>
            <a:pPr lvl="1"/>
            <a:r>
              <a:rPr lang="en-US">
                <a:cs typeface="Calibri"/>
              </a:rPr>
              <a:t>Be able to explain value to organization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90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5111-5D37-42B6-9569-B16A7553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Python pro-tip</a:t>
            </a:r>
            <a:r>
              <a:rPr lang="en-US">
                <a:cs typeface="Calibri Light"/>
              </a:rPr>
              <a:t>: name your parameters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ED9E-3A35-4F5E-A132-74364E5F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1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7952-02DA-4262-ABDB-EFFD68D5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Homework: HTML in XML characterization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9180-2EFE-48E3-ACE5-65647F61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 provide you with an XML file; some of the fields contain HTML</a:t>
            </a:r>
          </a:p>
          <a:p>
            <a:r>
              <a:rPr lang="en-US">
                <a:cs typeface="Calibri"/>
              </a:rPr>
              <a:t>Use a module to parse the XML (</a:t>
            </a:r>
            <a:r>
              <a:rPr lang="en-US" i="1">
                <a:cs typeface="Calibri"/>
              </a:rPr>
              <a:t>do not write an XML parser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Use BeautifulSoup4 to parse the HTML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For each HTML page, report the number of links (</a:t>
            </a:r>
            <a:r>
              <a:rPr lang="en-US">
                <a:latin typeface="Courier New"/>
                <a:cs typeface="Courier New"/>
              </a:rPr>
              <a:t>&lt;a href=""&gt;</a:t>
            </a:r>
            <a:r>
              <a:rPr lang="en-US">
                <a:cs typeface="Calibri"/>
              </a:rPr>
              <a:t>) in the page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Advanced students (if you're bored):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use an alternative method (i.e., regular expressions or Python's find) to validate the count of HTML links per page reported by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570404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AFD5-89F5-4FAC-9FDB-AAD9A42B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 your approach to solving the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F3A4-790E-4E26-B81B-A2F2D00D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On a piece of paper, write down actions you'll need to take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Determine the dependencies among the actions you need to take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In what order should the steps be?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cs typeface="Calibri"/>
              </a:rPr>
              <a:t>If you have time before leaving</a:t>
            </a:r>
            <a:r>
              <a:rPr lang="en-US" dirty="0">
                <a:cs typeface="Calibri"/>
              </a:rPr>
              <a:t>, take the listed actions using your </a:t>
            </a:r>
            <a:r>
              <a:rPr lang="en-US">
                <a:cs typeface="Calibri"/>
              </a:rPr>
              <a:t>computer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8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E552-A5D1-49C0-B641-3B9B808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Lookup table for step 2 of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B646-A875-4EB7-BCD8-3C520D9B8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Rachel = A5924</a:t>
            </a:r>
          </a:p>
          <a:p>
            <a:r>
              <a:rPr lang="en-US" dirty="0">
                <a:cs typeface="Calibri"/>
              </a:rPr>
              <a:t>Yuting = A9582</a:t>
            </a:r>
          </a:p>
          <a:p>
            <a:r>
              <a:rPr lang="en-US" dirty="0">
                <a:cs typeface="Calibri"/>
              </a:rPr>
              <a:t>Jarrod = A4208</a:t>
            </a:r>
          </a:p>
          <a:p>
            <a:r>
              <a:rPr lang="en-US" dirty="0">
                <a:cs typeface="Calibri"/>
              </a:rPr>
              <a:t>Mehmet = A4232</a:t>
            </a:r>
          </a:p>
          <a:p>
            <a:r>
              <a:rPr lang="en-US" dirty="0">
                <a:cs typeface="Calibri"/>
              </a:rPr>
              <a:t>Alistair = A5662</a:t>
            </a:r>
          </a:p>
          <a:p>
            <a:r>
              <a:rPr lang="en-US" dirty="0">
                <a:cs typeface="Calibri"/>
              </a:rPr>
              <a:t>Esther = A2144</a:t>
            </a:r>
          </a:p>
          <a:p>
            <a:r>
              <a:rPr lang="en-US" dirty="0" err="1">
                <a:cs typeface="Calibri"/>
              </a:rPr>
              <a:t>Pranshu</a:t>
            </a:r>
            <a:r>
              <a:rPr lang="en-US" dirty="0">
                <a:cs typeface="Calibri"/>
              </a:rPr>
              <a:t> = A4256</a:t>
            </a:r>
          </a:p>
          <a:p>
            <a:r>
              <a:rPr lang="en-US" dirty="0" err="1">
                <a:cs typeface="Calibri"/>
              </a:rPr>
              <a:t>Yimen</a:t>
            </a:r>
            <a:r>
              <a:rPr lang="en-US" dirty="0">
                <a:cs typeface="Calibri"/>
              </a:rPr>
              <a:t> = A6863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902-9453-48F9-B45B-0974CB198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Emily = A1353</a:t>
            </a:r>
          </a:p>
          <a:p>
            <a:r>
              <a:rPr lang="en-US" dirty="0" err="1">
                <a:cs typeface="Calibri"/>
              </a:rPr>
              <a:t>Sweta</a:t>
            </a:r>
            <a:r>
              <a:rPr lang="en-US" dirty="0">
                <a:cs typeface="Calibri"/>
              </a:rPr>
              <a:t> = A5674</a:t>
            </a:r>
          </a:p>
          <a:p>
            <a:r>
              <a:rPr lang="en-US" dirty="0">
                <a:cs typeface="Calibri"/>
              </a:rPr>
              <a:t>Geetika = A2683</a:t>
            </a:r>
          </a:p>
          <a:p>
            <a:r>
              <a:rPr lang="en-US" dirty="0" err="1">
                <a:cs typeface="Calibri"/>
              </a:rPr>
              <a:t>Fitsum</a:t>
            </a:r>
            <a:r>
              <a:rPr lang="en-US" dirty="0">
                <a:cs typeface="Calibri"/>
              </a:rPr>
              <a:t> = A8257</a:t>
            </a:r>
          </a:p>
          <a:p>
            <a:r>
              <a:rPr lang="en-US" dirty="0">
                <a:cs typeface="Calibri"/>
              </a:rPr>
              <a:t>David = A9829</a:t>
            </a:r>
          </a:p>
          <a:p>
            <a:r>
              <a:rPr lang="en-US" dirty="0" err="1">
                <a:cs typeface="Calibri"/>
              </a:rPr>
              <a:t>Rashi</a:t>
            </a:r>
            <a:r>
              <a:rPr lang="en-US" dirty="0">
                <a:cs typeface="Calibri"/>
              </a:rPr>
              <a:t> = A4929</a:t>
            </a:r>
          </a:p>
          <a:p>
            <a:r>
              <a:rPr lang="en-US" dirty="0">
                <a:cs typeface="Calibri"/>
              </a:rPr>
              <a:t>Phil = A2985</a:t>
            </a:r>
          </a:p>
          <a:p>
            <a:r>
              <a:rPr lang="en-US" dirty="0">
                <a:cs typeface="Calibri"/>
              </a:rPr>
              <a:t>Josephine = A2562</a:t>
            </a:r>
          </a:p>
        </p:txBody>
      </p:sp>
    </p:spTree>
    <p:extLst>
      <p:ext uri="{BB962C8B-B14F-4D97-AF65-F5344CB8AC3E}">
        <p14:creationId xmlns:p14="http://schemas.microsoft.com/office/powerpoint/2010/main" val="38507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E552-A5D1-49C0-B641-3B9B808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Lookup table for step 3 of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B646-A875-4EB7-BCD8-3C520D9B8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Rachel = B5932</a:t>
            </a:r>
          </a:p>
          <a:p>
            <a:r>
              <a:rPr lang="en-US" dirty="0">
                <a:cs typeface="Calibri"/>
              </a:rPr>
              <a:t>Yuting = B9583</a:t>
            </a:r>
          </a:p>
          <a:p>
            <a:r>
              <a:rPr lang="en-US" dirty="0">
                <a:cs typeface="Calibri"/>
              </a:rPr>
              <a:t>Jarrod = B4829</a:t>
            </a:r>
          </a:p>
          <a:p>
            <a:r>
              <a:rPr lang="en-US" dirty="0">
                <a:cs typeface="Calibri"/>
              </a:rPr>
              <a:t>Mehmet = B5366</a:t>
            </a:r>
          </a:p>
          <a:p>
            <a:r>
              <a:rPr lang="en-US" dirty="0">
                <a:cs typeface="Calibri"/>
              </a:rPr>
              <a:t>Alistair = B3535</a:t>
            </a:r>
          </a:p>
          <a:p>
            <a:r>
              <a:rPr lang="en-US" dirty="0">
                <a:cs typeface="Calibri"/>
              </a:rPr>
              <a:t>Esther = B5178</a:t>
            </a:r>
          </a:p>
          <a:p>
            <a:r>
              <a:rPr lang="en-US" dirty="0" err="1">
                <a:cs typeface="Calibri"/>
              </a:rPr>
              <a:t>Pranshu</a:t>
            </a:r>
            <a:r>
              <a:rPr lang="en-US" dirty="0">
                <a:cs typeface="Calibri"/>
              </a:rPr>
              <a:t> = B4563</a:t>
            </a:r>
          </a:p>
          <a:p>
            <a:r>
              <a:rPr lang="en-US" dirty="0" err="1">
                <a:cs typeface="Calibri"/>
              </a:rPr>
              <a:t>Yimen</a:t>
            </a:r>
            <a:r>
              <a:rPr lang="en-US" dirty="0">
                <a:cs typeface="Calibri"/>
              </a:rPr>
              <a:t> = B9885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902-9453-48F9-B45B-0974CB198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Emily = B9422</a:t>
            </a:r>
          </a:p>
          <a:p>
            <a:r>
              <a:rPr lang="en-US" dirty="0" err="1">
                <a:cs typeface="Calibri"/>
              </a:rPr>
              <a:t>Sweta</a:t>
            </a:r>
            <a:r>
              <a:rPr lang="en-US" dirty="0">
                <a:cs typeface="Calibri"/>
              </a:rPr>
              <a:t> = B2145</a:t>
            </a:r>
          </a:p>
          <a:p>
            <a:r>
              <a:rPr lang="en-US" dirty="0">
                <a:cs typeface="Calibri"/>
              </a:rPr>
              <a:t>Geetika = B2432</a:t>
            </a:r>
          </a:p>
          <a:p>
            <a:r>
              <a:rPr lang="en-US" dirty="0" err="1">
                <a:cs typeface="Calibri"/>
              </a:rPr>
              <a:t>Fitsum</a:t>
            </a:r>
            <a:r>
              <a:rPr lang="en-US" dirty="0">
                <a:cs typeface="Calibri"/>
              </a:rPr>
              <a:t> = B3242</a:t>
            </a:r>
          </a:p>
          <a:p>
            <a:r>
              <a:rPr lang="en-US" dirty="0">
                <a:cs typeface="Calibri"/>
              </a:rPr>
              <a:t>David = B5567</a:t>
            </a:r>
          </a:p>
          <a:p>
            <a:r>
              <a:rPr lang="en-US" dirty="0" err="1">
                <a:cs typeface="Calibri"/>
              </a:rPr>
              <a:t>Rashi</a:t>
            </a:r>
            <a:r>
              <a:rPr lang="en-US" dirty="0">
                <a:cs typeface="Calibri"/>
              </a:rPr>
              <a:t> = B3224</a:t>
            </a:r>
          </a:p>
          <a:p>
            <a:r>
              <a:rPr lang="en-US" dirty="0">
                <a:cs typeface="Calibri"/>
              </a:rPr>
              <a:t>Phil = B5532</a:t>
            </a:r>
          </a:p>
          <a:p>
            <a:r>
              <a:rPr lang="en-US" dirty="0">
                <a:cs typeface="Calibri"/>
              </a:rPr>
              <a:t>Josephine = B5387</a:t>
            </a:r>
          </a:p>
        </p:txBody>
      </p:sp>
    </p:spTree>
    <p:extLst>
      <p:ext uri="{BB962C8B-B14F-4D97-AF65-F5344CB8AC3E}">
        <p14:creationId xmlns:p14="http://schemas.microsoft.com/office/powerpoint/2010/main" val="24450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6149-FE11-4CDA-A4F6-03612649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063"/>
            <a:ext cx="10515600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Survey</a:t>
            </a:r>
            <a:r>
              <a:rPr lang="en-US" dirty="0">
                <a:cs typeface="Calibri Light"/>
              </a:rPr>
              <a:t>: Project Rubric issues in Excel?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238F1E-6FC7-4A35-80B1-8F8A39204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51" y="1164266"/>
            <a:ext cx="9964202" cy="5630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96ECE8-B9A4-452B-95EF-4EFA2CC11697}"/>
              </a:ext>
            </a:extLst>
          </p:cNvPr>
          <p:cNvSpPr/>
          <p:nvPr/>
        </p:nvSpPr>
        <p:spPr>
          <a:xfrm>
            <a:off x="8428008" y="1081177"/>
            <a:ext cx="1403230" cy="54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65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Data cleanup and Anomalies (Week 8)</vt:lpstr>
      <vt:lpstr>Outline for this evening</vt:lpstr>
      <vt:lpstr>PowerPoint Presentation</vt:lpstr>
      <vt:lpstr>Activity: anonymous peer review of code; 1 of 3</vt:lpstr>
      <vt:lpstr>Rubric for peer review of code</vt:lpstr>
      <vt:lpstr>Activity: anonymous peer review of code; 2 of 3</vt:lpstr>
      <vt:lpstr>Lookup table for step 2 of 3</vt:lpstr>
      <vt:lpstr>Lookup table for step 3 of 3</vt:lpstr>
      <vt:lpstr>Survey: Project Rubric issues in Excel?</vt:lpstr>
      <vt:lpstr>Mid-term project dates</vt:lpstr>
      <vt:lpstr>Mid-term report</vt:lpstr>
      <vt:lpstr>PowerPoint Presentation</vt:lpstr>
      <vt:lpstr>Observation 1 from mid-term project proposals</vt:lpstr>
      <vt:lpstr>Observation 1 from mid-term project proposals</vt:lpstr>
      <vt:lpstr>Doing the math</vt:lpstr>
      <vt:lpstr>Observation 2 from mid-term project proposals</vt:lpstr>
      <vt:lpstr>What is in Scope for "data cleanup"</vt:lpstr>
      <vt:lpstr>What you should walk away with tonight</vt:lpstr>
      <vt:lpstr>Cleaning data is an investment</vt:lpstr>
      <vt:lpstr>Can you proceed without cleaning data?</vt:lpstr>
      <vt:lpstr>Be Skeptical; Don't trust your data</vt:lpstr>
      <vt:lpstr>Outline for this evening</vt:lpstr>
      <vt:lpstr>sanity checks for numerical variables</vt:lpstr>
      <vt:lpstr>sanity checks for numerical variables</vt:lpstr>
      <vt:lpstr>sanity checks for numerical variables</vt:lpstr>
      <vt:lpstr>sanity checks for numerical variables</vt:lpstr>
      <vt:lpstr>sanity checks for numerical variables</vt:lpstr>
      <vt:lpstr>sanity checks for numerical variables</vt:lpstr>
      <vt:lpstr>Activity: Brainstorm sanity checks for text</vt:lpstr>
      <vt:lpstr>Activity: Brainstorm sanity checks for text</vt:lpstr>
      <vt:lpstr>Example sanity checks for text</vt:lpstr>
      <vt:lpstr>Categorical variables: are there rare outcomes?</vt:lpstr>
      <vt:lpstr>What to do when sanity checks indicate issue?</vt:lpstr>
      <vt:lpstr>Data cleaning: 1 is an exception, 2 is a pattern</vt:lpstr>
      <vt:lpstr>Review of sanity checks</vt:lpstr>
      <vt:lpstr>Outline for this evening</vt:lpstr>
      <vt:lpstr>"Unreadable" files due to encodings</vt:lpstr>
      <vt:lpstr>ASCII, UTF, Unicode</vt:lpstr>
      <vt:lpstr>Relevance to you, the data scientist</vt:lpstr>
      <vt:lpstr>"Unreadable" files due to encodings</vt:lpstr>
      <vt:lpstr>Detecting anomalies: Is the data what I think it is?</vt:lpstr>
      <vt:lpstr>Detecting anomalies: Is the data what I think it is?</vt:lpstr>
      <vt:lpstr>Detecting anomalies: Is the data what I think it is?</vt:lpstr>
      <vt:lpstr>Detecting anomalies: Is the data what I think it is?</vt:lpstr>
      <vt:lpstr>Time-series anomaly detection</vt:lpstr>
      <vt:lpstr>PowerPoint Presentation</vt:lpstr>
      <vt:lpstr>Good overview of methods</vt:lpstr>
      <vt:lpstr>Dealing with Anomalies</vt:lpstr>
      <vt:lpstr>Visual clean up</vt:lpstr>
      <vt:lpstr>Pro-tip: Make headers human readable</vt:lpstr>
      <vt:lpstr>Smoothing data</vt:lpstr>
      <vt:lpstr>Smoothing data</vt:lpstr>
      <vt:lpstr>Outline for this evening</vt:lpstr>
      <vt:lpstr>Missing data</vt:lpstr>
      <vt:lpstr>Missing data</vt:lpstr>
      <vt:lpstr>First, characterize: Measure sparsity</vt:lpstr>
      <vt:lpstr>What to do with NaN entries?</vt:lpstr>
      <vt:lpstr>If distribution of variable is known</vt:lpstr>
      <vt:lpstr>Interpolation of missing variables  based on adjacent values</vt:lpstr>
      <vt:lpstr>AirBnB machine learning needs clean data</vt:lpstr>
      <vt:lpstr>Outline for this evening</vt:lpstr>
      <vt:lpstr>How to be a successful data scientist</vt:lpstr>
      <vt:lpstr>Python pro-tip: name your parameters</vt:lpstr>
      <vt:lpstr>Homework: HTML in XML characterization</vt:lpstr>
      <vt:lpstr>Design your approach to solving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2000</cp:revision>
  <dcterms:created xsi:type="dcterms:W3CDTF">2013-07-15T20:26:40Z</dcterms:created>
  <dcterms:modified xsi:type="dcterms:W3CDTF">2018-10-19T02:56:05Z</dcterms:modified>
</cp:coreProperties>
</file>