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307" r:id="rId3"/>
    <p:sldId id="308" r:id="rId4"/>
    <p:sldId id="315" r:id="rId5"/>
    <p:sldId id="316" r:id="rId6"/>
    <p:sldId id="318" r:id="rId7"/>
    <p:sldId id="321" r:id="rId8"/>
    <p:sldId id="319" r:id="rId9"/>
    <p:sldId id="320" r:id="rId10"/>
    <p:sldId id="336" r:id="rId11"/>
    <p:sldId id="260" r:id="rId12"/>
    <p:sldId id="296" r:id="rId13"/>
    <p:sldId id="285" r:id="rId14"/>
    <p:sldId id="287" r:id="rId15"/>
    <p:sldId id="322" r:id="rId16"/>
    <p:sldId id="323" r:id="rId17"/>
    <p:sldId id="324" r:id="rId18"/>
    <p:sldId id="348" r:id="rId19"/>
    <p:sldId id="286" r:id="rId20"/>
    <p:sldId id="295" r:id="rId21"/>
    <p:sldId id="325" r:id="rId22"/>
    <p:sldId id="326" r:id="rId23"/>
    <p:sldId id="327" r:id="rId24"/>
    <p:sldId id="288" r:id="rId25"/>
    <p:sldId id="349" r:id="rId26"/>
    <p:sldId id="289" r:id="rId27"/>
    <p:sldId id="332" r:id="rId28"/>
    <p:sldId id="290" r:id="rId29"/>
    <p:sldId id="351" r:id="rId30"/>
    <p:sldId id="291" r:id="rId31"/>
    <p:sldId id="352" r:id="rId32"/>
    <p:sldId id="353" r:id="rId33"/>
    <p:sldId id="354" r:id="rId34"/>
    <p:sldId id="328" r:id="rId35"/>
    <p:sldId id="333" r:id="rId36"/>
    <p:sldId id="334" r:id="rId37"/>
    <p:sldId id="292" r:id="rId38"/>
    <p:sldId id="293" r:id="rId39"/>
    <p:sldId id="355" r:id="rId40"/>
    <p:sldId id="356" r:id="rId41"/>
    <p:sldId id="357" r:id="rId42"/>
    <p:sldId id="329" r:id="rId43"/>
    <p:sldId id="335" r:id="rId44"/>
    <p:sldId id="282" r:id="rId45"/>
    <p:sldId id="358" r:id="rId46"/>
    <p:sldId id="294" r:id="rId47"/>
    <p:sldId id="331" r:id="rId48"/>
    <p:sldId id="359" r:id="rId49"/>
    <p:sldId id="299" r:id="rId50"/>
    <p:sldId id="297" r:id="rId51"/>
    <p:sldId id="360" r:id="rId52"/>
    <p:sldId id="337" r:id="rId53"/>
    <p:sldId id="261" r:id="rId54"/>
    <p:sldId id="271" r:id="rId55"/>
    <p:sldId id="338" r:id="rId56"/>
    <p:sldId id="339" r:id="rId57"/>
    <p:sldId id="340" r:id="rId58"/>
    <p:sldId id="341" r:id="rId59"/>
    <p:sldId id="342" r:id="rId60"/>
    <p:sldId id="343" r:id="rId61"/>
    <p:sldId id="344" r:id="rId62"/>
    <p:sldId id="361" r:id="rId63"/>
    <p:sldId id="268" r:id="rId64"/>
    <p:sldId id="362" r:id="rId65"/>
    <p:sldId id="267" r:id="rId66"/>
    <p:sldId id="274" r:id="rId67"/>
    <p:sldId id="275" r:id="rId68"/>
    <p:sldId id="272" r:id="rId69"/>
    <p:sldId id="273" r:id="rId70"/>
    <p:sldId id="363" r:id="rId71"/>
    <p:sldId id="257" r:id="rId72"/>
    <p:sldId id="265" r:id="rId73"/>
    <p:sldId id="300" r:id="rId74"/>
    <p:sldId id="302" r:id="rId75"/>
    <p:sldId id="30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0A969-70D7-4CAE-BD42-0A24DFC9015A}" type="datetimeFigureOut">
              <a:rPr lang="en-US"/>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5AA5E-2193-47B2-B5A6-35AA9CA21371}" type="slidenum">
              <a:rPr lang="en-US"/>
              <a:t>‹#›</a:t>
            </a:fld>
            <a:endParaRPr lang="en-US"/>
          </a:p>
        </p:txBody>
      </p:sp>
    </p:spTree>
    <p:extLst>
      <p:ext uri="{BB962C8B-B14F-4D97-AF65-F5344CB8AC3E}">
        <p14:creationId xmlns:p14="http://schemas.microsoft.com/office/powerpoint/2010/main" val="352701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quora.com/What-is-the-difference-between-concurrency-and-parallelis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slideshare.net/TausunAkhtary/concurrent-parallel-programm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owtoforge.com/tutorial/how-to-install-and-use-profiling-tool-gprof/"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www.maketecheasier.com/profile-c-program-linux-using-gpro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zestfinance.com/blog/predictive-modeling-new-data-scientist"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https://www.quora.com/What-is-the-difference-between-concurrency-and-parallelism</a:t>
            </a:r>
          </a:p>
          <a:p>
            <a:endParaRPr lang="en-US" dirty="0">
              <a:cs typeface="Calibri"/>
            </a:endParaRPr>
          </a:p>
          <a:p>
            <a:r>
              <a:rPr lang="en-US" dirty="0">
                <a:hlinkClick r:id="rId4"/>
              </a:rPr>
              <a:t>https://www.slideshare.net/TausunAkhtary/concurrent-parallel-programming</a:t>
            </a:r>
            <a:endParaRPr lang="en-US" dirty="0">
              <a:cs typeface="Calibri"/>
              <a:hlinkClick r:id="rId4"/>
            </a:endParaRPr>
          </a:p>
          <a:p>
            <a:endParaRPr lang="en-US" dirty="0">
              <a:cs typeface="Calibri"/>
            </a:endParaRPr>
          </a:p>
          <a:p>
            <a:r>
              <a:rPr lang="en-US" dirty="0"/>
              <a:t>https://stackoverflow.com/questions/1897993/what-is-the-difference-between-concurrent-programming-and-parallel-programming</a:t>
            </a:r>
            <a:endParaRPr lang="en-US" dirty="0">
              <a:cs typeface="Calibri"/>
            </a:endParaRPr>
          </a:p>
          <a:p>
            <a:endParaRPr lang="en-US" dirty="0">
              <a:cs typeface="Calibri"/>
            </a:endParaRPr>
          </a:p>
          <a:p>
            <a:r>
              <a:rPr lang="en-US" dirty="0">
                <a:cs typeface="Calibri"/>
              </a:rPr>
              <a:t>For concurrency, I am not referring to task switching</a:t>
            </a:r>
            <a:r>
              <a:rPr lang="en-US" dirty="0"/>
              <a:t>, </a:t>
            </a:r>
            <a:r>
              <a:rPr lang="en-US" dirty="0" err="1"/>
              <a:t>ie</a:t>
            </a:r>
            <a:r>
              <a:rPr lang="en-US" dirty="0"/>
              <a:t> “multiple tasks are in progress, but only one is truly being executed at any given moment”</a:t>
            </a:r>
            <a:endParaRPr lang="en-US" dirty="0">
              <a:cs typeface="Calibri"/>
            </a:endParaRPr>
          </a:p>
        </p:txBody>
      </p:sp>
      <p:sp>
        <p:nvSpPr>
          <p:cNvPr id="4" name="Slide Number Placeholder 3"/>
          <p:cNvSpPr>
            <a:spLocks noGrp="1"/>
          </p:cNvSpPr>
          <p:nvPr>
            <p:ph type="sldNum" sz="quarter" idx="5"/>
          </p:nvPr>
        </p:nvSpPr>
        <p:spPr/>
        <p:txBody>
          <a:bodyPr/>
          <a:lstStyle/>
          <a:p>
            <a:fld id="{E8F5AA5E-2193-47B2-B5A6-35AA9CA21371}" type="slidenum">
              <a:rPr lang="en-US"/>
              <a:t>13</a:t>
            </a:fld>
            <a:endParaRPr lang="en-US"/>
          </a:p>
        </p:txBody>
      </p:sp>
    </p:spTree>
    <p:extLst>
      <p:ext uri="{BB962C8B-B14F-4D97-AF65-F5344CB8AC3E}">
        <p14:creationId xmlns:p14="http://schemas.microsoft.com/office/powerpoint/2010/main" val="2544723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location is intentionally left as USA. If "worldwide" is used, Turkish searches make </a:t>
            </a:r>
            <a:r>
              <a:rPr lang="en-US" dirty="0" err="1">
                <a:cs typeface="Calibri"/>
              </a:rPr>
              <a:t>dask</a:t>
            </a:r>
            <a:r>
              <a:rPr lang="en-US" dirty="0">
                <a:cs typeface="Calibri"/>
              </a:rPr>
              <a:t> more popular.</a:t>
            </a:r>
            <a:endParaRPr lang="en-US" dirty="0"/>
          </a:p>
          <a:p>
            <a:endParaRPr lang="en-US" dirty="0"/>
          </a:p>
          <a:p>
            <a:r>
              <a:rPr lang="en-US" dirty="0"/>
              <a:t>TCIP (</a:t>
            </a:r>
            <a:r>
              <a:rPr lang="en-US" b="1" dirty="0"/>
              <a:t>Turkish Catastrophe Insurance Pool</a:t>
            </a:r>
            <a:r>
              <a:rPr lang="en-US" dirty="0"/>
              <a:t>) is Compulsory Earthquake Insurance provided by the Turkish Government</a:t>
            </a:r>
            <a:endParaRPr lang="en-US" dirty="0">
              <a:cs typeface="Calibri"/>
            </a:endParaRPr>
          </a:p>
          <a:p>
            <a:r>
              <a:rPr lang="en-US" dirty="0">
                <a:cs typeface="Calibri"/>
              </a:rPr>
              <a:t>In Turkish, </a:t>
            </a:r>
            <a:r>
              <a:rPr lang="en-US" dirty="0" err="1"/>
              <a:t>Dask</a:t>
            </a:r>
            <a:r>
              <a:rPr lang="en-US" dirty="0"/>
              <a:t> stands for: </a:t>
            </a:r>
            <a:r>
              <a:rPr lang="en-US" dirty="0" err="1"/>
              <a:t>Doğal</a:t>
            </a:r>
            <a:r>
              <a:rPr lang="en-US" dirty="0"/>
              <a:t> </a:t>
            </a:r>
            <a:r>
              <a:rPr lang="en-US" dirty="0" err="1"/>
              <a:t>Afet</a:t>
            </a:r>
            <a:r>
              <a:rPr lang="en-US" dirty="0"/>
              <a:t> </a:t>
            </a:r>
            <a:r>
              <a:rPr lang="en-US" dirty="0" err="1"/>
              <a:t>Sigortaları</a:t>
            </a:r>
            <a:r>
              <a:rPr lang="en-US" dirty="0"/>
              <a:t> </a:t>
            </a:r>
            <a:r>
              <a:rPr lang="en-US" dirty="0" err="1"/>
              <a:t>Kurumu</a:t>
            </a:r>
            <a:r>
              <a:rPr lang="en-US" dirty="0"/>
              <a:t> (Compulsory Earthquake Insurance).</a:t>
            </a:r>
            <a:r>
              <a:rPr lang="en-US" dirty="0">
                <a:cs typeface="Calibri"/>
              </a:rPr>
              <a:t> </a:t>
            </a:r>
            <a:r>
              <a:rPr lang="en-US" dirty="0" err="1"/>
              <a:t>Dask</a:t>
            </a:r>
            <a:r>
              <a:rPr lang="en-US" dirty="0"/>
              <a:t> Insurance is compulsory for all home owners in Turkey.</a:t>
            </a:r>
            <a:endParaRPr lang="en-US" dirty="0">
              <a:cs typeface="Calibri"/>
            </a:endParaRPr>
          </a:p>
          <a:p>
            <a:r>
              <a:rPr lang="en-US" dirty="0"/>
              <a:t>TCIP/</a:t>
            </a:r>
            <a:r>
              <a:rPr lang="en-US" dirty="0" err="1"/>
              <a:t>Dask</a:t>
            </a:r>
            <a:r>
              <a:rPr lang="en-US" dirty="0"/>
              <a:t> is insurance to ensure the compensation of the material damages on dwellings caused by Earthquakes and the fires, explosions, tsunami and landslide that are caused directly by the earthquake and within the limits of your policy.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8F5AA5E-2193-47B2-B5A6-35AA9CA21371}" type="slidenum">
              <a:rPr lang="en-US"/>
              <a:t>21</a:t>
            </a:fld>
            <a:endParaRPr lang="en-US"/>
          </a:p>
        </p:txBody>
      </p:sp>
    </p:spTree>
    <p:extLst>
      <p:ext uri="{BB962C8B-B14F-4D97-AF65-F5344CB8AC3E}">
        <p14:creationId xmlns:p14="http://schemas.microsoft.com/office/powerpoint/2010/main" val="67371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https://docs.dask.org/en/latest/dataframe.html</a:t>
            </a:r>
          </a:p>
          <a:p>
            <a:endParaRPr lang="en-US" dirty="0">
              <a:cs typeface="Calibri"/>
            </a:endParaRPr>
          </a:p>
        </p:txBody>
      </p:sp>
      <p:sp>
        <p:nvSpPr>
          <p:cNvPr id="4" name="Slide Number Placeholder 3"/>
          <p:cNvSpPr>
            <a:spLocks noGrp="1"/>
          </p:cNvSpPr>
          <p:nvPr>
            <p:ph type="sldNum" sz="quarter" idx="5"/>
          </p:nvPr>
        </p:nvSpPr>
        <p:spPr/>
        <p:txBody>
          <a:bodyPr/>
          <a:lstStyle/>
          <a:p>
            <a:fld id="{E8F5AA5E-2193-47B2-B5A6-35AA9CA21371}" type="slidenum">
              <a:rPr lang="en-US"/>
              <a:t>24</a:t>
            </a:fld>
            <a:endParaRPr lang="en-US"/>
          </a:p>
        </p:txBody>
      </p:sp>
    </p:spTree>
    <p:extLst>
      <p:ext uri="{BB962C8B-B14F-4D97-AF65-F5344CB8AC3E}">
        <p14:creationId xmlns:p14="http://schemas.microsoft.com/office/powerpoint/2010/main" val="69154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http://firstrain.com/marketmine/top-5-reasons-to-understand-your-customers-customer/</a:t>
            </a:r>
          </a:p>
        </p:txBody>
      </p:sp>
      <p:sp>
        <p:nvSpPr>
          <p:cNvPr id="4" name="Slide Number Placeholder 3"/>
          <p:cNvSpPr>
            <a:spLocks noGrp="1"/>
          </p:cNvSpPr>
          <p:nvPr>
            <p:ph type="sldNum" sz="quarter" idx="5"/>
          </p:nvPr>
        </p:nvSpPr>
        <p:spPr/>
        <p:txBody>
          <a:bodyPr/>
          <a:lstStyle/>
          <a:p>
            <a:fld id="{E8F5AA5E-2193-47B2-B5A6-35AA9CA21371}" type="slidenum">
              <a:rPr lang="en-US"/>
              <a:t>34</a:t>
            </a:fld>
            <a:endParaRPr lang="en-US"/>
          </a:p>
        </p:txBody>
      </p:sp>
    </p:spTree>
    <p:extLst>
      <p:ext uri="{BB962C8B-B14F-4D97-AF65-F5344CB8AC3E}">
        <p14:creationId xmlns:p14="http://schemas.microsoft.com/office/powerpoint/2010/main" val="3637851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https://www.howtoforge.com/tutorial/how-to-install-and-use-profiling-tool-gprof/</a:t>
            </a:r>
          </a:p>
          <a:p>
            <a:endParaRPr lang="en-US" dirty="0">
              <a:cs typeface="Calibri"/>
            </a:endParaRPr>
          </a:p>
          <a:p>
            <a:r>
              <a:rPr lang="en-US" dirty="0">
                <a:hlinkClick r:id="rId4"/>
              </a:rPr>
              <a:t>https://www.maketecheasier.com/profile-c-program-linux-using-gprof/</a:t>
            </a:r>
            <a:endParaRPr lang="en-US" dirty="0">
              <a:cs typeface="Calibri"/>
              <a:hlinkClick r:id="rId4"/>
            </a:endParaRPr>
          </a:p>
          <a:p>
            <a:endParaRPr lang="en-US" dirty="0">
              <a:cs typeface="Calibri"/>
            </a:endParaRPr>
          </a:p>
          <a:p>
            <a:r>
              <a:rPr lang="en-US" dirty="0"/>
              <a:t>https://linoxide.com/tools/gprof-performance-analysis-programs/</a:t>
            </a:r>
            <a:endParaRPr lang="en-US" dirty="0">
              <a:cs typeface="Calibri"/>
            </a:endParaRPr>
          </a:p>
        </p:txBody>
      </p:sp>
      <p:sp>
        <p:nvSpPr>
          <p:cNvPr id="4" name="Slide Number Placeholder 3"/>
          <p:cNvSpPr>
            <a:spLocks noGrp="1"/>
          </p:cNvSpPr>
          <p:nvPr>
            <p:ph type="sldNum" sz="quarter" idx="5"/>
          </p:nvPr>
        </p:nvSpPr>
        <p:spPr/>
        <p:txBody>
          <a:bodyPr/>
          <a:lstStyle/>
          <a:p>
            <a:fld id="{E8F5AA5E-2193-47B2-B5A6-35AA9CA21371}" type="slidenum">
              <a:rPr lang="en-US"/>
              <a:t>42</a:t>
            </a:fld>
            <a:endParaRPr lang="en-US"/>
          </a:p>
        </p:txBody>
      </p:sp>
    </p:spTree>
    <p:extLst>
      <p:ext uri="{BB962C8B-B14F-4D97-AF65-F5344CB8AC3E}">
        <p14:creationId xmlns:p14="http://schemas.microsoft.com/office/powerpoint/2010/main" val="616197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Context for why cost/benefit modeling is integral to data science</a:t>
            </a:r>
          </a:p>
        </p:txBody>
      </p:sp>
      <p:sp>
        <p:nvSpPr>
          <p:cNvPr id="4" name="Slide Number Placeholder 3"/>
          <p:cNvSpPr>
            <a:spLocks noGrp="1"/>
          </p:cNvSpPr>
          <p:nvPr>
            <p:ph type="sldNum" sz="quarter" idx="5"/>
          </p:nvPr>
        </p:nvSpPr>
        <p:spPr/>
        <p:txBody>
          <a:bodyPr/>
          <a:lstStyle/>
          <a:p>
            <a:fld id="{E8F5AA5E-2193-47B2-B5A6-35AA9CA21371}" type="slidenum">
              <a:rPr lang="en-US"/>
              <a:t>53</a:t>
            </a:fld>
            <a:endParaRPr lang="en-US"/>
          </a:p>
        </p:txBody>
      </p:sp>
    </p:spTree>
    <p:extLst>
      <p:ext uri="{BB962C8B-B14F-4D97-AF65-F5344CB8AC3E}">
        <p14:creationId xmlns:p14="http://schemas.microsoft.com/office/powerpoint/2010/main" val="594040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buChar char="•"/>
            </a:pPr>
            <a:r>
              <a:rPr lang="en-US" dirty="0">
                <a:hlinkClick r:id="rId3"/>
              </a:rPr>
              <a:t>https://www.zestfinance.com/blog/predictive-modeling-new-data-scientist</a:t>
            </a:r>
            <a:endParaRPr lang="en-US"/>
          </a:p>
          <a:p>
            <a:pPr marL="228600" indent="-228600">
              <a:lnSpc>
                <a:spcPct val="90000"/>
              </a:lnSpc>
              <a:spcBef>
                <a:spcPts val="1000"/>
              </a:spcBef>
              <a:buChar char="•"/>
            </a:pPr>
            <a:r>
              <a:rPr lang="en-US"/>
              <a:t>See "Gauging the speed of prediction"</a:t>
            </a:r>
          </a:p>
        </p:txBody>
      </p:sp>
      <p:sp>
        <p:nvSpPr>
          <p:cNvPr id="4" name="Slide Number Placeholder 3"/>
          <p:cNvSpPr>
            <a:spLocks noGrp="1"/>
          </p:cNvSpPr>
          <p:nvPr>
            <p:ph type="sldNum" sz="quarter" idx="5"/>
          </p:nvPr>
        </p:nvSpPr>
        <p:spPr/>
        <p:txBody>
          <a:bodyPr/>
          <a:lstStyle/>
          <a:p>
            <a:fld id="{E8F5AA5E-2193-47B2-B5A6-35AA9CA21371}" type="slidenum">
              <a:rPr lang="en-US"/>
              <a:t>66</a:t>
            </a:fld>
            <a:endParaRPr lang="en-US"/>
          </a:p>
        </p:txBody>
      </p:sp>
    </p:spTree>
    <p:extLst>
      <p:ext uri="{BB962C8B-B14F-4D97-AF65-F5344CB8AC3E}">
        <p14:creationId xmlns:p14="http://schemas.microsoft.com/office/powerpoint/2010/main" val="1382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fo.ucl.ac.be/~pvr/VanRoyChapter.pdf"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python.org/3/library/multiprocessing.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stackoverflow.blog/2017/09/14/python-growing-quickly/"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docs.dask.org/en/latest/why.html" TargetMode="External"/><Relationship Id="rId4" Type="http://schemas.openxmlformats.org/officeDocument/2006/relationships/hyperlink" Target="https://en.wikipedia.org/wiki/Slurm_Workload_Manager"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Best_coding_practices#Choice_of_programming_languag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Switching_barrier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Hype_cycle"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en.wikipedia.org/wiki/Return_on_investmen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en.wikipedia.org/wiki/Cost%E2%80%93benefit_analysi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688-016-0089-x"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ontext=gradreport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zestfinance.com/blog/predictive-modeling-new-data-scienti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1759" y="433899"/>
            <a:ext cx="10480622" cy="1463207"/>
          </a:xfrm>
        </p:spPr>
        <p:txBody>
          <a:bodyPr>
            <a:normAutofit fontScale="90000"/>
          </a:bodyPr>
          <a:lstStyle/>
          <a:p>
            <a:r>
              <a:rPr lang="en-US" dirty="0">
                <a:cs typeface="Calibri Light"/>
              </a:rPr>
              <a:t>scaling, cost-benefit, elasticity</a:t>
            </a:r>
            <a:br>
              <a:rPr lang="en-US" dirty="0">
                <a:cs typeface="Calibri Light"/>
              </a:rPr>
            </a:br>
            <a:r>
              <a:rPr lang="en-US" dirty="0">
                <a:cs typeface="Calibri Light"/>
              </a:rPr>
              <a:t>Data 601 - Class 11</a:t>
            </a:r>
            <a:endParaRPr lang="en-US" dirty="0"/>
          </a:p>
        </p:txBody>
      </p:sp>
      <p:sp>
        <p:nvSpPr>
          <p:cNvPr id="3" name="Subtitle 2"/>
          <p:cNvSpPr>
            <a:spLocks noGrp="1"/>
          </p:cNvSpPr>
          <p:nvPr>
            <p:ph type="subTitle" idx="1"/>
          </p:nvPr>
        </p:nvSpPr>
        <p:spPr>
          <a:xfrm>
            <a:off x="961869" y="2865022"/>
            <a:ext cx="4459574" cy="1655762"/>
          </a:xfrm>
        </p:spPr>
        <p:txBody>
          <a:bodyPr vert="horz" lIns="91440" tIns="45720" rIns="91440" bIns="45720" rtlCol="0" anchor="t">
            <a:normAutofit/>
          </a:bodyPr>
          <a:lstStyle/>
          <a:p>
            <a:endParaRPr lang="en-US"/>
          </a:p>
          <a:p>
            <a:r>
              <a:rPr lang="en-US" dirty="0">
                <a:cs typeface="Calibri"/>
              </a:rPr>
              <a:t>Ben Payne</a:t>
            </a:r>
          </a:p>
        </p:txBody>
      </p:sp>
      <p:pic>
        <p:nvPicPr>
          <p:cNvPr id="4" name="Picture 4" descr="A picture containing building, outdoor, person, ground&#10;&#10;Description generated with very high confidence">
            <a:extLst>
              <a:ext uri="{FF2B5EF4-FFF2-40B4-BE49-F238E27FC236}">
                <a16:creationId xmlns:a16="http://schemas.microsoft.com/office/drawing/2014/main" id="{154C7CE0-FAD5-48C5-991E-08348B72021C}"/>
              </a:ext>
            </a:extLst>
          </p:cNvPr>
          <p:cNvPicPr>
            <a:picLocks noChangeAspect="1"/>
          </p:cNvPicPr>
          <p:nvPr/>
        </p:nvPicPr>
        <p:blipFill>
          <a:blip r:embed="rId2"/>
          <a:stretch>
            <a:fillRect/>
          </a:stretch>
        </p:blipFill>
        <p:spPr>
          <a:xfrm>
            <a:off x="5764048" y="2304137"/>
            <a:ext cx="6495690" cy="488973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E2FB-0362-4C0F-86CC-79FE099C36C4}"/>
              </a:ext>
            </a:extLst>
          </p:cNvPr>
          <p:cNvSpPr>
            <a:spLocks noGrp="1"/>
          </p:cNvSpPr>
          <p:nvPr>
            <p:ph type="title"/>
          </p:nvPr>
        </p:nvSpPr>
        <p:spPr/>
        <p:txBody>
          <a:bodyPr vert="horz" lIns="91440" tIns="45720" rIns="91440" bIns="45720" rtlCol="0" anchor="ctr">
            <a:noAutofit/>
          </a:bodyPr>
          <a:lstStyle/>
          <a:p>
            <a:r>
              <a:rPr lang="en-US" sz="2800" dirty="0">
                <a:latin typeface="Courier New"/>
                <a:cs typeface="Courier New"/>
              </a:rPr>
              <a:t>column (0,30) has mixed types, set </a:t>
            </a:r>
            <a:r>
              <a:rPr lang="en-US" sz="2800" err="1">
                <a:latin typeface="Courier New"/>
                <a:cs typeface="Courier New"/>
              </a:rPr>
              <a:t>dtype</a:t>
            </a:r>
            <a:r>
              <a:rPr lang="en-US" sz="2800" dirty="0">
                <a:latin typeface="Courier New"/>
                <a:cs typeface="Courier New"/>
              </a:rPr>
              <a:t> option on import or set memory=low...</a:t>
            </a:r>
          </a:p>
        </p:txBody>
      </p:sp>
      <p:sp>
        <p:nvSpPr>
          <p:cNvPr id="3" name="Content Placeholder 2">
            <a:extLst>
              <a:ext uri="{FF2B5EF4-FFF2-40B4-BE49-F238E27FC236}">
                <a16:creationId xmlns:a16="http://schemas.microsoft.com/office/drawing/2014/main" id="{770CF9D4-C044-4401-85E2-E2174880D4AD}"/>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--&gt; Pandas doesn't know what the variable type is for column 0 and for column 30.</a:t>
            </a:r>
          </a:p>
          <a:p>
            <a:pPr marL="0" indent="0">
              <a:buNone/>
            </a:pPr>
            <a:endParaRPr lang="en-US" sz="2000" dirty="0">
              <a:cs typeface="Calibri"/>
            </a:endParaRPr>
          </a:p>
          <a:p>
            <a:pPr marL="0" indent="0">
              <a:buNone/>
            </a:pPr>
            <a:r>
              <a:rPr lang="en-US" sz="2000" dirty="0">
                <a:cs typeface="Calibri"/>
              </a:rPr>
              <a:t>https://stackoverflow.com/questions/24251219/pandas-read-csv-low-memory-and-dtype-options</a:t>
            </a:r>
            <a:endParaRPr lang="en-US"/>
          </a:p>
        </p:txBody>
      </p:sp>
    </p:spTree>
    <p:extLst>
      <p:ext uri="{BB962C8B-B14F-4D97-AF65-F5344CB8AC3E}">
        <p14:creationId xmlns:p14="http://schemas.microsoft.com/office/powerpoint/2010/main" val="233804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B239-F89E-42FB-A36B-27D662A58089}"/>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Outcomes for this evening</a:t>
            </a:r>
          </a:p>
        </p:txBody>
      </p:sp>
      <p:sp>
        <p:nvSpPr>
          <p:cNvPr id="3" name="Content Placeholder 2">
            <a:extLst>
              <a:ext uri="{FF2B5EF4-FFF2-40B4-BE49-F238E27FC236}">
                <a16:creationId xmlns:a16="http://schemas.microsoft.com/office/drawing/2014/main" id="{2E0788F5-FA2B-4AD6-989E-726498D75759}"/>
              </a:ext>
            </a:extLst>
          </p:cNvPr>
          <p:cNvSpPr>
            <a:spLocks noGrp="1"/>
          </p:cNvSpPr>
          <p:nvPr/>
        </p:nvSpPr>
        <p:spPr>
          <a:xfrm>
            <a:off x="838200" y="1825625"/>
            <a:ext cx="11076316"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cs typeface="Calibri"/>
              </a:rPr>
              <a:t>By the end of today's class, you should be able to do the following:</a:t>
            </a:r>
          </a:p>
          <a:p>
            <a:endParaRPr lang="en-US" dirty="0">
              <a:cs typeface="Calibri"/>
            </a:endParaRPr>
          </a:p>
          <a:p>
            <a:r>
              <a:rPr lang="en-US">
                <a:cs typeface="Calibri"/>
              </a:rPr>
              <a:t>Explain how to measure dynamic resource requirements</a:t>
            </a:r>
            <a:endParaRPr lang="en-US" dirty="0">
              <a:cs typeface="Calibri"/>
            </a:endParaRPr>
          </a:p>
          <a:p>
            <a:r>
              <a:rPr lang="en-US">
                <a:cs typeface="Calibri"/>
              </a:rPr>
              <a:t>Model the cost of elastic computation environments</a:t>
            </a:r>
            <a:endParaRPr lang="en-US" dirty="0">
              <a:cs typeface="Calibri"/>
            </a:endParaRPr>
          </a:p>
          <a:p>
            <a:r>
              <a:rPr lang="en-US">
                <a:cs typeface="Calibri"/>
              </a:rPr>
              <a:t>Develop and describe cost benefit models for business stakeholders</a:t>
            </a:r>
            <a:endParaRPr lang="en-US" dirty="0">
              <a:cs typeface="Calibri"/>
            </a:endParaRPr>
          </a:p>
          <a:p>
            <a:endParaRPr lang="en-US" dirty="0">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99249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13D676-0D9D-4DCC-82CD-65A16DECA4B1}"/>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[Scaling]</a:t>
            </a:r>
            <a:br>
              <a:rPr lang="en-US" dirty="0">
                <a:solidFill>
                  <a:srgbClr val="FFFFFF"/>
                </a:solidFill>
                <a:cs typeface="Calibri Light"/>
              </a:rPr>
            </a:br>
            <a:r>
              <a:rPr lang="en-US" dirty="0">
                <a:solidFill>
                  <a:srgbClr val="FFFFFF"/>
                </a:solidFill>
                <a:cs typeface="Calibri Light"/>
              </a:rPr>
              <a:t>Use more than one core</a:t>
            </a:r>
            <a:endParaRPr lang="en-US" dirty="0">
              <a:solidFill>
                <a:srgbClr val="FFFFFF"/>
              </a:solidFill>
            </a:endParaRPr>
          </a:p>
        </p:txBody>
      </p:sp>
      <p:sp>
        <p:nvSpPr>
          <p:cNvPr id="3" name="Content Placeholder 2">
            <a:extLst>
              <a:ext uri="{FF2B5EF4-FFF2-40B4-BE49-F238E27FC236}">
                <a16:creationId xmlns:a16="http://schemas.microsoft.com/office/drawing/2014/main" id="{4A54D537-9F59-427D-A44E-8D6405452463}"/>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p:txBody>
      </p:sp>
    </p:spTree>
    <p:extLst>
      <p:ext uri="{BB962C8B-B14F-4D97-AF65-F5344CB8AC3E}">
        <p14:creationId xmlns:p14="http://schemas.microsoft.com/office/powerpoint/2010/main" val="377252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19A7F-9F6F-4A48-BB20-64B21952773A}"/>
              </a:ext>
            </a:extLst>
          </p:cNvPr>
          <p:cNvSpPr>
            <a:spLocks noGrp="1"/>
          </p:cNvSpPr>
          <p:nvPr/>
        </p:nvSpPr>
        <p:spPr>
          <a:xfrm>
            <a:off x="325821" y="365125"/>
            <a:ext cx="114615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Paradigm change: serial to multiple computation</a:t>
            </a:r>
            <a:endParaRPr lang="en-US" dirty="0"/>
          </a:p>
        </p:txBody>
      </p:sp>
      <p:sp>
        <p:nvSpPr>
          <p:cNvPr id="5" name="Content Placeholder 2">
            <a:extLst>
              <a:ext uri="{FF2B5EF4-FFF2-40B4-BE49-F238E27FC236}">
                <a16:creationId xmlns:a16="http://schemas.microsoft.com/office/drawing/2014/main" id="{8BA19036-2B5A-45C3-8690-29027E039F39}"/>
              </a:ext>
            </a:extLst>
          </p:cNvPr>
          <p:cNvSpPr>
            <a:spLocks noGrp="1"/>
          </p:cNvSpPr>
          <p:nvPr/>
        </p:nvSpPr>
        <p:spPr>
          <a:xfrm>
            <a:off x="63063" y="1825625"/>
            <a:ext cx="12013323" cy="27485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cs typeface="Calibri"/>
              </a:rPr>
              <a:t>Concurrent</a:t>
            </a:r>
            <a:r>
              <a:rPr lang="en-US" dirty="0">
                <a:cs typeface="Calibri"/>
              </a:rPr>
              <a:t> computation = multiple activities occurring, each is independent</a:t>
            </a:r>
          </a:p>
          <a:p>
            <a:r>
              <a:rPr lang="en-US" i="1" dirty="0">
                <a:cs typeface="Calibri"/>
              </a:rPr>
              <a:t>No communication required among activities</a:t>
            </a:r>
          </a:p>
          <a:p>
            <a:endParaRPr lang="en-US" dirty="0">
              <a:cs typeface="Calibri"/>
            </a:endParaRPr>
          </a:p>
          <a:p>
            <a:r>
              <a:rPr lang="en-US" u="sng" dirty="0">
                <a:cs typeface="Calibri"/>
              </a:rPr>
              <a:t>Parallel</a:t>
            </a:r>
            <a:r>
              <a:rPr lang="en-US" dirty="0">
                <a:cs typeface="Calibri"/>
              </a:rPr>
              <a:t> computation = multiple activities occurring, coordination required</a:t>
            </a:r>
          </a:p>
          <a:p>
            <a:r>
              <a:rPr lang="en-US" i="1" dirty="0">
                <a:cs typeface="Calibri"/>
              </a:rPr>
              <a:t>Communication between processing elements required</a:t>
            </a:r>
          </a:p>
        </p:txBody>
      </p:sp>
      <p:sp>
        <p:nvSpPr>
          <p:cNvPr id="3" name="TextBox 2">
            <a:extLst>
              <a:ext uri="{FF2B5EF4-FFF2-40B4-BE49-F238E27FC236}">
                <a16:creationId xmlns:a16="http://schemas.microsoft.com/office/drawing/2014/main" id="{3AD4D784-7302-4BA9-95D2-A744D8DA1E96}"/>
              </a:ext>
            </a:extLst>
          </p:cNvPr>
          <p:cNvSpPr txBox="1"/>
          <p:nvPr/>
        </p:nvSpPr>
        <p:spPr>
          <a:xfrm>
            <a:off x="323194" y="5552089"/>
            <a:ext cx="11387956"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800" dirty="0"/>
              <a:t>I will focus on concurrency</a:t>
            </a:r>
            <a:r>
              <a:rPr lang="en-US" sz="2800" dirty="0">
                <a:cs typeface="Calibri"/>
              </a:rPr>
              <a:t>, also known as "pleasantly parallel"</a:t>
            </a:r>
          </a:p>
          <a:p>
            <a:pPr algn="r"/>
            <a:r>
              <a:rPr lang="en-US" sz="2800" dirty="0"/>
              <a:t>Divide</a:t>
            </a:r>
            <a:r>
              <a:rPr lang="en-US" sz="2800" dirty="0">
                <a:cs typeface="Calibri"/>
              </a:rPr>
              <a:t> a workload into independent components, then merge results</a:t>
            </a:r>
          </a:p>
        </p:txBody>
      </p:sp>
      <p:sp>
        <p:nvSpPr>
          <p:cNvPr id="2" name="TextBox 1">
            <a:extLst>
              <a:ext uri="{FF2B5EF4-FFF2-40B4-BE49-F238E27FC236}">
                <a16:creationId xmlns:a16="http://schemas.microsoft.com/office/drawing/2014/main" id="{37ECBDBA-7332-4B4E-A324-9750DDFF3391}"/>
              </a:ext>
            </a:extLst>
          </p:cNvPr>
          <p:cNvSpPr txBox="1"/>
          <p:nvPr/>
        </p:nvSpPr>
        <p:spPr>
          <a:xfrm>
            <a:off x="6498236" y="45682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Citation</a:t>
            </a:r>
            <a:r>
              <a:rPr lang="en-US" dirty="0">
                <a:cs typeface="Calibri"/>
              </a:rPr>
              <a:t>: </a:t>
            </a:r>
            <a:r>
              <a:rPr lang="en-US" dirty="0">
                <a:cs typeface="Calibri"/>
                <a:hlinkClick r:id="rId3"/>
              </a:rPr>
              <a:t>section 4.3</a:t>
            </a:r>
            <a:endParaRPr lang="en-US" dirty="0">
              <a:hlinkClick r:id="rId3"/>
            </a:endParaRPr>
          </a:p>
        </p:txBody>
      </p:sp>
    </p:spTree>
    <p:extLst>
      <p:ext uri="{BB962C8B-B14F-4D97-AF65-F5344CB8AC3E}">
        <p14:creationId xmlns:p14="http://schemas.microsoft.com/office/powerpoint/2010/main" val="319771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A575-BBD7-46A3-BFF1-CD48880E560F}"/>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Why invest effort in concurrency?</a:t>
            </a:r>
            <a:endParaRPr lang="en-US"/>
          </a:p>
        </p:txBody>
      </p:sp>
      <p:sp>
        <p:nvSpPr>
          <p:cNvPr id="3" name="Content Placeholder 2">
            <a:extLst>
              <a:ext uri="{FF2B5EF4-FFF2-40B4-BE49-F238E27FC236}">
                <a16:creationId xmlns:a16="http://schemas.microsoft.com/office/drawing/2014/main" id="{B3F7EDA4-9039-4566-95AD-BB92F893B472}"/>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Many tasks can be sped up by 2x or 4x </a:t>
            </a:r>
          </a:p>
          <a:p>
            <a:r>
              <a:rPr lang="en-US">
                <a:cs typeface="Calibri"/>
              </a:rPr>
              <a:t>Financial cost is $0 since you already own the hardware</a:t>
            </a:r>
          </a:p>
          <a:p>
            <a:endParaRPr lang="en-US">
              <a:cs typeface="Calibri"/>
            </a:endParaRPr>
          </a:p>
          <a:p>
            <a:r>
              <a:rPr lang="en-US">
                <a:cs typeface="Calibri"/>
              </a:rPr>
              <a:t>There is investment of effort and skill development</a:t>
            </a:r>
            <a:endParaRPr lang="en-US" dirty="0">
              <a:cs typeface="Calibri"/>
            </a:endParaRPr>
          </a:p>
        </p:txBody>
      </p:sp>
    </p:spTree>
    <p:extLst>
      <p:ext uri="{BB962C8B-B14F-4D97-AF65-F5344CB8AC3E}">
        <p14:creationId xmlns:p14="http://schemas.microsoft.com/office/powerpoint/2010/main" val="229435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A575-BBD7-46A3-BFF1-CD48880E560F}"/>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Why invest effort in concurrency?</a:t>
            </a:r>
            <a:endParaRPr lang="en-US"/>
          </a:p>
        </p:txBody>
      </p:sp>
      <p:sp>
        <p:nvSpPr>
          <p:cNvPr id="3" name="Content Placeholder 2">
            <a:extLst>
              <a:ext uri="{FF2B5EF4-FFF2-40B4-BE49-F238E27FC236}">
                <a16:creationId xmlns:a16="http://schemas.microsoft.com/office/drawing/2014/main" id="{B3F7EDA4-9039-4566-95AD-BB92F893B472}"/>
              </a:ext>
            </a:extLst>
          </p:cNvPr>
          <p:cNvSpPr>
            <a:spLocks noGrp="1"/>
          </p:cNvSpPr>
          <p:nvPr/>
        </p:nvSpPr>
        <p:spPr>
          <a:xfrm>
            <a:off x="838200" y="1825625"/>
            <a:ext cx="10515600" cy="49759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Many tasks can be sped up by 2x or 4x </a:t>
            </a:r>
            <a:endParaRPr lang="en-US">
              <a:cs typeface="Calibri"/>
            </a:endParaRPr>
          </a:p>
          <a:p>
            <a:r>
              <a:rPr lang="en-US" dirty="0">
                <a:cs typeface="Calibri"/>
              </a:rPr>
              <a:t>Financial cost is $0 since you already own the hardware</a:t>
            </a:r>
          </a:p>
          <a:p>
            <a:endParaRPr lang="en-US" dirty="0">
              <a:cs typeface="Calibri"/>
            </a:endParaRPr>
          </a:p>
          <a:p>
            <a:r>
              <a:rPr lang="en-US">
                <a:cs typeface="Calibri"/>
              </a:rPr>
              <a:t>There is investment of effort and skill development</a:t>
            </a:r>
            <a:endParaRPr lang="en-US"/>
          </a:p>
          <a:p>
            <a:endParaRPr lang="en-US" dirty="0">
              <a:cs typeface="Calibri"/>
            </a:endParaRPr>
          </a:p>
          <a:p>
            <a:endParaRPr lang="en-US" dirty="0">
              <a:cs typeface="Calibri"/>
            </a:endParaRPr>
          </a:p>
          <a:p>
            <a:pPr marL="0" indent="0">
              <a:buNone/>
            </a:pPr>
            <a:r>
              <a:rPr lang="en-US" i="1" dirty="0">
                <a:solidFill>
                  <a:schemeClr val="accent6"/>
                </a:solidFill>
                <a:cs typeface="Calibri"/>
              </a:rPr>
              <a:t>Activity</a:t>
            </a:r>
            <a:r>
              <a:rPr lang="en-US" dirty="0">
                <a:cs typeface="Calibri"/>
              </a:rPr>
              <a:t>: view multiple processing cores on your computer</a:t>
            </a:r>
          </a:p>
          <a:p>
            <a:pPr marL="0" indent="0">
              <a:buNone/>
            </a:pPr>
            <a:r>
              <a:rPr lang="en-US" dirty="0">
                <a:cs typeface="Calibri"/>
              </a:rPr>
              <a:t>Windows: open "</a:t>
            </a:r>
            <a:r>
              <a:rPr lang="en-US" u="sng" dirty="0">
                <a:cs typeface="Calibri"/>
              </a:rPr>
              <a:t>Task Manger</a:t>
            </a:r>
            <a:r>
              <a:rPr lang="en-US" dirty="0">
                <a:cs typeface="Calibri"/>
              </a:rPr>
              <a:t>"</a:t>
            </a:r>
          </a:p>
          <a:p>
            <a:pPr marL="0" indent="0">
              <a:buNone/>
            </a:pPr>
            <a:r>
              <a:rPr lang="en-US" dirty="0">
                <a:cs typeface="Calibri"/>
              </a:rPr>
              <a:t>Mac: open "</a:t>
            </a:r>
            <a:r>
              <a:rPr lang="en-US" u="sng" dirty="0">
                <a:cs typeface="Calibri"/>
              </a:rPr>
              <a:t>Activity Manager</a:t>
            </a:r>
            <a:r>
              <a:rPr lang="en-US" dirty="0">
                <a:cs typeface="Calibri"/>
              </a:rPr>
              <a:t>"</a:t>
            </a:r>
          </a:p>
        </p:txBody>
      </p:sp>
    </p:spTree>
    <p:extLst>
      <p:ext uri="{BB962C8B-B14F-4D97-AF65-F5344CB8AC3E}">
        <p14:creationId xmlns:p14="http://schemas.microsoft.com/office/powerpoint/2010/main" val="341379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FE860CB5-3BD2-4D09-8456-F4DD2C0195DA}"/>
              </a:ext>
            </a:extLst>
          </p:cNvPr>
          <p:cNvPicPr>
            <a:picLocks noGrp="1" noChangeAspect="1"/>
          </p:cNvPicPr>
          <p:nvPr>
            <p:ph idx="1"/>
          </p:nvPr>
        </p:nvPicPr>
        <p:blipFill>
          <a:blip r:embed="rId2"/>
          <a:stretch>
            <a:fillRect/>
          </a:stretch>
        </p:blipFill>
        <p:spPr>
          <a:xfrm>
            <a:off x="28755" y="-1272"/>
            <a:ext cx="7519359" cy="6826189"/>
          </a:xfrm>
          <a:prstGeom prst="rect">
            <a:avLst/>
          </a:prstGeom>
        </p:spPr>
      </p:pic>
      <p:sp>
        <p:nvSpPr>
          <p:cNvPr id="6" name="Oval 5">
            <a:extLst>
              <a:ext uri="{FF2B5EF4-FFF2-40B4-BE49-F238E27FC236}">
                <a16:creationId xmlns:a16="http://schemas.microsoft.com/office/drawing/2014/main" id="{A17570BE-D06A-416F-99DF-B292C6B6F12B}"/>
              </a:ext>
            </a:extLst>
          </p:cNvPr>
          <p:cNvSpPr/>
          <p:nvPr/>
        </p:nvSpPr>
        <p:spPr>
          <a:xfrm>
            <a:off x="2792083" y="649856"/>
            <a:ext cx="1388852" cy="56934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253990-9351-4214-A7A4-E453EFE39EF4}"/>
              </a:ext>
            </a:extLst>
          </p:cNvPr>
          <p:cNvSpPr txBox="1"/>
          <p:nvPr/>
        </p:nvSpPr>
        <p:spPr>
          <a:xfrm>
            <a:off x="7686135" y="1755475"/>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4 cores on this CPU</a:t>
            </a:r>
            <a:endParaRPr lang="en-US" sz="2400" dirty="0">
              <a:cs typeface="Calibri"/>
            </a:endParaRPr>
          </a:p>
        </p:txBody>
      </p:sp>
      <p:sp>
        <p:nvSpPr>
          <p:cNvPr id="8" name="TextBox 7">
            <a:extLst>
              <a:ext uri="{FF2B5EF4-FFF2-40B4-BE49-F238E27FC236}">
                <a16:creationId xmlns:a16="http://schemas.microsoft.com/office/drawing/2014/main" id="{4458AB0D-D61A-4CEE-9B30-E9615813EB02}"/>
              </a:ext>
            </a:extLst>
          </p:cNvPr>
          <p:cNvSpPr txBox="1"/>
          <p:nvPr/>
        </p:nvSpPr>
        <p:spPr>
          <a:xfrm>
            <a:off x="7772400" y="57653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a:t>
            </a:r>
            <a:r>
              <a:rPr lang="en-US" dirty="0">
                <a:cs typeface="Calibri"/>
              </a:rPr>
              <a:t>Windows task manager,</a:t>
            </a:r>
          </a:p>
          <a:p>
            <a:r>
              <a:rPr lang="en-US" dirty="0">
                <a:cs typeface="Calibri"/>
              </a:rPr>
              <a:t>Select "performance" tab</a:t>
            </a:r>
          </a:p>
        </p:txBody>
      </p:sp>
      <p:sp>
        <p:nvSpPr>
          <p:cNvPr id="10" name="Rectangle 9">
            <a:extLst>
              <a:ext uri="{FF2B5EF4-FFF2-40B4-BE49-F238E27FC236}">
                <a16:creationId xmlns:a16="http://schemas.microsoft.com/office/drawing/2014/main" id="{4E0A8932-B6B3-41BF-B6CC-2654A0AB5134}"/>
              </a:ext>
            </a:extLst>
          </p:cNvPr>
          <p:cNvSpPr/>
          <p:nvPr/>
        </p:nvSpPr>
        <p:spPr>
          <a:xfrm>
            <a:off x="5911970" y="4014158"/>
            <a:ext cx="2539041" cy="2984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07E876-2048-42F8-AD9C-992801D35FFE}"/>
              </a:ext>
            </a:extLst>
          </p:cNvPr>
          <p:cNvSpPr txBox="1"/>
          <p:nvPr/>
        </p:nvSpPr>
        <p:spPr>
          <a:xfrm>
            <a:off x="6162135" y="4214003"/>
            <a:ext cx="6035615" cy="26140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342900">
              <a:buChar char="•"/>
            </a:pPr>
            <a:r>
              <a:rPr lang="en-US" dirty="0"/>
              <a:t>Press Ctrl + Alt + Delete and click the Task Manager option.</a:t>
            </a:r>
            <a:endParaRPr lang="en-US"/>
          </a:p>
          <a:p>
            <a:pPr indent="-342900">
              <a:buChar char="•"/>
            </a:pPr>
            <a:r>
              <a:rPr lang="en-US" dirty="0"/>
              <a:t>Press Ctrl + Shift + Esc.</a:t>
            </a:r>
            <a:endParaRPr lang="en-US" dirty="0">
              <a:cs typeface="Calibri"/>
            </a:endParaRPr>
          </a:p>
          <a:p>
            <a:pPr indent="-342900">
              <a:buChar char="•"/>
            </a:pPr>
            <a:r>
              <a:rPr lang="en-US" dirty="0"/>
              <a:t>Click the Start menu, select Run, and type in </a:t>
            </a:r>
            <a:r>
              <a:rPr lang="en-US" dirty="0" err="1"/>
              <a:t>taskmgr</a:t>
            </a:r>
            <a:r>
              <a:rPr lang="en-US" dirty="0"/>
              <a:t>.</a:t>
            </a:r>
            <a:endParaRPr lang="en-US" dirty="0">
              <a:cs typeface="Calibri"/>
            </a:endParaRPr>
          </a:p>
          <a:p>
            <a:pPr indent="-342900">
              <a:buChar char="•"/>
            </a:pPr>
            <a:r>
              <a:rPr lang="en-US" dirty="0"/>
              <a:t>Right click the taskbar and select the Task Manager option.</a:t>
            </a:r>
            <a:endParaRPr lang="en-US" dirty="0">
              <a:cs typeface="Calibri"/>
            </a:endParaRPr>
          </a:p>
          <a:p>
            <a:pPr indent="-342900">
              <a:buChar char="•"/>
            </a:pPr>
            <a:r>
              <a:rPr lang="en-US" dirty="0">
                <a:cs typeface="Calibri"/>
              </a:rPr>
              <a:t>In the Windows search menu, look for task</a:t>
            </a:r>
          </a:p>
          <a:p>
            <a:pPr indent="-342900">
              <a:buChar char="•"/>
            </a:pPr>
            <a:r>
              <a:rPr lang="en-US" dirty="0">
                <a:cs typeface="Calibri"/>
              </a:rPr>
              <a:t>Windows 8 and Windows 10 both feature a Power User menu that you can access by pressing </a:t>
            </a:r>
            <a:r>
              <a:rPr lang="en-US" dirty="0" err="1">
                <a:cs typeface="Calibri"/>
              </a:rPr>
              <a:t>Windows+X</a:t>
            </a:r>
            <a:r>
              <a:rPr lang="en-US" dirty="0">
                <a:cs typeface="Calibri"/>
              </a:rPr>
              <a:t>.</a:t>
            </a:r>
          </a:p>
          <a:p>
            <a:pPr indent="-342900">
              <a:buChar char="•"/>
            </a:pPr>
            <a:r>
              <a:rPr lang="en-US" dirty="0"/>
              <a:t>Browse to C:\Windows\System32 in File Explorer and open </a:t>
            </a:r>
            <a:r>
              <a:rPr lang="en-US" dirty="0">
                <a:cs typeface="Calibri"/>
              </a:rPr>
              <a:t>taskmgr</a:t>
            </a:r>
            <a:r>
              <a:rPr lang="en-US" dirty="0"/>
              <a:t>.exe </a:t>
            </a:r>
            <a:endParaRPr lang="en-US" dirty="0">
              <a:cs typeface="Calibri"/>
            </a:endParaRPr>
          </a:p>
        </p:txBody>
      </p:sp>
      <p:sp>
        <p:nvSpPr>
          <p:cNvPr id="11" name="TextBox 10">
            <a:extLst>
              <a:ext uri="{FF2B5EF4-FFF2-40B4-BE49-F238E27FC236}">
                <a16:creationId xmlns:a16="http://schemas.microsoft.com/office/drawing/2014/main" id="{ADC7805B-5641-4DDC-98DA-970AB441F7F6}"/>
              </a:ext>
            </a:extLst>
          </p:cNvPr>
          <p:cNvSpPr txBox="1"/>
          <p:nvPr/>
        </p:nvSpPr>
        <p:spPr>
          <a:xfrm>
            <a:off x="7484852" y="3495136"/>
            <a:ext cx="4899802"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How </a:t>
            </a:r>
            <a:r>
              <a:rPr lang="en-US" sz="2800" dirty="0">
                <a:cs typeface="Calibri"/>
              </a:rPr>
              <a:t>to open task manager:</a:t>
            </a:r>
          </a:p>
        </p:txBody>
      </p:sp>
    </p:spTree>
    <p:extLst>
      <p:ext uri="{BB962C8B-B14F-4D97-AF65-F5344CB8AC3E}">
        <p14:creationId xmlns:p14="http://schemas.microsoft.com/office/powerpoint/2010/main" val="9261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EBB0-2792-49B6-86C1-9C9050B1B8ED}"/>
              </a:ext>
            </a:extLst>
          </p:cNvPr>
          <p:cNvSpPr>
            <a:spLocks noGrp="1"/>
          </p:cNvSpPr>
          <p:nvPr>
            <p:ph type="title"/>
          </p:nvPr>
        </p:nvSpPr>
        <p:spPr>
          <a:xfrm>
            <a:off x="733316" y="202732"/>
            <a:ext cx="3973903" cy="1325563"/>
          </a:xfrm>
        </p:spPr>
        <p:txBody>
          <a:bodyPr/>
          <a:lstStyle/>
          <a:p>
            <a:r>
              <a:rPr lang="en-US" sz="2400" dirty="0">
                <a:cs typeface="Calibri Light"/>
              </a:rPr>
              <a:t>For Mac, use Activity Monitor</a:t>
            </a:r>
            <a:br>
              <a:rPr lang="en-US" sz="2400" dirty="0">
                <a:cs typeface="Calibri Light"/>
              </a:rPr>
            </a:br>
            <a:r>
              <a:rPr lang="en-US" sz="2400">
                <a:cs typeface="Calibri Light"/>
              </a:rPr>
              <a:t>then   Window &gt; CPU History</a:t>
            </a:r>
            <a:endParaRPr lang="en-US" sz="2400" dirty="0">
              <a:cs typeface="Calibri Light"/>
            </a:endParaRPr>
          </a:p>
        </p:txBody>
      </p:sp>
      <p:pic>
        <p:nvPicPr>
          <p:cNvPr id="6" name="Picture 6" descr="A screenshot of a social media post&#10;&#10;Description generated with very high confidence">
            <a:extLst>
              <a:ext uri="{FF2B5EF4-FFF2-40B4-BE49-F238E27FC236}">
                <a16:creationId xmlns:a16="http://schemas.microsoft.com/office/drawing/2014/main" id="{5271EFB5-F34F-4945-BD8C-3D6F6A104D2F}"/>
              </a:ext>
            </a:extLst>
          </p:cNvPr>
          <p:cNvPicPr>
            <a:picLocks noGrp="1" noChangeAspect="1"/>
          </p:cNvPicPr>
          <p:nvPr>
            <p:ph idx="1"/>
          </p:nvPr>
        </p:nvPicPr>
        <p:blipFill>
          <a:blip r:embed="rId2"/>
          <a:stretch>
            <a:fillRect/>
          </a:stretch>
        </p:blipFill>
        <p:spPr>
          <a:xfrm>
            <a:off x="1701605" y="1394304"/>
            <a:ext cx="9148224" cy="5372130"/>
          </a:xfrm>
          <a:prstGeom prst="rect">
            <a:avLst/>
          </a:prstGeom>
        </p:spPr>
      </p:pic>
    </p:spTree>
    <p:extLst>
      <p:ext uri="{BB962C8B-B14F-4D97-AF65-F5344CB8AC3E}">
        <p14:creationId xmlns:p14="http://schemas.microsoft.com/office/powerpoint/2010/main" val="63176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5145-D494-4ABE-BF6E-346DD402D752}"/>
              </a:ext>
            </a:extLst>
          </p:cNvPr>
          <p:cNvSpPr>
            <a:spLocks noGrp="1"/>
          </p:cNvSpPr>
          <p:nvPr>
            <p:ph type="title"/>
          </p:nvPr>
        </p:nvSpPr>
        <p:spPr/>
        <p:txBody>
          <a:bodyPr/>
          <a:lstStyle/>
          <a:p>
            <a:r>
              <a:rPr lang="en-US">
                <a:cs typeface="Calibri Light"/>
              </a:rPr>
              <a:t>By default, Python is serial</a:t>
            </a:r>
            <a:endParaRPr lang="en-US"/>
          </a:p>
        </p:txBody>
      </p:sp>
      <p:pic>
        <p:nvPicPr>
          <p:cNvPr id="4" name="Picture 4" descr="A group of people posing for the camera&#10;&#10;Description generated with very high confidence">
            <a:extLst>
              <a:ext uri="{FF2B5EF4-FFF2-40B4-BE49-F238E27FC236}">
                <a16:creationId xmlns:a16="http://schemas.microsoft.com/office/drawing/2014/main" id="{E52EFC0C-000C-4C78-A4BB-7951CBF5FD1A}"/>
              </a:ext>
            </a:extLst>
          </p:cNvPr>
          <p:cNvPicPr>
            <a:picLocks noChangeAspect="1"/>
          </p:cNvPicPr>
          <p:nvPr/>
        </p:nvPicPr>
        <p:blipFill>
          <a:blip r:embed="rId2"/>
          <a:stretch>
            <a:fillRect/>
          </a:stretch>
        </p:blipFill>
        <p:spPr>
          <a:xfrm>
            <a:off x="4235570" y="2482682"/>
            <a:ext cx="7861539" cy="4106748"/>
          </a:xfrm>
          <a:prstGeom prst="rect">
            <a:avLst/>
          </a:prstGeom>
        </p:spPr>
      </p:pic>
      <p:pic>
        <p:nvPicPr>
          <p:cNvPr id="6" name="Picture 6">
            <a:extLst>
              <a:ext uri="{FF2B5EF4-FFF2-40B4-BE49-F238E27FC236}">
                <a16:creationId xmlns:a16="http://schemas.microsoft.com/office/drawing/2014/main" id="{27151C33-CACA-4325-9C31-A2918D5D8237}"/>
              </a:ext>
            </a:extLst>
          </p:cNvPr>
          <p:cNvPicPr>
            <a:picLocks noChangeAspect="1"/>
          </p:cNvPicPr>
          <p:nvPr/>
        </p:nvPicPr>
        <p:blipFill rotWithShape="1">
          <a:blip r:embed="rId3"/>
          <a:srcRect l="31894" r="30682" b="-427"/>
          <a:stretch/>
        </p:blipFill>
        <p:spPr>
          <a:xfrm>
            <a:off x="263473" y="1474343"/>
            <a:ext cx="2371799" cy="3381134"/>
          </a:xfrm>
          <a:prstGeom prst="rect">
            <a:avLst/>
          </a:prstGeom>
        </p:spPr>
      </p:pic>
      <p:pic>
        <p:nvPicPr>
          <p:cNvPr id="8" name="Picture 6">
            <a:extLst>
              <a:ext uri="{FF2B5EF4-FFF2-40B4-BE49-F238E27FC236}">
                <a16:creationId xmlns:a16="http://schemas.microsoft.com/office/drawing/2014/main" id="{69F7EB43-FFB9-4AE0-95F8-6834FEE0F3F4}"/>
              </a:ext>
            </a:extLst>
          </p:cNvPr>
          <p:cNvPicPr>
            <a:picLocks noChangeAspect="1"/>
          </p:cNvPicPr>
          <p:nvPr/>
        </p:nvPicPr>
        <p:blipFill rotWithShape="1">
          <a:blip r:embed="rId3"/>
          <a:srcRect l="31894" r="30682" b="-427"/>
          <a:stretch/>
        </p:blipFill>
        <p:spPr>
          <a:xfrm>
            <a:off x="1758010" y="3008713"/>
            <a:ext cx="2371799" cy="3381134"/>
          </a:xfrm>
          <a:prstGeom prst="rect">
            <a:avLst/>
          </a:prstGeom>
        </p:spPr>
      </p:pic>
    </p:spTree>
    <p:extLst>
      <p:ext uri="{BB962C8B-B14F-4D97-AF65-F5344CB8AC3E}">
        <p14:creationId xmlns:p14="http://schemas.microsoft.com/office/powerpoint/2010/main" val="342478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0A01-6850-411F-A797-A99E0346EBEC}"/>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Python module: </a:t>
            </a:r>
            <a:r>
              <a:rPr lang="en-US" dirty="0">
                <a:cs typeface="Calibri Light"/>
                <a:hlinkClick r:id="rId2"/>
              </a:rPr>
              <a:t>multiprocessing</a:t>
            </a:r>
            <a:endParaRPr lang="en-US" dirty="0">
              <a:hlinkClick r:id="rId2"/>
            </a:endParaRPr>
          </a:p>
        </p:txBody>
      </p:sp>
      <p:sp>
        <p:nvSpPr>
          <p:cNvPr id="3" name="Content Placeholder 2">
            <a:extLst>
              <a:ext uri="{FF2B5EF4-FFF2-40B4-BE49-F238E27FC236}">
                <a16:creationId xmlns:a16="http://schemas.microsoft.com/office/drawing/2014/main" id="{0E7005A0-6243-4873-B40D-BF6CB04A866B}"/>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a:rPr>
              <a:t>--&gt;  Your computer has multiple cores</a:t>
            </a:r>
            <a:endParaRPr lang="en-US"/>
          </a:p>
          <a:p>
            <a:r>
              <a:rPr lang="en-US">
                <a:cs typeface="Calibri"/>
              </a:rPr>
              <a:t>By default, your Python code (and almost all other codes) use just one of those cores</a:t>
            </a:r>
            <a:endParaRPr lang="en-US" dirty="0">
              <a:cs typeface="Calibri"/>
            </a:endParaRPr>
          </a:p>
          <a:p>
            <a:endParaRPr lang="en-US" dirty="0">
              <a:cs typeface="Calibri"/>
            </a:endParaRPr>
          </a:p>
          <a:p>
            <a:r>
              <a:rPr lang="en-US">
                <a:cs typeface="Calibri"/>
              </a:rPr>
              <a:t>Your computer has many applications running, so the multiple cores do get used (hence you experience a what feels like a faster computer)</a:t>
            </a:r>
          </a:p>
          <a:p>
            <a:endParaRPr lang="en-US" dirty="0">
              <a:cs typeface="Calibri"/>
            </a:endParaRPr>
          </a:p>
          <a:p>
            <a:r>
              <a:rPr lang="en-US">
                <a:cs typeface="Calibri"/>
              </a:rPr>
              <a:t>Python's </a:t>
            </a:r>
            <a:r>
              <a:rPr lang="en-US" dirty="0">
                <a:cs typeface="Calibri"/>
                <a:hlinkClick r:id="rId2"/>
              </a:rPr>
              <a:t>multiprocessing</a:t>
            </a:r>
            <a:r>
              <a:rPr lang="en-US">
                <a:cs typeface="Calibri"/>
              </a:rPr>
              <a:t> module enables use of these multiple cores</a:t>
            </a:r>
            <a:endParaRPr lang="en-US" dirty="0">
              <a:cs typeface="Calibri"/>
            </a:endParaRPr>
          </a:p>
        </p:txBody>
      </p:sp>
      <p:sp>
        <p:nvSpPr>
          <p:cNvPr id="4" name="TextBox 3">
            <a:extLst>
              <a:ext uri="{FF2B5EF4-FFF2-40B4-BE49-F238E27FC236}">
                <a16:creationId xmlns:a16="http://schemas.microsoft.com/office/drawing/2014/main" id="{6F1EA299-C479-4210-9A8A-DC59BE579BFC}"/>
              </a:ext>
            </a:extLst>
          </p:cNvPr>
          <p:cNvSpPr txBox="1"/>
          <p:nvPr/>
        </p:nvSpPr>
        <p:spPr>
          <a:xfrm>
            <a:off x="347232" y="6309851"/>
            <a:ext cx="11114721"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i="1">
                <a:solidFill>
                  <a:schemeClr val="accent2"/>
                </a:solidFill>
              </a:rPr>
              <a:t>Demo</a:t>
            </a:r>
            <a:r>
              <a:rPr lang="en-US" sz="2400"/>
              <a:t>: http://127.0.0.1:8888/notebooks/week11_cost-benefit/multiprocessing.ipynb</a:t>
            </a:r>
            <a:endParaRPr lang="en-US" sz="2400">
              <a:cs typeface="Calibri"/>
            </a:endParaRPr>
          </a:p>
        </p:txBody>
      </p:sp>
    </p:spTree>
    <p:extLst>
      <p:ext uri="{BB962C8B-B14F-4D97-AF65-F5344CB8AC3E}">
        <p14:creationId xmlns:p14="http://schemas.microsoft.com/office/powerpoint/2010/main" val="35845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B24B-CADA-408A-BFE2-7839940F75F0}"/>
              </a:ext>
            </a:extLst>
          </p:cNvPr>
          <p:cNvSpPr>
            <a:spLocks noGrp="1"/>
          </p:cNvSpPr>
          <p:nvPr/>
        </p:nvSpPr>
        <p:spPr>
          <a:xfrm>
            <a:off x="839788" y="135087"/>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a:cs typeface="Calibri Light"/>
              </a:rPr>
              <a:t>Course schedule and outline (scope)</a:t>
            </a:r>
            <a:endParaRPr lang="en-US" sz="4400">
              <a:cs typeface="Calibri"/>
            </a:endParaRPr>
          </a:p>
        </p:txBody>
      </p:sp>
      <p:pic>
        <p:nvPicPr>
          <p:cNvPr id="3" name="Picture 2" descr="A close up of a logo&#10;&#10;Description generated with high confidence">
            <a:extLst>
              <a:ext uri="{FF2B5EF4-FFF2-40B4-BE49-F238E27FC236}">
                <a16:creationId xmlns:a16="http://schemas.microsoft.com/office/drawing/2014/main" id="{F13B405F-04D8-4B27-8D1C-99E99CB29DD5}"/>
              </a:ext>
            </a:extLst>
          </p:cNvPr>
          <p:cNvPicPr>
            <a:picLocks noChangeAspect="1"/>
          </p:cNvPicPr>
          <p:nvPr/>
        </p:nvPicPr>
        <p:blipFill>
          <a:blip r:embed="rId2"/>
          <a:stretch>
            <a:fillRect/>
          </a:stretch>
        </p:blipFill>
        <p:spPr>
          <a:xfrm>
            <a:off x="403554" y="1715399"/>
            <a:ext cx="422156" cy="404364"/>
          </a:xfrm>
          <a:prstGeom prst="rect">
            <a:avLst/>
          </a:prstGeom>
        </p:spPr>
      </p:pic>
      <p:pic>
        <p:nvPicPr>
          <p:cNvPr id="4" name="Picture 3" descr="A close up of a logo&#10;&#10;Description generated with high confidence">
            <a:extLst>
              <a:ext uri="{FF2B5EF4-FFF2-40B4-BE49-F238E27FC236}">
                <a16:creationId xmlns:a16="http://schemas.microsoft.com/office/drawing/2014/main" id="{C6D19B48-6E85-4E55-B101-7EAE7FE4AD9C}"/>
              </a:ext>
            </a:extLst>
          </p:cNvPr>
          <p:cNvPicPr>
            <a:picLocks noChangeAspect="1"/>
          </p:cNvPicPr>
          <p:nvPr/>
        </p:nvPicPr>
        <p:blipFill>
          <a:blip r:embed="rId2"/>
          <a:stretch>
            <a:fillRect/>
          </a:stretch>
        </p:blipFill>
        <p:spPr>
          <a:xfrm>
            <a:off x="378391" y="2322840"/>
            <a:ext cx="454506" cy="433119"/>
          </a:xfrm>
          <a:prstGeom prst="rect">
            <a:avLst/>
          </a:prstGeom>
        </p:spPr>
      </p:pic>
      <p:sp>
        <p:nvSpPr>
          <p:cNvPr id="5" name="Arrow: Right 4">
            <a:extLst>
              <a:ext uri="{FF2B5EF4-FFF2-40B4-BE49-F238E27FC236}">
                <a16:creationId xmlns:a16="http://schemas.microsoft.com/office/drawing/2014/main" id="{AE07F14D-FAC1-4208-A467-AA9E37E905AA}"/>
              </a:ext>
            </a:extLst>
          </p:cNvPr>
          <p:cNvSpPr/>
          <p:nvPr/>
        </p:nvSpPr>
        <p:spPr>
          <a:xfrm rot="10560000" flipH="1" flipV="1">
            <a:off x="5736940" y="2911836"/>
            <a:ext cx="502459" cy="2342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close up of a logo&#10;&#10;Description generated with high confidence">
            <a:extLst>
              <a:ext uri="{FF2B5EF4-FFF2-40B4-BE49-F238E27FC236}">
                <a16:creationId xmlns:a16="http://schemas.microsoft.com/office/drawing/2014/main" id="{3CCDA46D-9595-4E4F-B683-DACD3792AD28}"/>
              </a:ext>
            </a:extLst>
          </p:cNvPr>
          <p:cNvPicPr>
            <a:picLocks noChangeAspect="1"/>
          </p:cNvPicPr>
          <p:nvPr/>
        </p:nvPicPr>
        <p:blipFill>
          <a:blip r:embed="rId2"/>
          <a:stretch>
            <a:fillRect/>
          </a:stretch>
        </p:blipFill>
        <p:spPr>
          <a:xfrm>
            <a:off x="378390" y="2969821"/>
            <a:ext cx="454506" cy="433119"/>
          </a:xfrm>
          <a:prstGeom prst="rect">
            <a:avLst/>
          </a:prstGeom>
        </p:spPr>
      </p:pic>
      <p:pic>
        <p:nvPicPr>
          <p:cNvPr id="7" name="Picture 6" descr="A close up of a logo&#10;&#10;Description generated with high confidence">
            <a:extLst>
              <a:ext uri="{FF2B5EF4-FFF2-40B4-BE49-F238E27FC236}">
                <a16:creationId xmlns:a16="http://schemas.microsoft.com/office/drawing/2014/main" id="{43408223-3686-4168-BE9B-5FD28C4A3331}"/>
              </a:ext>
            </a:extLst>
          </p:cNvPr>
          <p:cNvPicPr>
            <a:picLocks noChangeAspect="1"/>
          </p:cNvPicPr>
          <p:nvPr/>
        </p:nvPicPr>
        <p:blipFill>
          <a:blip r:embed="rId2"/>
          <a:stretch>
            <a:fillRect/>
          </a:stretch>
        </p:blipFill>
        <p:spPr>
          <a:xfrm>
            <a:off x="392768" y="3631180"/>
            <a:ext cx="454506" cy="433119"/>
          </a:xfrm>
          <a:prstGeom prst="rect">
            <a:avLst/>
          </a:prstGeom>
        </p:spPr>
      </p:pic>
      <p:sp>
        <p:nvSpPr>
          <p:cNvPr id="8" name="Content Placeholder 5">
            <a:extLst>
              <a:ext uri="{FF2B5EF4-FFF2-40B4-BE49-F238E27FC236}">
                <a16:creationId xmlns:a16="http://schemas.microsoft.com/office/drawing/2014/main" id="{3CF643FB-03F5-4B39-816B-001ADB2A546C}"/>
              </a:ext>
            </a:extLst>
          </p:cNvPr>
          <p:cNvSpPr>
            <a:spLocks noGrp="1"/>
          </p:cNvSpPr>
          <p:nvPr/>
        </p:nvSpPr>
        <p:spPr>
          <a:xfrm>
            <a:off x="6244087" y="1340510"/>
            <a:ext cx="5183188" cy="5268972"/>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dirty="0">
                <a:cs typeface="Calibri"/>
              </a:rPr>
              <a:t>Oct 25: Automation, Reports</a:t>
            </a:r>
          </a:p>
          <a:p>
            <a:pPr>
              <a:lnSpc>
                <a:spcPct val="150000"/>
              </a:lnSpc>
            </a:pPr>
            <a:r>
              <a:rPr lang="en-US" sz="2800" dirty="0">
                <a:cs typeface="Calibri"/>
              </a:rPr>
              <a:t>Nov 1: Scaling up, Estimation</a:t>
            </a:r>
          </a:p>
          <a:p>
            <a:pPr>
              <a:lnSpc>
                <a:spcPct val="150000"/>
              </a:lnSpc>
            </a:pPr>
            <a:r>
              <a:rPr lang="en-US" sz="2800" dirty="0">
                <a:cs typeface="Calibri"/>
              </a:rPr>
              <a:t>Nov 8: Elasticity, Cost/benefit</a:t>
            </a:r>
          </a:p>
          <a:p>
            <a:pPr>
              <a:lnSpc>
                <a:spcPct val="150000"/>
              </a:lnSpc>
            </a:pPr>
            <a:r>
              <a:rPr lang="en-US" sz="2800" dirty="0">
                <a:cs typeface="Calibri"/>
              </a:rPr>
              <a:t>Nov 15:Property graphs</a:t>
            </a:r>
            <a:endParaRPr lang="en-US" dirty="0"/>
          </a:p>
          <a:p>
            <a:pPr>
              <a:lnSpc>
                <a:spcPct val="150000"/>
              </a:lnSpc>
            </a:pPr>
            <a:r>
              <a:rPr lang="en-US" sz="2800" dirty="0">
                <a:cs typeface="Calibri"/>
              </a:rPr>
              <a:t>Nov 22: No class (Thanksgiving)</a:t>
            </a:r>
            <a:endParaRPr lang="en-US" dirty="0"/>
          </a:p>
          <a:p>
            <a:pPr>
              <a:lnSpc>
                <a:spcPct val="150000"/>
              </a:lnSpc>
            </a:pPr>
            <a:r>
              <a:rPr lang="en-US" sz="2800">
                <a:cs typeface="Calibri"/>
              </a:rPr>
              <a:t>Nov 29: Docker</a:t>
            </a:r>
          </a:p>
          <a:p>
            <a:pPr>
              <a:lnSpc>
                <a:spcPct val="150000"/>
              </a:lnSpc>
            </a:pPr>
            <a:r>
              <a:rPr lang="en-US" sz="2800" dirty="0">
                <a:cs typeface="Calibri"/>
              </a:rPr>
              <a:t>Dec 6: Ethics and Legality</a:t>
            </a:r>
          </a:p>
          <a:p>
            <a:pPr>
              <a:lnSpc>
                <a:spcPct val="150000"/>
              </a:lnSpc>
            </a:pPr>
            <a:r>
              <a:rPr lang="en-US" sz="2800" dirty="0">
                <a:cs typeface="Calibri"/>
              </a:rPr>
              <a:t>Dec 13: Presentations</a:t>
            </a:r>
          </a:p>
        </p:txBody>
      </p:sp>
      <p:sp>
        <p:nvSpPr>
          <p:cNvPr id="9" name="Content Placeholder 3">
            <a:extLst>
              <a:ext uri="{FF2B5EF4-FFF2-40B4-BE49-F238E27FC236}">
                <a16:creationId xmlns:a16="http://schemas.microsoft.com/office/drawing/2014/main" id="{0B0F0868-9FA1-45E8-B399-68672DF3C34B}"/>
              </a:ext>
            </a:extLst>
          </p:cNvPr>
          <p:cNvSpPr>
            <a:spLocks noGrp="1"/>
          </p:cNvSpPr>
          <p:nvPr/>
        </p:nvSpPr>
        <p:spPr>
          <a:xfrm>
            <a:off x="839788" y="1570547"/>
            <a:ext cx="5157787" cy="5151076"/>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a:cs typeface="Calibri"/>
              </a:rPr>
              <a:t>Aug 30: Overview Data Science</a:t>
            </a:r>
          </a:p>
          <a:p>
            <a:pPr>
              <a:lnSpc>
                <a:spcPct val="150000"/>
              </a:lnSpc>
            </a:pPr>
            <a:r>
              <a:rPr lang="en-US" sz="2800">
                <a:cs typeface="Calibri"/>
              </a:rPr>
              <a:t>Sept 6: Python in </a:t>
            </a:r>
            <a:r>
              <a:rPr lang="en-US" sz="2800" err="1">
                <a:cs typeface="Calibri"/>
              </a:rPr>
              <a:t>Jupyter</a:t>
            </a:r>
            <a:endParaRPr lang="en-US" sz="2800">
              <a:cs typeface="Calibri"/>
            </a:endParaRPr>
          </a:p>
          <a:p>
            <a:pPr>
              <a:lnSpc>
                <a:spcPct val="150000"/>
              </a:lnSpc>
            </a:pPr>
            <a:r>
              <a:rPr lang="en-US" sz="2800">
                <a:cs typeface="Calibri"/>
              </a:rPr>
              <a:t>Sept 13: Math (stats)</a:t>
            </a:r>
          </a:p>
          <a:p>
            <a:pPr>
              <a:lnSpc>
                <a:spcPct val="150000"/>
              </a:lnSpc>
            </a:pPr>
            <a:r>
              <a:rPr lang="en-US" sz="2800">
                <a:cs typeface="Calibri"/>
              </a:rPr>
              <a:t>Sept 20: Regression</a:t>
            </a:r>
          </a:p>
          <a:p>
            <a:pPr>
              <a:lnSpc>
                <a:spcPct val="150000"/>
              </a:lnSpc>
            </a:pPr>
            <a:r>
              <a:rPr lang="en-US" sz="2800">
                <a:cs typeface="Calibri"/>
              </a:rPr>
              <a:t>Sept 27: Clustering</a:t>
            </a:r>
          </a:p>
          <a:p>
            <a:pPr>
              <a:lnSpc>
                <a:spcPct val="150000"/>
              </a:lnSpc>
            </a:pPr>
            <a:r>
              <a:rPr lang="en-US" sz="2800">
                <a:cs typeface="Calibri"/>
              </a:rPr>
              <a:t>Oct 4: Getting data</a:t>
            </a:r>
          </a:p>
          <a:p>
            <a:pPr>
              <a:lnSpc>
                <a:spcPct val="150000"/>
              </a:lnSpc>
            </a:pPr>
            <a:r>
              <a:rPr lang="en-US" sz="2800">
                <a:cs typeface="Calibri"/>
              </a:rPr>
              <a:t>Oct 11: </a:t>
            </a:r>
            <a:r>
              <a:rPr lang="en-US" sz="2800" i="1">
                <a:cs typeface="Calibri"/>
              </a:rPr>
              <a:t>Substitute's choice</a:t>
            </a:r>
            <a:endParaRPr lang="en-US" sz="2800">
              <a:cs typeface="Calibri"/>
            </a:endParaRPr>
          </a:p>
          <a:p>
            <a:pPr>
              <a:lnSpc>
                <a:spcPct val="150000"/>
              </a:lnSpc>
            </a:pPr>
            <a:r>
              <a:rPr lang="en-US" sz="2800">
                <a:cs typeface="Calibri"/>
              </a:rPr>
              <a:t>Oct 18: Data cleanup</a:t>
            </a:r>
          </a:p>
        </p:txBody>
      </p:sp>
      <p:pic>
        <p:nvPicPr>
          <p:cNvPr id="10" name="Picture 9" descr="A close up of a logo&#10;&#10;Description generated with high confidence">
            <a:extLst>
              <a:ext uri="{FF2B5EF4-FFF2-40B4-BE49-F238E27FC236}">
                <a16:creationId xmlns:a16="http://schemas.microsoft.com/office/drawing/2014/main" id="{5532DDCD-2C35-4DCC-8D04-AC37F2190762}"/>
              </a:ext>
            </a:extLst>
          </p:cNvPr>
          <p:cNvPicPr>
            <a:picLocks noChangeAspect="1"/>
          </p:cNvPicPr>
          <p:nvPr/>
        </p:nvPicPr>
        <p:blipFill>
          <a:blip r:embed="rId2"/>
          <a:stretch>
            <a:fillRect/>
          </a:stretch>
        </p:blipFill>
        <p:spPr>
          <a:xfrm>
            <a:off x="421522" y="4249406"/>
            <a:ext cx="454506" cy="433119"/>
          </a:xfrm>
          <a:prstGeom prst="rect">
            <a:avLst/>
          </a:prstGeom>
        </p:spPr>
      </p:pic>
      <p:pic>
        <p:nvPicPr>
          <p:cNvPr id="11" name="Picture 10" descr="A close up of a logo&#10;&#10;Description generated with high confidence">
            <a:extLst>
              <a:ext uri="{FF2B5EF4-FFF2-40B4-BE49-F238E27FC236}">
                <a16:creationId xmlns:a16="http://schemas.microsoft.com/office/drawing/2014/main" id="{28BC2AA4-C88E-4A1D-8872-5C422BA0BC12}"/>
              </a:ext>
            </a:extLst>
          </p:cNvPr>
          <p:cNvPicPr>
            <a:picLocks noChangeAspect="1"/>
          </p:cNvPicPr>
          <p:nvPr/>
        </p:nvPicPr>
        <p:blipFill>
          <a:blip r:embed="rId2"/>
          <a:stretch>
            <a:fillRect/>
          </a:stretch>
        </p:blipFill>
        <p:spPr>
          <a:xfrm>
            <a:off x="407144" y="4968273"/>
            <a:ext cx="454506" cy="433119"/>
          </a:xfrm>
          <a:prstGeom prst="rect">
            <a:avLst/>
          </a:prstGeom>
        </p:spPr>
      </p:pic>
      <p:pic>
        <p:nvPicPr>
          <p:cNvPr id="12" name="Picture 11" descr="A close up of a logo&#10;&#10;Description generated with high confidence">
            <a:extLst>
              <a:ext uri="{FF2B5EF4-FFF2-40B4-BE49-F238E27FC236}">
                <a16:creationId xmlns:a16="http://schemas.microsoft.com/office/drawing/2014/main" id="{3EC1A58B-AF49-406A-931A-0A23FC561BBC}"/>
              </a:ext>
            </a:extLst>
          </p:cNvPr>
          <p:cNvPicPr>
            <a:picLocks noChangeAspect="1"/>
          </p:cNvPicPr>
          <p:nvPr/>
        </p:nvPicPr>
        <p:blipFill>
          <a:blip r:embed="rId2"/>
          <a:stretch>
            <a:fillRect/>
          </a:stretch>
        </p:blipFill>
        <p:spPr>
          <a:xfrm>
            <a:off x="421521" y="5557744"/>
            <a:ext cx="454506" cy="433119"/>
          </a:xfrm>
          <a:prstGeom prst="rect">
            <a:avLst/>
          </a:prstGeom>
        </p:spPr>
      </p:pic>
      <p:pic>
        <p:nvPicPr>
          <p:cNvPr id="13" name="Picture 12" descr="A close up of a logo&#10;&#10;Description generated with high confidence">
            <a:extLst>
              <a:ext uri="{FF2B5EF4-FFF2-40B4-BE49-F238E27FC236}">
                <a16:creationId xmlns:a16="http://schemas.microsoft.com/office/drawing/2014/main" id="{767862DD-10EF-4334-9AFE-FF1155C1F2E3}"/>
              </a:ext>
            </a:extLst>
          </p:cNvPr>
          <p:cNvPicPr>
            <a:picLocks noChangeAspect="1"/>
          </p:cNvPicPr>
          <p:nvPr/>
        </p:nvPicPr>
        <p:blipFill>
          <a:blip r:embed="rId2"/>
          <a:stretch>
            <a:fillRect/>
          </a:stretch>
        </p:blipFill>
        <p:spPr>
          <a:xfrm>
            <a:off x="421521" y="6175970"/>
            <a:ext cx="454506" cy="433119"/>
          </a:xfrm>
          <a:prstGeom prst="rect">
            <a:avLst/>
          </a:prstGeom>
        </p:spPr>
      </p:pic>
      <p:pic>
        <p:nvPicPr>
          <p:cNvPr id="14" name="Picture 13" descr="A close up of a logo&#10;&#10;Description generated with high confidence">
            <a:extLst>
              <a:ext uri="{FF2B5EF4-FFF2-40B4-BE49-F238E27FC236}">
                <a16:creationId xmlns:a16="http://schemas.microsoft.com/office/drawing/2014/main" id="{317BF9CC-6CED-4373-9BDD-4E67194F81A1}"/>
              </a:ext>
            </a:extLst>
          </p:cNvPr>
          <p:cNvPicPr>
            <a:picLocks noChangeAspect="1"/>
          </p:cNvPicPr>
          <p:nvPr/>
        </p:nvPicPr>
        <p:blipFill>
          <a:blip r:embed="rId2"/>
          <a:stretch>
            <a:fillRect/>
          </a:stretch>
        </p:blipFill>
        <p:spPr>
          <a:xfrm>
            <a:off x="5723700" y="2158517"/>
            <a:ext cx="422156" cy="404364"/>
          </a:xfrm>
          <a:prstGeom prst="rect">
            <a:avLst/>
          </a:prstGeom>
        </p:spPr>
      </p:pic>
      <p:pic>
        <p:nvPicPr>
          <p:cNvPr id="15" name="Picture 14" descr="A close up of a logo&#10;&#10;Description generated with high confidence">
            <a:extLst>
              <a:ext uri="{FF2B5EF4-FFF2-40B4-BE49-F238E27FC236}">
                <a16:creationId xmlns:a16="http://schemas.microsoft.com/office/drawing/2014/main" id="{699DC3E6-57C1-4B9E-AB51-725B5ABD18CE}"/>
              </a:ext>
            </a:extLst>
          </p:cNvPr>
          <p:cNvPicPr>
            <a:picLocks noChangeAspect="1"/>
          </p:cNvPicPr>
          <p:nvPr/>
        </p:nvPicPr>
        <p:blipFill>
          <a:blip r:embed="rId2"/>
          <a:stretch>
            <a:fillRect/>
          </a:stretch>
        </p:blipFill>
        <p:spPr>
          <a:xfrm>
            <a:off x="5736192" y="1533927"/>
            <a:ext cx="422156" cy="404364"/>
          </a:xfrm>
          <a:prstGeom prst="rect">
            <a:avLst/>
          </a:prstGeom>
        </p:spPr>
      </p:pic>
    </p:spTree>
    <p:extLst>
      <p:ext uri="{BB962C8B-B14F-4D97-AF65-F5344CB8AC3E}">
        <p14:creationId xmlns:p14="http://schemas.microsoft.com/office/powerpoint/2010/main" val="1576809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DB06-04F8-4BF5-AB92-093B0926945D}"/>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dirty="0">
                <a:cs typeface="Calibri Light"/>
              </a:rPr>
              <a:t>pro-tip</a:t>
            </a:r>
            <a:r>
              <a:rPr lang="en-US">
                <a:cs typeface="Calibri Light"/>
              </a:rPr>
              <a:t>: when learning new software tools</a:t>
            </a:r>
            <a:endParaRPr lang="en-US"/>
          </a:p>
        </p:txBody>
      </p:sp>
      <p:sp>
        <p:nvSpPr>
          <p:cNvPr id="3" name="Content Placeholder 2">
            <a:extLst>
              <a:ext uri="{FF2B5EF4-FFF2-40B4-BE49-F238E27FC236}">
                <a16:creationId xmlns:a16="http://schemas.microsoft.com/office/drawing/2014/main" id="{29ACE937-ACD4-4C10-8916-2F2EB7CA8511}"/>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cs typeface="Calibri"/>
            </a:endParaRPr>
          </a:p>
          <a:p>
            <a:r>
              <a:rPr lang="en-US">
                <a:cs typeface="Calibri"/>
              </a:rPr>
              <a:t>Use low-dimensional data (i.e. 2 columns for plots) </a:t>
            </a:r>
          </a:p>
          <a:p>
            <a:r>
              <a:rPr lang="en-US">
                <a:cs typeface="Calibri"/>
              </a:rPr>
              <a:t>Use known data sets </a:t>
            </a:r>
          </a:p>
          <a:p>
            <a:pPr marL="0" indent="0">
              <a:buNone/>
            </a:pPr>
            <a:endParaRPr lang="en-US">
              <a:cs typeface="Calibri"/>
            </a:endParaRPr>
          </a:p>
          <a:p>
            <a:pPr marL="0" indent="0">
              <a:buNone/>
            </a:pPr>
            <a:r>
              <a:rPr lang="en-US">
                <a:cs typeface="Calibri"/>
              </a:rPr>
              <a:t>--&gt; Tackle one new aspect at </a:t>
            </a:r>
            <a:r>
              <a:rPr lang="en-US" dirty="0">
                <a:cs typeface="Calibri"/>
              </a:rPr>
              <a:t>a time.</a:t>
            </a:r>
          </a:p>
          <a:p>
            <a:endParaRPr lang="en-US" dirty="0">
              <a:cs typeface="Calibri"/>
            </a:endParaRPr>
          </a:p>
        </p:txBody>
      </p:sp>
    </p:spTree>
    <p:extLst>
      <p:ext uri="{BB962C8B-B14F-4D97-AF65-F5344CB8AC3E}">
        <p14:creationId xmlns:p14="http://schemas.microsoft.com/office/powerpoint/2010/main" val="145060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1238-6931-4901-B862-08CA89AD3196}"/>
              </a:ext>
            </a:extLst>
          </p:cNvPr>
          <p:cNvSpPr>
            <a:spLocks noGrp="1"/>
          </p:cNvSpPr>
          <p:nvPr>
            <p:ph type="title"/>
          </p:nvPr>
        </p:nvSpPr>
        <p:spPr>
          <a:xfrm>
            <a:off x="3511446" y="102797"/>
            <a:ext cx="10515600" cy="1325563"/>
          </a:xfrm>
        </p:spPr>
        <p:txBody>
          <a:bodyPr/>
          <a:lstStyle/>
          <a:p>
            <a:r>
              <a:rPr lang="en-US" dirty="0">
                <a:cs typeface="Calibri Light"/>
              </a:rPr>
              <a:t>There is another, less popular package</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E9CC0157-EE89-4280-A636-7E4E1F67489D}"/>
              </a:ext>
            </a:extLst>
          </p:cNvPr>
          <p:cNvPicPr>
            <a:picLocks noGrp="1" noChangeAspect="1"/>
          </p:cNvPicPr>
          <p:nvPr>
            <p:ph idx="1"/>
          </p:nvPr>
        </p:nvPicPr>
        <p:blipFill>
          <a:blip r:embed="rId3"/>
          <a:stretch>
            <a:fillRect/>
          </a:stretch>
        </p:blipFill>
        <p:spPr>
          <a:xfrm>
            <a:off x="3619425" y="1550805"/>
            <a:ext cx="8575774" cy="4900977"/>
          </a:xfrm>
          <a:prstGeom prst="rect">
            <a:avLst/>
          </a:prstGeom>
        </p:spPr>
      </p:pic>
      <p:sp>
        <p:nvSpPr>
          <p:cNvPr id="6" name="TextBox 5">
            <a:extLst>
              <a:ext uri="{FF2B5EF4-FFF2-40B4-BE49-F238E27FC236}">
                <a16:creationId xmlns:a16="http://schemas.microsoft.com/office/drawing/2014/main" id="{59A6450E-C31A-4DF1-88D3-72BBCB4D323B}"/>
              </a:ext>
            </a:extLst>
          </p:cNvPr>
          <p:cNvSpPr txBox="1"/>
          <p:nvPr/>
        </p:nvSpPr>
        <p:spPr>
          <a:xfrm>
            <a:off x="139909" y="2544580"/>
            <a:ext cx="336779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t>Purpose of </a:t>
            </a:r>
            <a:r>
              <a:rPr lang="en-US">
                <a:cs typeface="Calibri"/>
              </a:rPr>
              <a:t>plotting search trend </a:t>
            </a:r>
            <a:r>
              <a:rPr lang="en-US" dirty="0">
                <a:cs typeface="Calibri"/>
              </a:rPr>
              <a:t>is to quantify "less popular"</a:t>
            </a:r>
            <a:endParaRPr lang="en-US"/>
          </a:p>
        </p:txBody>
      </p:sp>
      <p:pic>
        <p:nvPicPr>
          <p:cNvPr id="3" name="Picture 4" descr="A close up of an animal&#10;&#10;Description generated with very high confidence">
            <a:extLst>
              <a:ext uri="{FF2B5EF4-FFF2-40B4-BE49-F238E27FC236}">
                <a16:creationId xmlns:a16="http://schemas.microsoft.com/office/drawing/2014/main" id="{8D5D04E7-984E-436A-8F63-FC70764F8DD7}"/>
              </a:ext>
            </a:extLst>
          </p:cNvPr>
          <p:cNvPicPr>
            <a:picLocks noChangeAspect="1"/>
          </p:cNvPicPr>
          <p:nvPr/>
        </p:nvPicPr>
        <p:blipFill>
          <a:blip r:embed="rId4"/>
          <a:stretch>
            <a:fillRect/>
          </a:stretch>
        </p:blipFill>
        <p:spPr>
          <a:xfrm>
            <a:off x="-347272" y="-146079"/>
            <a:ext cx="3854970" cy="2041010"/>
          </a:xfrm>
          <a:prstGeom prst="rect">
            <a:avLst/>
          </a:prstGeom>
        </p:spPr>
      </p:pic>
    </p:spTree>
    <p:extLst>
      <p:ext uri="{BB962C8B-B14F-4D97-AF65-F5344CB8AC3E}">
        <p14:creationId xmlns:p14="http://schemas.microsoft.com/office/powerpoint/2010/main" val="2745132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A8647-7FC5-45CA-9F18-87720DDB0B8D}"/>
              </a:ext>
            </a:extLst>
          </p:cNvPr>
          <p:cNvSpPr>
            <a:spLocks noGrp="1"/>
          </p:cNvSpPr>
          <p:nvPr/>
        </p:nvSpPr>
        <p:spPr>
          <a:xfrm>
            <a:off x="838200" y="2912411"/>
            <a:ext cx="10515600" cy="32645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Can run on desktop</a:t>
            </a:r>
          </a:p>
        </p:txBody>
      </p:sp>
      <p:sp>
        <p:nvSpPr>
          <p:cNvPr id="4" name="TextBox 3">
            <a:extLst>
              <a:ext uri="{FF2B5EF4-FFF2-40B4-BE49-F238E27FC236}">
                <a16:creationId xmlns:a16="http://schemas.microsoft.com/office/drawing/2014/main" id="{28DB87B6-8374-4522-A511-62E3B256AECC}"/>
              </a:ext>
            </a:extLst>
          </p:cNvPr>
          <p:cNvSpPr txBox="1"/>
          <p:nvPr/>
        </p:nvSpPr>
        <p:spPr>
          <a:xfrm>
            <a:off x="561331" y="5214762"/>
            <a:ext cx="11177758" cy="52322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a:t>Demo: http://127.0.0.1:8888/notebooks/week11_cost-</a:t>
            </a:r>
            <a:r>
              <a:rPr lang="en-US" sz="2800" dirty="0"/>
              <a:t>benefit/dask.ipynb</a:t>
            </a:r>
            <a:endParaRPr lang="en-US" sz="2800" dirty="0">
              <a:cs typeface="Calibri"/>
            </a:endParaRPr>
          </a:p>
        </p:txBody>
      </p:sp>
      <p:pic>
        <p:nvPicPr>
          <p:cNvPr id="5" name="Graphic 5">
            <a:extLst>
              <a:ext uri="{FF2B5EF4-FFF2-40B4-BE49-F238E27FC236}">
                <a16:creationId xmlns:a16="http://schemas.microsoft.com/office/drawing/2014/main" id="{34425CC7-B138-4915-A7D0-0BF3CCFDAD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1875" y="688457"/>
            <a:ext cx="3979888" cy="1608625"/>
          </a:xfrm>
          <a:prstGeom prst="rect">
            <a:avLst/>
          </a:prstGeom>
        </p:spPr>
      </p:pic>
      <p:sp>
        <p:nvSpPr>
          <p:cNvPr id="7" name="TextBox 6">
            <a:extLst>
              <a:ext uri="{FF2B5EF4-FFF2-40B4-BE49-F238E27FC236}">
                <a16:creationId xmlns:a16="http://schemas.microsoft.com/office/drawing/2014/main" id="{D4ECD0D3-4F76-4B10-B956-9EDE7CEC6BE7}"/>
              </a:ext>
            </a:extLst>
          </p:cNvPr>
          <p:cNvSpPr txBox="1"/>
          <p:nvPr/>
        </p:nvSpPr>
        <p:spPr>
          <a:xfrm>
            <a:off x="2675744" y="970613"/>
            <a:ext cx="2743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200" dirty="0" err="1"/>
              <a:t>Dask</a:t>
            </a:r>
            <a:endParaRPr lang="en-US" sz="7200">
              <a:cs typeface="Calibri"/>
            </a:endParaRPr>
          </a:p>
        </p:txBody>
      </p:sp>
    </p:spTree>
    <p:extLst>
      <p:ext uri="{BB962C8B-B14F-4D97-AF65-F5344CB8AC3E}">
        <p14:creationId xmlns:p14="http://schemas.microsoft.com/office/powerpoint/2010/main" val="321053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6DF0-DFA9-4281-A182-ECD2D31E6151}"/>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cs typeface="Calibri Light"/>
              </a:rPr>
              <a:t>Dask</a:t>
            </a:r>
            <a:endParaRPr lang="en-US" dirty="0" err="1"/>
          </a:p>
        </p:txBody>
      </p:sp>
      <p:sp>
        <p:nvSpPr>
          <p:cNvPr id="3" name="Content Placeholder 2">
            <a:extLst>
              <a:ext uri="{FF2B5EF4-FFF2-40B4-BE49-F238E27FC236}">
                <a16:creationId xmlns:a16="http://schemas.microsoft.com/office/drawing/2014/main" id="{F37A8647-7FC5-45CA-9F18-87720DDB0B8D}"/>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Can run on desktop</a:t>
            </a:r>
          </a:p>
          <a:p>
            <a:endParaRPr lang="en-US" dirty="0">
              <a:cs typeface="Calibri"/>
            </a:endParaRPr>
          </a:p>
          <a:p>
            <a:pPr marL="0" indent="0">
              <a:buNone/>
            </a:pPr>
            <a:r>
              <a:rPr lang="en-US" sz="2400" i="1" dirty="0">
                <a:cs typeface="Calibri"/>
              </a:rPr>
              <a:t>Why use </a:t>
            </a:r>
            <a:r>
              <a:rPr lang="en-US" sz="2400" i="1" dirty="0" err="1">
                <a:cs typeface="Calibri"/>
              </a:rPr>
              <a:t>dask</a:t>
            </a:r>
            <a:r>
              <a:rPr lang="en-US" sz="2400" i="1" dirty="0">
                <a:cs typeface="Calibri"/>
              </a:rPr>
              <a:t> if it's slower?</a:t>
            </a:r>
          </a:p>
        </p:txBody>
      </p:sp>
      <p:pic>
        <p:nvPicPr>
          <p:cNvPr id="5" name="Picture 5" descr="A screenshot of a cell phone&#10;&#10;Description generated with high confidence">
            <a:extLst>
              <a:ext uri="{FF2B5EF4-FFF2-40B4-BE49-F238E27FC236}">
                <a16:creationId xmlns:a16="http://schemas.microsoft.com/office/drawing/2014/main" id="{DB5592FA-3AC7-40DD-A6BF-0AE156DF4B41}"/>
              </a:ext>
            </a:extLst>
          </p:cNvPr>
          <p:cNvPicPr>
            <a:picLocks noChangeAspect="1"/>
          </p:cNvPicPr>
          <p:nvPr/>
        </p:nvPicPr>
        <p:blipFill>
          <a:blip r:embed="rId2"/>
          <a:stretch>
            <a:fillRect/>
          </a:stretch>
        </p:blipFill>
        <p:spPr>
          <a:xfrm>
            <a:off x="4551871" y="907284"/>
            <a:ext cx="7645879" cy="5187206"/>
          </a:xfrm>
          <a:prstGeom prst="rect">
            <a:avLst/>
          </a:prstGeom>
        </p:spPr>
      </p:pic>
    </p:spTree>
    <p:extLst>
      <p:ext uri="{BB962C8B-B14F-4D97-AF65-F5344CB8AC3E}">
        <p14:creationId xmlns:p14="http://schemas.microsoft.com/office/powerpoint/2010/main" val="1613364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6DF0-DFA9-4281-A182-ECD2D31E6151}"/>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cs typeface="Calibri Light"/>
              </a:rPr>
              <a:t>Dask</a:t>
            </a:r>
            <a:endParaRPr lang="en-US" dirty="0" err="1"/>
          </a:p>
        </p:txBody>
      </p:sp>
      <p:sp>
        <p:nvSpPr>
          <p:cNvPr id="3" name="Content Placeholder 2">
            <a:extLst>
              <a:ext uri="{FF2B5EF4-FFF2-40B4-BE49-F238E27FC236}">
                <a16:creationId xmlns:a16="http://schemas.microsoft.com/office/drawing/2014/main" id="{F37A8647-7FC5-45CA-9F18-87720DDB0B8D}"/>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Can run on desktop</a:t>
            </a:r>
          </a:p>
          <a:p>
            <a:endParaRPr lang="en-US" dirty="0">
              <a:cs typeface="Calibri"/>
            </a:endParaRPr>
          </a:p>
          <a:p>
            <a:pPr marL="0" indent="0">
              <a:buNone/>
            </a:pPr>
            <a:r>
              <a:rPr lang="en-US">
                <a:cs typeface="Calibri"/>
              </a:rPr>
              <a:t>While remaining in </a:t>
            </a:r>
            <a:r>
              <a:rPr lang="en-US" dirty="0">
                <a:cs typeface="Calibri"/>
                <a:hlinkClick r:id="rId3"/>
              </a:rPr>
              <a:t>Python ecosystem</a:t>
            </a:r>
            <a:endParaRPr lang="en-US">
              <a:cs typeface="Calibri"/>
            </a:endParaRPr>
          </a:p>
          <a:p>
            <a:r>
              <a:rPr lang="en-US" dirty="0">
                <a:cs typeface="Calibri"/>
              </a:rPr>
              <a:t>Integrates with large-scale resource schedulers, </a:t>
            </a:r>
            <a:r>
              <a:rPr lang="en-US" err="1">
                <a:cs typeface="Calibri"/>
              </a:rPr>
              <a:t>ie</a:t>
            </a:r>
            <a:r>
              <a:rPr lang="en-US" dirty="0">
                <a:cs typeface="Calibri"/>
              </a:rPr>
              <a:t> </a:t>
            </a:r>
            <a:r>
              <a:rPr lang="en-US" dirty="0">
                <a:cs typeface="Calibri"/>
                <a:hlinkClick r:id="rId4"/>
              </a:rPr>
              <a:t>SLURM</a:t>
            </a:r>
            <a:r>
              <a:rPr lang="en-US" dirty="0">
                <a:cs typeface="Calibri"/>
              </a:rPr>
              <a:t>, Mesos, Kubernetes, YARN, Hadoop [</a:t>
            </a:r>
            <a:r>
              <a:rPr lang="en-US" dirty="0">
                <a:cs typeface="Calibri"/>
                <a:hlinkClick r:id="rId5"/>
              </a:rPr>
              <a:t>citation</a:t>
            </a:r>
            <a:r>
              <a:rPr lang="en-US" dirty="0">
                <a:cs typeface="Calibri"/>
              </a:rPr>
              <a:t>]</a:t>
            </a:r>
          </a:p>
          <a:p>
            <a:endParaRPr lang="en-US" dirty="0">
              <a:cs typeface="Calibri"/>
            </a:endParaRPr>
          </a:p>
          <a:p>
            <a:endParaRPr lang="en-US" dirty="0">
              <a:cs typeface="Calibri"/>
            </a:endParaRPr>
          </a:p>
          <a:p>
            <a:r>
              <a:rPr lang="en-US" sz="2400" dirty="0">
                <a:cs typeface="Calibri"/>
              </a:rPr>
              <a:t>Comparison of </a:t>
            </a:r>
            <a:r>
              <a:rPr lang="en-US" sz="2400" err="1">
                <a:cs typeface="Calibri"/>
              </a:rPr>
              <a:t>Dask</a:t>
            </a:r>
            <a:r>
              <a:rPr lang="en-US" sz="2400" dirty="0">
                <a:cs typeface="Calibri"/>
              </a:rPr>
              <a:t> and Pandas: https://docs.dask.org/en/latest/dataframe.html</a:t>
            </a:r>
          </a:p>
          <a:p>
            <a:endParaRPr lang="en-US" dirty="0">
              <a:cs typeface="Calibri"/>
            </a:endParaRPr>
          </a:p>
        </p:txBody>
      </p:sp>
    </p:spTree>
    <p:extLst>
      <p:ext uri="{BB962C8B-B14F-4D97-AF65-F5344CB8AC3E}">
        <p14:creationId xmlns:p14="http://schemas.microsoft.com/office/powerpoint/2010/main" val="210197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2736-517C-4351-913A-A30C25814A37}"/>
              </a:ext>
            </a:extLst>
          </p:cNvPr>
          <p:cNvSpPr>
            <a:spLocks noGrp="1"/>
          </p:cNvSpPr>
          <p:nvPr>
            <p:ph type="title"/>
          </p:nvPr>
        </p:nvSpPr>
        <p:spPr/>
        <p:txBody>
          <a:bodyPr/>
          <a:lstStyle/>
          <a:p>
            <a:r>
              <a:rPr lang="en-US">
                <a:cs typeface="Calibri Light"/>
              </a:rPr>
              <a:t>Review of multiprocessing and Dask</a:t>
            </a:r>
            <a:endParaRPr lang="en-US"/>
          </a:p>
        </p:txBody>
      </p:sp>
      <p:sp>
        <p:nvSpPr>
          <p:cNvPr id="3" name="Content Placeholder 2">
            <a:extLst>
              <a:ext uri="{FF2B5EF4-FFF2-40B4-BE49-F238E27FC236}">
                <a16:creationId xmlns:a16="http://schemas.microsoft.com/office/drawing/2014/main" id="{D0D3F8C5-9CCD-4896-860A-1D14FF0D3DD0}"/>
              </a:ext>
            </a:extLst>
          </p:cNvPr>
          <p:cNvSpPr>
            <a:spLocks noGrp="1"/>
          </p:cNvSpPr>
          <p:nvPr>
            <p:ph idx="1"/>
          </p:nvPr>
        </p:nvSpPr>
        <p:spPr/>
        <p:txBody>
          <a:bodyPr vert="horz" lIns="91440" tIns="45720" rIns="91440" bIns="45720" rtlCol="0" anchor="t">
            <a:normAutofit/>
          </a:bodyPr>
          <a:lstStyle/>
          <a:p>
            <a:r>
              <a:rPr lang="en-US">
                <a:cs typeface="Calibri"/>
              </a:rPr>
              <a:t>If you have under utilized resources that could increase your throughput at low cost with little effort, it might be worth the work.</a:t>
            </a:r>
          </a:p>
          <a:p>
            <a:endParaRPr lang="en-US" dirty="0">
              <a:cs typeface="Calibri"/>
            </a:endParaRPr>
          </a:p>
          <a:p>
            <a:r>
              <a:rPr lang="en-US" sz="2400">
                <a:cs typeface="Calibri"/>
              </a:rPr>
              <a:t>Only do this once you've debugged your code and have a need for speed</a:t>
            </a:r>
            <a:endParaRPr lang="en-US" sz="2400" dirty="0">
              <a:cs typeface="Calibri"/>
            </a:endParaRPr>
          </a:p>
        </p:txBody>
      </p:sp>
      <p:pic>
        <p:nvPicPr>
          <p:cNvPr id="4" name="Picture 4" descr="A group of people standing around a plane&#10;&#10;Description generated with very high confidence">
            <a:extLst>
              <a:ext uri="{FF2B5EF4-FFF2-40B4-BE49-F238E27FC236}">
                <a16:creationId xmlns:a16="http://schemas.microsoft.com/office/drawing/2014/main" id="{9F5E3910-D7B9-432A-BDB1-9A03E28E5DBE}"/>
              </a:ext>
            </a:extLst>
          </p:cNvPr>
          <p:cNvPicPr>
            <a:picLocks noChangeAspect="1"/>
          </p:cNvPicPr>
          <p:nvPr/>
        </p:nvPicPr>
        <p:blipFill>
          <a:blip r:embed="rId2"/>
          <a:stretch>
            <a:fillRect/>
          </a:stretch>
        </p:blipFill>
        <p:spPr>
          <a:xfrm>
            <a:off x="2498266" y="3618392"/>
            <a:ext cx="6193766" cy="3184682"/>
          </a:xfrm>
          <a:prstGeom prst="rect">
            <a:avLst/>
          </a:prstGeom>
        </p:spPr>
      </p:pic>
    </p:spTree>
    <p:extLst>
      <p:ext uri="{BB962C8B-B14F-4D97-AF65-F5344CB8AC3E}">
        <p14:creationId xmlns:p14="http://schemas.microsoft.com/office/powerpoint/2010/main" val="3463072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FADAED-BDA0-48E6-BC0F-1A0489206124}"/>
              </a:ext>
            </a:extLst>
          </p:cNvPr>
          <p:cNvSpPr>
            <a:spLocks noGrp="1"/>
          </p:cNvSpPr>
          <p:nvPr>
            <p:ph type="title"/>
          </p:nvPr>
        </p:nvSpPr>
        <p:spPr>
          <a:xfrm>
            <a:off x="640079" y="2053641"/>
            <a:ext cx="3669161" cy="2760098"/>
          </a:xfrm>
        </p:spPr>
        <p:txBody>
          <a:bodyPr>
            <a:normAutofit/>
          </a:bodyPr>
          <a:lstStyle/>
          <a:p>
            <a:r>
              <a:rPr lang="en-US" dirty="0">
                <a:solidFill>
                  <a:srgbClr val="000000"/>
                </a:solidFill>
                <a:cs typeface="Calibri Light"/>
              </a:rPr>
              <a:t>Activity: your customer's customer </a:t>
            </a:r>
            <a:endParaRPr lang="en-US"/>
          </a:p>
        </p:txBody>
      </p:sp>
      <p:sp>
        <p:nvSpPr>
          <p:cNvPr id="3" name="Content Placeholder 2">
            <a:extLst>
              <a:ext uri="{FF2B5EF4-FFF2-40B4-BE49-F238E27FC236}">
                <a16:creationId xmlns:a16="http://schemas.microsoft.com/office/drawing/2014/main" id="{4E3D7BD7-D76A-47D6-8CDF-962A9217FFE6}"/>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p:txBody>
      </p:sp>
    </p:spTree>
    <p:extLst>
      <p:ext uri="{BB962C8B-B14F-4D97-AF65-F5344CB8AC3E}">
        <p14:creationId xmlns:p14="http://schemas.microsoft.com/office/powerpoint/2010/main" val="3992106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F9B9-88DC-403F-B8DD-52453654CEC4}"/>
              </a:ext>
            </a:extLst>
          </p:cNvPr>
          <p:cNvSpPr>
            <a:spLocks noGrp="1"/>
          </p:cNvSpPr>
          <p:nvPr>
            <p:ph type="title"/>
          </p:nvPr>
        </p:nvSpPr>
        <p:spPr/>
        <p:txBody>
          <a:bodyPr/>
          <a:lstStyle/>
          <a:p>
            <a:r>
              <a:rPr lang="en-US" i="1" dirty="0">
                <a:cs typeface="Calibri Light"/>
              </a:rPr>
              <a:t>Survey</a:t>
            </a:r>
            <a:r>
              <a:rPr lang="en-US" dirty="0">
                <a:cs typeface="Calibri Light"/>
              </a:rPr>
              <a:t>: customer requirements</a:t>
            </a:r>
            <a:endParaRPr lang="en-US" dirty="0"/>
          </a:p>
        </p:txBody>
      </p:sp>
      <p:sp>
        <p:nvSpPr>
          <p:cNvPr id="3" name="Content Placeholder 2">
            <a:extLst>
              <a:ext uri="{FF2B5EF4-FFF2-40B4-BE49-F238E27FC236}">
                <a16:creationId xmlns:a16="http://schemas.microsoft.com/office/drawing/2014/main" id="{D8AAAFB3-4DFC-4ABA-8B44-E3EBD4DD3DEF}"/>
              </a:ext>
            </a:extLst>
          </p:cNvPr>
          <p:cNvSpPr>
            <a:spLocks noGrp="1"/>
          </p:cNvSpPr>
          <p:nvPr>
            <p:ph idx="1"/>
          </p:nvPr>
        </p:nvSpPr>
        <p:spPr>
          <a:xfrm>
            <a:off x="650823" y="1825625"/>
            <a:ext cx="11489960" cy="4351338"/>
          </a:xfrm>
        </p:spPr>
        <p:txBody>
          <a:bodyPr vert="horz" lIns="91440" tIns="45720" rIns="91440" bIns="45720" rtlCol="0" anchor="t">
            <a:normAutofit/>
          </a:bodyPr>
          <a:lstStyle/>
          <a:p>
            <a:pPr marL="0" indent="0">
              <a:buNone/>
            </a:pPr>
            <a:r>
              <a:rPr lang="en-US" dirty="0">
                <a:cs typeface="Calibri"/>
              </a:rPr>
              <a:t>Suppose you are a new data scientist in a large organization</a:t>
            </a:r>
            <a:endParaRPr lang="en-US"/>
          </a:p>
          <a:p>
            <a:endParaRPr lang="en-US" dirty="0">
              <a:cs typeface="Calibri"/>
            </a:endParaRPr>
          </a:p>
          <a:p>
            <a:r>
              <a:rPr lang="en-US" dirty="0">
                <a:cs typeface="Calibri"/>
              </a:rPr>
              <a:t>Will your customers be able to provide you with well-defined requirements?</a:t>
            </a:r>
          </a:p>
          <a:p>
            <a:endParaRPr lang="en-US" dirty="0">
              <a:cs typeface="Calibri"/>
            </a:endParaRPr>
          </a:p>
          <a:p>
            <a:pPr marL="0" indent="0">
              <a:buNone/>
            </a:pPr>
            <a:r>
              <a:rPr lang="en-US" dirty="0">
                <a:cs typeface="Calibri"/>
              </a:rPr>
              <a:t>Respond using Blackboard voting</a:t>
            </a:r>
          </a:p>
        </p:txBody>
      </p:sp>
    </p:spTree>
    <p:extLst>
      <p:ext uri="{BB962C8B-B14F-4D97-AF65-F5344CB8AC3E}">
        <p14:creationId xmlns:p14="http://schemas.microsoft.com/office/powerpoint/2010/main" val="2075268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96F1-C901-43B0-8D24-63F1192893F1}"/>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a:cs typeface="Calibri Light"/>
              </a:rPr>
              <a:t>Activity</a:t>
            </a:r>
            <a:r>
              <a:rPr lang="en-US">
                <a:cs typeface="Calibri Light"/>
              </a:rPr>
              <a:t>: Who is your customer's customer?</a:t>
            </a:r>
            <a:endParaRPr lang="en-US"/>
          </a:p>
        </p:txBody>
      </p:sp>
      <p:sp>
        <p:nvSpPr>
          <p:cNvPr id="3" name="Content Placeholder 2">
            <a:extLst>
              <a:ext uri="{FF2B5EF4-FFF2-40B4-BE49-F238E27FC236}">
                <a16:creationId xmlns:a16="http://schemas.microsoft.com/office/drawing/2014/main" id="{61A94F02-44D9-435B-A071-A5BCA330B473}"/>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Your customer typically doesn't understand their own requirements</a:t>
            </a:r>
          </a:p>
          <a:p>
            <a:endParaRPr lang="en-US" dirty="0">
              <a:cs typeface="Calibri"/>
            </a:endParaRPr>
          </a:p>
          <a:p>
            <a:r>
              <a:rPr lang="en-US">
                <a:cs typeface="Calibri"/>
              </a:rPr>
              <a:t>You can gain understanding of their challenge by determining what </a:t>
            </a:r>
            <a:r>
              <a:rPr lang="en-US" dirty="0">
                <a:cs typeface="Calibri"/>
              </a:rPr>
              <a:t>your customer's (real) goals are</a:t>
            </a:r>
            <a:endParaRPr lang="en-US"/>
          </a:p>
          <a:p>
            <a:endParaRPr lang="en-US" dirty="0">
              <a:cs typeface="Calibri"/>
            </a:endParaRPr>
          </a:p>
          <a:p>
            <a:r>
              <a:rPr lang="en-US">
                <a:cs typeface="Calibri"/>
              </a:rPr>
              <a:t>In order to know what goals your customer should have (perhaps </a:t>
            </a:r>
            <a:r>
              <a:rPr lang="en-US" dirty="0">
                <a:cs typeface="Calibri"/>
              </a:rPr>
              <a:t>unbeknownst to them), you need to know who their customer is.</a:t>
            </a:r>
            <a:endParaRPr lang="en-US"/>
          </a:p>
        </p:txBody>
      </p:sp>
    </p:spTree>
    <p:extLst>
      <p:ext uri="{BB962C8B-B14F-4D97-AF65-F5344CB8AC3E}">
        <p14:creationId xmlns:p14="http://schemas.microsoft.com/office/powerpoint/2010/main" val="891888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96F1-C901-43B0-8D24-63F1192893F1}"/>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a:cs typeface="Calibri Light"/>
              </a:rPr>
              <a:t>Activity</a:t>
            </a:r>
            <a:r>
              <a:rPr lang="en-US">
                <a:cs typeface="Calibri Light"/>
              </a:rPr>
              <a:t>: Who is your customer's customer?</a:t>
            </a:r>
            <a:endParaRPr lang="en-US"/>
          </a:p>
        </p:txBody>
      </p:sp>
      <p:sp>
        <p:nvSpPr>
          <p:cNvPr id="3" name="Content Placeholder 2">
            <a:extLst>
              <a:ext uri="{FF2B5EF4-FFF2-40B4-BE49-F238E27FC236}">
                <a16:creationId xmlns:a16="http://schemas.microsoft.com/office/drawing/2014/main" id="{61A94F02-44D9-435B-A071-A5BCA330B473}"/>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You will get a paper with a description of your role</a:t>
            </a:r>
          </a:p>
          <a:p>
            <a:r>
              <a:rPr lang="en-US">
                <a:cs typeface="Calibri"/>
              </a:rPr>
              <a:t>If you do not have a role, act as an observer for this activity</a:t>
            </a:r>
            <a:endParaRPr lang="en-US" dirty="0">
              <a:cs typeface="Calibri"/>
            </a:endParaRPr>
          </a:p>
          <a:p>
            <a:endParaRPr lang="en-US" dirty="0">
              <a:cs typeface="Calibri"/>
            </a:endParaRPr>
          </a:p>
          <a:p>
            <a:r>
              <a:rPr lang="en-US">
                <a:cs typeface="Calibri"/>
              </a:rPr>
              <a:t>Once the activity starts, either</a:t>
            </a:r>
          </a:p>
          <a:p>
            <a:pPr lvl="1"/>
            <a:r>
              <a:rPr lang="en-US">
                <a:cs typeface="Calibri"/>
              </a:rPr>
              <a:t>Figure out who the customer of your customer is</a:t>
            </a:r>
          </a:p>
          <a:p>
            <a:pPr lvl="1"/>
            <a:r>
              <a:rPr lang="en-US">
                <a:cs typeface="Calibri"/>
              </a:rPr>
              <a:t>Carryout your responsibilities as manager of a team</a:t>
            </a:r>
          </a:p>
          <a:p>
            <a:pPr lvl="1"/>
            <a:r>
              <a:rPr lang="en-US">
                <a:cs typeface="Calibri"/>
              </a:rPr>
              <a:t>Observe the process as a non-participant. Write down what you see and hear</a:t>
            </a:r>
            <a:endParaRPr lang="en-US" dirty="0">
              <a:cs typeface="Calibri"/>
            </a:endParaRPr>
          </a:p>
        </p:txBody>
      </p:sp>
    </p:spTree>
    <p:extLst>
      <p:ext uri="{BB962C8B-B14F-4D97-AF65-F5344CB8AC3E}">
        <p14:creationId xmlns:p14="http://schemas.microsoft.com/office/powerpoint/2010/main" val="406504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E360-967E-457C-A837-1C11D15353A2}"/>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Projects schedule</a:t>
            </a:r>
            <a:endParaRPr lang="en-US" b="1" dirty="0">
              <a:cs typeface="Calibri Light"/>
            </a:endParaRPr>
          </a:p>
        </p:txBody>
      </p:sp>
      <p:sp>
        <p:nvSpPr>
          <p:cNvPr id="3" name="Content Placeholder 2">
            <a:extLst>
              <a:ext uri="{FF2B5EF4-FFF2-40B4-BE49-F238E27FC236}">
                <a16:creationId xmlns:a16="http://schemas.microsoft.com/office/drawing/2014/main" id="{9CBCE028-F1AB-49E6-9D11-9E5247B9932A}"/>
              </a:ext>
            </a:extLst>
          </p:cNvPr>
          <p:cNvSpPr>
            <a:spLocks noGrp="1"/>
          </p:cNvSpPr>
          <p:nvPr/>
        </p:nvSpPr>
        <p:spPr>
          <a:xfrm>
            <a:off x="838200" y="1825625"/>
            <a:ext cx="5181600" cy="435133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Aug 30: </a:t>
            </a:r>
          </a:p>
          <a:p>
            <a:r>
              <a:rPr lang="en-US" dirty="0">
                <a:cs typeface="Calibri"/>
              </a:rPr>
              <a:t>Sept 6: </a:t>
            </a:r>
          </a:p>
          <a:p>
            <a:r>
              <a:rPr lang="en-US" dirty="0">
                <a:cs typeface="Calibri"/>
              </a:rPr>
              <a:t>Sept 13: </a:t>
            </a:r>
          </a:p>
          <a:p>
            <a:r>
              <a:rPr lang="en-US" dirty="0">
                <a:cs typeface="Calibri"/>
              </a:rPr>
              <a:t>Sept 20: </a:t>
            </a:r>
          </a:p>
          <a:p>
            <a:r>
              <a:rPr lang="en-US" dirty="0">
                <a:cs typeface="Calibri"/>
              </a:rPr>
              <a:t>Sept 27: preview</a:t>
            </a:r>
          </a:p>
          <a:p>
            <a:r>
              <a:rPr lang="en-US" dirty="0">
                <a:cs typeface="Calibri"/>
              </a:rPr>
              <a:t>Oct 4: start proposal for mid-term</a:t>
            </a:r>
          </a:p>
          <a:p>
            <a:r>
              <a:rPr lang="en-US" dirty="0">
                <a:cs typeface="Calibri"/>
              </a:rPr>
              <a:t>Oct 11: Submit proposal for mid-term project</a:t>
            </a:r>
          </a:p>
          <a:p>
            <a:r>
              <a:rPr lang="en-US" dirty="0">
                <a:cs typeface="Calibri"/>
              </a:rPr>
              <a:t>Oct 18: Start mid-term project</a:t>
            </a:r>
          </a:p>
          <a:p>
            <a:endParaRPr lang="en-US" dirty="0">
              <a:cs typeface="Calibri"/>
            </a:endParaRPr>
          </a:p>
        </p:txBody>
      </p:sp>
      <p:sp>
        <p:nvSpPr>
          <p:cNvPr id="4" name="Content Placeholder 3">
            <a:extLst>
              <a:ext uri="{FF2B5EF4-FFF2-40B4-BE49-F238E27FC236}">
                <a16:creationId xmlns:a16="http://schemas.microsoft.com/office/drawing/2014/main" id="{E62E7513-985A-4B87-9371-5E9B7AA3C36D}"/>
              </a:ext>
            </a:extLst>
          </p:cNvPr>
          <p:cNvSpPr>
            <a:spLocks noGrp="1"/>
          </p:cNvSpPr>
          <p:nvPr/>
        </p:nvSpPr>
        <p:spPr>
          <a:xfrm>
            <a:off x="6172200" y="1825625"/>
            <a:ext cx="5181600" cy="435133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Oct 25: </a:t>
            </a:r>
            <a:r>
              <a:rPr lang="en-US" i="1" dirty="0">
                <a:cs typeface="Calibri"/>
              </a:rPr>
              <a:t>reminder to check-in</a:t>
            </a:r>
            <a:endParaRPr lang="en-US" dirty="0">
              <a:cs typeface="Calibri"/>
            </a:endParaRPr>
          </a:p>
          <a:p>
            <a:r>
              <a:rPr lang="en-US" dirty="0">
                <a:cs typeface="Calibri"/>
              </a:rPr>
              <a:t>Nov 1: Submit mid-term project; start proposal for final</a:t>
            </a:r>
          </a:p>
          <a:p>
            <a:r>
              <a:rPr lang="en-US" dirty="0">
                <a:cs typeface="Calibri"/>
              </a:rPr>
              <a:t>Nov 8: Submit proposal for final</a:t>
            </a:r>
          </a:p>
          <a:p>
            <a:r>
              <a:rPr lang="en-US" dirty="0">
                <a:cs typeface="Calibri"/>
              </a:rPr>
              <a:t>Nov 15: Final project assigned</a:t>
            </a:r>
          </a:p>
          <a:p>
            <a:r>
              <a:rPr lang="en-US" dirty="0">
                <a:cs typeface="Calibri"/>
              </a:rPr>
              <a:t>Nov 22: No class (Thanksgiving)</a:t>
            </a:r>
          </a:p>
          <a:p>
            <a:r>
              <a:rPr lang="en-US" dirty="0">
                <a:cs typeface="Calibri"/>
              </a:rPr>
              <a:t>Nov 29: </a:t>
            </a:r>
            <a:r>
              <a:rPr lang="en-US" i="1" dirty="0">
                <a:cs typeface="Calibri"/>
              </a:rPr>
              <a:t>reminder to check-in</a:t>
            </a:r>
            <a:endParaRPr lang="en-US" dirty="0">
              <a:cs typeface="Calibri"/>
            </a:endParaRPr>
          </a:p>
          <a:p>
            <a:r>
              <a:rPr lang="en-US" dirty="0">
                <a:cs typeface="Calibri"/>
              </a:rPr>
              <a:t>Dec 6: Final project due</a:t>
            </a:r>
          </a:p>
          <a:p>
            <a:r>
              <a:rPr lang="en-US" dirty="0">
                <a:cs typeface="Calibri"/>
              </a:rPr>
              <a:t>Dec 13: Presentations</a:t>
            </a:r>
          </a:p>
        </p:txBody>
      </p:sp>
      <p:sp>
        <p:nvSpPr>
          <p:cNvPr id="5" name="Arrow: Right 4">
            <a:extLst>
              <a:ext uri="{FF2B5EF4-FFF2-40B4-BE49-F238E27FC236}">
                <a16:creationId xmlns:a16="http://schemas.microsoft.com/office/drawing/2014/main" id="{1CB30F55-62C7-4276-A092-241E84E7BBB3}"/>
              </a:ext>
            </a:extLst>
          </p:cNvPr>
          <p:cNvSpPr/>
          <p:nvPr/>
        </p:nvSpPr>
        <p:spPr>
          <a:xfrm rot="10560000" flipH="1" flipV="1">
            <a:off x="5650676" y="3209282"/>
            <a:ext cx="502459" cy="2342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217533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0ECA7-A3AF-46B7-A3A9-00B271DDE87D}"/>
              </a:ext>
            </a:extLst>
          </p:cNvPr>
          <p:cNvSpPr txBox="1"/>
          <p:nvPr/>
        </p:nvSpPr>
        <p:spPr>
          <a:xfrm>
            <a:off x="198507" y="1354150"/>
            <a:ext cx="1535007"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Hw Research</a:t>
            </a:r>
          </a:p>
        </p:txBody>
      </p:sp>
      <p:sp>
        <p:nvSpPr>
          <p:cNvPr id="3" name="TextBox 2">
            <a:extLst>
              <a:ext uri="{FF2B5EF4-FFF2-40B4-BE49-F238E27FC236}">
                <a16:creationId xmlns:a16="http://schemas.microsoft.com/office/drawing/2014/main" id="{D1FACBAA-5B69-48FB-871C-43B703560DA4}"/>
              </a:ext>
            </a:extLst>
          </p:cNvPr>
          <p:cNvSpPr txBox="1"/>
          <p:nvPr/>
        </p:nvSpPr>
        <p:spPr>
          <a:xfrm>
            <a:off x="2238357" y="1283501"/>
            <a:ext cx="1705798"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cs typeface="Calibri"/>
              </a:rPr>
              <a:t>Hw </a:t>
            </a:r>
            <a:r>
              <a:rPr lang="en-US"/>
              <a:t>Engineering</a:t>
            </a:r>
            <a:endParaRPr lang="en-US" dirty="0">
              <a:cs typeface="Calibri"/>
            </a:endParaRPr>
          </a:p>
        </p:txBody>
      </p:sp>
      <p:cxnSp>
        <p:nvCxnSpPr>
          <p:cNvPr id="4" name="Straight Arrow Connector 3">
            <a:extLst>
              <a:ext uri="{FF2B5EF4-FFF2-40B4-BE49-F238E27FC236}">
                <a16:creationId xmlns:a16="http://schemas.microsoft.com/office/drawing/2014/main" id="{9BF97A90-C27C-4F2C-B293-102CADCB9CEB}"/>
              </a:ext>
            </a:extLst>
          </p:cNvPr>
          <p:cNvCxnSpPr/>
          <p:nvPr/>
        </p:nvCxnSpPr>
        <p:spPr>
          <a:xfrm flipV="1">
            <a:off x="1742535" y="1521125"/>
            <a:ext cx="497457" cy="488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F5DA24-E91B-4F14-9933-40CDE7BA6C19}"/>
              </a:ext>
            </a:extLst>
          </p:cNvPr>
          <p:cNvSpPr txBox="1"/>
          <p:nvPr/>
        </p:nvSpPr>
        <p:spPr>
          <a:xfrm>
            <a:off x="8416317" y="1193578"/>
            <a:ext cx="1714628"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Hw purchasing</a:t>
            </a:r>
          </a:p>
        </p:txBody>
      </p:sp>
      <p:cxnSp>
        <p:nvCxnSpPr>
          <p:cNvPr id="6" name="Straight Arrow Connector 5">
            <a:extLst>
              <a:ext uri="{FF2B5EF4-FFF2-40B4-BE49-F238E27FC236}">
                <a16:creationId xmlns:a16="http://schemas.microsoft.com/office/drawing/2014/main" id="{5D464D9D-7BA2-451B-9834-2D0A8619879E}"/>
              </a:ext>
            </a:extLst>
          </p:cNvPr>
          <p:cNvCxnSpPr>
            <a:cxnSpLocks/>
          </p:cNvCxnSpPr>
          <p:nvPr/>
        </p:nvCxnSpPr>
        <p:spPr>
          <a:xfrm flipV="1">
            <a:off x="7905472" y="1347417"/>
            <a:ext cx="497457" cy="488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0C19BB-EF18-42B1-A9E1-B631A368E930}"/>
              </a:ext>
            </a:extLst>
          </p:cNvPr>
          <p:cNvSpPr txBox="1"/>
          <p:nvPr/>
        </p:nvSpPr>
        <p:spPr>
          <a:xfrm>
            <a:off x="6704233" y="1189807"/>
            <a:ext cx="1377351"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Hw sales</a:t>
            </a:r>
          </a:p>
        </p:txBody>
      </p:sp>
      <p:cxnSp>
        <p:nvCxnSpPr>
          <p:cNvPr id="8" name="Straight Arrow Connector 7">
            <a:extLst>
              <a:ext uri="{FF2B5EF4-FFF2-40B4-BE49-F238E27FC236}">
                <a16:creationId xmlns:a16="http://schemas.microsoft.com/office/drawing/2014/main" id="{9FD381AD-8560-4F15-B39F-64F75CD9875F}"/>
              </a:ext>
            </a:extLst>
          </p:cNvPr>
          <p:cNvCxnSpPr>
            <a:cxnSpLocks/>
          </p:cNvCxnSpPr>
          <p:nvPr/>
        </p:nvCxnSpPr>
        <p:spPr>
          <a:xfrm flipV="1">
            <a:off x="6393493" y="1376172"/>
            <a:ext cx="497457" cy="488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D3ABD58-628E-4027-B7C1-CBF8B89570C5}"/>
              </a:ext>
            </a:extLst>
          </p:cNvPr>
          <p:cNvSpPr txBox="1"/>
          <p:nvPr/>
        </p:nvSpPr>
        <p:spPr>
          <a:xfrm>
            <a:off x="4442273" y="1202298"/>
            <a:ext cx="1987798"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Hw manufacturing</a:t>
            </a:r>
          </a:p>
        </p:txBody>
      </p:sp>
      <p:cxnSp>
        <p:nvCxnSpPr>
          <p:cNvPr id="10" name="Straight Arrow Connector 9">
            <a:extLst>
              <a:ext uri="{FF2B5EF4-FFF2-40B4-BE49-F238E27FC236}">
                <a16:creationId xmlns:a16="http://schemas.microsoft.com/office/drawing/2014/main" id="{820A0F47-CEBA-4685-B443-413674B95600}"/>
              </a:ext>
            </a:extLst>
          </p:cNvPr>
          <p:cNvCxnSpPr>
            <a:cxnSpLocks/>
          </p:cNvCxnSpPr>
          <p:nvPr/>
        </p:nvCxnSpPr>
        <p:spPr>
          <a:xfrm flipV="1">
            <a:off x="3933314" y="1417419"/>
            <a:ext cx="497457" cy="488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604A7BA-03CA-44FD-9559-F41FB597FF21}"/>
              </a:ext>
            </a:extLst>
          </p:cNvPr>
          <p:cNvSpPr txBox="1"/>
          <p:nvPr/>
        </p:nvSpPr>
        <p:spPr>
          <a:xfrm>
            <a:off x="10590833" y="1177315"/>
            <a:ext cx="802257" cy="38370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users</a:t>
            </a:r>
          </a:p>
        </p:txBody>
      </p:sp>
      <p:cxnSp>
        <p:nvCxnSpPr>
          <p:cNvPr id="12" name="Straight Arrow Connector 11">
            <a:extLst>
              <a:ext uri="{FF2B5EF4-FFF2-40B4-BE49-F238E27FC236}">
                <a16:creationId xmlns:a16="http://schemas.microsoft.com/office/drawing/2014/main" id="{BA7B4442-9069-46A3-BA5C-B2C8C6CD8E12}"/>
              </a:ext>
            </a:extLst>
          </p:cNvPr>
          <p:cNvCxnSpPr>
            <a:cxnSpLocks/>
          </p:cNvCxnSpPr>
          <p:nvPr/>
        </p:nvCxnSpPr>
        <p:spPr>
          <a:xfrm flipV="1">
            <a:off x="10081873" y="1345531"/>
            <a:ext cx="497457" cy="488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21B8CF-944F-46BF-BD9A-712FD1CE3DBB}"/>
              </a:ext>
            </a:extLst>
          </p:cNvPr>
          <p:cNvCxnSpPr>
            <a:cxnSpLocks/>
          </p:cNvCxnSpPr>
          <p:nvPr/>
        </p:nvCxnSpPr>
        <p:spPr>
          <a:xfrm flipH="1" flipV="1">
            <a:off x="2843841" y="1736785"/>
            <a:ext cx="20127" cy="48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CA7F1F8-571C-4328-9F28-4989B1E691E0}"/>
              </a:ext>
            </a:extLst>
          </p:cNvPr>
          <p:cNvSpPr txBox="1"/>
          <p:nvPr/>
        </p:nvSpPr>
        <p:spPr>
          <a:xfrm>
            <a:off x="2352135" y="2228686"/>
            <a:ext cx="1784626"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Sw purchaser</a:t>
            </a:r>
          </a:p>
        </p:txBody>
      </p:sp>
      <p:cxnSp>
        <p:nvCxnSpPr>
          <p:cNvPr id="16" name="Straight Arrow Connector 15">
            <a:extLst>
              <a:ext uri="{FF2B5EF4-FFF2-40B4-BE49-F238E27FC236}">
                <a16:creationId xmlns:a16="http://schemas.microsoft.com/office/drawing/2014/main" id="{E73DB413-44F9-41DD-8FCA-24EAFA1A1D36}"/>
              </a:ext>
            </a:extLst>
          </p:cNvPr>
          <p:cNvCxnSpPr>
            <a:cxnSpLocks/>
          </p:cNvCxnSpPr>
          <p:nvPr/>
        </p:nvCxnSpPr>
        <p:spPr>
          <a:xfrm flipH="1" flipV="1">
            <a:off x="2973237" y="2628181"/>
            <a:ext cx="20127" cy="48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A81C946-B378-43A7-9B5E-01F2A002ECEB}"/>
              </a:ext>
            </a:extLst>
          </p:cNvPr>
          <p:cNvSpPr txBox="1"/>
          <p:nvPr/>
        </p:nvSpPr>
        <p:spPr>
          <a:xfrm>
            <a:off x="2481531" y="3106945"/>
            <a:ext cx="1377351"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Sw sales</a:t>
            </a:r>
          </a:p>
        </p:txBody>
      </p:sp>
      <p:cxnSp>
        <p:nvCxnSpPr>
          <p:cNvPr id="18" name="Straight Arrow Connector 17">
            <a:extLst>
              <a:ext uri="{FF2B5EF4-FFF2-40B4-BE49-F238E27FC236}">
                <a16:creationId xmlns:a16="http://schemas.microsoft.com/office/drawing/2014/main" id="{F879F8AE-FD47-4D8C-A865-66A986D1477B}"/>
              </a:ext>
            </a:extLst>
          </p:cNvPr>
          <p:cNvCxnSpPr>
            <a:cxnSpLocks/>
          </p:cNvCxnSpPr>
          <p:nvPr/>
        </p:nvCxnSpPr>
        <p:spPr>
          <a:xfrm flipH="1" flipV="1">
            <a:off x="3001992" y="3548332"/>
            <a:ext cx="20127" cy="48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CE6E9C-5E47-44C4-ADA1-9BBBA2FFE1F3}"/>
              </a:ext>
            </a:extLst>
          </p:cNvPr>
          <p:cNvSpPr txBox="1"/>
          <p:nvPr/>
        </p:nvSpPr>
        <p:spPr>
          <a:xfrm>
            <a:off x="2484011" y="4040233"/>
            <a:ext cx="1653246"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Sw developer</a:t>
            </a:r>
          </a:p>
        </p:txBody>
      </p:sp>
      <p:cxnSp>
        <p:nvCxnSpPr>
          <p:cNvPr id="20" name="Straight Arrow Connector 19">
            <a:extLst>
              <a:ext uri="{FF2B5EF4-FFF2-40B4-BE49-F238E27FC236}">
                <a16:creationId xmlns:a16="http://schemas.microsoft.com/office/drawing/2014/main" id="{771D87AE-AF2D-42F2-90A1-119502CD693F}"/>
              </a:ext>
            </a:extLst>
          </p:cNvPr>
          <p:cNvCxnSpPr>
            <a:cxnSpLocks/>
          </p:cNvCxnSpPr>
          <p:nvPr/>
        </p:nvCxnSpPr>
        <p:spPr>
          <a:xfrm flipH="1" flipV="1">
            <a:off x="3073878" y="4468482"/>
            <a:ext cx="20127" cy="48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A628183-DB22-47EB-A22A-CFD20946B1FF}"/>
              </a:ext>
            </a:extLst>
          </p:cNvPr>
          <p:cNvSpPr txBox="1"/>
          <p:nvPr/>
        </p:nvSpPr>
        <p:spPr>
          <a:xfrm>
            <a:off x="2582172" y="4947246"/>
            <a:ext cx="1377351"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cs typeface="Calibri"/>
              </a:rPr>
              <a:t>Sw architect</a:t>
            </a:r>
            <a:endParaRPr lang="en-US" dirty="0">
              <a:cs typeface="Calibri"/>
            </a:endParaRPr>
          </a:p>
        </p:txBody>
      </p:sp>
      <p:cxnSp>
        <p:nvCxnSpPr>
          <p:cNvPr id="22" name="Straight Arrow Connector 21">
            <a:extLst>
              <a:ext uri="{FF2B5EF4-FFF2-40B4-BE49-F238E27FC236}">
                <a16:creationId xmlns:a16="http://schemas.microsoft.com/office/drawing/2014/main" id="{C817B257-2EDA-4032-AA52-DF25ACD00A0D}"/>
              </a:ext>
            </a:extLst>
          </p:cNvPr>
          <p:cNvCxnSpPr>
            <a:cxnSpLocks/>
          </p:cNvCxnSpPr>
          <p:nvPr/>
        </p:nvCxnSpPr>
        <p:spPr>
          <a:xfrm flipH="1" flipV="1">
            <a:off x="3192119" y="5322447"/>
            <a:ext cx="20127" cy="4802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5EBD56A-02C9-40AB-8AB1-8DA33CFCDC70}"/>
              </a:ext>
            </a:extLst>
          </p:cNvPr>
          <p:cNvSpPr txBox="1"/>
          <p:nvPr/>
        </p:nvSpPr>
        <p:spPr>
          <a:xfrm>
            <a:off x="2700413" y="5801211"/>
            <a:ext cx="1377351"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cs typeface="Calibri"/>
              </a:rPr>
              <a:t>Founder</a:t>
            </a:r>
            <a:endParaRPr lang="en-US"/>
          </a:p>
        </p:txBody>
      </p:sp>
    </p:spTree>
    <p:extLst>
      <p:ext uri="{BB962C8B-B14F-4D97-AF65-F5344CB8AC3E}">
        <p14:creationId xmlns:p14="http://schemas.microsoft.com/office/powerpoint/2010/main" val="2566486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252-6F88-4972-BE8D-CE569EA1D996}"/>
              </a:ext>
            </a:extLst>
          </p:cNvPr>
          <p:cNvSpPr>
            <a:spLocks noGrp="1"/>
          </p:cNvSpPr>
          <p:nvPr>
            <p:ph type="title"/>
          </p:nvPr>
        </p:nvSpPr>
        <p:spPr/>
        <p:txBody>
          <a:bodyPr/>
          <a:lstStyle/>
          <a:p>
            <a:r>
              <a:rPr lang="en-US">
                <a:cs typeface="Calibri Light"/>
              </a:rPr>
              <a:t>What were your observations during activity?</a:t>
            </a:r>
            <a:endParaRPr lang="en-US"/>
          </a:p>
        </p:txBody>
      </p:sp>
      <p:sp>
        <p:nvSpPr>
          <p:cNvPr id="3" name="Content Placeholder 2">
            <a:extLst>
              <a:ext uri="{FF2B5EF4-FFF2-40B4-BE49-F238E27FC236}">
                <a16:creationId xmlns:a16="http://schemas.microsoft.com/office/drawing/2014/main" id="{50223504-67DB-4477-A819-5752FBAF0C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1105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252-6F88-4972-BE8D-CE569EA1D996}"/>
              </a:ext>
            </a:extLst>
          </p:cNvPr>
          <p:cNvSpPr>
            <a:spLocks noGrp="1"/>
          </p:cNvSpPr>
          <p:nvPr>
            <p:ph type="title"/>
          </p:nvPr>
        </p:nvSpPr>
        <p:spPr/>
        <p:txBody>
          <a:bodyPr/>
          <a:lstStyle/>
          <a:p>
            <a:r>
              <a:rPr lang="en-US">
                <a:cs typeface="Calibri Light"/>
              </a:rPr>
              <a:t>What were your observations during activity?</a:t>
            </a:r>
            <a:endParaRPr lang="en-US"/>
          </a:p>
        </p:txBody>
      </p:sp>
      <p:sp>
        <p:nvSpPr>
          <p:cNvPr id="3" name="Content Placeholder 2">
            <a:extLst>
              <a:ext uri="{FF2B5EF4-FFF2-40B4-BE49-F238E27FC236}">
                <a16:creationId xmlns:a16="http://schemas.microsoft.com/office/drawing/2014/main" id="{50223504-67DB-4477-A819-5752FBAF0C3A}"/>
              </a:ext>
            </a:extLst>
          </p:cNvPr>
          <p:cNvSpPr>
            <a:spLocks noGrp="1"/>
          </p:cNvSpPr>
          <p:nvPr>
            <p:ph idx="1"/>
          </p:nvPr>
        </p:nvSpPr>
        <p:spPr/>
        <p:txBody>
          <a:bodyPr vert="horz" lIns="91440" tIns="45720" rIns="91440" bIns="45720" rtlCol="0" anchor="t">
            <a:normAutofit/>
          </a:bodyPr>
          <a:lstStyle/>
          <a:p>
            <a:r>
              <a:rPr lang="en-US">
                <a:cs typeface="Calibri"/>
              </a:rPr>
              <a:t>Communication with other teams is vital</a:t>
            </a:r>
          </a:p>
          <a:p>
            <a:r>
              <a:rPr lang="en-US">
                <a:cs typeface="Calibri"/>
              </a:rPr>
              <a:t>Not everyone values communication among teams</a:t>
            </a:r>
            <a:endParaRPr lang="en-US" dirty="0">
              <a:cs typeface="Calibri"/>
            </a:endParaRPr>
          </a:p>
          <a:p>
            <a:r>
              <a:rPr lang="en-US">
                <a:cs typeface="Calibri"/>
              </a:rPr>
              <a:t>Managers need to make sure their team is unnecessarily distracted</a:t>
            </a:r>
          </a:p>
          <a:p>
            <a:r>
              <a:rPr lang="en-US">
                <a:cs typeface="Calibri"/>
              </a:rPr>
              <a:t>The process appears chaotic because it is</a:t>
            </a:r>
            <a:endParaRPr lang="en-US" dirty="0">
              <a:cs typeface="Calibri"/>
            </a:endParaRPr>
          </a:p>
          <a:p>
            <a:pPr lvl="1"/>
            <a:r>
              <a:rPr lang="en-US">
                <a:cs typeface="Calibri"/>
              </a:rPr>
              <a:t>There's an emotional toll associated with this</a:t>
            </a:r>
          </a:p>
          <a:p>
            <a:pPr lvl="1"/>
            <a:r>
              <a:rPr lang="en-US">
                <a:cs typeface="Calibri"/>
              </a:rPr>
              <a:t>The chaos isn't typically what data scientists (technical folks) seek out</a:t>
            </a:r>
            <a:endParaRPr lang="en-US" dirty="0">
              <a:cs typeface="Calibri"/>
            </a:endParaRPr>
          </a:p>
        </p:txBody>
      </p:sp>
    </p:spTree>
    <p:extLst>
      <p:ext uri="{BB962C8B-B14F-4D97-AF65-F5344CB8AC3E}">
        <p14:creationId xmlns:p14="http://schemas.microsoft.com/office/powerpoint/2010/main" val="1145587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6A08-5A2F-4D10-AAD7-1061600EB311}"/>
              </a:ext>
            </a:extLst>
          </p:cNvPr>
          <p:cNvSpPr>
            <a:spLocks noGrp="1"/>
          </p:cNvSpPr>
          <p:nvPr>
            <p:ph type="title"/>
          </p:nvPr>
        </p:nvSpPr>
        <p:spPr/>
        <p:txBody>
          <a:bodyPr>
            <a:normAutofit/>
          </a:bodyPr>
          <a:lstStyle/>
          <a:p>
            <a:r>
              <a:rPr lang="en-US" sz="3600">
                <a:cs typeface="Calibri Light"/>
              </a:rPr>
              <a:t>You can act without knowing your customer's customer</a:t>
            </a:r>
          </a:p>
        </p:txBody>
      </p:sp>
      <p:sp>
        <p:nvSpPr>
          <p:cNvPr id="3" name="Content Placeholder 2">
            <a:extLst>
              <a:ext uri="{FF2B5EF4-FFF2-40B4-BE49-F238E27FC236}">
                <a16:creationId xmlns:a16="http://schemas.microsoft.com/office/drawing/2014/main" id="{534C9BE8-4F64-4860-9583-D70C2D5789E6}"/>
              </a:ext>
            </a:extLst>
          </p:cNvPr>
          <p:cNvSpPr>
            <a:spLocks noGrp="1"/>
          </p:cNvSpPr>
          <p:nvPr>
            <p:ph idx="1"/>
          </p:nvPr>
        </p:nvSpPr>
        <p:spPr/>
        <p:txBody>
          <a:bodyPr vert="horz" lIns="91440" tIns="45720" rIns="91440" bIns="45720" rtlCol="0" anchor="t">
            <a:normAutofit/>
          </a:bodyPr>
          <a:lstStyle/>
          <a:p>
            <a:r>
              <a:rPr lang="en-US">
                <a:cs typeface="Calibri"/>
              </a:rPr>
              <a:t>You can do data science work without a good grasp of the organization/business you work in</a:t>
            </a:r>
          </a:p>
          <a:p>
            <a:pPr marL="0" indent="0">
              <a:buNone/>
            </a:pPr>
            <a:endParaRPr lang="en-US" dirty="0">
              <a:cs typeface="Calibri"/>
            </a:endParaRPr>
          </a:p>
          <a:p>
            <a:pPr marL="0" indent="0">
              <a:buNone/>
            </a:pPr>
            <a:r>
              <a:rPr lang="en-US">
                <a:cs typeface="Calibri"/>
              </a:rPr>
              <a:t>--&gt; Consequence: Your work won't be as relevant to your customer</a:t>
            </a:r>
            <a:endParaRPr lang="en-US"/>
          </a:p>
          <a:p>
            <a:pPr marL="0" indent="0">
              <a:buNone/>
            </a:pPr>
            <a:endParaRPr lang="en-US" dirty="0">
              <a:cs typeface="Calibri"/>
            </a:endParaRPr>
          </a:p>
          <a:p>
            <a:pPr marL="0" indent="0">
              <a:buNone/>
            </a:pPr>
            <a:r>
              <a:rPr lang="en-US" sz="2400">
                <a:cs typeface="Calibri"/>
              </a:rPr>
              <a:t>Having an understanding of the business enables effective data science results</a:t>
            </a:r>
            <a:endParaRPr lang="en-US" sz="2400" dirty="0">
              <a:cs typeface="Calibri"/>
            </a:endParaRPr>
          </a:p>
          <a:p>
            <a:endParaRPr lang="en-US" dirty="0">
              <a:cs typeface="Calibri"/>
            </a:endParaRPr>
          </a:p>
        </p:txBody>
      </p:sp>
    </p:spTree>
    <p:extLst>
      <p:ext uri="{BB962C8B-B14F-4D97-AF65-F5344CB8AC3E}">
        <p14:creationId xmlns:p14="http://schemas.microsoft.com/office/powerpoint/2010/main" val="2613015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8EADB1-C3FF-4A4A-BC99-7BCE4A82AB32}"/>
              </a:ext>
            </a:extLst>
          </p:cNvPr>
          <p:cNvSpPr>
            <a:spLocks noGrp="1"/>
          </p:cNvSpPr>
          <p:nvPr>
            <p:ph type="title"/>
          </p:nvPr>
        </p:nvSpPr>
        <p:spPr/>
        <p:txBody>
          <a:bodyPr/>
          <a:lstStyle/>
          <a:p>
            <a:r>
              <a:rPr lang="en-US">
                <a:cs typeface="Calibri Light"/>
              </a:rPr>
              <a:t>Your customer doesn't know what they want</a:t>
            </a:r>
            <a:endParaRPr lang="en-US"/>
          </a:p>
        </p:txBody>
      </p:sp>
      <p:sp>
        <p:nvSpPr>
          <p:cNvPr id="23" name="Content Placeholder 22">
            <a:extLst>
              <a:ext uri="{FF2B5EF4-FFF2-40B4-BE49-F238E27FC236}">
                <a16:creationId xmlns:a16="http://schemas.microsoft.com/office/drawing/2014/main" id="{3F724960-5517-4EAD-BCC2-D0CBE242BB02}"/>
              </a:ext>
            </a:extLst>
          </p:cNvPr>
          <p:cNvSpPr>
            <a:spLocks noGrp="1"/>
          </p:cNvSpPr>
          <p:nvPr>
            <p:ph idx="1"/>
          </p:nvPr>
        </p:nvSpPr>
        <p:spPr>
          <a:xfrm>
            <a:off x="881332" y="1983776"/>
            <a:ext cx="10515600" cy="4351338"/>
          </a:xfrm>
        </p:spPr>
        <p:txBody>
          <a:bodyPr vert="horz" lIns="91440" tIns="45720" rIns="91440" bIns="45720" rtlCol="0" anchor="t">
            <a:normAutofit/>
          </a:bodyPr>
          <a:lstStyle/>
          <a:p>
            <a:pPr>
              <a:lnSpc>
                <a:spcPct val="100000"/>
              </a:lnSpc>
              <a:spcBef>
                <a:spcPts val="0"/>
              </a:spcBef>
            </a:pPr>
            <a:r>
              <a:rPr lang="en-US">
                <a:cs typeface="Calibri"/>
              </a:rPr>
              <a:t>This is a common issue</a:t>
            </a:r>
            <a:endParaRPr lang="en-US"/>
          </a:p>
          <a:p>
            <a:pPr>
              <a:lnSpc>
                <a:spcPct val="100000"/>
              </a:lnSpc>
              <a:spcBef>
                <a:spcPts val="0"/>
              </a:spcBef>
            </a:pPr>
            <a:r>
              <a:rPr lang="en-US">
                <a:cs typeface="Calibri"/>
              </a:rPr>
              <a:t>Waiting for your customer to figure out their own need will lead to your failure</a:t>
            </a:r>
            <a:endParaRPr lang="en-US" dirty="0">
              <a:cs typeface="Calibri"/>
            </a:endParaRPr>
          </a:p>
          <a:p>
            <a:pPr>
              <a:lnSpc>
                <a:spcPct val="100000"/>
              </a:lnSpc>
              <a:spcBef>
                <a:spcPts val="0"/>
              </a:spcBef>
            </a:pPr>
            <a:endParaRPr lang="en-US" dirty="0">
              <a:cs typeface="Calibri"/>
            </a:endParaRPr>
          </a:p>
          <a:p>
            <a:pPr>
              <a:lnSpc>
                <a:spcPct val="100000"/>
              </a:lnSpc>
              <a:spcBef>
                <a:spcPts val="0"/>
              </a:spcBef>
            </a:pPr>
            <a:r>
              <a:rPr lang="en-US">
                <a:cs typeface="Calibri"/>
              </a:rPr>
              <a:t>Focus on your customer’s business problem, not your products</a:t>
            </a:r>
            <a:endParaRPr lang="en-US" dirty="0">
              <a:cs typeface="Calibri"/>
            </a:endParaRPr>
          </a:p>
          <a:p>
            <a:pPr>
              <a:lnSpc>
                <a:spcPct val="100000"/>
              </a:lnSpc>
              <a:spcBef>
                <a:spcPts val="0"/>
              </a:spcBef>
            </a:pPr>
            <a:endParaRPr lang="en-US" dirty="0">
              <a:cs typeface="Calibri"/>
            </a:endParaRPr>
          </a:p>
          <a:p>
            <a:pPr>
              <a:lnSpc>
                <a:spcPct val="100000"/>
              </a:lnSpc>
              <a:spcBef>
                <a:spcPts val="0"/>
              </a:spcBef>
            </a:pPr>
            <a:r>
              <a:rPr lang="en-US">
                <a:cs typeface="Calibri"/>
              </a:rPr>
              <a:t>You don't need to be stuck just because your customer is confused about their own needs.</a:t>
            </a:r>
            <a:endParaRPr lang="en-US"/>
          </a:p>
          <a:p>
            <a:endParaRPr lang="en-US" dirty="0">
              <a:cs typeface="Calibri"/>
            </a:endParaRPr>
          </a:p>
        </p:txBody>
      </p:sp>
    </p:spTree>
    <p:extLst>
      <p:ext uri="{BB962C8B-B14F-4D97-AF65-F5344CB8AC3E}">
        <p14:creationId xmlns:p14="http://schemas.microsoft.com/office/powerpoint/2010/main" val="238618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ED2B-EC55-404B-9A9C-F6421802F219}"/>
              </a:ext>
            </a:extLst>
          </p:cNvPr>
          <p:cNvSpPr>
            <a:spLocks noGrp="1"/>
          </p:cNvSpPr>
          <p:nvPr>
            <p:ph type="title"/>
          </p:nvPr>
        </p:nvSpPr>
        <p:spPr/>
        <p:txBody>
          <a:bodyPr/>
          <a:lstStyle/>
          <a:p>
            <a:r>
              <a:rPr lang="en-US">
                <a:cs typeface="Calibri Light"/>
              </a:rPr>
              <a:t>How to Predict requirements</a:t>
            </a:r>
            <a:endParaRPr lang="en-US"/>
          </a:p>
        </p:txBody>
      </p:sp>
      <p:sp>
        <p:nvSpPr>
          <p:cNvPr id="3" name="Content Placeholder 2">
            <a:extLst>
              <a:ext uri="{FF2B5EF4-FFF2-40B4-BE49-F238E27FC236}">
                <a16:creationId xmlns:a16="http://schemas.microsoft.com/office/drawing/2014/main" id="{9B4E1A6F-A123-4969-9959-CE6F674915E4}"/>
              </a:ext>
            </a:extLst>
          </p:cNvPr>
          <p:cNvSpPr>
            <a:spLocks noGrp="1"/>
          </p:cNvSpPr>
          <p:nvPr>
            <p:ph idx="1"/>
          </p:nvPr>
        </p:nvSpPr>
        <p:spPr/>
        <p:txBody>
          <a:bodyPr vert="horz" lIns="91440" tIns="45720" rIns="91440" bIns="45720" rtlCol="0" anchor="t">
            <a:normAutofit/>
          </a:bodyPr>
          <a:lstStyle/>
          <a:p>
            <a:r>
              <a:rPr lang="en-US" dirty="0">
                <a:cs typeface="Calibri"/>
              </a:rPr>
              <a:t>When scaling infrastructure or analytics or data, be able to predict future requirements</a:t>
            </a:r>
          </a:p>
          <a:p>
            <a:endParaRPr lang="en-US" dirty="0">
              <a:cs typeface="Calibri"/>
            </a:endParaRPr>
          </a:p>
          <a:p>
            <a:pPr marL="0" indent="0">
              <a:buNone/>
            </a:pPr>
            <a:r>
              <a:rPr lang="en-US" dirty="0">
                <a:cs typeface="Calibri"/>
              </a:rPr>
              <a:t>--&gt; Looking up and down the customer chain enables prediction</a:t>
            </a:r>
          </a:p>
          <a:p>
            <a:pPr marL="0" indent="0">
              <a:buNone/>
            </a:pPr>
            <a:endParaRPr lang="en-US" dirty="0">
              <a:cs typeface="Calibri"/>
            </a:endParaRPr>
          </a:p>
          <a:p>
            <a:pPr marL="0" indent="0">
              <a:buNone/>
            </a:pPr>
            <a:r>
              <a:rPr lang="en-US" dirty="0">
                <a:cs typeface="Calibri"/>
              </a:rPr>
              <a:t>(Also look at similar organizations, though that's usually unavailable.)</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672882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52F1-D43A-482C-ABC0-8C5949EC0220}"/>
              </a:ext>
            </a:extLst>
          </p:cNvPr>
          <p:cNvSpPr>
            <a:spLocks noGrp="1"/>
          </p:cNvSpPr>
          <p:nvPr>
            <p:ph type="title"/>
          </p:nvPr>
        </p:nvSpPr>
        <p:spPr/>
        <p:txBody>
          <a:bodyPr/>
          <a:lstStyle/>
          <a:p>
            <a:r>
              <a:rPr lang="en-US" i="1">
                <a:cs typeface="Calibri Light"/>
              </a:rPr>
              <a:t>Outcome</a:t>
            </a:r>
            <a:r>
              <a:rPr lang="en-US">
                <a:cs typeface="Calibri Light"/>
              </a:rPr>
              <a:t>: Improve cost/benefit models</a:t>
            </a:r>
            <a:endParaRPr lang="en-US"/>
          </a:p>
        </p:txBody>
      </p:sp>
      <p:sp>
        <p:nvSpPr>
          <p:cNvPr id="3" name="Content Placeholder 2">
            <a:extLst>
              <a:ext uri="{FF2B5EF4-FFF2-40B4-BE49-F238E27FC236}">
                <a16:creationId xmlns:a16="http://schemas.microsoft.com/office/drawing/2014/main" id="{BEAC9856-AA21-4102-A577-226A6138F3F6}"/>
              </a:ext>
            </a:extLst>
          </p:cNvPr>
          <p:cNvSpPr>
            <a:spLocks noGrp="1"/>
          </p:cNvSpPr>
          <p:nvPr>
            <p:ph idx="1"/>
          </p:nvPr>
        </p:nvSpPr>
        <p:spPr>
          <a:xfrm>
            <a:off x="450955" y="1825625"/>
            <a:ext cx="11439992" cy="4351338"/>
          </a:xfrm>
        </p:spPr>
        <p:txBody>
          <a:bodyPr vert="horz" lIns="91440" tIns="45720" rIns="91440" bIns="45720" rtlCol="0" anchor="t">
            <a:normAutofit/>
          </a:bodyPr>
          <a:lstStyle/>
          <a:p>
            <a:r>
              <a:rPr lang="en-US">
                <a:cs typeface="Calibri"/>
              </a:rPr>
              <a:t>Develop cost-benefit models based on a holistic view of the customer chain </a:t>
            </a:r>
            <a:endParaRPr lang="en-US"/>
          </a:p>
          <a:p>
            <a:endParaRPr lang="en-US" dirty="0">
              <a:cs typeface="Calibri"/>
            </a:endParaRPr>
          </a:p>
          <a:p>
            <a:pPr marL="0" indent="0">
              <a:buNone/>
            </a:pPr>
            <a:r>
              <a:rPr lang="en-US">
                <a:cs typeface="Calibri"/>
              </a:rPr>
              <a:t>--&gt;  improves realism and applicability of the model</a:t>
            </a:r>
          </a:p>
          <a:p>
            <a:endParaRPr lang="en-US" dirty="0">
              <a:cs typeface="Calibri"/>
            </a:endParaRPr>
          </a:p>
        </p:txBody>
      </p:sp>
    </p:spTree>
    <p:extLst>
      <p:ext uri="{BB962C8B-B14F-4D97-AF65-F5344CB8AC3E}">
        <p14:creationId xmlns:p14="http://schemas.microsoft.com/office/powerpoint/2010/main" val="655188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8062F4-2FBA-4E67-A6FC-5B28937334CB}"/>
              </a:ext>
            </a:extLst>
          </p:cNvPr>
          <p:cNvSpPr>
            <a:spLocks noGrp="1"/>
          </p:cNvSpPr>
          <p:nvPr>
            <p:ph type="title"/>
          </p:nvPr>
        </p:nvSpPr>
        <p:spPr>
          <a:xfrm>
            <a:off x="640079" y="2053641"/>
            <a:ext cx="3669161" cy="2760098"/>
          </a:xfrm>
        </p:spPr>
        <p:txBody>
          <a:bodyPr>
            <a:normAutofit/>
          </a:bodyPr>
          <a:lstStyle/>
          <a:p>
            <a:r>
              <a:rPr lang="en-US" dirty="0">
                <a:solidFill>
                  <a:srgbClr val="000000"/>
                </a:solidFill>
                <a:cs typeface="Calibri Light"/>
              </a:rPr>
              <a:t>Changing software and hardware</a:t>
            </a:r>
            <a:endParaRPr lang="en-US" dirty="0"/>
          </a:p>
        </p:txBody>
      </p:sp>
      <p:sp>
        <p:nvSpPr>
          <p:cNvPr id="3" name="Content Placeholder 2">
            <a:extLst>
              <a:ext uri="{FF2B5EF4-FFF2-40B4-BE49-F238E27FC236}">
                <a16:creationId xmlns:a16="http://schemas.microsoft.com/office/drawing/2014/main" id="{C561FDFA-63B6-4E28-B547-A5D84161ADB5}"/>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p:txBody>
      </p:sp>
    </p:spTree>
    <p:extLst>
      <p:ext uri="{BB962C8B-B14F-4D97-AF65-F5344CB8AC3E}">
        <p14:creationId xmlns:p14="http://schemas.microsoft.com/office/powerpoint/2010/main" val="3397341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AC33-55D1-4B44-AAD6-22B5DB9AA838}"/>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Transitions: software</a:t>
            </a:r>
            <a:endParaRPr lang="en-US" dirty="0">
              <a:ea typeface="+mj-lt"/>
              <a:cs typeface="+mj-lt"/>
            </a:endParaRPr>
          </a:p>
        </p:txBody>
      </p:sp>
      <p:sp>
        <p:nvSpPr>
          <p:cNvPr id="3" name="Content Placeholder 2">
            <a:extLst>
              <a:ext uri="{FF2B5EF4-FFF2-40B4-BE49-F238E27FC236}">
                <a16:creationId xmlns:a16="http://schemas.microsoft.com/office/drawing/2014/main" id="{08813E5F-7828-4E11-9196-6E9BDE95D1B4}"/>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There are a variety of languages and tools to use</a:t>
            </a:r>
            <a:endParaRPr lang="en-US" dirty="0">
              <a:cs typeface="Calibri"/>
            </a:endParaRPr>
          </a:p>
          <a:p>
            <a:endParaRPr lang="en-US" dirty="0">
              <a:cs typeface="Calibri"/>
            </a:endParaRPr>
          </a:p>
          <a:p>
            <a:pPr marL="0" indent="0">
              <a:buNone/>
            </a:pPr>
            <a:r>
              <a:rPr lang="en-US">
                <a:cs typeface="Calibri"/>
              </a:rPr>
              <a:t>--&gt; How to figure out when you're using an inappropriate tool?</a:t>
            </a:r>
            <a:endParaRPr lang="en-US" dirty="0">
              <a:cs typeface="Calibri"/>
            </a:endParaRPr>
          </a:p>
          <a:p>
            <a:endParaRPr lang="en-US" dirty="0"/>
          </a:p>
        </p:txBody>
      </p:sp>
      <p:pic>
        <p:nvPicPr>
          <p:cNvPr id="4" name="Picture 4" descr="A drawing of a cartoon character&#10;&#10;Description generated with high confidence">
            <a:extLst>
              <a:ext uri="{FF2B5EF4-FFF2-40B4-BE49-F238E27FC236}">
                <a16:creationId xmlns:a16="http://schemas.microsoft.com/office/drawing/2014/main" id="{C6008898-C58A-4084-9FA9-7653D5019373}"/>
              </a:ext>
            </a:extLst>
          </p:cNvPr>
          <p:cNvPicPr>
            <a:picLocks noChangeAspect="1"/>
          </p:cNvPicPr>
          <p:nvPr/>
        </p:nvPicPr>
        <p:blipFill>
          <a:blip r:embed="rId2"/>
          <a:stretch>
            <a:fillRect/>
          </a:stretch>
        </p:blipFill>
        <p:spPr>
          <a:xfrm>
            <a:off x="2101121" y="3345860"/>
            <a:ext cx="7190281" cy="3476608"/>
          </a:xfrm>
          <a:prstGeom prst="rect">
            <a:avLst/>
          </a:prstGeom>
        </p:spPr>
      </p:pic>
    </p:spTree>
    <p:extLst>
      <p:ext uri="{BB962C8B-B14F-4D97-AF65-F5344CB8AC3E}">
        <p14:creationId xmlns:p14="http://schemas.microsoft.com/office/powerpoint/2010/main" val="1229759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21F8-CF91-491A-A189-D11C414AF144}"/>
              </a:ext>
            </a:extLst>
          </p:cNvPr>
          <p:cNvSpPr>
            <a:spLocks noGrp="1"/>
          </p:cNvSpPr>
          <p:nvPr>
            <p:ph type="title"/>
          </p:nvPr>
        </p:nvSpPr>
        <p:spPr/>
        <p:txBody>
          <a:bodyPr/>
          <a:lstStyle/>
          <a:p>
            <a:r>
              <a:rPr lang="en-US">
                <a:cs typeface="Calibri Light"/>
              </a:rPr>
              <a:t>Two situations</a:t>
            </a:r>
            <a:endParaRPr lang="en-US"/>
          </a:p>
        </p:txBody>
      </p:sp>
      <p:pic>
        <p:nvPicPr>
          <p:cNvPr id="4" name="Picture 4" descr="A picture containing indoor, person&#10;&#10;Description generated with very high confidence">
            <a:extLst>
              <a:ext uri="{FF2B5EF4-FFF2-40B4-BE49-F238E27FC236}">
                <a16:creationId xmlns:a16="http://schemas.microsoft.com/office/drawing/2014/main" id="{7D12E8E0-A3B4-4648-87E2-601332265580}"/>
              </a:ext>
            </a:extLst>
          </p:cNvPr>
          <p:cNvPicPr>
            <a:picLocks noGrp="1" noChangeAspect="1"/>
          </p:cNvPicPr>
          <p:nvPr>
            <p:ph idx="1"/>
          </p:nvPr>
        </p:nvPicPr>
        <p:blipFill rotWithShape="1">
          <a:blip r:embed="rId2"/>
          <a:srcRect t="12634" r="-121" b="12848"/>
          <a:stretch/>
        </p:blipFill>
        <p:spPr>
          <a:xfrm>
            <a:off x="905499" y="1474904"/>
            <a:ext cx="10381003" cy="4351693"/>
          </a:xfrm>
          <a:prstGeom prst="rect">
            <a:avLst/>
          </a:prstGeom>
        </p:spPr>
      </p:pic>
      <p:sp>
        <p:nvSpPr>
          <p:cNvPr id="6" name="TextBox 5">
            <a:extLst>
              <a:ext uri="{FF2B5EF4-FFF2-40B4-BE49-F238E27FC236}">
                <a16:creationId xmlns:a16="http://schemas.microsoft.com/office/drawing/2014/main" id="{222BD652-E432-434A-A561-53CE69BA93EB}"/>
              </a:ext>
            </a:extLst>
          </p:cNvPr>
          <p:cNvSpPr txBox="1"/>
          <p:nvPr/>
        </p:nvSpPr>
        <p:spPr>
          <a:xfrm>
            <a:off x="2788171" y="5929859"/>
            <a:ext cx="301801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a:t>
            </a:r>
            <a:r>
              <a:rPr lang="en-US">
                <a:cs typeface="Calibri"/>
              </a:rPr>
              <a:t> are in a new environment and have freedom to decide</a:t>
            </a:r>
            <a:endParaRPr lang="en-US"/>
          </a:p>
        </p:txBody>
      </p:sp>
      <p:sp>
        <p:nvSpPr>
          <p:cNvPr id="7" name="TextBox 6">
            <a:extLst>
              <a:ext uri="{FF2B5EF4-FFF2-40B4-BE49-F238E27FC236}">
                <a16:creationId xmlns:a16="http://schemas.microsoft.com/office/drawing/2014/main" id="{B5BE06A3-80CB-4A8F-B56C-9F31E8E132D1}"/>
              </a:ext>
            </a:extLst>
          </p:cNvPr>
          <p:cNvSpPr txBox="1"/>
          <p:nvPr/>
        </p:nvSpPr>
        <p:spPr>
          <a:xfrm>
            <a:off x="6698104" y="5929858"/>
            <a:ext cx="305549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a:t>
            </a:r>
            <a:r>
              <a:rPr lang="en-US">
                <a:cs typeface="Calibri"/>
              </a:rPr>
              <a:t> are in a legacy situation</a:t>
            </a:r>
            <a:endParaRPr lang="en-US"/>
          </a:p>
        </p:txBody>
      </p:sp>
    </p:spTree>
    <p:extLst>
      <p:ext uri="{BB962C8B-B14F-4D97-AF65-F5344CB8AC3E}">
        <p14:creationId xmlns:p14="http://schemas.microsoft.com/office/powerpoint/2010/main" val="177291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9853-48E1-4D0C-AD55-5B124D40E784}"/>
              </a:ext>
            </a:extLst>
          </p:cNvPr>
          <p:cNvSpPr>
            <a:spLocks noGrp="1"/>
          </p:cNvSpPr>
          <p:nvPr>
            <p:ph type="title"/>
          </p:nvPr>
        </p:nvSpPr>
        <p:spPr/>
        <p:txBody>
          <a:bodyPr/>
          <a:lstStyle/>
          <a:p>
            <a:r>
              <a:rPr lang="en-US" dirty="0">
                <a:cs typeface="Calibri Light"/>
              </a:rPr>
              <a:t>Points raised in feedback session last week</a:t>
            </a:r>
            <a:endParaRPr lang="en-US" dirty="0"/>
          </a:p>
        </p:txBody>
      </p:sp>
      <p:sp>
        <p:nvSpPr>
          <p:cNvPr id="3" name="Content Placeholder 2">
            <a:extLst>
              <a:ext uri="{FF2B5EF4-FFF2-40B4-BE49-F238E27FC236}">
                <a16:creationId xmlns:a16="http://schemas.microsoft.com/office/drawing/2014/main" id="{DD4BB71A-E931-4156-BCFD-93E852ACA0B2}"/>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a:p>
            <a:r>
              <a:rPr lang="en-US" dirty="0">
                <a:cs typeface="Calibri"/>
              </a:rPr>
              <a:t>"Partner coding" </a:t>
            </a:r>
          </a:p>
          <a:p>
            <a:endParaRPr lang="en-US" dirty="0">
              <a:cs typeface="Calibri"/>
            </a:endParaRPr>
          </a:p>
          <a:p>
            <a:pPr marL="0" indent="0">
              <a:buNone/>
            </a:pPr>
            <a:r>
              <a:rPr lang="en-US" dirty="0">
                <a:cs typeface="Calibri"/>
              </a:rPr>
              <a:t>--&gt; need more context </a:t>
            </a:r>
          </a:p>
        </p:txBody>
      </p:sp>
    </p:spTree>
    <p:extLst>
      <p:ext uri="{BB962C8B-B14F-4D97-AF65-F5344CB8AC3E}">
        <p14:creationId xmlns:p14="http://schemas.microsoft.com/office/powerpoint/2010/main" val="4902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CB32-CCB2-4E44-9CED-EEE2847EFD3A}"/>
              </a:ext>
            </a:extLst>
          </p:cNvPr>
          <p:cNvSpPr>
            <a:spLocks noGrp="1"/>
          </p:cNvSpPr>
          <p:nvPr>
            <p:ph type="title"/>
          </p:nvPr>
        </p:nvSpPr>
        <p:spPr/>
        <p:txBody>
          <a:bodyPr/>
          <a:lstStyle/>
          <a:p>
            <a:r>
              <a:rPr lang="en-US">
                <a:cs typeface="Calibri Light"/>
              </a:rPr>
              <a:t>Bias: go with what you know</a:t>
            </a:r>
            <a:endParaRPr lang="en-US"/>
          </a:p>
        </p:txBody>
      </p:sp>
      <p:sp>
        <p:nvSpPr>
          <p:cNvPr id="3" name="Content Placeholder 2">
            <a:extLst>
              <a:ext uri="{FF2B5EF4-FFF2-40B4-BE49-F238E27FC236}">
                <a16:creationId xmlns:a16="http://schemas.microsoft.com/office/drawing/2014/main" id="{00217B7B-29AB-4872-95E9-5488A4DA93F8}"/>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Suppose you only know one language or one computer architecture</a:t>
            </a:r>
            <a:endParaRPr lang="en-US"/>
          </a:p>
          <a:p>
            <a:pPr marL="0" indent="0">
              <a:buNone/>
            </a:pPr>
            <a:r>
              <a:rPr lang="en-US">
                <a:cs typeface="Calibri"/>
              </a:rPr>
              <a:t>--&gt; You're less likely to pick a language or architecture even if it is well suited for a specific task</a:t>
            </a:r>
            <a:endParaRPr lang="en-US" dirty="0">
              <a:cs typeface="Calibri"/>
            </a:endParaRPr>
          </a:p>
          <a:p>
            <a:pPr marL="0" indent="0">
              <a:buNone/>
            </a:pPr>
            <a:endParaRPr lang="en-US" dirty="0">
              <a:cs typeface="Calibri"/>
            </a:endParaRPr>
          </a:p>
          <a:p>
            <a:pPr marL="0" indent="0">
              <a:buNone/>
            </a:pPr>
            <a:r>
              <a:rPr lang="en-US" sz="2400" i="1">
                <a:cs typeface="Calibri"/>
              </a:rPr>
              <a:t>Action for Ben</a:t>
            </a:r>
            <a:r>
              <a:rPr lang="en-US" sz="2400">
                <a:cs typeface="Calibri"/>
              </a:rPr>
              <a:t>: visit </a:t>
            </a:r>
            <a:r>
              <a:rPr lang="en-US" sz="2400" dirty="0">
                <a:cs typeface="Calibri"/>
                <a:hlinkClick r:id="rId2"/>
              </a:rPr>
              <a:t>https://en.wikipedia.org/wiki/List_of_programming_languages</a:t>
            </a:r>
          </a:p>
        </p:txBody>
      </p:sp>
    </p:spTree>
    <p:extLst>
      <p:ext uri="{BB962C8B-B14F-4D97-AF65-F5344CB8AC3E}">
        <p14:creationId xmlns:p14="http://schemas.microsoft.com/office/powerpoint/2010/main" val="490152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CB96-2327-4A5D-829C-698CE16CE57A}"/>
              </a:ext>
            </a:extLst>
          </p:cNvPr>
          <p:cNvSpPr>
            <a:spLocks noGrp="1"/>
          </p:cNvSpPr>
          <p:nvPr>
            <p:ph type="title"/>
          </p:nvPr>
        </p:nvSpPr>
        <p:spPr/>
        <p:txBody>
          <a:bodyPr/>
          <a:lstStyle/>
          <a:p>
            <a:r>
              <a:rPr lang="en-US">
                <a:cs typeface="Calibri Light"/>
              </a:rPr>
              <a:t>Tactics for languages</a:t>
            </a:r>
            <a:endParaRPr lang="en-US"/>
          </a:p>
        </p:txBody>
      </p:sp>
      <p:sp>
        <p:nvSpPr>
          <p:cNvPr id="3" name="Content Placeholder 2">
            <a:extLst>
              <a:ext uri="{FF2B5EF4-FFF2-40B4-BE49-F238E27FC236}">
                <a16:creationId xmlns:a16="http://schemas.microsoft.com/office/drawing/2014/main" id="{4ACDB4FF-9A63-47B6-8441-906EC9338492}"/>
              </a:ext>
            </a:extLst>
          </p:cNvPr>
          <p:cNvSpPr>
            <a:spLocks noGrp="1"/>
          </p:cNvSpPr>
          <p:nvPr>
            <p:ph idx="1"/>
          </p:nvPr>
        </p:nvSpPr>
        <p:spPr/>
        <p:txBody>
          <a:bodyPr vert="horz" lIns="91440" tIns="45720" rIns="91440" bIns="45720" rtlCol="0" anchor="t">
            <a:normAutofit fontScale="92500"/>
          </a:bodyPr>
          <a:lstStyle/>
          <a:p>
            <a:pPr marL="0" indent="0">
              <a:buNone/>
            </a:pPr>
            <a:r>
              <a:rPr lang="en-US">
                <a:cs typeface="Calibri"/>
              </a:rPr>
              <a:t>Learn about categories of languages</a:t>
            </a:r>
            <a:endParaRPr lang="en-US"/>
          </a:p>
          <a:p>
            <a:r>
              <a:rPr lang="en-US" dirty="0">
                <a:cs typeface="Calibri"/>
                <a:hlinkClick r:id="rId2"/>
              </a:rPr>
              <a:t>https://en.wikipedia.org/wiki/Comparison_of_programming_languages</a:t>
            </a:r>
          </a:p>
          <a:p>
            <a:r>
              <a:rPr lang="en-US" sz="3000" dirty="0">
                <a:cs typeface="Calibri"/>
              </a:rPr>
              <a:t>https://tomassetti.me/best-programming-languages/</a:t>
            </a:r>
            <a:endParaRPr lang="en-US" dirty="0">
              <a:cs typeface="Calibri"/>
            </a:endParaRPr>
          </a:p>
          <a:p>
            <a:endParaRPr lang="en-US" dirty="0">
              <a:cs typeface="Calibri"/>
            </a:endParaRPr>
          </a:p>
          <a:p>
            <a:r>
              <a:rPr lang="en-US">
                <a:cs typeface="Calibri"/>
              </a:rPr>
              <a:t>Avoid close source or proprietary languages.</a:t>
            </a:r>
          </a:p>
          <a:p>
            <a:endParaRPr lang="en-US" dirty="0">
              <a:cs typeface="Calibri"/>
            </a:endParaRPr>
          </a:p>
          <a:p>
            <a:r>
              <a:rPr lang="en-US">
                <a:cs typeface="Calibri"/>
              </a:rPr>
              <a:t>Gain familiarity with popular languages</a:t>
            </a:r>
            <a:endParaRPr lang="en-US" dirty="0">
              <a:cs typeface="Calibri"/>
            </a:endParaRPr>
          </a:p>
          <a:p>
            <a:endParaRPr lang="en-US" dirty="0">
              <a:cs typeface="Calibri"/>
            </a:endParaRPr>
          </a:p>
          <a:p>
            <a:r>
              <a:rPr lang="en-US">
                <a:cs typeface="Calibri"/>
              </a:rPr>
              <a:t>Learn why specific domains focus on a language or category</a:t>
            </a:r>
            <a:endParaRPr lang="en-US" dirty="0">
              <a:cs typeface="Calibri"/>
            </a:endParaRPr>
          </a:p>
          <a:p>
            <a:endParaRPr lang="en-US" dirty="0">
              <a:cs typeface="Calibri"/>
            </a:endParaRPr>
          </a:p>
        </p:txBody>
      </p:sp>
    </p:spTree>
    <p:extLst>
      <p:ext uri="{BB962C8B-B14F-4D97-AF65-F5344CB8AC3E}">
        <p14:creationId xmlns:p14="http://schemas.microsoft.com/office/powerpoint/2010/main" val="1859104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D2BE-558A-4056-A7FF-8AD04545315D}"/>
              </a:ext>
            </a:extLst>
          </p:cNvPr>
          <p:cNvSpPr>
            <a:spLocks noGrp="1"/>
          </p:cNvSpPr>
          <p:nvPr>
            <p:ph type="title"/>
          </p:nvPr>
        </p:nvSpPr>
        <p:spPr>
          <a:xfrm>
            <a:off x="413479" y="365125"/>
            <a:ext cx="11439993" cy="1325563"/>
          </a:xfrm>
        </p:spPr>
        <p:txBody>
          <a:bodyPr vert="horz" lIns="91440" tIns="45720" rIns="91440" bIns="45720" rtlCol="0" anchor="ctr">
            <a:noAutofit/>
          </a:bodyPr>
          <a:lstStyle/>
          <a:p>
            <a:r>
              <a:rPr lang="en-US" sz="3800">
                <a:cs typeface="Calibri Light"/>
              </a:rPr>
              <a:t>Understand the strengths and weaknesses of your tools:</a:t>
            </a:r>
            <a:br>
              <a:rPr lang="en-US" sz="3800" dirty="0">
                <a:cs typeface="Calibri Light"/>
              </a:rPr>
            </a:br>
            <a:r>
              <a:rPr lang="en-US" sz="3800">
                <a:cs typeface="Calibri Light"/>
              </a:rPr>
              <a:t>Profile </a:t>
            </a:r>
            <a:r>
              <a:rPr lang="en-US" sz="3800" dirty="0">
                <a:cs typeface="Calibri Light"/>
              </a:rPr>
              <a:t>what you currently use </a:t>
            </a:r>
          </a:p>
        </p:txBody>
      </p:sp>
      <p:sp>
        <p:nvSpPr>
          <p:cNvPr id="3" name="Content Placeholder 2">
            <a:extLst>
              <a:ext uri="{FF2B5EF4-FFF2-40B4-BE49-F238E27FC236}">
                <a16:creationId xmlns:a16="http://schemas.microsoft.com/office/drawing/2014/main" id="{8405A535-4DE0-4AF7-8686-1EA291D1708C}"/>
              </a:ext>
            </a:extLst>
          </p:cNvPr>
          <p:cNvSpPr>
            <a:spLocks noGrp="1"/>
          </p:cNvSpPr>
          <p:nvPr>
            <p:ph idx="1"/>
          </p:nvPr>
        </p:nvSpPr>
        <p:spPr/>
        <p:txBody>
          <a:bodyPr vert="horz" lIns="91440" tIns="45720" rIns="91440" bIns="45720" rtlCol="0" anchor="t">
            <a:normAutofit/>
          </a:bodyPr>
          <a:lstStyle/>
          <a:p>
            <a:r>
              <a:rPr lang="en-US">
                <a:cs typeface="Calibri"/>
              </a:rPr>
              <a:t>Python is flexible, widely used, and can be moderatly efficient</a:t>
            </a:r>
            <a:endParaRPr lang="en-US" dirty="0">
              <a:cs typeface="Calibri"/>
            </a:endParaRPr>
          </a:p>
          <a:p>
            <a:endParaRPr lang="en-US" dirty="0">
              <a:cs typeface="Calibri"/>
            </a:endParaRPr>
          </a:p>
          <a:p>
            <a:pPr marL="0" indent="0">
              <a:buNone/>
            </a:pPr>
            <a:r>
              <a:rPr lang="en-US">
                <a:cs typeface="Calibri"/>
              </a:rPr>
              <a:t>Before migrating to an alternative language, optimize what you have</a:t>
            </a:r>
            <a:endParaRPr lang="en-US" dirty="0">
              <a:cs typeface="Calibri"/>
            </a:endParaRPr>
          </a:p>
          <a:p>
            <a:r>
              <a:rPr lang="en-US">
                <a:cs typeface="Calibri"/>
              </a:rPr>
              <a:t>Time sections of your code to see where the most time is being spent</a:t>
            </a:r>
          </a:p>
          <a:p>
            <a:endParaRPr lang="en-US" dirty="0">
              <a:cs typeface="Calibri"/>
            </a:endParaRPr>
          </a:p>
          <a:p>
            <a:endParaRPr lang="en-US" dirty="0">
              <a:cs typeface="Calibri"/>
            </a:endParaRPr>
          </a:p>
          <a:p>
            <a:pPr marL="0" indent="0">
              <a:buNone/>
            </a:pPr>
            <a:endParaRPr lang="en-US" dirty="0">
              <a:cs typeface="Calibri"/>
            </a:endParaRPr>
          </a:p>
          <a:p>
            <a:pPr marL="0" indent="0">
              <a:buNone/>
            </a:pPr>
            <a:r>
              <a:rPr lang="en-US" sz="2400" dirty="0">
                <a:cs typeface="Calibri"/>
              </a:rPr>
              <a:t>http://127.0.0.1:8888/notebooks/week11_cost-benefit/profiling_python.ipynb</a:t>
            </a:r>
          </a:p>
          <a:p>
            <a:endParaRPr lang="en-US" dirty="0">
              <a:cs typeface="Calibri"/>
            </a:endParaRPr>
          </a:p>
        </p:txBody>
      </p:sp>
      <p:sp>
        <p:nvSpPr>
          <p:cNvPr id="4" name="TextBox 3">
            <a:extLst>
              <a:ext uri="{FF2B5EF4-FFF2-40B4-BE49-F238E27FC236}">
                <a16:creationId xmlns:a16="http://schemas.microsoft.com/office/drawing/2014/main" id="{9CF1DE00-C9DC-40AF-A24A-C6E503C7A294}"/>
              </a:ext>
            </a:extLst>
          </p:cNvPr>
          <p:cNvSpPr txBox="1"/>
          <p:nvPr/>
        </p:nvSpPr>
        <p:spPr>
          <a:xfrm>
            <a:off x="11170170" y="296056"/>
            <a:ext cx="91939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3"/>
              </a:rPr>
              <a:t>citation</a:t>
            </a:r>
          </a:p>
        </p:txBody>
      </p:sp>
    </p:spTree>
    <p:extLst>
      <p:ext uri="{BB962C8B-B14F-4D97-AF65-F5344CB8AC3E}">
        <p14:creationId xmlns:p14="http://schemas.microsoft.com/office/powerpoint/2010/main" val="2028433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71C6-96DE-4844-B335-2072E6305A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FFA879-F627-44EB-8C55-4C4600F6B2F4}"/>
              </a:ext>
            </a:extLst>
          </p:cNvPr>
          <p:cNvSpPr>
            <a:spLocks noGrp="1"/>
          </p:cNvSpPr>
          <p:nvPr>
            <p:ph idx="1"/>
          </p:nvPr>
        </p:nvSpPr>
        <p:spPr/>
        <p:txBody>
          <a:bodyPr vert="horz" lIns="91440" tIns="45720" rIns="91440" bIns="45720" rtlCol="0" anchor="t">
            <a:normAutofit/>
          </a:bodyPr>
          <a:lstStyle/>
          <a:p>
            <a:r>
              <a:rPr lang="en-US">
                <a:cs typeface="Calibri"/>
              </a:rPr>
              <a:t>You can persist in using the wrong tool; the cost is inefficiency</a:t>
            </a:r>
            <a:endParaRPr lang="en-US" dirty="0">
              <a:cs typeface="Calibri"/>
            </a:endParaRPr>
          </a:p>
          <a:p>
            <a:r>
              <a:rPr lang="en-US">
                <a:cs typeface="Calibri"/>
              </a:rPr>
              <a:t>Taken to extremes, staffing becomes harder</a:t>
            </a:r>
            <a:endParaRPr lang="en-US" dirty="0">
              <a:cs typeface="Calibri"/>
            </a:endParaRPr>
          </a:p>
          <a:p>
            <a:endParaRPr lang="en-US" dirty="0">
              <a:cs typeface="Calibri"/>
            </a:endParaRPr>
          </a:p>
          <a:p>
            <a:r>
              <a:rPr lang="en-US">
                <a:cs typeface="Calibri"/>
              </a:rPr>
              <a:t>Motive for persisting with the wrong tool: </a:t>
            </a:r>
            <a:r>
              <a:rPr lang="en-US" dirty="0">
                <a:cs typeface="Calibri"/>
                <a:hlinkClick r:id="rId2"/>
              </a:rPr>
              <a:t>switching cost</a:t>
            </a:r>
            <a:r>
              <a:rPr lang="en-US">
                <a:cs typeface="Calibri"/>
              </a:rPr>
              <a:t> is high</a:t>
            </a:r>
            <a:endParaRPr lang="en-US" dirty="0">
              <a:cs typeface="Calibri"/>
            </a:endParaRPr>
          </a:p>
          <a:p>
            <a:endParaRPr lang="en-US" dirty="0">
              <a:cs typeface="Calibri"/>
            </a:endParaRPr>
          </a:p>
          <a:p>
            <a:r>
              <a:rPr lang="en-US" i="1">
                <a:solidFill>
                  <a:schemeClr val="accent6"/>
                </a:solidFill>
                <a:cs typeface="Calibri"/>
              </a:rPr>
              <a:t>Activity</a:t>
            </a:r>
            <a:r>
              <a:rPr lang="en-US">
                <a:cs typeface="Calibri"/>
              </a:rPr>
              <a:t>: brainstorm what costs are associated with switching programming languages for an existing project used by a business</a:t>
            </a:r>
            <a:endParaRPr lang="en-US" dirty="0">
              <a:cs typeface="Calibri"/>
            </a:endParaRPr>
          </a:p>
        </p:txBody>
      </p:sp>
    </p:spTree>
    <p:extLst>
      <p:ext uri="{BB962C8B-B14F-4D97-AF65-F5344CB8AC3E}">
        <p14:creationId xmlns:p14="http://schemas.microsoft.com/office/powerpoint/2010/main" val="3094810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D28D-71A4-4DC5-BAD5-97C5A6259D7C}"/>
              </a:ext>
            </a:extLst>
          </p:cNvPr>
          <p:cNvSpPr>
            <a:spLocks noGrp="1"/>
          </p:cNvSpPr>
          <p:nvPr>
            <p:ph type="title"/>
          </p:nvPr>
        </p:nvSpPr>
        <p:spPr>
          <a:xfrm>
            <a:off x="910087" y="5691"/>
            <a:ext cx="10515600" cy="1325563"/>
          </a:xfrm>
        </p:spPr>
        <p:txBody>
          <a:bodyPr/>
          <a:lstStyle/>
          <a:p>
            <a:r>
              <a:rPr lang="en-US" dirty="0">
                <a:cs typeface="Calibri Light"/>
              </a:rPr>
              <a:t>Hype cycle</a:t>
            </a:r>
            <a:endParaRPr lang="en-US" dirty="0"/>
          </a:p>
        </p:txBody>
      </p:sp>
      <p:pic>
        <p:nvPicPr>
          <p:cNvPr id="4" name="Picture 4">
            <a:extLst>
              <a:ext uri="{FF2B5EF4-FFF2-40B4-BE49-F238E27FC236}">
                <a16:creationId xmlns:a16="http://schemas.microsoft.com/office/drawing/2014/main" id="{F1141A81-E291-4C7C-A7E5-06245181B542}"/>
              </a:ext>
            </a:extLst>
          </p:cNvPr>
          <p:cNvPicPr>
            <a:picLocks noGrp="1" noChangeAspect="1"/>
          </p:cNvPicPr>
          <p:nvPr>
            <p:ph idx="1"/>
          </p:nvPr>
        </p:nvPicPr>
        <p:blipFill>
          <a:blip r:embed="rId2"/>
          <a:stretch>
            <a:fillRect/>
          </a:stretch>
        </p:blipFill>
        <p:spPr>
          <a:xfrm>
            <a:off x="1907856" y="1149889"/>
            <a:ext cx="7441759" cy="4955187"/>
          </a:xfrm>
          <a:prstGeom prst="rect">
            <a:avLst/>
          </a:prstGeom>
        </p:spPr>
      </p:pic>
      <p:sp>
        <p:nvSpPr>
          <p:cNvPr id="6" name="TextBox 5">
            <a:extLst>
              <a:ext uri="{FF2B5EF4-FFF2-40B4-BE49-F238E27FC236}">
                <a16:creationId xmlns:a16="http://schemas.microsoft.com/office/drawing/2014/main" id="{059213FB-80BE-49BC-85FA-224218354D9A}"/>
              </a:ext>
            </a:extLst>
          </p:cNvPr>
          <p:cNvSpPr txBox="1"/>
          <p:nvPr/>
        </p:nvSpPr>
        <p:spPr>
          <a:xfrm>
            <a:off x="3746740" y="5996796"/>
            <a:ext cx="8192218"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hlinkClick r:id="rId3"/>
              </a:rPr>
              <a:t>https://en.wikipedia.org/wiki/Hype_cycle</a:t>
            </a:r>
            <a:endParaRPr lang="en-US"/>
          </a:p>
          <a:p>
            <a:pPr algn="r"/>
            <a:r>
              <a:rPr lang="en-US" dirty="0">
                <a:cs typeface="Calibri"/>
              </a:rPr>
              <a:t>https://www.gartner.com/en/research/methodologies/gartner-hype-cycle</a:t>
            </a:r>
          </a:p>
        </p:txBody>
      </p:sp>
    </p:spTree>
    <p:extLst>
      <p:ext uri="{BB962C8B-B14F-4D97-AF65-F5344CB8AC3E}">
        <p14:creationId xmlns:p14="http://schemas.microsoft.com/office/powerpoint/2010/main" val="1296135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1141A81-E291-4C7C-A7E5-06245181B542}"/>
              </a:ext>
            </a:extLst>
          </p:cNvPr>
          <p:cNvPicPr>
            <a:picLocks noGrp="1" noChangeAspect="1"/>
          </p:cNvPicPr>
          <p:nvPr>
            <p:ph idx="1"/>
          </p:nvPr>
        </p:nvPicPr>
        <p:blipFill>
          <a:blip r:embed="rId2"/>
          <a:stretch>
            <a:fillRect/>
          </a:stretch>
        </p:blipFill>
        <p:spPr>
          <a:xfrm>
            <a:off x="508774" y="163036"/>
            <a:ext cx="8628480" cy="4018302"/>
          </a:xfrm>
          <a:prstGeom prst="rect">
            <a:avLst/>
          </a:prstGeom>
        </p:spPr>
      </p:pic>
      <p:pic>
        <p:nvPicPr>
          <p:cNvPr id="10" name="Picture 10" descr="A drawing of a face&#10;&#10;Description generated with high confidence">
            <a:extLst>
              <a:ext uri="{FF2B5EF4-FFF2-40B4-BE49-F238E27FC236}">
                <a16:creationId xmlns:a16="http://schemas.microsoft.com/office/drawing/2014/main" id="{E7F176EB-4981-4650-90E5-9EE6B935BEBC}"/>
              </a:ext>
            </a:extLst>
          </p:cNvPr>
          <p:cNvPicPr>
            <a:picLocks noChangeAspect="1"/>
          </p:cNvPicPr>
          <p:nvPr/>
        </p:nvPicPr>
        <p:blipFill>
          <a:blip r:embed="rId3"/>
          <a:stretch>
            <a:fillRect/>
          </a:stretch>
        </p:blipFill>
        <p:spPr>
          <a:xfrm>
            <a:off x="1114269" y="4190590"/>
            <a:ext cx="6478250" cy="2036983"/>
          </a:xfrm>
          <a:prstGeom prst="rect">
            <a:avLst/>
          </a:prstGeom>
        </p:spPr>
      </p:pic>
      <p:sp>
        <p:nvSpPr>
          <p:cNvPr id="3" name="TextBox 2">
            <a:extLst>
              <a:ext uri="{FF2B5EF4-FFF2-40B4-BE49-F238E27FC236}">
                <a16:creationId xmlns:a16="http://schemas.microsoft.com/office/drawing/2014/main" id="{25CDE273-A72A-4BEC-9BC0-A2D870FB44A5}"/>
              </a:ext>
            </a:extLst>
          </p:cNvPr>
          <p:cNvSpPr txBox="1"/>
          <p:nvPr/>
        </p:nvSpPr>
        <p:spPr>
          <a:xfrm>
            <a:off x="6348335" y="433467"/>
            <a:ext cx="5566346"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Where is the tool</a:t>
            </a:r>
            <a:r>
              <a:rPr lang="en-US" sz="2400"/>
              <a:t> you're interested in</a:t>
            </a:r>
            <a:r>
              <a:rPr lang="en-US" sz="2400">
                <a:cs typeface="Calibri"/>
              </a:rPr>
              <a:t>?</a:t>
            </a:r>
            <a:endParaRPr lang="en-US" sz="2400" dirty="0">
              <a:cs typeface="Calibri"/>
            </a:endParaRPr>
          </a:p>
        </p:txBody>
      </p:sp>
      <p:sp>
        <p:nvSpPr>
          <p:cNvPr id="14" name="TextBox 13">
            <a:extLst>
              <a:ext uri="{FF2B5EF4-FFF2-40B4-BE49-F238E27FC236}">
                <a16:creationId xmlns:a16="http://schemas.microsoft.com/office/drawing/2014/main" id="{6066BC82-3389-4B90-9444-38C3150976EE}"/>
              </a:ext>
            </a:extLst>
          </p:cNvPr>
          <p:cNvSpPr txBox="1"/>
          <p:nvPr/>
        </p:nvSpPr>
        <p:spPr>
          <a:xfrm>
            <a:off x="1214202" y="6454514"/>
            <a:ext cx="801474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Too early, high risk</a:t>
            </a:r>
            <a:r>
              <a:rPr lang="en-US">
                <a:cs typeface="Calibri"/>
              </a:rPr>
              <a:t>                                                           Everyone is doing it</a:t>
            </a:r>
            <a:endParaRPr lang="en-US"/>
          </a:p>
        </p:txBody>
      </p:sp>
      <p:sp>
        <p:nvSpPr>
          <p:cNvPr id="15" name="TextBox 14">
            <a:extLst>
              <a:ext uri="{FF2B5EF4-FFF2-40B4-BE49-F238E27FC236}">
                <a16:creationId xmlns:a16="http://schemas.microsoft.com/office/drawing/2014/main" id="{B967A69E-7FDA-479C-BD40-A601D746FB81}"/>
              </a:ext>
            </a:extLst>
          </p:cNvPr>
          <p:cNvSpPr txBox="1"/>
          <p:nvPr/>
        </p:nvSpPr>
        <p:spPr>
          <a:xfrm>
            <a:off x="8172138" y="5642547"/>
            <a:ext cx="3954904"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https://en.wikipedia.org/wiki/Diffusion_of_innovations</a:t>
            </a:r>
            <a:endParaRPr lang="en-US" sz="1200" dirty="0">
              <a:cs typeface="Calibri"/>
            </a:endParaRPr>
          </a:p>
        </p:txBody>
      </p:sp>
    </p:spTree>
    <p:extLst>
      <p:ext uri="{BB962C8B-B14F-4D97-AF65-F5344CB8AC3E}">
        <p14:creationId xmlns:p14="http://schemas.microsoft.com/office/powerpoint/2010/main" val="3326690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005F-E425-4DCA-8470-3B388F8369CA}"/>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Transitions: hardware</a:t>
            </a:r>
            <a:endParaRPr lang="en-US" dirty="0"/>
          </a:p>
        </p:txBody>
      </p:sp>
      <p:sp>
        <p:nvSpPr>
          <p:cNvPr id="3" name="Content Placeholder 2">
            <a:extLst>
              <a:ext uri="{FF2B5EF4-FFF2-40B4-BE49-F238E27FC236}">
                <a16:creationId xmlns:a16="http://schemas.microsoft.com/office/drawing/2014/main" id="{7EA75D7D-0500-46AE-A0ED-C031772E3870}"/>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Start with paper/pen/pencil</a:t>
            </a:r>
          </a:p>
          <a:p>
            <a:r>
              <a:rPr lang="en-US">
                <a:cs typeface="Calibri"/>
              </a:rPr>
              <a:t>Only transition to computer if necessary; use standard architecture of CPU+RAM+disk+network</a:t>
            </a:r>
          </a:p>
          <a:p>
            <a:r>
              <a:rPr lang="en-US" dirty="0">
                <a:cs typeface="Calibri"/>
              </a:rPr>
              <a:t>Optimize before migrating</a:t>
            </a:r>
          </a:p>
          <a:p>
            <a:r>
              <a:rPr lang="en-US" dirty="0">
                <a:cs typeface="Calibri"/>
              </a:rPr>
              <a:t>Use accelerators only if cost/benefit ratio is sensical</a:t>
            </a:r>
          </a:p>
          <a:p>
            <a:pPr lvl="1"/>
            <a:r>
              <a:rPr lang="en-US">
                <a:cs typeface="Calibri"/>
              </a:rPr>
              <a:t>Avoid hype</a:t>
            </a:r>
          </a:p>
          <a:p>
            <a:r>
              <a:rPr lang="en-US" dirty="0">
                <a:cs typeface="Calibri"/>
              </a:rPr>
              <a:t>Move to larger scale when appropriate</a:t>
            </a:r>
          </a:p>
        </p:txBody>
      </p:sp>
      <p:sp>
        <p:nvSpPr>
          <p:cNvPr id="4" name="TextBox 3">
            <a:extLst>
              <a:ext uri="{FF2B5EF4-FFF2-40B4-BE49-F238E27FC236}">
                <a16:creationId xmlns:a16="http://schemas.microsoft.com/office/drawing/2014/main" id="{5ABF4EE7-CFCF-4745-AED8-F10F89086A7B}"/>
              </a:ext>
            </a:extLst>
          </p:cNvPr>
          <p:cNvSpPr txBox="1"/>
          <p:nvPr/>
        </p:nvSpPr>
        <p:spPr>
          <a:xfrm>
            <a:off x="2313482" y="6242154"/>
            <a:ext cx="958870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Surprises are rare because</a:t>
            </a:r>
            <a:r>
              <a:rPr lang="en-US" dirty="0">
                <a:cs typeface="Calibri"/>
              </a:rPr>
              <a:t> time scales are longer; </a:t>
            </a:r>
            <a:r>
              <a:rPr lang="en-US">
                <a:cs typeface="Calibri"/>
              </a:rPr>
              <a:t>decisions are hard because they are expensive</a:t>
            </a:r>
            <a:endParaRPr lang="en-US"/>
          </a:p>
        </p:txBody>
      </p:sp>
    </p:spTree>
    <p:extLst>
      <p:ext uri="{BB962C8B-B14F-4D97-AF65-F5344CB8AC3E}">
        <p14:creationId xmlns:p14="http://schemas.microsoft.com/office/powerpoint/2010/main" val="4288394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D2BE-558A-4056-A7FF-8AD04545315D}"/>
              </a:ext>
            </a:extLst>
          </p:cNvPr>
          <p:cNvSpPr>
            <a:spLocks noGrp="1"/>
          </p:cNvSpPr>
          <p:nvPr>
            <p:ph type="title"/>
          </p:nvPr>
        </p:nvSpPr>
        <p:spPr/>
        <p:txBody>
          <a:bodyPr/>
          <a:lstStyle/>
          <a:p>
            <a:r>
              <a:rPr lang="en-US" i="1">
                <a:cs typeface="Calibri Light"/>
              </a:rPr>
              <a:t>Activity</a:t>
            </a:r>
            <a:r>
              <a:rPr lang="en-US">
                <a:cs typeface="Calibri Light"/>
              </a:rPr>
              <a:t>: Profiling what you currently use </a:t>
            </a:r>
            <a:endParaRPr lang="en-US"/>
          </a:p>
        </p:txBody>
      </p:sp>
      <p:sp>
        <p:nvSpPr>
          <p:cNvPr id="3" name="Content Placeholder 2">
            <a:extLst>
              <a:ext uri="{FF2B5EF4-FFF2-40B4-BE49-F238E27FC236}">
                <a16:creationId xmlns:a16="http://schemas.microsoft.com/office/drawing/2014/main" id="{8405A535-4DE0-4AF7-8686-1EA291D1708C}"/>
              </a:ext>
            </a:extLst>
          </p:cNvPr>
          <p:cNvSpPr>
            <a:spLocks noGrp="1"/>
          </p:cNvSpPr>
          <p:nvPr>
            <p:ph idx="1"/>
          </p:nvPr>
        </p:nvSpPr>
        <p:spPr/>
        <p:txBody>
          <a:bodyPr vert="horz" lIns="91440" tIns="45720" rIns="91440" bIns="45720" rtlCol="0" anchor="t">
            <a:normAutofit fontScale="85000" lnSpcReduction="20000"/>
          </a:bodyPr>
          <a:lstStyle/>
          <a:p>
            <a:r>
              <a:rPr lang="en-US" sz="2600">
                <a:cs typeface="Calibri"/>
              </a:rPr>
              <a:t>Count off by 7: 1, 2, 3, 4, 5, 6, 7, 1, 2, 3, 4, 5, 6, 7</a:t>
            </a:r>
          </a:p>
          <a:p>
            <a:r>
              <a:rPr lang="en-US" sz="2600">
                <a:cs typeface="Calibri"/>
              </a:rPr>
              <a:t>Pair up with your partner</a:t>
            </a:r>
            <a:endParaRPr lang="en-US" sz="2600" dirty="0">
              <a:cs typeface="Calibri"/>
            </a:endParaRPr>
          </a:p>
          <a:p>
            <a:r>
              <a:rPr lang="en-US" sz="2600">
                <a:cs typeface="Calibri"/>
              </a:rPr>
              <a:t>Show your partner the answers for your computer:</a:t>
            </a:r>
            <a:endParaRPr lang="en-US" sz="2600" dirty="0">
              <a:cs typeface="Calibri"/>
            </a:endParaRPr>
          </a:p>
          <a:p>
            <a:endParaRPr lang="en-US" dirty="0">
              <a:cs typeface="Calibri"/>
            </a:endParaRPr>
          </a:p>
          <a:p>
            <a:r>
              <a:rPr lang="en-US">
                <a:cs typeface="Calibri"/>
              </a:rPr>
              <a:t>How much computer memory are you using now?</a:t>
            </a:r>
            <a:endParaRPr lang="en-US"/>
          </a:p>
          <a:p>
            <a:endParaRPr lang="en-US" dirty="0">
              <a:cs typeface="Calibri"/>
            </a:endParaRPr>
          </a:p>
          <a:p>
            <a:r>
              <a:rPr lang="en-US">
                <a:cs typeface="Calibri"/>
              </a:rPr>
              <a:t>How much of your storage are you using now?</a:t>
            </a:r>
          </a:p>
          <a:p>
            <a:endParaRPr lang="en-US" dirty="0">
              <a:cs typeface="Calibri"/>
            </a:endParaRPr>
          </a:p>
          <a:p>
            <a:r>
              <a:rPr lang="en-US">
                <a:cs typeface="Calibri"/>
              </a:rPr>
              <a:t>How much of your CPU are you using now?</a:t>
            </a:r>
          </a:p>
          <a:p>
            <a:endParaRPr lang="en-US" dirty="0">
              <a:cs typeface="Calibri"/>
            </a:endParaRPr>
          </a:p>
          <a:p>
            <a:r>
              <a:rPr lang="en-US">
                <a:cs typeface="Calibri"/>
              </a:rPr>
              <a:t>How much of your network are you using now?</a:t>
            </a:r>
          </a:p>
        </p:txBody>
      </p:sp>
    </p:spTree>
    <p:extLst>
      <p:ext uri="{BB962C8B-B14F-4D97-AF65-F5344CB8AC3E}">
        <p14:creationId xmlns:p14="http://schemas.microsoft.com/office/powerpoint/2010/main" val="2157038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D2BE-558A-4056-A7FF-8AD04545315D}"/>
              </a:ext>
            </a:extLst>
          </p:cNvPr>
          <p:cNvSpPr>
            <a:spLocks noGrp="1"/>
          </p:cNvSpPr>
          <p:nvPr>
            <p:ph type="title"/>
          </p:nvPr>
        </p:nvSpPr>
        <p:spPr/>
        <p:txBody>
          <a:bodyPr/>
          <a:lstStyle/>
          <a:p>
            <a:r>
              <a:rPr lang="en-US" i="1">
                <a:cs typeface="Calibri Light"/>
              </a:rPr>
              <a:t>Survey</a:t>
            </a:r>
            <a:r>
              <a:rPr lang="en-US">
                <a:cs typeface="Calibri Light"/>
              </a:rPr>
              <a:t>: Profiling what you currently use </a:t>
            </a:r>
            <a:endParaRPr lang="en-US"/>
          </a:p>
        </p:txBody>
      </p:sp>
      <p:sp>
        <p:nvSpPr>
          <p:cNvPr id="3" name="Content Placeholder 2">
            <a:extLst>
              <a:ext uri="{FF2B5EF4-FFF2-40B4-BE49-F238E27FC236}">
                <a16:creationId xmlns:a16="http://schemas.microsoft.com/office/drawing/2014/main" id="{8405A535-4DE0-4AF7-8686-1EA291D1708C}"/>
              </a:ext>
            </a:extLst>
          </p:cNvPr>
          <p:cNvSpPr>
            <a:spLocks noGrp="1"/>
          </p:cNvSpPr>
          <p:nvPr>
            <p:ph idx="1"/>
          </p:nvPr>
        </p:nvSpPr>
        <p:spPr/>
        <p:txBody>
          <a:bodyPr vert="horz" lIns="91440" tIns="45720" rIns="91440" bIns="45720" rtlCol="0" anchor="t">
            <a:normAutofit/>
          </a:bodyPr>
          <a:lstStyle/>
          <a:p>
            <a:endParaRPr lang="en-US" sz="2600" dirty="0">
              <a:cs typeface="Calibri"/>
            </a:endParaRPr>
          </a:p>
          <a:p>
            <a:r>
              <a:rPr lang="en-US">
                <a:cs typeface="Calibri"/>
              </a:rPr>
              <a:t>For computer memory in use now, anyone over 50%?</a:t>
            </a:r>
            <a:endParaRPr lang="en-US" dirty="0">
              <a:cs typeface="Calibri"/>
            </a:endParaRPr>
          </a:p>
          <a:p>
            <a:endParaRPr lang="en-US" dirty="0">
              <a:cs typeface="Calibri"/>
            </a:endParaRPr>
          </a:p>
          <a:p>
            <a:r>
              <a:rPr lang="en-US">
                <a:cs typeface="Calibri"/>
              </a:rPr>
              <a:t>For your storage, anyone over 80%?</a:t>
            </a:r>
          </a:p>
          <a:p>
            <a:endParaRPr lang="en-US" dirty="0">
              <a:cs typeface="Calibri"/>
            </a:endParaRPr>
          </a:p>
          <a:p>
            <a:r>
              <a:rPr lang="en-US">
                <a:cs typeface="Calibri"/>
              </a:rPr>
              <a:t>For your CPU, anyone using more than 50%?</a:t>
            </a:r>
          </a:p>
          <a:p>
            <a:endParaRPr lang="en-US" dirty="0">
              <a:cs typeface="Calibri"/>
            </a:endParaRPr>
          </a:p>
          <a:p>
            <a:r>
              <a:rPr lang="en-US">
                <a:cs typeface="Calibri"/>
              </a:rPr>
              <a:t>For your network, anyone using more than 5%?</a:t>
            </a:r>
          </a:p>
        </p:txBody>
      </p:sp>
    </p:spTree>
    <p:extLst>
      <p:ext uri="{BB962C8B-B14F-4D97-AF65-F5344CB8AC3E}">
        <p14:creationId xmlns:p14="http://schemas.microsoft.com/office/powerpoint/2010/main" val="2839131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DF34-C6B3-447C-8C0E-9C02850B62A7}"/>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More compute and when to GPU</a:t>
            </a:r>
          </a:p>
        </p:txBody>
      </p:sp>
      <p:sp>
        <p:nvSpPr>
          <p:cNvPr id="3" name="Content Placeholder 2">
            <a:extLst>
              <a:ext uri="{FF2B5EF4-FFF2-40B4-BE49-F238E27FC236}">
                <a16:creationId xmlns:a16="http://schemas.microsoft.com/office/drawing/2014/main" id="{CDF34EA7-9126-4A7C-9A86-8CA81BA6C79A}"/>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Having more data does not imply needing more compute</a:t>
            </a:r>
          </a:p>
          <a:p>
            <a:r>
              <a:rPr lang="en-US" dirty="0">
                <a:cs typeface="Calibri"/>
              </a:rPr>
              <a:t>Optimize your code</a:t>
            </a:r>
          </a:p>
          <a:p>
            <a:r>
              <a:rPr lang="en-US" dirty="0">
                <a:cs typeface="Calibri"/>
              </a:rPr>
              <a:t>Change algorithms</a:t>
            </a:r>
          </a:p>
          <a:p>
            <a:r>
              <a:rPr lang="en-US" dirty="0">
                <a:cs typeface="Calibri"/>
              </a:rPr>
              <a:t>Use a different software stack</a:t>
            </a:r>
          </a:p>
          <a:p>
            <a:endParaRPr lang="en-US" dirty="0">
              <a:cs typeface="Calibri"/>
            </a:endParaRPr>
          </a:p>
          <a:p>
            <a:r>
              <a:rPr lang="en-US" dirty="0">
                <a:cs typeface="Calibri"/>
              </a:rPr>
              <a:t>Needing more compute does not imply need for GPU</a:t>
            </a:r>
          </a:p>
          <a:p>
            <a:endParaRPr lang="en-US" dirty="0">
              <a:cs typeface="Calibri"/>
            </a:endParaRPr>
          </a:p>
        </p:txBody>
      </p:sp>
    </p:spTree>
    <p:extLst>
      <p:ext uri="{BB962C8B-B14F-4D97-AF65-F5344CB8AC3E}">
        <p14:creationId xmlns:p14="http://schemas.microsoft.com/office/powerpoint/2010/main" val="418774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9853-48E1-4D0C-AD55-5B124D40E784}"/>
              </a:ext>
            </a:extLst>
          </p:cNvPr>
          <p:cNvSpPr>
            <a:spLocks noGrp="1"/>
          </p:cNvSpPr>
          <p:nvPr>
            <p:ph type="title"/>
          </p:nvPr>
        </p:nvSpPr>
        <p:spPr/>
        <p:txBody>
          <a:bodyPr/>
          <a:lstStyle/>
          <a:p>
            <a:r>
              <a:rPr lang="en-US" dirty="0">
                <a:cs typeface="Calibri Light"/>
              </a:rPr>
              <a:t>Points raised in feedback session last week</a:t>
            </a:r>
            <a:endParaRPr lang="en-US" dirty="0"/>
          </a:p>
        </p:txBody>
      </p:sp>
      <p:sp>
        <p:nvSpPr>
          <p:cNvPr id="3" name="Content Placeholder 2">
            <a:extLst>
              <a:ext uri="{FF2B5EF4-FFF2-40B4-BE49-F238E27FC236}">
                <a16:creationId xmlns:a16="http://schemas.microsoft.com/office/drawing/2014/main" id="{DD4BB71A-E931-4156-BCFD-93E852ACA0B2}"/>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a:p>
            <a:r>
              <a:rPr lang="en-US" dirty="0">
                <a:cs typeface="Calibri"/>
              </a:rPr>
              <a:t>"spend more time explaining new homework assignments during the lecture"</a:t>
            </a:r>
          </a:p>
          <a:p>
            <a:endParaRPr lang="en-US" dirty="0">
              <a:cs typeface="Calibri"/>
            </a:endParaRPr>
          </a:p>
          <a:p>
            <a:pPr marL="0" indent="0">
              <a:buNone/>
            </a:pPr>
            <a:r>
              <a:rPr lang="en-US" dirty="0">
                <a:cs typeface="Calibri"/>
              </a:rPr>
              <a:t>--&gt; new process at end of class</a:t>
            </a:r>
          </a:p>
        </p:txBody>
      </p:sp>
    </p:spTree>
    <p:extLst>
      <p:ext uri="{BB962C8B-B14F-4D97-AF65-F5344CB8AC3E}">
        <p14:creationId xmlns:p14="http://schemas.microsoft.com/office/powerpoint/2010/main" val="1847373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ED5482-7075-406D-A354-D8CADD30DFE5}"/>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Cost/benefit mindset</a:t>
            </a:r>
            <a:endParaRPr lang="en-US">
              <a:solidFill>
                <a:srgbClr val="FFFFFF"/>
              </a:solidFill>
            </a:endParaRPr>
          </a:p>
        </p:txBody>
      </p:sp>
      <p:sp>
        <p:nvSpPr>
          <p:cNvPr id="3" name="Content Placeholder 2">
            <a:extLst>
              <a:ext uri="{FF2B5EF4-FFF2-40B4-BE49-F238E27FC236}">
                <a16:creationId xmlns:a16="http://schemas.microsoft.com/office/drawing/2014/main" id="{E5385404-8B1D-49F9-9B4E-F9F36EF8CC08}"/>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p:txBody>
      </p:sp>
    </p:spTree>
    <p:extLst>
      <p:ext uri="{BB962C8B-B14F-4D97-AF65-F5344CB8AC3E}">
        <p14:creationId xmlns:p14="http://schemas.microsoft.com/office/powerpoint/2010/main" val="4102215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E5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67DD95-2293-4310-81F8-BAF8C2A981C5}"/>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cs typeface="Calibri Light"/>
              </a:rPr>
              <a:t>What language does your organization speak?</a:t>
            </a:r>
            <a:endParaRPr lang="en-US" dirty="0">
              <a:solidFill>
                <a:srgbClr val="FFFFFF"/>
              </a:solidFill>
            </a:endParaRPr>
          </a:p>
        </p:txBody>
      </p:sp>
      <p:sp>
        <p:nvSpPr>
          <p:cNvPr id="3" name="Content Placeholder 2">
            <a:extLst>
              <a:ext uri="{FF2B5EF4-FFF2-40B4-BE49-F238E27FC236}">
                <a16:creationId xmlns:a16="http://schemas.microsoft.com/office/drawing/2014/main" id="{8E0A01DC-CB39-4F52-842A-FC1ACF25FBF1}"/>
              </a:ext>
            </a:extLst>
          </p:cNvPr>
          <p:cNvSpPr>
            <a:spLocks noGrp="1"/>
          </p:cNvSpPr>
          <p:nvPr>
            <p:ph idx="1"/>
          </p:nvPr>
        </p:nvSpPr>
        <p:spPr>
          <a:xfrm>
            <a:off x="8029319" y="917725"/>
            <a:ext cx="3424739" cy="4852362"/>
          </a:xfrm>
        </p:spPr>
        <p:txBody>
          <a:bodyPr vert="horz" lIns="91440" tIns="45720" rIns="91440" bIns="45720" rtlCol="0" anchor="ctr">
            <a:normAutofit/>
          </a:bodyPr>
          <a:lstStyle/>
          <a:p>
            <a:r>
              <a:rPr lang="en-US" dirty="0">
                <a:solidFill>
                  <a:srgbClr val="FFFFFF"/>
                </a:solidFill>
                <a:cs typeface="Calibri"/>
              </a:rPr>
              <a:t>Almost every commercial or governmental organization speaks in terms of money and staffing</a:t>
            </a:r>
          </a:p>
          <a:p>
            <a:endParaRPr lang="en-US" dirty="0">
              <a:solidFill>
                <a:srgbClr val="FFFFFF"/>
              </a:solidFill>
              <a:cs typeface="Calibri"/>
            </a:endParaRPr>
          </a:p>
          <a:p>
            <a:endParaRPr lang="en-US" dirty="0">
              <a:solidFill>
                <a:srgbClr val="FFFFFF"/>
              </a:solidFill>
              <a:cs typeface="Calibri"/>
            </a:endParaRPr>
          </a:p>
          <a:p>
            <a:r>
              <a:rPr lang="en-US" dirty="0">
                <a:solidFill>
                  <a:srgbClr val="FFFFFF"/>
                </a:solidFill>
                <a:cs typeface="Calibri"/>
              </a:rPr>
              <a:t>Every commercial business speaks in terms of profit</a:t>
            </a:r>
          </a:p>
        </p:txBody>
      </p:sp>
    </p:spTree>
    <p:extLst>
      <p:ext uri="{BB962C8B-B14F-4D97-AF65-F5344CB8AC3E}">
        <p14:creationId xmlns:p14="http://schemas.microsoft.com/office/powerpoint/2010/main" val="448885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E5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67DD95-2293-4310-81F8-BAF8C2A981C5}"/>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cs typeface="Calibri Light"/>
              </a:rPr>
              <a:t>What language does your organization speak?</a:t>
            </a:r>
            <a:endParaRPr lang="en-US" dirty="0">
              <a:solidFill>
                <a:srgbClr val="FFFFFF"/>
              </a:solidFill>
            </a:endParaRPr>
          </a:p>
        </p:txBody>
      </p:sp>
      <p:pic>
        <p:nvPicPr>
          <p:cNvPr id="4" name="Picture 4" descr="A close up of text on a black background&#10;&#10;Description generated with high confidence">
            <a:extLst>
              <a:ext uri="{FF2B5EF4-FFF2-40B4-BE49-F238E27FC236}">
                <a16:creationId xmlns:a16="http://schemas.microsoft.com/office/drawing/2014/main" id="{4CB158A6-B0CB-460C-A43E-E7D4FCD1A9EC}"/>
              </a:ext>
            </a:extLst>
          </p:cNvPr>
          <p:cNvPicPr>
            <a:picLocks noChangeAspect="1"/>
          </p:cNvPicPr>
          <p:nvPr/>
        </p:nvPicPr>
        <p:blipFill rotWithShape="1">
          <a:blip r:embed="rId2"/>
          <a:srcRect t="13404" r="1" b="4347"/>
          <a:stretch/>
        </p:blipFill>
        <p:spPr>
          <a:xfrm>
            <a:off x="327547" y="321733"/>
            <a:ext cx="7058306" cy="4107392"/>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0A01DC-CB39-4F52-842A-FC1ACF25FBF1}"/>
              </a:ext>
            </a:extLst>
          </p:cNvPr>
          <p:cNvSpPr>
            <a:spLocks noGrp="1"/>
          </p:cNvSpPr>
          <p:nvPr>
            <p:ph idx="1"/>
          </p:nvPr>
        </p:nvSpPr>
        <p:spPr>
          <a:xfrm>
            <a:off x="8029319" y="917725"/>
            <a:ext cx="3424739" cy="4852362"/>
          </a:xfrm>
        </p:spPr>
        <p:txBody>
          <a:bodyPr vert="horz" lIns="91440" tIns="45720" rIns="91440" bIns="45720" rtlCol="0" anchor="ctr">
            <a:normAutofit/>
          </a:bodyPr>
          <a:lstStyle/>
          <a:p>
            <a:r>
              <a:rPr lang="en-US" dirty="0">
                <a:solidFill>
                  <a:srgbClr val="FFFFFF"/>
                </a:solidFill>
                <a:cs typeface="Calibri"/>
              </a:rPr>
              <a:t>Almost every commercial or governmental organization speaks in terms of money and staffing</a:t>
            </a:r>
          </a:p>
          <a:p>
            <a:endParaRPr lang="en-US" dirty="0">
              <a:solidFill>
                <a:srgbClr val="FFFFFF"/>
              </a:solidFill>
              <a:cs typeface="Calibri"/>
            </a:endParaRPr>
          </a:p>
          <a:p>
            <a:endParaRPr lang="en-US" dirty="0">
              <a:solidFill>
                <a:srgbClr val="FFFFFF"/>
              </a:solidFill>
              <a:cs typeface="Calibri"/>
            </a:endParaRPr>
          </a:p>
          <a:p>
            <a:r>
              <a:rPr lang="en-US" dirty="0">
                <a:solidFill>
                  <a:srgbClr val="FFFFFF"/>
                </a:solidFill>
                <a:cs typeface="Calibri"/>
              </a:rPr>
              <a:t>Every commercial business speaks in terms of profit</a:t>
            </a:r>
          </a:p>
        </p:txBody>
      </p:sp>
    </p:spTree>
    <p:extLst>
      <p:ext uri="{BB962C8B-B14F-4D97-AF65-F5344CB8AC3E}">
        <p14:creationId xmlns:p14="http://schemas.microsoft.com/office/powerpoint/2010/main" val="3203507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329C-0F36-4E36-874D-916D6CDB59BA}"/>
              </a:ext>
            </a:extLst>
          </p:cNvPr>
          <p:cNvSpPr>
            <a:spLocks noGrp="1"/>
          </p:cNvSpPr>
          <p:nvPr>
            <p:ph type="title"/>
          </p:nvPr>
        </p:nvSpPr>
        <p:spPr/>
        <p:txBody>
          <a:bodyPr/>
          <a:lstStyle/>
          <a:p>
            <a:r>
              <a:rPr lang="en-US">
                <a:cs typeface="Calibri Light"/>
              </a:rPr>
              <a:t>The last step in data science: impact (aka $)</a:t>
            </a:r>
            <a:endParaRPr lang="en-US" dirty="0"/>
          </a:p>
        </p:txBody>
      </p:sp>
      <p:sp>
        <p:nvSpPr>
          <p:cNvPr id="3" name="Content Placeholder 2">
            <a:extLst>
              <a:ext uri="{FF2B5EF4-FFF2-40B4-BE49-F238E27FC236}">
                <a16:creationId xmlns:a16="http://schemas.microsoft.com/office/drawing/2014/main" id="{8F915822-BBFD-43A9-AB4F-3981782719DC}"/>
              </a:ext>
            </a:extLst>
          </p:cNvPr>
          <p:cNvSpPr>
            <a:spLocks noGrp="1"/>
          </p:cNvSpPr>
          <p:nvPr>
            <p:ph idx="1"/>
          </p:nvPr>
        </p:nvSpPr>
        <p:spPr/>
        <p:txBody>
          <a:bodyPr vert="horz" lIns="91440" tIns="45720" rIns="91440" bIns="45720" rtlCol="0" anchor="t">
            <a:normAutofit/>
          </a:bodyPr>
          <a:lstStyle/>
          <a:p>
            <a:r>
              <a:rPr lang="en-US" dirty="0">
                <a:cs typeface="Calibri"/>
              </a:rPr>
              <a:t>Data scientist says, "give me the data and I'll make a pretty picture of the results" </a:t>
            </a:r>
          </a:p>
          <a:p>
            <a:pPr marL="0" indent="0">
              <a:buNone/>
            </a:pPr>
            <a:r>
              <a:rPr lang="en-US" dirty="0">
                <a:cs typeface="Calibri"/>
              </a:rPr>
              <a:t>--&gt;  doesn't</a:t>
            </a:r>
            <a:r>
              <a:rPr lang="en-US">
                <a:cs typeface="Calibri"/>
              </a:rPr>
              <a:t> necessarily inform decisions faced by your organization</a:t>
            </a:r>
          </a:p>
          <a:p>
            <a:pPr marL="0" indent="0">
              <a:buNone/>
            </a:pPr>
            <a:endParaRPr lang="en-US" dirty="0">
              <a:cs typeface="Calibri"/>
            </a:endParaRPr>
          </a:p>
          <a:p>
            <a:pPr marL="0" indent="0">
              <a:buNone/>
            </a:pPr>
            <a:endParaRPr lang="en-US" dirty="0">
              <a:cs typeface="Calibri"/>
            </a:endParaRPr>
          </a:p>
          <a:p>
            <a:pPr marL="0" indent="0">
              <a:buNone/>
            </a:pPr>
            <a:r>
              <a:rPr lang="en-US" dirty="0">
                <a:cs typeface="Calibri"/>
              </a:rPr>
              <a:t>Managers and teams not exposed to data science may not be as fluent in quantitative analysis as you are</a:t>
            </a:r>
          </a:p>
          <a:p>
            <a:pPr marL="0" indent="0">
              <a:buNone/>
            </a:pPr>
            <a:r>
              <a:rPr lang="en-US" dirty="0">
                <a:cs typeface="Calibri"/>
              </a:rPr>
              <a:t>--&gt; Therefore you will need to translate quantitative results to business outcomes</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019001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157B-4513-4BC0-A497-BA6833E9C18A}"/>
              </a:ext>
            </a:extLst>
          </p:cNvPr>
          <p:cNvSpPr>
            <a:spLocks noGrp="1"/>
          </p:cNvSpPr>
          <p:nvPr>
            <p:ph type="title"/>
          </p:nvPr>
        </p:nvSpPr>
        <p:spPr/>
        <p:txBody>
          <a:bodyPr/>
          <a:lstStyle/>
          <a:p>
            <a:r>
              <a:rPr lang="en-US" dirty="0">
                <a:cs typeface="Calibri Light"/>
              </a:rPr>
              <a:t>Who cares about outcomes</a:t>
            </a:r>
            <a:endParaRPr lang="en-US" dirty="0"/>
          </a:p>
        </p:txBody>
      </p:sp>
      <p:sp>
        <p:nvSpPr>
          <p:cNvPr id="3" name="Content Placeholder 2">
            <a:extLst>
              <a:ext uri="{FF2B5EF4-FFF2-40B4-BE49-F238E27FC236}">
                <a16:creationId xmlns:a16="http://schemas.microsoft.com/office/drawing/2014/main" id="{4F42B3A2-7144-4531-8A59-AE248AC67FC1}"/>
              </a:ext>
            </a:extLst>
          </p:cNvPr>
          <p:cNvSpPr>
            <a:spLocks noGrp="1"/>
          </p:cNvSpPr>
          <p:nvPr>
            <p:ph idx="1"/>
          </p:nvPr>
        </p:nvSpPr>
        <p:spPr/>
        <p:txBody>
          <a:bodyPr vert="horz" lIns="91440" tIns="45720" rIns="91440" bIns="45720" rtlCol="0" anchor="t">
            <a:normAutofit/>
          </a:bodyPr>
          <a:lstStyle/>
          <a:p>
            <a:r>
              <a:rPr lang="en-US" u="sng" dirty="0">
                <a:cs typeface="Calibri"/>
              </a:rPr>
              <a:t>Business</a:t>
            </a:r>
            <a:r>
              <a:rPr lang="en-US" dirty="0">
                <a:cs typeface="Calibri"/>
              </a:rPr>
              <a:t>: ROI = </a:t>
            </a:r>
            <a:r>
              <a:rPr lang="en-US" dirty="0">
                <a:cs typeface="Calibri"/>
                <a:hlinkClick r:id="rId2"/>
              </a:rPr>
              <a:t>Return on investment</a:t>
            </a:r>
            <a:endParaRPr lang="en-US" dirty="0">
              <a:cs typeface="Calibri"/>
            </a:endParaRPr>
          </a:p>
          <a:p>
            <a:endParaRPr lang="en-US" dirty="0">
              <a:cs typeface="Calibri"/>
            </a:endParaRPr>
          </a:p>
          <a:p>
            <a:r>
              <a:rPr lang="en-US" u="sng" dirty="0">
                <a:cs typeface="Calibri"/>
              </a:rPr>
              <a:t>Government</a:t>
            </a:r>
            <a:r>
              <a:rPr lang="en-US" dirty="0">
                <a:cs typeface="Calibri"/>
              </a:rPr>
              <a:t>: How to calculate value when profit doesn't exist?</a:t>
            </a:r>
          </a:p>
          <a:p>
            <a:endParaRPr lang="en-US" dirty="0">
              <a:cs typeface="Calibri"/>
            </a:endParaRPr>
          </a:p>
          <a:p>
            <a:r>
              <a:rPr lang="en-US" u="sng" dirty="0">
                <a:cs typeface="Calibri"/>
              </a:rPr>
              <a:t>Research</a:t>
            </a:r>
            <a:r>
              <a:rPr lang="en-US" dirty="0">
                <a:cs typeface="Calibri"/>
              </a:rPr>
              <a:t>: Relative risk of alternatives when outcome is unknown</a:t>
            </a:r>
          </a:p>
        </p:txBody>
      </p:sp>
    </p:spTree>
    <p:extLst>
      <p:ext uri="{BB962C8B-B14F-4D97-AF65-F5344CB8AC3E}">
        <p14:creationId xmlns:p14="http://schemas.microsoft.com/office/powerpoint/2010/main" val="2888793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A57A-E5F4-46FE-87DA-7042DE8FE0AE}"/>
              </a:ext>
            </a:extLst>
          </p:cNvPr>
          <p:cNvSpPr>
            <a:spLocks noGrp="1"/>
          </p:cNvSpPr>
          <p:nvPr>
            <p:ph type="title"/>
          </p:nvPr>
        </p:nvSpPr>
        <p:spPr/>
        <p:txBody>
          <a:bodyPr/>
          <a:lstStyle/>
          <a:p>
            <a:r>
              <a:rPr lang="en-US" dirty="0">
                <a:cs typeface="Calibri Light"/>
              </a:rPr>
              <a:t>How to model </a:t>
            </a:r>
            <a:r>
              <a:rPr lang="en-US" dirty="0">
                <a:cs typeface="Calibri Light"/>
                <a:hlinkClick r:id="rId2"/>
              </a:rPr>
              <a:t>cost benefit</a:t>
            </a:r>
            <a:endParaRPr lang="en-US" dirty="0">
              <a:hlinkClick r:id="rId2"/>
            </a:endParaRPr>
          </a:p>
        </p:txBody>
      </p:sp>
      <p:sp>
        <p:nvSpPr>
          <p:cNvPr id="3" name="Content Placeholder 2">
            <a:extLst>
              <a:ext uri="{FF2B5EF4-FFF2-40B4-BE49-F238E27FC236}">
                <a16:creationId xmlns:a16="http://schemas.microsoft.com/office/drawing/2014/main" id="{2F48E98A-0AEE-4693-A96D-CC6940E3D449}"/>
              </a:ext>
            </a:extLst>
          </p:cNvPr>
          <p:cNvSpPr>
            <a:spLocks noGrp="1"/>
          </p:cNvSpPr>
          <p:nvPr>
            <p:ph idx="1"/>
          </p:nvPr>
        </p:nvSpPr>
        <p:spPr/>
        <p:txBody>
          <a:bodyPr vert="horz" lIns="91440" tIns="45720" rIns="91440" bIns="45720" rtlCol="0" anchor="t">
            <a:normAutofit fontScale="92500" lnSpcReduction="10000"/>
          </a:bodyPr>
          <a:lstStyle/>
          <a:p>
            <a:pPr marL="514350" indent="-514350">
              <a:buAutoNum type="arabicPeriod"/>
            </a:pPr>
            <a:r>
              <a:rPr lang="en-US" dirty="0">
                <a:cs typeface="Calibri"/>
              </a:rPr>
              <a:t>Evaluate current situation</a:t>
            </a:r>
          </a:p>
          <a:p>
            <a:pPr marL="457200" lvl="1" indent="0">
              <a:buNone/>
            </a:pPr>
            <a:r>
              <a:rPr lang="en-US" dirty="0">
                <a:cs typeface="Calibri"/>
              </a:rPr>
              <a:t>Who are the stakeholders? What are the fixed costs? What are the unknowns? Which variables need to be quantified?</a:t>
            </a:r>
          </a:p>
          <a:p>
            <a:pPr marL="514350" indent="-514350">
              <a:buAutoNum type="arabicPeriod"/>
            </a:pPr>
            <a:r>
              <a:rPr lang="en-US" dirty="0">
                <a:cs typeface="Calibri"/>
              </a:rPr>
              <a:t>What is the history?</a:t>
            </a:r>
          </a:p>
          <a:p>
            <a:pPr marL="457200" lvl="1" indent="0">
              <a:buNone/>
            </a:pPr>
            <a:r>
              <a:rPr lang="en-US" dirty="0">
                <a:cs typeface="Calibri"/>
              </a:rPr>
              <a:t>How did the stakeholders arrive at the current situation?</a:t>
            </a:r>
          </a:p>
          <a:p>
            <a:pPr marL="514350" indent="-514350">
              <a:buAutoNum type="arabicPeriod"/>
            </a:pPr>
            <a:r>
              <a:rPr lang="en-US" dirty="0">
                <a:cs typeface="Calibri"/>
              </a:rPr>
              <a:t>Brainstorm ideas</a:t>
            </a:r>
          </a:p>
          <a:p>
            <a:pPr marL="457200" lvl="1" indent="0">
              <a:spcBef>
                <a:spcPts val="1000"/>
              </a:spcBef>
              <a:buNone/>
            </a:pPr>
            <a:r>
              <a:rPr lang="en-US" dirty="0">
                <a:cs typeface="Calibri"/>
              </a:rPr>
              <a:t>What opportunities are possible? </a:t>
            </a:r>
          </a:p>
          <a:p>
            <a:pPr marL="514350" indent="-514350">
              <a:buAutoNum type="arabicPeriod"/>
            </a:pPr>
            <a:r>
              <a:rPr lang="en-US" dirty="0">
                <a:cs typeface="Calibri"/>
              </a:rPr>
              <a:t>Analysis of alternatives </a:t>
            </a:r>
          </a:p>
          <a:p>
            <a:pPr marL="457200" lvl="1" indent="0">
              <a:buNone/>
            </a:pPr>
            <a:r>
              <a:rPr lang="en-US" dirty="0">
                <a:cs typeface="Calibri"/>
              </a:rPr>
              <a:t>Give the options, what are the costs and benefits of each?</a:t>
            </a:r>
          </a:p>
          <a:p>
            <a:pPr marL="514350" indent="-514350">
              <a:buAutoNum type="arabicPeriod"/>
            </a:pPr>
            <a:r>
              <a:rPr lang="en-US" dirty="0">
                <a:cs typeface="Calibri"/>
              </a:rPr>
              <a:t>Opportunity costs</a:t>
            </a:r>
          </a:p>
          <a:p>
            <a:pPr marL="457200" lvl="1" indent="0">
              <a:buNone/>
            </a:pPr>
            <a:r>
              <a:rPr lang="en-US" dirty="0">
                <a:cs typeface="Calibri"/>
              </a:rPr>
              <a:t>If one option is selected, what does that mean doesn't get done?</a:t>
            </a:r>
          </a:p>
        </p:txBody>
      </p:sp>
    </p:spTree>
    <p:extLst>
      <p:ext uri="{BB962C8B-B14F-4D97-AF65-F5344CB8AC3E}">
        <p14:creationId xmlns:p14="http://schemas.microsoft.com/office/powerpoint/2010/main" val="962923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FB1-9D0A-47B5-A629-129DD11B788C}"/>
              </a:ext>
            </a:extLst>
          </p:cNvPr>
          <p:cNvSpPr>
            <a:spLocks noGrp="1"/>
          </p:cNvSpPr>
          <p:nvPr>
            <p:ph type="title"/>
          </p:nvPr>
        </p:nvSpPr>
        <p:spPr/>
        <p:txBody>
          <a:bodyPr/>
          <a:lstStyle/>
          <a:p>
            <a:r>
              <a:rPr lang="en-US" i="1" dirty="0">
                <a:cs typeface="Calibri Light"/>
              </a:rPr>
              <a:t>Activity</a:t>
            </a:r>
            <a:r>
              <a:rPr lang="en-US" dirty="0">
                <a:cs typeface="Calibri Light"/>
              </a:rPr>
              <a:t>: Uses cases for cost-benefit analysis</a:t>
            </a:r>
            <a:endParaRPr lang="en-US" dirty="0"/>
          </a:p>
        </p:txBody>
      </p:sp>
      <p:sp>
        <p:nvSpPr>
          <p:cNvPr id="3" name="Content Placeholder 2">
            <a:extLst>
              <a:ext uri="{FF2B5EF4-FFF2-40B4-BE49-F238E27FC236}">
                <a16:creationId xmlns:a16="http://schemas.microsoft.com/office/drawing/2014/main" id="{91793CEF-CE2D-4ECB-9661-E297AC1DA875}"/>
              </a:ext>
            </a:extLst>
          </p:cNvPr>
          <p:cNvSpPr>
            <a:spLocks noGrp="1"/>
          </p:cNvSpPr>
          <p:nvPr>
            <p:ph idx="1"/>
          </p:nvPr>
        </p:nvSpPr>
        <p:spPr>
          <a:xfrm>
            <a:off x="326036" y="3012346"/>
            <a:ext cx="11739796" cy="3489404"/>
          </a:xfrm>
        </p:spPr>
        <p:txBody>
          <a:bodyPr vert="horz" lIns="91440" tIns="45720" rIns="91440" bIns="45720" rtlCol="0" anchor="t">
            <a:normAutofit lnSpcReduction="10000"/>
          </a:bodyPr>
          <a:lstStyle/>
          <a:p>
            <a:pPr marL="514350" indent="-514350">
              <a:buAutoNum type="arabicPeriod"/>
            </a:pPr>
            <a:r>
              <a:rPr lang="en-US" dirty="0">
                <a:cs typeface="Calibri"/>
              </a:rPr>
              <a:t>Make a product or component in-house or procure it from outside vendors?</a:t>
            </a:r>
            <a:endParaRPr lang="en-US"/>
          </a:p>
          <a:p>
            <a:pPr marL="514350" indent="-514350">
              <a:buAutoNum type="arabicPeriod"/>
            </a:pPr>
            <a:endParaRPr lang="en-US">
              <a:cs typeface="Calibri"/>
            </a:endParaRPr>
          </a:p>
          <a:p>
            <a:pPr marL="514350" indent="-514350">
              <a:buAutoNum type="arabicPeriod"/>
            </a:pPr>
            <a:r>
              <a:rPr lang="en-US" dirty="0">
                <a:cs typeface="Calibri"/>
              </a:rPr>
              <a:t>Whether to invest in a project  or not?</a:t>
            </a:r>
          </a:p>
          <a:p>
            <a:pPr marL="514350" indent="-514350">
              <a:buAutoNum type="arabicPeriod"/>
            </a:pPr>
            <a:endParaRPr lang="en-US" dirty="0">
              <a:cs typeface="Calibri"/>
            </a:endParaRPr>
          </a:p>
          <a:p>
            <a:pPr marL="514350" indent="-514350">
              <a:buAutoNum type="arabicPeriod"/>
            </a:pPr>
            <a:r>
              <a:rPr lang="en-US" dirty="0">
                <a:cs typeface="Calibri"/>
              </a:rPr>
              <a:t>Bid for a project or not?</a:t>
            </a:r>
          </a:p>
          <a:p>
            <a:pPr marL="514350" indent="-514350">
              <a:buAutoNum type="arabicPeriod"/>
            </a:pPr>
            <a:endParaRPr lang="en-US">
              <a:cs typeface="Calibri"/>
            </a:endParaRPr>
          </a:p>
          <a:p>
            <a:pPr marL="514350" indent="-514350">
              <a:buAutoNum type="arabicPeriod"/>
            </a:pPr>
            <a:r>
              <a:rPr lang="en-US" dirty="0">
                <a:cs typeface="Calibri"/>
              </a:rPr>
              <a:t>Whether to hire additional staff or pay overtime wages?</a:t>
            </a:r>
          </a:p>
        </p:txBody>
      </p:sp>
      <p:sp>
        <p:nvSpPr>
          <p:cNvPr id="4" name="TextBox 3">
            <a:extLst>
              <a:ext uri="{FF2B5EF4-FFF2-40B4-BE49-F238E27FC236}">
                <a16:creationId xmlns:a16="http://schemas.microsoft.com/office/drawing/2014/main" id="{186737C7-D736-43F4-AA69-E80A341871E7}"/>
              </a:ext>
            </a:extLst>
          </p:cNvPr>
          <p:cNvSpPr txBox="1"/>
          <p:nvPr/>
        </p:nvSpPr>
        <p:spPr>
          <a:xfrm>
            <a:off x="127417" y="146154"/>
            <a:ext cx="214359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highlight>
                  <a:srgbClr val="FFFF00"/>
                </a:highlight>
              </a:rPr>
              <a:t>Watch</a:t>
            </a:r>
            <a:r>
              <a:rPr lang="en-US" dirty="0"/>
              <a:t> / do / teach</a:t>
            </a:r>
          </a:p>
        </p:txBody>
      </p:sp>
      <p:sp>
        <p:nvSpPr>
          <p:cNvPr id="5" name="TextBox 4">
            <a:extLst>
              <a:ext uri="{FF2B5EF4-FFF2-40B4-BE49-F238E27FC236}">
                <a16:creationId xmlns:a16="http://schemas.microsoft.com/office/drawing/2014/main" id="{C2745A3A-C3F0-441E-A8D5-22AA1095AB8C}"/>
              </a:ext>
            </a:extLst>
          </p:cNvPr>
          <p:cNvSpPr txBox="1"/>
          <p:nvPr/>
        </p:nvSpPr>
        <p:spPr>
          <a:xfrm>
            <a:off x="1813810" y="1957465"/>
            <a:ext cx="822710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Vote </a:t>
            </a:r>
            <a:r>
              <a:rPr lang="en-US" dirty="0">
                <a:cs typeface="Calibri"/>
              </a:rPr>
              <a:t>in Blackboard for which of these you want to see Ben cover in lecture (now)</a:t>
            </a:r>
            <a:endParaRPr lang="en-US" dirty="0"/>
          </a:p>
        </p:txBody>
      </p:sp>
    </p:spTree>
    <p:extLst>
      <p:ext uri="{BB962C8B-B14F-4D97-AF65-F5344CB8AC3E}">
        <p14:creationId xmlns:p14="http://schemas.microsoft.com/office/powerpoint/2010/main" val="1003877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960DA-6921-433F-8ED3-76ACF8A3C122}"/>
              </a:ext>
            </a:extLst>
          </p:cNvPr>
          <p:cNvSpPr>
            <a:spLocks noGrp="1"/>
          </p:cNvSpPr>
          <p:nvPr>
            <p:ph sz="half" idx="1"/>
          </p:nvPr>
        </p:nvSpPr>
        <p:spPr>
          <a:xfrm>
            <a:off x="363512" y="563953"/>
            <a:ext cx="5656288" cy="5613010"/>
          </a:xfrm>
        </p:spPr>
        <p:txBody>
          <a:bodyPr vert="horz" lIns="91440" tIns="45720" rIns="91440" bIns="45720" rtlCol="0" anchor="t">
            <a:normAutofit/>
          </a:bodyPr>
          <a:lstStyle/>
          <a:p>
            <a:pPr marL="0" indent="0">
              <a:buNone/>
            </a:pPr>
            <a:r>
              <a:rPr lang="en-US" sz="2400" u="sng" dirty="0">
                <a:cs typeface="Calibri"/>
              </a:rPr>
              <a:t>Make a product or component in-house</a:t>
            </a:r>
            <a:br>
              <a:rPr lang="en-US" sz="2400" u="sng" dirty="0">
                <a:cs typeface="Calibri"/>
              </a:rPr>
            </a:br>
            <a:endParaRPr lang="en-US" u="sng">
              <a:cs typeface="Calibri"/>
            </a:endParaRPr>
          </a:p>
          <a:p>
            <a:r>
              <a:rPr lang="en-US" dirty="0">
                <a:ea typeface="+mn-lt"/>
                <a:cs typeface="+mn-lt"/>
              </a:rPr>
              <a:t>Benefits:</a:t>
            </a:r>
          </a:p>
          <a:p>
            <a:pPr lvl="1"/>
            <a:r>
              <a:rPr lang="en-US" dirty="0">
                <a:ea typeface="+mn-lt"/>
                <a:cs typeface="+mn-lt"/>
              </a:rPr>
              <a:t>Build knowledge on how to create item</a:t>
            </a:r>
          </a:p>
          <a:p>
            <a:r>
              <a:rPr lang="en-US" dirty="0">
                <a:ea typeface="+mn-lt"/>
                <a:cs typeface="+mn-lt"/>
              </a:rPr>
              <a:t>Costs:</a:t>
            </a:r>
          </a:p>
          <a:p>
            <a:pPr lvl="1"/>
            <a:r>
              <a:rPr lang="en-US" dirty="0">
                <a:ea typeface="+mn-lt"/>
                <a:cs typeface="+mn-lt"/>
              </a:rPr>
              <a:t>Need to spend person-time building relevant skills</a:t>
            </a:r>
          </a:p>
          <a:p>
            <a:pPr lvl="1"/>
            <a:r>
              <a:rPr lang="en-US" dirty="0">
                <a:ea typeface="+mn-lt"/>
                <a:cs typeface="+mn-lt"/>
              </a:rPr>
              <a:t>Our business then has less staffing for other activities</a:t>
            </a:r>
          </a:p>
          <a:p>
            <a:r>
              <a:rPr lang="en-US" dirty="0">
                <a:ea typeface="+mn-lt"/>
                <a:cs typeface="+mn-lt"/>
              </a:rPr>
              <a:t>Risks:</a:t>
            </a:r>
          </a:p>
          <a:p>
            <a:pPr lvl="1"/>
            <a:r>
              <a:rPr lang="en-US" dirty="0">
                <a:ea typeface="+mn-lt"/>
                <a:cs typeface="+mn-lt"/>
              </a:rPr>
              <a:t>The trained person may leave</a:t>
            </a:r>
          </a:p>
        </p:txBody>
      </p:sp>
      <p:sp>
        <p:nvSpPr>
          <p:cNvPr id="4" name="Content Placeholder 3">
            <a:extLst>
              <a:ext uri="{FF2B5EF4-FFF2-40B4-BE49-F238E27FC236}">
                <a16:creationId xmlns:a16="http://schemas.microsoft.com/office/drawing/2014/main" id="{0BF09FA7-850B-448F-BBB3-5E12685A8C9E}"/>
              </a:ext>
            </a:extLst>
          </p:cNvPr>
          <p:cNvSpPr>
            <a:spLocks noGrp="1"/>
          </p:cNvSpPr>
          <p:nvPr>
            <p:ph sz="half" idx="2"/>
          </p:nvPr>
        </p:nvSpPr>
        <p:spPr>
          <a:xfrm>
            <a:off x="6172200" y="563953"/>
            <a:ext cx="5181600" cy="5613010"/>
          </a:xfrm>
        </p:spPr>
        <p:txBody>
          <a:bodyPr vert="horz" lIns="91440" tIns="45720" rIns="91440" bIns="45720" rtlCol="0" anchor="t">
            <a:normAutofit/>
          </a:bodyPr>
          <a:lstStyle/>
          <a:p>
            <a:pPr marL="0" indent="0">
              <a:buNone/>
            </a:pPr>
            <a:r>
              <a:rPr lang="en-US" u="sng" dirty="0">
                <a:cs typeface="Calibri"/>
              </a:rPr>
              <a:t>procure product or component from outside vendors</a:t>
            </a:r>
            <a:endParaRPr lang="en-US" u="sng"/>
          </a:p>
          <a:p>
            <a:r>
              <a:rPr lang="en-US" dirty="0">
                <a:cs typeface="Calibri"/>
              </a:rPr>
              <a:t>Benefits:</a:t>
            </a:r>
          </a:p>
          <a:p>
            <a:pPr lvl="1"/>
            <a:r>
              <a:rPr lang="en-US" dirty="0">
                <a:cs typeface="Calibri"/>
              </a:rPr>
              <a:t>Potentially faster response</a:t>
            </a:r>
          </a:p>
          <a:p>
            <a:r>
              <a:rPr lang="en-US" dirty="0">
                <a:cs typeface="Calibri"/>
              </a:rPr>
              <a:t>Costs:</a:t>
            </a:r>
          </a:p>
          <a:p>
            <a:pPr lvl="1"/>
            <a:r>
              <a:rPr lang="en-US" dirty="0">
                <a:cs typeface="Calibri"/>
              </a:rPr>
              <a:t>May not be precisely what we need</a:t>
            </a:r>
          </a:p>
          <a:p>
            <a:pPr lvl="1"/>
            <a:r>
              <a:rPr lang="en-US" dirty="0">
                <a:cs typeface="Calibri"/>
              </a:rPr>
              <a:t>Whatever the vendor wants to charge</a:t>
            </a:r>
            <a:endParaRPr lang="en-US"/>
          </a:p>
          <a:p>
            <a:r>
              <a:rPr lang="en-US" dirty="0">
                <a:cs typeface="Calibri"/>
              </a:rPr>
              <a:t>Risks:</a:t>
            </a:r>
          </a:p>
          <a:p>
            <a:pPr lvl="1"/>
            <a:r>
              <a:rPr lang="en-US" dirty="0">
                <a:cs typeface="Calibri"/>
              </a:rPr>
              <a:t>The vendor may up the price or withhold the item</a:t>
            </a:r>
          </a:p>
        </p:txBody>
      </p:sp>
      <p:sp>
        <p:nvSpPr>
          <p:cNvPr id="7" name="TextBox 6">
            <a:extLst>
              <a:ext uri="{FF2B5EF4-FFF2-40B4-BE49-F238E27FC236}">
                <a16:creationId xmlns:a16="http://schemas.microsoft.com/office/drawing/2014/main" id="{D6120A88-7C32-4C05-AC62-903E86DFBF37}"/>
              </a:ext>
            </a:extLst>
          </p:cNvPr>
          <p:cNvSpPr txBox="1"/>
          <p:nvPr/>
        </p:nvSpPr>
        <p:spPr>
          <a:xfrm>
            <a:off x="2775679" y="5105400"/>
            <a:ext cx="6091003"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More data needed:</a:t>
            </a:r>
            <a:endParaRPr lang="en-US" dirty="0"/>
          </a:p>
          <a:p>
            <a:pPr marL="285750" indent="-285750" algn="ctr">
              <a:buFont typeface="Arial"/>
              <a:buChar char="•"/>
            </a:pPr>
            <a:r>
              <a:rPr lang="en-US" dirty="0">
                <a:cs typeface="Calibri"/>
              </a:rPr>
              <a:t>History</a:t>
            </a:r>
          </a:p>
          <a:p>
            <a:pPr marL="285750" indent="-285750" algn="ctr">
              <a:buFont typeface="Arial"/>
              <a:buChar char="•"/>
            </a:pPr>
            <a:r>
              <a:rPr lang="en-US" dirty="0">
                <a:cs typeface="Calibri"/>
              </a:rPr>
              <a:t>Stakeholders</a:t>
            </a:r>
          </a:p>
          <a:p>
            <a:pPr marL="285750" indent="-285750" algn="ctr">
              <a:buFont typeface="Arial"/>
              <a:buChar char="•"/>
            </a:pPr>
            <a:r>
              <a:rPr lang="en-US" dirty="0"/>
              <a:t>What's the relevant timeline?</a:t>
            </a:r>
            <a:endParaRPr lang="en-US">
              <a:cs typeface="Calibri"/>
            </a:endParaRPr>
          </a:p>
          <a:p>
            <a:pPr marL="285750" indent="-285750" algn="ctr">
              <a:buFont typeface="Arial"/>
              <a:buChar char="•"/>
            </a:pPr>
            <a:r>
              <a:rPr lang="en-US" dirty="0">
                <a:cs typeface="Calibri"/>
              </a:rPr>
              <a:t>What's the durability of the activity?</a:t>
            </a:r>
          </a:p>
          <a:p>
            <a:pPr marL="285750" indent="-285750" algn="ctr">
              <a:buFont typeface="Arial"/>
              <a:buChar char="•"/>
            </a:pPr>
            <a:r>
              <a:rPr lang="en-US" dirty="0">
                <a:cs typeface="Calibri"/>
              </a:rPr>
              <a:t>Can our business survive without this component?</a:t>
            </a:r>
          </a:p>
        </p:txBody>
      </p:sp>
      <p:sp>
        <p:nvSpPr>
          <p:cNvPr id="2" name="TextBox 1">
            <a:extLst>
              <a:ext uri="{FF2B5EF4-FFF2-40B4-BE49-F238E27FC236}">
                <a16:creationId xmlns:a16="http://schemas.microsoft.com/office/drawing/2014/main" id="{E8A6DBF2-CEDB-4757-983B-D5902A0F35C5}"/>
              </a:ext>
            </a:extLst>
          </p:cNvPr>
          <p:cNvSpPr txBox="1"/>
          <p:nvPr/>
        </p:nvSpPr>
        <p:spPr>
          <a:xfrm>
            <a:off x="502170" y="6329597"/>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rPr>
              <a:t>Quantify each aspect</a:t>
            </a:r>
            <a:endParaRPr lang="en-US" sz="2000">
              <a:solidFill>
                <a:srgbClr val="FF0000"/>
              </a:solidFill>
              <a:cs typeface="Calibri"/>
            </a:endParaRPr>
          </a:p>
        </p:txBody>
      </p:sp>
    </p:spTree>
    <p:extLst>
      <p:ext uri="{BB962C8B-B14F-4D97-AF65-F5344CB8AC3E}">
        <p14:creationId xmlns:p14="http://schemas.microsoft.com/office/powerpoint/2010/main" val="27206948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A9E2-BA15-44CD-8861-295B822B97F7}"/>
              </a:ext>
            </a:extLst>
          </p:cNvPr>
          <p:cNvSpPr>
            <a:spLocks noGrp="1"/>
          </p:cNvSpPr>
          <p:nvPr>
            <p:ph sz="half" idx="1"/>
          </p:nvPr>
        </p:nvSpPr>
        <p:spPr>
          <a:xfrm>
            <a:off x="838200" y="576445"/>
            <a:ext cx="5181600" cy="5600518"/>
          </a:xfrm>
        </p:spPr>
        <p:txBody>
          <a:bodyPr vert="horz" lIns="91440" tIns="45720" rIns="91440" bIns="45720" rtlCol="0" anchor="t">
            <a:normAutofit/>
          </a:bodyPr>
          <a:lstStyle/>
          <a:p>
            <a:pPr marL="0" indent="0">
              <a:buNone/>
            </a:pPr>
            <a:r>
              <a:rPr lang="en-US" u="sng" dirty="0">
                <a:cs typeface="Calibri"/>
              </a:rPr>
              <a:t>invest in a project</a:t>
            </a:r>
          </a:p>
          <a:p>
            <a:endParaRPr lang="en-US" dirty="0">
              <a:cs typeface="Calibri"/>
            </a:endParaRPr>
          </a:p>
          <a:p>
            <a:r>
              <a:rPr lang="en-US" dirty="0">
                <a:cs typeface="Calibri"/>
              </a:rPr>
              <a:t>Benefits:</a:t>
            </a:r>
          </a:p>
          <a:p>
            <a:pPr marL="914400" lvl="1"/>
            <a:r>
              <a:rPr lang="en-US">
                <a:cs typeface="Calibri"/>
              </a:rPr>
              <a:t>Mature a useful technology</a:t>
            </a:r>
            <a:endParaRPr lang="en-US" dirty="0">
              <a:cs typeface="Calibri"/>
            </a:endParaRPr>
          </a:p>
          <a:p>
            <a:pPr marL="914400" lvl="1"/>
            <a:r>
              <a:rPr lang="en-US">
                <a:cs typeface="Calibri"/>
              </a:rPr>
              <a:t>Learn through participation</a:t>
            </a:r>
            <a:endParaRPr lang="en-US" dirty="0">
              <a:cs typeface="Calibri"/>
            </a:endParaRPr>
          </a:p>
          <a:p>
            <a:r>
              <a:rPr lang="en-US">
                <a:cs typeface="Calibri"/>
              </a:rPr>
              <a:t>Costs:</a:t>
            </a:r>
          </a:p>
          <a:p>
            <a:pPr lvl="1"/>
            <a:r>
              <a:rPr lang="en-US">
                <a:cs typeface="Calibri"/>
              </a:rPr>
              <a:t>Financial investment cost</a:t>
            </a:r>
          </a:p>
          <a:p>
            <a:pPr lvl="1"/>
            <a:r>
              <a:rPr lang="en-US" dirty="0">
                <a:cs typeface="Calibri"/>
              </a:rPr>
              <a:t>Investigation and evaluation of opportunity</a:t>
            </a:r>
          </a:p>
          <a:p>
            <a:r>
              <a:rPr lang="en-US" dirty="0">
                <a:cs typeface="Calibri"/>
              </a:rPr>
              <a:t>Risks:</a:t>
            </a:r>
          </a:p>
          <a:p>
            <a:pPr marL="914400" lvl="1"/>
            <a:r>
              <a:rPr lang="en-US">
                <a:cs typeface="Calibri"/>
              </a:rPr>
              <a:t>Project may fail</a:t>
            </a:r>
            <a:endParaRPr lang="en-US" dirty="0">
              <a:cs typeface="Calibri"/>
            </a:endParaRPr>
          </a:p>
        </p:txBody>
      </p:sp>
      <p:sp>
        <p:nvSpPr>
          <p:cNvPr id="4" name="Content Placeholder 3">
            <a:extLst>
              <a:ext uri="{FF2B5EF4-FFF2-40B4-BE49-F238E27FC236}">
                <a16:creationId xmlns:a16="http://schemas.microsoft.com/office/drawing/2014/main" id="{242561F2-1162-4C82-8D55-0A8FEC299E0B}"/>
              </a:ext>
            </a:extLst>
          </p:cNvPr>
          <p:cNvSpPr>
            <a:spLocks noGrp="1"/>
          </p:cNvSpPr>
          <p:nvPr>
            <p:ph sz="half" idx="2"/>
          </p:nvPr>
        </p:nvSpPr>
        <p:spPr>
          <a:xfrm>
            <a:off x="6172200" y="576445"/>
            <a:ext cx="5181600" cy="5600518"/>
          </a:xfrm>
        </p:spPr>
        <p:txBody>
          <a:bodyPr vert="horz" lIns="91440" tIns="45720" rIns="91440" bIns="45720" rtlCol="0" anchor="t">
            <a:normAutofit/>
          </a:bodyPr>
          <a:lstStyle/>
          <a:p>
            <a:pPr marL="0" indent="0">
              <a:buNone/>
            </a:pPr>
            <a:r>
              <a:rPr lang="en-US" u="sng" dirty="0">
                <a:cs typeface="Calibri"/>
              </a:rPr>
              <a:t>Do not invest in a project</a:t>
            </a:r>
          </a:p>
          <a:p>
            <a:endParaRPr lang="en-US" dirty="0">
              <a:cs typeface="Calibri"/>
            </a:endParaRPr>
          </a:p>
          <a:p>
            <a:r>
              <a:rPr lang="en-US" dirty="0">
                <a:cs typeface="Calibri"/>
              </a:rPr>
              <a:t>Benefits:</a:t>
            </a:r>
          </a:p>
          <a:p>
            <a:pPr marL="914400" lvl="1"/>
            <a:r>
              <a:rPr lang="en-US">
                <a:cs typeface="Calibri"/>
              </a:rPr>
              <a:t>Financial savings</a:t>
            </a:r>
            <a:endParaRPr lang="en-US" dirty="0">
              <a:cs typeface="Calibri"/>
            </a:endParaRPr>
          </a:p>
          <a:p>
            <a:pPr marL="914400" lvl="1"/>
            <a:r>
              <a:rPr lang="en-US">
                <a:cs typeface="Calibri"/>
              </a:rPr>
              <a:t>Less risk</a:t>
            </a:r>
            <a:endParaRPr lang="en-US" dirty="0">
              <a:cs typeface="Calibri"/>
            </a:endParaRPr>
          </a:p>
          <a:p>
            <a:r>
              <a:rPr lang="en-US" dirty="0">
                <a:cs typeface="Calibri"/>
              </a:rPr>
              <a:t>Costs:</a:t>
            </a:r>
          </a:p>
          <a:p>
            <a:pPr marL="914400" lvl="1"/>
            <a:r>
              <a:rPr lang="en-US">
                <a:cs typeface="Calibri"/>
              </a:rPr>
              <a:t>Miss the potential gains </a:t>
            </a:r>
            <a:endParaRPr lang="en-US" dirty="0">
              <a:cs typeface="Calibri"/>
            </a:endParaRPr>
          </a:p>
          <a:p>
            <a:r>
              <a:rPr lang="en-US" dirty="0">
                <a:cs typeface="Calibri"/>
              </a:rPr>
              <a:t>Risks:</a:t>
            </a:r>
          </a:p>
          <a:p>
            <a:pPr marL="914400" lvl="1"/>
            <a:r>
              <a:rPr lang="en-US">
                <a:cs typeface="Calibri"/>
              </a:rPr>
              <a:t>Project may be vital to your success</a:t>
            </a:r>
            <a:endParaRPr lang="en-US" dirty="0">
              <a:cs typeface="Calibri"/>
            </a:endParaRPr>
          </a:p>
        </p:txBody>
      </p:sp>
      <p:sp>
        <p:nvSpPr>
          <p:cNvPr id="7" name="TextBox 6">
            <a:extLst>
              <a:ext uri="{FF2B5EF4-FFF2-40B4-BE49-F238E27FC236}">
                <a16:creationId xmlns:a16="http://schemas.microsoft.com/office/drawing/2014/main" id="{6FE36081-8FBF-45E3-B641-60E5E2C5A42D}"/>
              </a:ext>
            </a:extLst>
          </p:cNvPr>
          <p:cNvSpPr txBox="1"/>
          <p:nvPr/>
        </p:nvSpPr>
        <p:spPr>
          <a:xfrm>
            <a:off x="4062334" y="6029794"/>
            <a:ext cx="3342806"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More data needed:</a:t>
            </a:r>
          </a:p>
          <a:p>
            <a:pPr marL="285750" indent="-285750" algn="ctr">
              <a:buFont typeface="Arial,Sans-Serif"/>
              <a:buChar char="•"/>
            </a:pPr>
            <a:r>
              <a:rPr lang="en-US" dirty="0"/>
              <a:t>What's the relevant timeline?</a:t>
            </a:r>
            <a:endParaRPr lang="en-US" dirty="0">
              <a:cs typeface="Calibri"/>
            </a:endParaRPr>
          </a:p>
          <a:p>
            <a:pPr algn="ctr"/>
            <a:endParaRPr lang="en-US" dirty="0">
              <a:cs typeface="Calibri"/>
            </a:endParaRPr>
          </a:p>
        </p:txBody>
      </p:sp>
      <p:sp>
        <p:nvSpPr>
          <p:cNvPr id="2" name="TextBox 1">
            <a:extLst>
              <a:ext uri="{FF2B5EF4-FFF2-40B4-BE49-F238E27FC236}">
                <a16:creationId xmlns:a16="http://schemas.microsoft.com/office/drawing/2014/main" id="{0ED9E5CE-8C88-4C32-8358-0A5DB049F3B0}"/>
              </a:ext>
            </a:extLst>
          </p:cNvPr>
          <p:cNvSpPr txBox="1"/>
          <p:nvPr/>
        </p:nvSpPr>
        <p:spPr>
          <a:xfrm>
            <a:off x="502170" y="6329597"/>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rPr>
              <a:t>Quantify each aspect</a:t>
            </a:r>
            <a:endParaRPr lang="en-US" sz="2000">
              <a:solidFill>
                <a:srgbClr val="FF0000"/>
              </a:solidFill>
              <a:cs typeface="Calibri"/>
            </a:endParaRPr>
          </a:p>
        </p:txBody>
      </p:sp>
    </p:spTree>
    <p:extLst>
      <p:ext uri="{BB962C8B-B14F-4D97-AF65-F5344CB8AC3E}">
        <p14:creationId xmlns:p14="http://schemas.microsoft.com/office/powerpoint/2010/main" val="3555954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6EB53-5353-4156-B179-AD0A51D60BC0}"/>
              </a:ext>
            </a:extLst>
          </p:cNvPr>
          <p:cNvSpPr>
            <a:spLocks noGrp="1"/>
          </p:cNvSpPr>
          <p:nvPr>
            <p:ph sz="half" idx="1"/>
          </p:nvPr>
        </p:nvSpPr>
        <p:spPr>
          <a:xfrm>
            <a:off x="838200" y="464019"/>
            <a:ext cx="5181600" cy="5712944"/>
          </a:xfrm>
        </p:spPr>
        <p:txBody>
          <a:bodyPr vert="horz" lIns="91440" tIns="45720" rIns="91440" bIns="45720" rtlCol="0" anchor="t">
            <a:normAutofit lnSpcReduction="10000"/>
          </a:bodyPr>
          <a:lstStyle/>
          <a:p>
            <a:pPr marL="0" indent="0">
              <a:buNone/>
            </a:pPr>
            <a:r>
              <a:rPr lang="en-US" u="sng" dirty="0">
                <a:cs typeface="Calibri"/>
              </a:rPr>
              <a:t>Bid for a project</a:t>
            </a:r>
          </a:p>
          <a:p>
            <a:endParaRPr lang="en-US" dirty="0">
              <a:cs typeface="Calibri"/>
            </a:endParaRPr>
          </a:p>
          <a:p>
            <a:r>
              <a:rPr lang="en-US" dirty="0">
                <a:cs typeface="Calibri"/>
              </a:rPr>
              <a:t>Benefits:</a:t>
            </a:r>
          </a:p>
          <a:p>
            <a:pPr lvl="1"/>
            <a:r>
              <a:rPr lang="en-US" dirty="0">
                <a:cs typeface="Calibri"/>
              </a:rPr>
              <a:t>Gain visibility with customer</a:t>
            </a:r>
          </a:p>
          <a:p>
            <a:pPr lvl="1"/>
            <a:r>
              <a:rPr lang="en-US" dirty="0">
                <a:cs typeface="Calibri"/>
              </a:rPr>
              <a:t>Expand scope of our business</a:t>
            </a:r>
          </a:p>
          <a:p>
            <a:r>
              <a:rPr lang="en-US" dirty="0">
                <a:cs typeface="Calibri"/>
              </a:rPr>
              <a:t>Costs:</a:t>
            </a:r>
          </a:p>
          <a:p>
            <a:pPr lvl="1"/>
            <a:r>
              <a:rPr lang="en-US" dirty="0">
                <a:cs typeface="Calibri"/>
              </a:rPr>
              <a:t>We will need additional staffing</a:t>
            </a:r>
          </a:p>
          <a:p>
            <a:pPr lvl="1"/>
            <a:r>
              <a:rPr lang="en-US" dirty="0">
                <a:cs typeface="Calibri"/>
              </a:rPr>
              <a:t>We don't have expertise in relevant domains</a:t>
            </a:r>
          </a:p>
          <a:p>
            <a:r>
              <a:rPr lang="en-US" dirty="0">
                <a:cs typeface="Calibri"/>
              </a:rPr>
              <a:t>Risks:</a:t>
            </a:r>
          </a:p>
          <a:p>
            <a:pPr lvl="1"/>
            <a:r>
              <a:rPr lang="en-US" dirty="0">
                <a:cs typeface="Calibri"/>
              </a:rPr>
              <a:t>Bid will be an outlier compared with other bids</a:t>
            </a:r>
          </a:p>
          <a:p>
            <a:pPr lvl="1"/>
            <a:r>
              <a:rPr lang="en-US" dirty="0">
                <a:cs typeface="Calibri"/>
              </a:rPr>
              <a:t>Customer will be unsatisfied with result</a:t>
            </a:r>
          </a:p>
        </p:txBody>
      </p:sp>
      <p:sp>
        <p:nvSpPr>
          <p:cNvPr id="4" name="Content Placeholder 3">
            <a:extLst>
              <a:ext uri="{FF2B5EF4-FFF2-40B4-BE49-F238E27FC236}">
                <a16:creationId xmlns:a16="http://schemas.microsoft.com/office/drawing/2014/main" id="{E1BBCA4A-0172-4C05-A33B-200241A23ED8}"/>
              </a:ext>
            </a:extLst>
          </p:cNvPr>
          <p:cNvSpPr>
            <a:spLocks noGrp="1"/>
          </p:cNvSpPr>
          <p:nvPr>
            <p:ph sz="half" idx="2"/>
          </p:nvPr>
        </p:nvSpPr>
        <p:spPr>
          <a:xfrm>
            <a:off x="6172200" y="414052"/>
            <a:ext cx="5181600" cy="5762911"/>
          </a:xfrm>
        </p:spPr>
        <p:txBody>
          <a:bodyPr vert="horz" lIns="91440" tIns="45720" rIns="91440" bIns="45720" rtlCol="0" anchor="t">
            <a:normAutofit lnSpcReduction="10000"/>
          </a:bodyPr>
          <a:lstStyle/>
          <a:p>
            <a:pPr marL="0" indent="0">
              <a:buNone/>
            </a:pPr>
            <a:r>
              <a:rPr lang="en-US" u="sng" dirty="0">
                <a:cs typeface="Calibri"/>
              </a:rPr>
              <a:t>Do not bid for a project</a:t>
            </a:r>
          </a:p>
          <a:p>
            <a:endParaRPr lang="en-US" dirty="0">
              <a:cs typeface="Calibri"/>
            </a:endParaRPr>
          </a:p>
          <a:p>
            <a:r>
              <a:rPr lang="en-US" dirty="0">
                <a:cs typeface="Calibri"/>
              </a:rPr>
              <a:t>Benefits:</a:t>
            </a:r>
          </a:p>
          <a:p>
            <a:pPr lvl="1"/>
            <a:r>
              <a:rPr lang="en-US" dirty="0">
                <a:cs typeface="Calibri"/>
              </a:rPr>
              <a:t>Frees up staffing capacity for other efforts</a:t>
            </a:r>
          </a:p>
          <a:p>
            <a:r>
              <a:rPr lang="en-US" dirty="0">
                <a:cs typeface="Calibri"/>
              </a:rPr>
              <a:t>Costs:</a:t>
            </a:r>
          </a:p>
          <a:p>
            <a:pPr lvl="1"/>
            <a:r>
              <a:rPr lang="en-US" dirty="0">
                <a:cs typeface="Calibri"/>
              </a:rPr>
              <a:t>Miss opportunity for revenue</a:t>
            </a:r>
          </a:p>
          <a:p>
            <a:r>
              <a:rPr lang="en-US" dirty="0">
                <a:cs typeface="Calibri"/>
              </a:rPr>
              <a:t>Risks:</a:t>
            </a:r>
          </a:p>
          <a:p>
            <a:pPr lvl="1"/>
            <a:r>
              <a:rPr lang="en-US" dirty="0">
                <a:cs typeface="Calibri"/>
              </a:rPr>
              <a:t>Lose credibility with customer</a:t>
            </a:r>
          </a:p>
        </p:txBody>
      </p:sp>
      <p:sp>
        <p:nvSpPr>
          <p:cNvPr id="7" name="TextBox 6">
            <a:extLst>
              <a:ext uri="{FF2B5EF4-FFF2-40B4-BE49-F238E27FC236}">
                <a16:creationId xmlns:a16="http://schemas.microsoft.com/office/drawing/2014/main" id="{83DBA0EF-7CD1-4804-963E-10D167061F14}"/>
              </a:ext>
            </a:extLst>
          </p:cNvPr>
          <p:cNvSpPr txBox="1"/>
          <p:nvPr/>
        </p:nvSpPr>
        <p:spPr>
          <a:xfrm>
            <a:off x="3762531" y="5430187"/>
            <a:ext cx="5279035"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More data needed:</a:t>
            </a:r>
          </a:p>
          <a:p>
            <a:pPr marL="285750" indent="-285750" algn="ctr">
              <a:buFont typeface="Arial"/>
              <a:buChar char="•"/>
            </a:pPr>
            <a:r>
              <a:rPr lang="en-US" dirty="0">
                <a:cs typeface="Calibri"/>
              </a:rPr>
              <a:t>History</a:t>
            </a:r>
          </a:p>
          <a:p>
            <a:pPr marL="285750" indent="-285750" algn="ctr">
              <a:buFont typeface="Arial"/>
              <a:buChar char="•"/>
            </a:pPr>
            <a:r>
              <a:rPr lang="en-US" dirty="0">
                <a:cs typeface="Calibri"/>
              </a:rPr>
              <a:t>Stakeholders</a:t>
            </a:r>
          </a:p>
          <a:p>
            <a:pPr marL="285750" indent="-285750" algn="ctr">
              <a:buFont typeface="Arial,Sans-Serif"/>
              <a:buChar char="•"/>
            </a:pPr>
            <a:r>
              <a:rPr lang="en-US" dirty="0"/>
              <a:t>What's the relevant timeline?</a:t>
            </a:r>
            <a:endParaRPr lang="en-US" dirty="0">
              <a:cs typeface="Calibri"/>
            </a:endParaRPr>
          </a:p>
          <a:p>
            <a:pPr marL="285750" indent="-285750" algn="ctr">
              <a:buFont typeface="Arial,Sans-Serif"/>
              <a:buChar char="•"/>
            </a:pPr>
            <a:r>
              <a:rPr lang="en-US" dirty="0">
                <a:cs typeface="Calibri"/>
              </a:rPr>
              <a:t>Will our business survive without this project?</a:t>
            </a:r>
          </a:p>
        </p:txBody>
      </p:sp>
      <p:sp>
        <p:nvSpPr>
          <p:cNvPr id="2" name="TextBox 1">
            <a:extLst>
              <a:ext uri="{FF2B5EF4-FFF2-40B4-BE49-F238E27FC236}">
                <a16:creationId xmlns:a16="http://schemas.microsoft.com/office/drawing/2014/main" id="{B9014634-0668-4428-B560-55E1D80A5C5A}"/>
              </a:ext>
            </a:extLst>
          </p:cNvPr>
          <p:cNvSpPr txBox="1"/>
          <p:nvPr/>
        </p:nvSpPr>
        <p:spPr>
          <a:xfrm>
            <a:off x="502170" y="6329597"/>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rPr>
              <a:t>Quantify each aspect</a:t>
            </a:r>
            <a:endParaRPr lang="en-US" sz="2000">
              <a:solidFill>
                <a:srgbClr val="FF0000"/>
              </a:solidFill>
              <a:cs typeface="Calibri"/>
            </a:endParaRPr>
          </a:p>
        </p:txBody>
      </p:sp>
    </p:spTree>
    <p:extLst>
      <p:ext uri="{BB962C8B-B14F-4D97-AF65-F5344CB8AC3E}">
        <p14:creationId xmlns:p14="http://schemas.microsoft.com/office/powerpoint/2010/main" val="204823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9853-48E1-4D0C-AD55-5B124D40E784}"/>
              </a:ext>
            </a:extLst>
          </p:cNvPr>
          <p:cNvSpPr>
            <a:spLocks noGrp="1"/>
          </p:cNvSpPr>
          <p:nvPr>
            <p:ph type="title"/>
          </p:nvPr>
        </p:nvSpPr>
        <p:spPr/>
        <p:txBody>
          <a:bodyPr/>
          <a:lstStyle/>
          <a:p>
            <a:r>
              <a:rPr lang="en-US" dirty="0">
                <a:cs typeface="Calibri Light"/>
              </a:rPr>
              <a:t>Points raised in feedback session last week</a:t>
            </a:r>
            <a:endParaRPr lang="en-US" dirty="0"/>
          </a:p>
        </p:txBody>
      </p:sp>
      <p:sp>
        <p:nvSpPr>
          <p:cNvPr id="3" name="Content Placeholder 2">
            <a:extLst>
              <a:ext uri="{FF2B5EF4-FFF2-40B4-BE49-F238E27FC236}">
                <a16:creationId xmlns:a16="http://schemas.microsoft.com/office/drawing/2014/main" id="{DD4BB71A-E931-4156-BCFD-93E852ACA0B2}"/>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a:p>
            <a:r>
              <a:rPr lang="en-US" dirty="0">
                <a:cs typeface="Calibri"/>
              </a:rPr>
              <a:t>"Inconsistent teaching style"</a:t>
            </a:r>
          </a:p>
          <a:p>
            <a:endParaRPr lang="en-US" dirty="0">
              <a:cs typeface="Calibri"/>
            </a:endParaRPr>
          </a:p>
          <a:p>
            <a:pPr marL="0" indent="0">
              <a:buNone/>
            </a:pPr>
            <a:r>
              <a:rPr lang="en-US" dirty="0">
                <a:cs typeface="Calibri"/>
              </a:rPr>
              <a:t>--&gt; Fail fast, iterative improvement</a:t>
            </a:r>
          </a:p>
        </p:txBody>
      </p:sp>
    </p:spTree>
    <p:extLst>
      <p:ext uri="{BB962C8B-B14F-4D97-AF65-F5344CB8AC3E}">
        <p14:creationId xmlns:p14="http://schemas.microsoft.com/office/powerpoint/2010/main" val="24610901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DC018-24A7-490B-A891-013C6A8D79FF}"/>
              </a:ext>
            </a:extLst>
          </p:cNvPr>
          <p:cNvSpPr>
            <a:spLocks noGrp="1"/>
          </p:cNvSpPr>
          <p:nvPr>
            <p:ph sz="half" idx="1"/>
          </p:nvPr>
        </p:nvSpPr>
        <p:spPr>
          <a:xfrm>
            <a:off x="838200" y="763822"/>
            <a:ext cx="5181600" cy="5400650"/>
          </a:xfrm>
        </p:spPr>
        <p:txBody>
          <a:bodyPr vert="horz" lIns="91440" tIns="45720" rIns="91440" bIns="45720" rtlCol="0" anchor="t">
            <a:normAutofit/>
          </a:bodyPr>
          <a:lstStyle/>
          <a:p>
            <a:pPr marL="0" indent="0">
              <a:buNone/>
            </a:pPr>
            <a:r>
              <a:rPr lang="en-US" u="sng" dirty="0">
                <a:cs typeface="Calibri"/>
              </a:rPr>
              <a:t>hire additional staff</a:t>
            </a:r>
          </a:p>
          <a:p>
            <a:endParaRPr lang="en-US" dirty="0">
              <a:cs typeface="Calibri"/>
            </a:endParaRPr>
          </a:p>
          <a:p>
            <a:r>
              <a:rPr lang="en-US" dirty="0">
                <a:cs typeface="Calibri"/>
              </a:rPr>
              <a:t>Benefits:</a:t>
            </a:r>
          </a:p>
          <a:p>
            <a:pPr lvl="1"/>
            <a:r>
              <a:rPr lang="en-US" dirty="0">
                <a:cs typeface="Calibri"/>
              </a:rPr>
              <a:t>Expand work capacity</a:t>
            </a:r>
          </a:p>
          <a:p>
            <a:r>
              <a:rPr lang="en-US" dirty="0">
                <a:cs typeface="Calibri"/>
              </a:rPr>
              <a:t>Costs:</a:t>
            </a:r>
          </a:p>
          <a:p>
            <a:pPr lvl="1"/>
            <a:r>
              <a:rPr lang="en-US" dirty="0">
                <a:cs typeface="Calibri"/>
              </a:rPr>
              <a:t>Onboarding (training, getting accounts)</a:t>
            </a:r>
          </a:p>
          <a:p>
            <a:r>
              <a:rPr lang="en-US" dirty="0">
                <a:cs typeface="Calibri"/>
              </a:rPr>
              <a:t>Risks:</a:t>
            </a:r>
          </a:p>
          <a:p>
            <a:pPr lvl="1"/>
            <a:r>
              <a:rPr lang="en-US" dirty="0">
                <a:cs typeface="Calibri"/>
              </a:rPr>
              <a:t>New employees underperform</a:t>
            </a:r>
          </a:p>
        </p:txBody>
      </p:sp>
      <p:sp>
        <p:nvSpPr>
          <p:cNvPr id="4" name="Content Placeholder 3">
            <a:extLst>
              <a:ext uri="{FF2B5EF4-FFF2-40B4-BE49-F238E27FC236}">
                <a16:creationId xmlns:a16="http://schemas.microsoft.com/office/drawing/2014/main" id="{38F4CFC5-B845-41C6-85E0-35402AF9D4E9}"/>
              </a:ext>
            </a:extLst>
          </p:cNvPr>
          <p:cNvSpPr>
            <a:spLocks noGrp="1"/>
          </p:cNvSpPr>
          <p:nvPr>
            <p:ph sz="half" idx="2"/>
          </p:nvPr>
        </p:nvSpPr>
        <p:spPr>
          <a:xfrm>
            <a:off x="6172200" y="726347"/>
            <a:ext cx="5181600" cy="5438125"/>
          </a:xfrm>
        </p:spPr>
        <p:txBody>
          <a:bodyPr vert="horz" lIns="91440" tIns="45720" rIns="91440" bIns="45720" rtlCol="0" anchor="t">
            <a:normAutofit/>
          </a:bodyPr>
          <a:lstStyle/>
          <a:p>
            <a:pPr marL="0" indent="0">
              <a:buNone/>
            </a:pPr>
            <a:r>
              <a:rPr lang="en-US" u="sng" dirty="0">
                <a:cs typeface="Calibri"/>
              </a:rPr>
              <a:t>pay overtime wages</a:t>
            </a:r>
          </a:p>
          <a:p>
            <a:endParaRPr lang="en-US" dirty="0">
              <a:cs typeface="Calibri"/>
            </a:endParaRPr>
          </a:p>
          <a:p>
            <a:r>
              <a:rPr lang="en-US" dirty="0">
                <a:cs typeface="Calibri"/>
              </a:rPr>
              <a:t>Benefits:</a:t>
            </a:r>
          </a:p>
          <a:p>
            <a:pPr lvl="1"/>
            <a:r>
              <a:rPr lang="en-US" dirty="0">
                <a:cs typeface="Calibri"/>
              </a:rPr>
              <a:t>Staff is already trained</a:t>
            </a:r>
          </a:p>
          <a:p>
            <a:r>
              <a:rPr lang="en-US" dirty="0">
                <a:cs typeface="Calibri"/>
              </a:rPr>
              <a:t>Costs:</a:t>
            </a:r>
          </a:p>
          <a:p>
            <a:pPr lvl="1"/>
            <a:r>
              <a:rPr lang="en-US" dirty="0">
                <a:cs typeface="Calibri"/>
              </a:rPr>
              <a:t>Higher cost than normal hourly wage</a:t>
            </a:r>
          </a:p>
          <a:p>
            <a:r>
              <a:rPr lang="en-US" dirty="0">
                <a:cs typeface="Calibri"/>
              </a:rPr>
              <a:t>Risks:</a:t>
            </a:r>
          </a:p>
          <a:p>
            <a:pPr lvl="1"/>
            <a:r>
              <a:rPr lang="en-US" dirty="0">
                <a:cs typeface="Calibri"/>
              </a:rPr>
              <a:t>Burn out of existing staff</a:t>
            </a:r>
          </a:p>
        </p:txBody>
      </p:sp>
      <p:sp>
        <p:nvSpPr>
          <p:cNvPr id="7" name="TextBox 6">
            <a:extLst>
              <a:ext uri="{FF2B5EF4-FFF2-40B4-BE49-F238E27FC236}">
                <a16:creationId xmlns:a16="http://schemas.microsoft.com/office/drawing/2014/main" id="{DE610A51-642E-4134-8B0B-FCB001FB304A}"/>
              </a:ext>
            </a:extLst>
          </p:cNvPr>
          <p:cNvSpPr txBox="1"/>
          <p:nvPr/>
        </p:nvSpPr>
        <p:spPr>
          <a:xfrm>
            <a:off x="2850630" y="5255302"/>
            <a:ext cx="572874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More data needed:</a:t>
            </a:r>
          </a:p>
          <a:p>
            <a:pPr marL="285750" indent="-285750" algn="ctr">
              <a:buFont typeface="Arial"/>
              <a:buChar char="•"/>
            </a:pPr>
            <a:r>
              <a:rPr lang="en-US" dirty="0">
                <a:cs typeface="Calibri"/>
              </a:rPr>
              <a:t>Stakeholders</a:t>
            </a:r>
          </a:p>
          <a:p>
            <a:pPr marL="285750" indent="-285750" algn="ctr">
              <a:buFont typeface="Arial,Sans-Serif"/>
              <a:buChar char="•"/>
            </a:pPr>
            <a:r>
              <a:rPr lang="en-US" dirty="0"/>
              <a:t>What's the relevant timeline?</a:t>
            </a:r>
            <a:endParaRPr lang="en-US" dirty="0">
              <a:cs typeface="Calibri"/>
            </a:endParaRPr>
          </a:p>
          <a:p>
            <a:pPr marL="285750" indent="-285750" algn="ctr">
              <a:buFont typeface="Arial,Sans-Serif"/>
              <a:buChar char="•"/>
            </a:pPr>
            <a:r>
              <a:rPr lang="en-US" dirty="0">
                <a:cs typeface="Calibri"/>
              </a:rPr>
              <a:t>What's the durability of the activity?</a:t>
            </a:r>
          </a:p>
          <a:p>
            <a:pPr marL="285750" indent="-285750" algn="ctr">
              <a:buFont typeface="Arial,Sans-Serif"/>
              <a:buChar char="•"/>
            </a:pPr>
            <a:r>
              <a:rPr lang="en-US" dirty="0">
                <a:cs typeface="Calibri"/>
              </a:rPr>
              <a:t>Can our business survive without this component?</a:t>
            </a:r>
          </a:p>
        </p:txBody>
      </p:sp>
      <p:sp>
        <p:nvSpPr>
          <p:cNvPr id="2" name="TextBox 1">
            <a:extLst>
              <a:ext uri="{FF2B5EF4-FFF2-40B4-BE49-F238E27FC236}">
                <a16:creationId xmlns:a16="http://schemas.microsoft.com/office/drawing/2014/main" id="{D9DB6EDA-77AE-4203-B5E8-A1978F8E7F3C}"/>
              </a:ext>
            </a:extLst>
          </p:cNvPr>
          <p:cNvSpPr txBox="1"/>
          <p:nvPr/>
        </p:nvSpPr>
        <p:spPr>
          <a:xfrm>
            <a:off x="502170" y="6329597"/>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rPr>
              <a:t>Quantify each aspect</a:t>
            </a:r>
            <a:endParaRPr lang="en-US" sz="2000">
              <a:solidFill>
                <a:srgbClr val="FF0000"/>
              </a:solidFill>
              <a:cs typeface="Calibri"/>
            </a:endParaRPr>
          </a:p>
        </p:txBody>
      </p:sp>
    </p:spTree>
    <p:extLst>
      <p:ext uri="{BB962C8B-B14F-4D97-AF65-F5344CB8AC3E}">
        <p14:creationId xmlns:p14="http://schemas.microsoft.com/office/powerpoint/2010/main" val="33407710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FB1-9D0A-47B5-A629-129DD11B788C}"/>
              </a:ext>
            </a:extLst>
          </p:cNvPr>
          <p:cNvSpPr>
            <a:spLocks noGrp="1"/>
          </p:cNvSpPr>
          <p:nvPr>
            <p:ph type="title"/>
          </p:nvPr>
        </p:nvSpPr>
        <p:spPr/>
        <p:txBody>
          <a:bodyPr/>
          <a:lstStyle/>
          <a:p>
            <a:r>
              <a:rPr lang="en-US" i="1" dirty="0">
                <a:cs typeface="Calibri Light"/>
              </a:rPr>
              <a:t>Activity</a:t>
            </a:r>
            <a:r>
              <a:rPr lang="en-US" dirty="0">
                <a:cs typeface="Calibri Light"/>
              </a:rPr>
              <a:t>: Uses cases for cost-benefit analysis</a:t>
            </a:r>
            <a:endParaRPr lang="en-US" dirty="0"/>
          </a:p>
        </p:txBody>
      </p:sp>
      <p:sp>
        <p:nvSpPr>
          <p:cNvPr id="3" name="Content Placeholder 2">
            <a:extLst>
              <a:ext uri="{FF2B5EF4-FFF2-40B4-BE49-F238E27FC236}">
                <a16:creationId xmlns:a16="http://schemas.microsoft.com/office/drawing/2014/main" id="{91793CEF-CE2D-4ECB-9661-E297AC1DA875}"/>
              </a:ext>
            </a:extLst>
          </p:cNvPr>
          <p:cNvSpPr>
            <a:spLocks noGrp="1"/>
          </p:cNvSpPr>
          <p:nvPr>
            <p:ph idx="1"/>
          </p:nvPr>
        </p:nvSpPr>
        <p:spPr>
          <a:xfrm>
            <a:off x="263577" y="2312805"/>
            <a:ext cx="11739796" cy="3489404"/>
          </a:xfrm>
        </p:spPr>
        <p:txBody>
          <a:bodyPr vert="horz" lIns="91440" tIns="45720" rIns="91440" bIns="45720" rtlCol="0" anchor="t">
            <a:normAutofit lnSpcReduction="10000"/>
          </a:bodyPr>
          <a:lstStyle/>
          <a:p>
            <a:pPr marL="514350" indent="-514350">
              <a:buAutoNum type="arabicPeriod"/>
            </a:pPr>
            <a:r>
              <a:rPr lang="en-US" dirty="0">
                <a:cs typeface="Calibri"/>
              </a:rPr>
              <a:t>Make a product or component in-house or procure it from outside vendors?</a:t>
            </a:r>
            <a:endParaRPr lang="en-US"/>
          </a:p>
          <a:p>
            <a:pPr marL="514350" indent="-514350">
              <a:buAutoNum type="arabicPeriod"/>
            </a:pPr>
            <a:endParaRPr lang="en-US">
              <a:cs typeface="Calibri"/>
            </a:endParaRPr>
          </a:p>
          <a:p>
            <a:pPr marL="514350" indent="-514350">
              <a:buAutoNum type="arabicPeriod"/>
            </a:pPr>
            <a:r>
              <a:rPr lang="en-US" dirty="0">
                <a:cs typeface="Calibri"/>
              </a:rPr>
              <a:t>Whether to invest in a project  or not?</a:t>
            </a:r>
          </a:p>
          <a:p>
            <a:pPr marL="514350" indent="-514350">
              <a:buAutoNum type="arabicPeriod"/>
            </a:pPr>
            <a:endParaRPr lang="en-US" dirty="0">
              <a:cs typeface="Calibri"/>
            </a:endParaRPr>
          </a:p>
          <a:p>
            <a:pPr marL="514350" indent="-514350">
              <a:buAutoNum type="arabicPeriod"/>
            </a:pPr>
            <a:r>
              <a:rPr lang="en-US" dirty="0">
                <a:cs typeface="Calibri"/>
              </a:rPr>
              <a:t>Bid for a project or not?</a:t>
            </a:r>
          </a:p>
          <a:p>
            <a:pPr marL="514350" indent="-514350">
              <a:buAutoNum type="arabicPeriod"/>
            </a:pPr>
            <a:endParaRPr lang="en-US">
              <a:cs typeface="Calibri"/>
            </a:endParaRPr>
          </a:p>
          <a:p>
            <a:pPr marL="514350" indent="-514350">
              <a:buAutoNum type="arabicPeriod"/>
            </a:pPr>
            <a:r>
              <a:rPr lang="en-US" dirty="0">
                <a:cs typeface="Calibri"/>
              </a:rPr>
              <a:t>Whether to hire an additional labor or pay overtime wages?</a:t>
            </a:r>
          </a:p>
        </p:txBody>
      </p:sp>
      <p:sp>
        <p:nvSpPr>
          <p:cNvPr id="4" name="TextBox 3">
            <a:extLst>
              <a:ext uri="{FF2B5EF4-FFF2-40B4-BE49-F238E27FC236}">
                <a16:creationId xmlns:a16="http://schemas.microsoft.com/office/drawing/2014/main" id="{186737C7-D736-43F4-AA69-E80A341871E7}"/>
              </a:ext>
            </a:extLst>
          </p:cNvPr>
          <p:cNvSpPr txBox="1"/>
          <p:nvPr/>
        </p:nvSpPr>
        <p:spPr>
          <a:xfrm>
            <a:off x="127417" y="146154"/>
            <a:ext cx="214359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Watch / </a:t>
            </a:r>
            <a:r>
              <a:rPr lang="en-US" dirty="0">
                <a:highlight>
                  <a:srgbClr val="FFFF00"/>
                </a:highlight>
              </a:rPr>
              <a:t>do</a:t>
            </a:r>
            <a:r>
              <a:rPr lang="en-US" dirty="0"/>
              <a:t> / teach</a:t>
            </a:r>
          </a:p>
        </p:txBody>
      </p:sp>
      <p:sp>
        <p:nvSpPr>
          <p:cNvPr id="5" name="TextBox 4">
            <a:extLst>
              <a:ext uri="{FF2B5EF4-FFF2-40B4-BE49-F238E27FC236}">
                <a16:creationId xmlns:a16="http://schemas.microsoft.com/office/drawing/2014/main" id="{C2745A3A-C3F0-441E-A8D5-22AA1095AB8C}"/>
              </a:ext>
            </a:extLst>
          </p:cNvPr>
          <p:cNvSpPr txBox="1"/>
          <p:nvPr/>
        </p:nvSpPr>
        <p:spPr>
          <a:xfrm>
            <a:off x="1776335" y="1532744"/>
            <a:ext cx="8227101"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Count</a:t>
            </a:r>
            <a:r>
              <a:rPr lang="en-US" dirty="0">
                <a:cs typeface="Calibri"/>
              </a:rPr>
              <a:t> off by 1,2,3,4,5,1,2,3,4,5,1,2,3,4,5 to form 5 groups of 3</a:t>
            </a:r>
          </a:p>
          <a:p>
            <a:pPr algn="ctr"/>
            <a:r>
              <a:rPr lang="en-US" dirty="0">
                <a:cs typeface="Calibri"/>
              </a:rPr>
              <a:t>Each group gets a different question to analyze</a:t>
            </a:r>
          </a:p>
        </p:txBody>
      </p:sp>
      <p:sp>
        <p:nvSpPr>
          <p:cNvPr id="6" name="TextBox 5">
            <a:extLst>
              <a:ext uri="{FF2B5EF4-FFF2-40B4-BE49-F238E27FC236}">
                <a16:creationId xmlns:a16="http://schemas.microsoft.com/office/drawing/2014/main" id="{2BE87125-9A8F-43D0-B66A-CD10DDE9AAC2}"/>
              </a:ext>
            </a:extLst>
          </p:cNvPr>
          <p:cNvSpPr txBox="1"/>
          <p:nvPr/>
        </p:nvSpPr>
        <p:spPr>
          <a:xfrm>
            <a:off x="1988695" y="5892383"/>
            <a:ext cx="7027888"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7030A0"/>
                </a:solidFill>
              </a:rPr>
              <a:t>Identify costs, benefits, risk</a:t>
            </a:r>
            <a:endParaRPr lang="en-US" sz="2400">
              <a:solidFill>
                <a:srgbClr val="7030A0"/>
              </a:solidFill>
              <a:cs typeface="Calibri"/>
            </a:endParaRPr>
          </a:p>
          <a:p>
            <a:r>
              <a:rPr lang="en-US" sz="2400">
                <a:solidFill>
                  <a:srgbClr val="7030A0"/>
                </a:solidFill>
                <a:cs typeface="Calibri"/>
              </a:rPr>
              <a:t>Quantify each aspect after brainstorming</a:t>
            </a:r>
          </a:p>
        </p:txBody>
      </p:sp>
    </p:spTree>
    <p:extLst>
      <p:ext uri="{BB962C8B-B14F-4D97-AF65-F5344CB8AC3E}">
        <p14:creationId xmlns:p14="http://schemas.microsoft.com/office/powerpoint/2010/main" val="3527591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FB1-9D0A-47B5-A629-129DD11B788C}"/>
              </a:ext>
            </a:extLst>
          </p:cNvPr>
          <p:cNvSpPr>
            <a:spLocks noGrp="1"/>
          </p:cNvSpPr>
          <p:nvPr>
            <p:ph type="title"/>
          </p:nvPr>
        </p:nvSpPr>
        <p:spPr/>
        <p:txBody>
          <a:bodyPr/>
          <a:lstStyle/>
          <a:p>
            <a:r>
              <a:rPr lang="en-US" i="1" dirty="0">
                <a:cs typeface="Calibri Light"/>
              </a:rPr>
              <a:t>Activity</a:t>
            </a:r>
            <a:r>
              <a:rPr lang="en-US" dirty="0">
                <a:cs typeface="Calibri Light"/>
              </a:rPr>
              <a:t>: Uses cases for cost-benefit analysis</a:t>
            </a:r>
            <a:endParaRPr lang="en-US" dirty="0"/>
          </a:p>
        </p:txBody>
      </p:sp>
      <p:sp>
        <p:nvSpPr>
          <p:cNvPr id="3" name="Content Placeholder 2">
            <a:extLst>
              <a:ext uri="{FF2B5EF4-FFF2-40B4-BE49-F238E27FC236}">
                <a16:creationId xmlns:a16="http://schemas.microsoft.com/office/drawing/2014/main" id="{91793CEF-CE2D-4ECB-9661-E297AC1DA875}"/>
              </a:ext>
            </a:extLst>
          </p:cNvPr>
          <p:cNvSpPr>
            <a:spLocks noGrp="1"/>
          </p:cNvSpPr>
          <p:nvPr>
            <p:ph idx="1"/>
          </p:nvPr>
        </p:nvSpPr>
        <p:spPr>
          <a:xfrm>
            <a:off x="326036" y="3012346"/>
            <a:ext cx="11739796" cy="3489404"/>
          </a:xfrm>
        </p:spPr>
        <p:txBody>
          <a:bodyPr vert="horz" lIns="91440" tIns="45720" rIns="91440" bIns="45720" rtlCol="0" anchor="t">
            <a:normAutofit lnSpcReduction="10000"/>
          </a:bodyPr>
          <a:lstStyle/>
          <a:p>
            <a:pPr marL="514350" indent="-514350">
              <a:buAutoNum type="arabicPeriod"/>
            </a:pPr>
            <a:r>
              <a:rPr lang="en-US" dirty="0">
                <a:cs typeface="Calibri"/>
              </a:rPr>
              <a:t>Make a product or component in-house or procure it from outside vendors?</a:t>
            </a:r>
            <a:endParaRPr lang="en-US"/>
          </a:p>
          <a:p>
            <a:pPr marL="514350" indent="-514350">
              <a:buAutoNum type="arabicPeriod"/>
            </a:pPr>
            <a:endParaRPr lang="en-US">
              <a:cs typeface="Calibri"/>
            </a:endParaRPr>
          </a:p>
          <a:p>
            <a:pPr marL="514350" indent="-514350">
              <a:buAutoNum type="arabicPeriod"/>
            </a:pPr>
            <a:r>
              <a:rPr lang="en-US" dirty="0">
                <a:cs typeface="Calibri"/>
              </a:rPr>
              <a:t>Whether to invest in a project  or not?</a:t>
            </a:r>
          </a:p>
          <a:p>
            <a:pPr marL="514350" indent="-514350">
              <a:buAutoNum type="arabicPeriod"/>
            </a:pPr>
            <a:endParaRPr lang="en-US" dirty="0">
              <a:cs typeface="Calibri"/>
            </a:endParaRPr>
          </a:p>
          <a:p>
            <a:pPr marL="514350" indent="-514350">
              <a:buAutoNum type="arabicPeriod"/>
            </a:pPr>
            <a:r>
              <a:rPr lang="en-US" dirty="0">
                <a:cs typeface="Calibri"/>
              </a:rPr>
              <a:t>Bid for a project or not?</a:t>
            </a:r>
          </a:p>
          <a:p>
            <a:pPr marL="514350" indent="-514350">
              <a:buAutoNum type="arabicPeriod"/>
            </a:pPr>
            <a:endParaRPr lang="en-US">
              <a:cs typeface="Calibri"/>
            </a:endParaRPr>
          </a:p>
          <a:p>
            <a:pPr marL="514350" indent="-514350">
              <a:buAutoNum type="arabicPeriod"/>
            </a:pPr>
            <a:r>
              <a:rPr lang="en-US" dirty="0">
                <a:cs typeface="Calibri"/>
              </a:rPr>
              <a:t>Whether to hire an additional labor or pay overtime wages?</a:t>
            </a:r>
          </a:p>
        </p:txBody>
      </p:sp>
      <p:sp>
        <p:nvSpPr>
          <p:cNvPr id="4" name="TextBox 3">
            <a:extLst>
              <a:ext uri="{FF2B5EF4-FFF2-40B4-BE49-F238E27FC236}">
                <a16:creationId xmlns:a16="http://schemas.microsoft.com/office/drawing/2014/main" id="{186737C7-D736-43F4-AA69-E80A341871E7}"/>
              </a:ext>
            </a:extLst>
          </p:cNvPr>
          <p:cNvSpPr txBox="1"/>
          <p:nvPr/>
        </p:nvSpPr>
        <p:spPr>
          <a:xfrm>
            <a:off x="127417" y="146154"/>
            <a:ext cx="214359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Watch / do / </a:t>
            </a:r>
            <a:r>
              <a:rPr lang="en-US" dirty="0">
                <a:highlight>
                  <a:srgbClr val="FFFF00"/>
                </a:highlight>
              </a:rPr>
              <a:t>teach</a:t>
            </a:r>
          </a:p>
        </p:txBody>
      </p:sp>
      <p:sp>
        <p:nvSpPr>
          <p:cNvPr id="5" name="TextBox 4">
            <a:extLst>
              <a:ext uri="{FF2B5EF4-FFF2-40B4-BE49-F238E27FC236}">
                <a16:creationId xmlns:a16="http://schemas.microsoft.com/office/drawing/2014/main" id="{C2745A3A-C3F0-441E-A8D5-22AA1095AB8C}"/>
              </a:ext>
            </a:extLst>
          </p:cNvPr>
          <p:cNvSpPr txBox="1"/>
          <p:nvPr/>
        </p:nvSpPr>
        <p:spPr>
          <a:xfrm>
            <a:off x="1813810" y="1957465"/>
            <a:ext cx="822710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Describe your analysis to</a:t>
            </a:r>
            <a:r>
              <a:rPr lang="en-US">
                <a:cs typeface="Calibri"/>
              </a:rPr>
              <a:t> a partner</a:t>
            </a:r>
            <a:endParaRPr lang="en-US"/>
          </a:p>
        </p:txBody>
      </p:sp>
    </p:spTree>
    <p:extLst>
      <p:ext uri="{BB962C8B-B14F-4D97-AF65-F5344CB8AC3E}">
        <p14:creationId xmlns:p14="http://schemas.microsoft.com/office/powerpoint/2010/main" val="23754869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976A-F0E6-41F8-9E95-71A293FA42F5}"/>
              </a:ext>
            </a:extLst>
          </p:cNvPr>
          <p:cNvSpPr>
            <a:spLocks noGrp="1"/>
          </p:cNvSpPr>
          <p:nvPr>
            <p:ph type="title"/>
          </p:nvPr>
        </p:nvSpPr>
        <p:spPr/>
        <p:txBody>
          <a:bodyPr/>
          <a:lstStyle/>
          <a:p>
            <a:r>
              <a:rPr lang="en-US" dirty="0">
                <a:cs typeface="Calibri Light"/>
              </a:rPr>
              <a:t>Data Science to support Business Decisions</a:t>
            </a:r>
            <a:endParaRPr lang="en-US" dirty="0"/>
          </a:p>
        </p:txBody>
      </p:sp>
      <p:sp>
        <p:nvSpPr>
          <p:cNvPr id="3" name="Content Placeholder 2">
            <a:extLst>
              <a:ext uri="{FF2B5EF4-FFF2-40B4-BE49-F238E27FC236}">
                <a16:creationId xmlns:a16="http://schemas.microsoft.com/office/drawing/2014/main" id="{F19B34FC-2B23-4D8A-89A6-FA613FF77867}"/>
              </a:ext>
            </a:extLst>
          </p:cNvPr>
          <p:cNvSpPr>
            <a:spLocks noGrp="1"/>
          </p:cNvSpPr>
          <p:nvPr>
            <p:ph idx="1"/>
          </p:nvPr>
        </p:nvSpPr>
        <p:spPr>
          <a:xfrm>
            <a:off x="317500" y="1825625"/>
            <a:ext cx="11772900" cy="4478338"/>
          </a:xfrm>
        </p:spPr>
        <p:txBody>
          <a:bodyPr vert="horz" lIns="91440" tIns="45720" rIns="91440" bIns="45720" rtlCol="0" anchor="t">
            <a:normAutofit/>
          </a:bodyPr>
          <a:lstStyle/>
          <a:p>
            <a:pPr marL="0" indent="0">
              <a:buNone/>
            </a:pPr>
            <a:r>
              <a:rPr lang="en-US">
                <a:cs typeface="Calibri"/>
              </a:rPr>
              <a:t>Much academic ink has been spent on models for "data driven decisions"</a:t>
            </a:r>
            <a:endParaRPr lang="en-US" dirty="0">
              <a:cs typeface="Calibri"/>
            </a:endParaRPr>
          </a:p>
          <a:p>
            <a:pPr marL="0" indent="0">
              <a:buNone/>
            </a:pPr>
            <a:endParaRPr lang="en-US" dirty="0">
              <a:cs typeface="Calibri"/>
            </a:endParaRPr>
          </a:p>
          <a:p>
            <a:pPr marL="0" indent="0">
              <a:buNone/>
            </a:pPr>
            <a:r>
              <a:rPr lang="en-US" i="1">
                <a:cs typeface="Calibri"/>
              </a:rPr>
              <a:t>Examples</a:t>
            </a:r>
            <a:r>
              <a:rPr lang="en-US">
                <a:cs typeface="Calibri"/>
              </a:rPr>
              <a:t>:</a:t>
            </a:r>
            <a:endParaRPr lang="en-US" dirty="0">
              <a:cs typeface="Calibri"/>
            </a:endParaRPr>
          </a:p>
          <a:p>
            <a:pPr marL="0" indent="0">
              <a:buNone/>
            </a:pPr>
            <a:r>
              <a:rPr lang="en-US" sz="2400">
                <a:cs typeface="Calibri"/>
              </a:rPr>
              <a:t>"Quantifying decision making for data science: from data acquisition to modeling"</a:t>
            </a:r>
            <a:endParaRPr lang="en-US" sz="2400" dirty="0">
              <a:cs typeface="Calibri"/>
            </a:endParaRPr>
          </a:p>
          <a:p>
            <a:r>
              <a:rPr lang="en-US" sz="1800" dirty="0">
                <a:cs typeface="Calibri"/>
                <a:hlinkClick r:id="rId2"/>
              </a:rPr>
              <a:t>https://epjdatascience.springeropen.com/articles/10.1140/epjds/s13688-016-0089-x</a:t>
            </a:r>
            <a:endParaRPr lang="en-US" sz="1800" dirty="0">
              <a:cs typeface="Calibri"/>
            </a:endParaRPr>
          </a:p>
          <a:p>
            <a:r>
              <a:rPr lang="en-US" sz="1800" dirty="0">
                <a:cs typeface="Calibri"/>
              </a:rPr>
              <a:t>https://link.springer.com/article/10.1140/epjds/s13688-016-0089-x</a:t>
            </a:r>
          </a:p>
          <a:p>
            <a:endParaRPr lang="en-US" dirty="0">
              <a:cs typeface="Calibri"/>
            </a:endParaRPr>
          </a:p>
          <a:p>
            <a:pPr marL="0" indent="0">
              <a:buNone/>
            </a:pPr>
            <a:r>
              <a:rPr lang="en-US" sz="2600">
                <a:cs typeface="Calibri"/>
              </a:rPr>
              <a:t>"Towards a Cost-Benefit-Analysis of Data-Driven Business Models"</a:t>
            </a:r>
          </a:p>
          <a:p>
            <a:r>
              <a:rPr lang="en-US" sz="1800" dirty="0">
                <a:cs typeface="Calibri"/>
              </a:rPr>
              <a:t>https://pdfs.semanticscholar.org/7092/46175747b9da7891d322dca053cf80069909.pdf</a:t>
            </a:r>
          </a:p>
        </p:txBody>
      </p:sp>
    </p:spTree>
    <p:extLst>
      <p:ext uri="{BB962C8B-B14F-4D97-AF65-F5344CB8AC3E}">
        <p14:creationId xmlns:p14="http://schemas.microsoft.com/office/powerpoint/2010/main" val="2262739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555B-D04D-45CA-8719-973054B86C9C}"/>
              </a:ext>
            </a:extLst>
          </p:cNvPr>
          <p:cNvSpPr>
            <a:spLocks noGrp="1"/>
          </p:cNvSpPr>
          <p:nvPr>
            <p:ph type="title"/>
          </p:nvPr>
        </p:nvSpPr>
        <p:spPr/>
        <p:txBody>
          <a:bodyPr/>
          <a:lstStyle/>
          <a:p>
            <a:r>
              <a:rPr lang="en-US">
                <a:cs typeface="Calibri Light"/>
              </a:rPr>
              <a:t>Skill: predicting future decisions</a:t>
            </a:r>
            <a:endParaRPr lang="en-US"/>
          </a:p>
        </p:txBody>
      </p:sp>
      <p:sp>
        <p:nvSpPr>
          <p:cNvPr id="3" name="Content Placeholder 2">
            <a:extLst>
              <a:ext uri="{FF2B5EF4-FFF2-40B4-BE49-F238E27FC236}">
                <a16:creationId xmlns:a16="http://schemas.microsoft.com/office/drawing/2014/main" id="{8A93C010-4664-4B13-9291-F6FA212C15B2}"/>
              </a:ext>
            </a:extLst>
          </p:cNvPr>
          <p:cNvSpPr>
            <a:spLocks noGrp="1"/>
          </p:cNvSpPr>
          <p:nvPr>
            <p:ph idx="1"/>
          </p:nvPr>
        </p:nvSpPr>
        <p:spPr/>
        <p:txBody>
          <a:bodyPr vert="horz" lIns="91440" tIns="45720" rIns="91440" bIns="45720" rtlCol="0" anchor="t">
            <a:normAutofit/>
          </a:bodyPr>
          <a:lstStyle/>
          <a:p>
            <a:r>
              <a:rPr lang="en-US">
                <a:cs typeface="Calibri"/>
              </a:rPr>
              <a:t>Rather than waiting for management to identify decisions,</a:t>
            </a:r>
          </a:p>
          <a:p>
            <a:r>
              <a:rPr lang="en-US">
                <a:cs typeface="Calibri"/>
              </a:rPr>
              <a:t>Predict which decisions will become relevant and on what timescale</a:t>
            </a:r>
          </a:p>
          <a:p>
            <a:endParaRPr lang="en-US" dirty="0">
              <a:cs typeface="Calibri"/>
            </a:endParaRPr>
          </a:p>
          <a:p>
            <a:r>
              <a:rPr lang="en-US">
                <a:cs typeface="Calibri"/>
              </a:rPr>
              <a:t>Understand the history, strengths, and patterns of your organization </a:t>
            </a:r>
            <a:endParaRPr lang="en-US" dirty="0">
              <a:cs typeface="Calibri"/>
            </a:endParaRPr>
          </a:p>
        </p:txBody>
      </p:sp>
    </p:spTree>
    <p:extLst>
      <p:ext uri="{BB962C8B-B14F-4D97-AF65-F5344CB8AC3E}">
        <p14:creationId xmlns:p14="http://schemas.microsoft.com/office/powerpoint/2010/main" val="42065338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AFCD-ADB6-4F3E-AAC7-0C8FF7227E16}"/>
              </a:ext>
            </a:extLst>
          </p:cNvPr>
          <p:cNvSpPr>
            <a:spLocks noGrp="1"/>
          </p:cNvSpPr>
          <p:nvPr>
            <p:ph type="title"/>
          </p:nvPr>
        </p:nvSpPr>
        <p:spPr/>
        <p:txBody>
          <a:bodyPr/>
          <a:lstStyle/>
          <a:p>
            <a:r>
              <a:rPr lang="en-US" dirty="0">
                <a:cs typeface="Calibri Light"/>
              </a:rPr>
              <a:t>Resilience and cost/benefit at large scale</a:t>
            </a:r>
          </a:p>
        </p:txBody>
      </p:sp>
      <p:sp>
        <p:nvSpPr>
          <p:cNvPr id="3" name="Content Placeholder 2">
            <a:extLst>
              <a:ext uri="{FF2B5EF4-FFF2-40B4-BE49-F238E27FC236}">
                <a16:creationId xmlns:a16="http://schemas.microsoft.com/office/drawing/2014/main" id="{66586208-42FE-484B-B3E4-9252EBC4A1A2}"/>
              </a:ext>
            </a:extLst>
          </p:cNvPr>
          <p:cNvSpPr>
            <a:spLocks noGrp="1"/>
          </p:cNvSpPr>
          <p:nvPr>
            <p:ph idx="1"/>
          </p:nvPr>
        </p:nvSpPr>
        <p:spPr/>
        <p:txBody>
          <a:bodyPr vert="horz" lIns="91440" tIns="45720" rIns="91440" bIns="45720" rtlCol="0" anchor="t">
            <a:normAutofit lnSpcReduction="10000"/>
          </a:bodyPr>
          <a:lstStyle/>
          <a:p>
            <a:pPr marL="0" indent="0">
              <a:buNone/>
            </a:pPr>
            <a:r>
              <a:rPr lang="en-US" sz="2000" dirty="0">
                <a:cs typeface="Calibri"/>
                <a:hlinkClick r:id="rId2"/>
              </a:rPr>
              <a:t>https://digitalcommons.usu.edu/cgi/viewcontent.cgi?article=1888&amp;context=gradreports</a:t>
            </a:r>
            <a:endParaRPr lang="en-US" sz="2000" dirty="0">
              <a:cs typeface="Calibri"/>
            </a:endParaRPr>
          </a:p>
          <a:p>
            <a:endParaRPr lang="en-US" sz="2000" dirty="0">
              <a:cs typeface="Calibri"/>
            </a:endParaRPr>
          </a:p>
          <a:p>
            <a:r>
              <a:rPr lang="en-US" dirty="0">
                <a:cs typeface="Calibri"/>
              </a:rPr>
              <a:t>"Commodity machines are low-cost computers that are housed in huge data centers. They regularly fail and are replaced. Current Big Data methodology breaks a large data set into small subsets and sends each subset to 3 or 4 commodity machines. In this way, the data are distributed over thousands of commodity machines, but each commodity machine has access to only a small subset of the data. The subsets are sent to 3 or 4 commodity machines to help reduce the chance that data will be lost due to failure. Each commodity machine works only on the piece of data it is given, and results are combined centrally."</a:t>
            </a:r>
          </a:p>
        </p:txBody>
      </p:sp>
    </p:spTree>
    <p:extLst>
      <p:ext uri="{BB962C8B-B14F-4D97-AF65-F5344CB8AC3E}">
        <p14:creationId xmlns:p14="http://schemas.microsoft.com/office/powerpoint/2010/main" val="4004386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38A2-9B2F-493E-A8BF-78BFFFC34622}"/>
              </a:ext>
            </a:extLst>
          </p:cNvPr>
          <p:cNvSpPr>
            <a:spLocks noGrp="1"/>
          </p:cNvSpPr>
          <p:nvPr>
            <p:ph type="title"/>
          </p:nvPr>
        </p:nvSpPr>
        <p:spPr/>
        <p:txBody>
          <a:bodyPr/>
          <a:lstStyle/>
          <a:p>
            <a:r>
              <a:rPr lang="en-US" dirty="0">
                <a:cs typeface="Calibri Light"/>
              </a:rPr>
              <a:t>Trade-off of complexity and time-to-market</a:t>
            </a:r>
            <a:endParaRPr lang="en-US" dirty="0"/>
          </a:p>
        </p:txBody>
      </p:sp>
      <p:sp>
        <p:nvSpPr>
          <p:cNvPr id="3" name="Content Placeholder 2">
            <a:extLst>
              <a:ext uri="{FF2B5EF4-FFF2-40B4-BE49-F238E27FC236}">
                <a16:creationId xmlns:a16="http://schemas.microsoft.com/office/drawing/2014/main" id="{18DE826D-47A7-4BC7-822D-8B9945FFB525}"/>
              </a:ext>
            </a:extLst>
          </p:cNvPr>
          <p:cNvSpPr>
            <a:spLocks noGrp="1"/>
          </p:cNvSpPr>
          <p:nvPr>
            <p:ph idx="1"/>
          </p:nvPr>
        </p:nvSpPr>
        <p:spPr/>
        <p:txBody>
          <a:bodyPr vert="horz" lIns="91440" tIns="45720" rIns="91440" bIns="45720" rtlCol="0" anchor="t">
            <a:normAutofit/>
          </a:bodyPr>
          <a:lstStyle/>
          <a:p>
            <a:endParaRPr lang="en-US" sz="2400">
              <a:cs typeface="Calibri"/>
            </a:endParaRPr>
          </a:p>
          <a:p>
            <a:endParaRPr lang="en-US" dirty="0">
              <a:cs typeface="Calibri"/>
            </a:endParaRPr>
          </a:p>
          <a:p>
            <a:r>
              <a:rPr lang="en-US">
                <a:cs typeface="Calibri"/>
              </a:rPr>
              <a:t>"A simpler model might be more explainable to regulators and sufficient for your purposes. </a:t>
            </a:r>
            <a:endParaRPr lang="en-US" dirty="0">
              <a:cs typeface="Calibri"/>
            </a:endParaRPr>
          </a:p>
          <a:p>
            <a:endParaRPr lang="en-US" dirty="0">
              <a:cs typeface="Calibri"/>
            </a:endParaRPr>
          </a:p>
          <a:p>
            <a:r>
              <a:rPr lang="en-US">
                <a:cs typeface="Calibri"/>
              </a:rPr>
              <a:t>Simpler models reduce latency at the cost of a better performing model." [</a:t>
            </a:r>
            <a:r>
              <a:rPr lang="en-US" dirty="0">
                <a:cs typeface="Calibri"/>
                <a:hlinkClick r:id="rId3"/>
              </a:rPr>
              <a:t>citation</a:t>
            </a:r>
            <a:r>
              <a:rPr lang="en-US">
                <a:cs typeface="Calibri"/>
              </a:rPr>
              <a:t>]</a:t>
            </a:r>
          </a:p>
          <a:p>
            <a:r>
              <a:rPr lang="en-US">
                <a:cs typeface="Calibri"/>
              </a:rPr>
              <a:t>Simple models require less computation</a:t>
            </a:r>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6218C2E5-0FC9-4103-92AF-10F776344140}"/>
              </a:ext>
            </a:extLst>
          </p:cNvPr>
          <p:cNvSpPr txBox="1"/>
          <p:nvPr/>
        </p:nvSpPr>
        <p:spPr>
          <a:xfrm>
            <a:off x="3695700" y="1016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Cost</a:t>
            </a:r>
            <a:r>
              <a:rPr lang="en-US">
                <a:cs typeface="Calibri"/>
              </a:rPr>
              <a:t>/benefit aspect:</a:t>
            </a:r>
            <a:endParaRPr lang="en-US"/>
          </a:p>
        </p:txBody>
      </p:sp>
    </p:spTree>
    <p:extLst>
      <p:ext uri="{BB962C8B-B14F-4D97-AF65-F5344CB8AC3E}">
        <p14:creationId xmlns:p14="http://schemas.microsoft.com/office/powerpoint/2010/main" val="1342978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7502-9F1E-4F09-8EA7-370B03E288F2}"/>
              </a:ext>
            </a:extLst>
          </p:cNvPr>
          <p:cNvSpPr>
            <a:spLocks noGrp="1"/>
          </p:cNvSpPr>
          <p:nvPr>
            <p:ph type="title"/>
          </p:nvPr>
        </p:nvSpPr>
        <p:spPr/>
        <p:txBody>
          <a:bodyPr/>
          <a:lstStyle/>
          <a:p>
            <a:r>
              <a:rPr lang="en-US" dirty="0">
                <a:cs typeface="Calibri Light"/>
              </a:rPr>
              <a:t>Complex versus simple</a:t>
            </a:r>
            <a:endParaRPr lang="en-US" dirty="0"/>
          </a:p>
        </p:txBody>
      </p:sp>
      <p:sp>
        <p:nvSpPr>
          <p:cNvPr id="3" name="Content Placeholder 2">
            <a:extLst>
              <a:ext uri="{FF2B5EF4-FFF2-40B4-BE49-F238E27FC236}">
                <a16:creationId xmlns:a16="http://schemas.microsoft.com/office/drawing/2014/main" id="{0B3F39F8-4FC9-467F-BEC7-94792A545C7B}"/>
              </a:ext>
            </a:extLst>
          </p:cNvPr>
          <p:cNvSpPr>
            <a:spLocks noGrp="1"/>
          </p:cNvSpPr>
          <p:nvPr>
            <p:ph idx="1"/>
          </p:nvPr>
        </p:nvSpPr>
        <p:spPr/>
        <p:txBody>
          <a:bodyPr vert="horz" lIns="91440" tIns="45720" rIns="91440" bIns="45720" rtlCol="0" anchor="t">
            <a:normAutofit/>
          </a:bodyPr>
          <a:lstStyle/>
          <a:p>
            <a:endParaRPr lang="en-US"/>
          </a:p>
          <a:p>
            <a:endParaRPr lang="en-US" dirty="0">
              <a:cs typeface="Calibri"/>
            </a:endParaRPr>
          </a:p>
          <a:p>
            <a:pPr marL="0" indent="0">
              <a:buNone/>
            </a:pPr>
            <a:r>
              <a:rPr lang="en-US" dirty="0">
                <a:cs typeface="Calibri"/>
              </a:rPr>
              <a:t>Emotional</a:t>
            </a:r>
            <a:r>
              <a:rPr lang="en-US">
                <a:cs typeface="Calibri"/>
              </a:rPr>
              <a:t> and psychological impact on data scientist: </a:t>
            </a:r>
          </a:p>
          <a:p>
            <a:pPr marL="0" indent="0">
              <a:buNone/>
            </a:pPr>
            <a:r>
              <a:rPr lang="en-US">
                <a:cs typeface="Calibri"/>
              </a:rPr>
              <a:t>Simple models don’t flex your skills</a:t>
            </a:r>
            <a:endParaRPr lang="en-US" dirty="0">
              <a:cs typeface="Calibri"/>
            </a:endParaRPr>
          </a:p>
          <a:p>
            <a:endParaRPr lang="en-US" dirty="0">
              <a:cs typeface="Calibri"/>
            </a:endParaRPr>
          </a:p>
          <a:p>
            <a:r>
              <a:rPr lang="en-US">
                <a:cs typeface="Calibri"/>
              </a:rPr>
              <a:t>Is the gain of 0.01% in accuracy valuable to the organization?</a:t>
            </a:r>
            <a:endParaRPr lang="en-US" dirty="0">
              <a:cs typeface="Calibri"/>
            </a:endParaRPr>
          </a:p>
        </p:txBody>
      </p:sp>
    </p:spTree>
    <p:extLst>
      <p:ext uri="{BB962C8B-B14F-4D97-AF65-F5344CB8AC3E}">
        <p14:creationId xmlns:p14="http://schemas.microsoft.com/office/powerpoint/2010/main" val="2275759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6776-5AE1-4F9D-8C2F-1F06627BBD9E}"/>
              </a:ext>
            </a:extLst>
          </p:cNvPr>
          <p:cNvSpPr>
            <a:spLocks noGrp="1"/>
          </p:cNvSpPr>
          <p:nvPr>
            <p:ph type="title"/>
          </p:nvPr>
        </p:nvSpPr>
        <p:spPr/>
        <p:txBody>
          <a:bodyPr/>
          <a:lstStyle/>
          <a:p>
            <a:r>
              <a:rPr lang="en-US" dirty="0">
                <a:cs typeface="Calibri Light"/>
              </a:rPr>
              <a:t>Relevance of cost benefit to machine learning</a:t>
            </a:r>
            <a:endParaRPr lang="en-US" dirty="0"/>
          </a:p>
        </p:txBody>
      </p:sp>
      <p:sp>
        <p:nvSpPr>
          <p:cNvPr id="3" name="Content Placeholder 2">
            <a:extLst>
              <a:ext uri="{FF2B5EF4-FFF2-40B4-BE49-F238E27FC236}">
                <a16:creationId xmlns:a16="http://schemas.microsoft.com/office/drawing/2014/main" id="{C96BFE88-9493-4CED-8074-78BD763AA9E4}"/>
              </a:ext>
            </a:extLst>
          </p:cNvPr>
          <p:cNvSpPr>
            <a:spLocks noGrp="1"/>
          </p:cNvSpPr>
          <p:nvPr>
            <p:ph idx="1"/>
          </p:nvPr>
        </p:nvSpPr>
        <p:spPr/>
        <p:txBody>
          <a:bodyPr vert="horz" lIns="91440" tIns="45720" rIns="91440" bIns="45720" rtlCol="0" anchor="t">
            <a:normAutofit/>
          </a:bodyPr>
          <a:lstStyle/>
          <a:p>
            <a:r>
              <a:rPr lang="en-US" dirty="0">
                <a:cs typeface="Calibri"/>
              </a:rPr>
              <a:t>Training a model and getting a high accuracy/precision score is not the goal.</a:t>
            </a:r>
          </a:p>
          <a:p>
            <a:endParaRPr lang="en-US" dirty="0">
              <a:cs typeface="Calibri"/>
            </a:endParaRPr>
          </a:p>
          <a:p>
            <a:r>
              <a:rPr lang="en-US" dirty="0">
                <a:cs typeface="Calibri"/>
              </a:rPr>
              <a:t>https://datascience.stackexchange.com/questions/28529/python-calculate-cost-profitability-and-benefit-of-the-model</a:t>
            </a:r>
          </a:p>
          <a:p>
            <a:r>
              <a:rPr lang="en-US" dirty="0">
                <a:cs typeface="Calibri"/>
              </a:rPr>
              <a:t>False positives and True negatives: what is cost of each?</a:t>
            </a:r>
          </a:p>
          <a:p>
            <a:pPr lvl="1"/>
            <a:r>
              <a:rPr lang="en-US" dirty="0">
                <a:cs typeface="Calibri"/>
              </a:rPr>
              <a:t>Impact on profit</a:t>
            </a:r>
          </a:p>
          <a:p>
            <a:pPr lvl="1"/>
            <a:r>
              <a:rPr lang="en-US" dirty="0">
                <a:cs typeface="Calibri"/>
              </a:rPr>
              <a:t>Impact on risk to safety/harm</a:t>
            </a:r>
          </a:p>
        </p:txBody>
      </p:sp>
    </p:spTree>
    <p:extLst>
      <p:ext uri="{BB962C8B-B14F-4D97-AF65-F5344CB8AC3E}">
        <p14:creationId xmlns:p14="http://schemas.microsoft.com/office/powerpoint/2010/main" val="36998077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842C-3150-46C2-8244-18373E271D92}"/>
              </a:ext>
            </a:extLst>
          </p:cNvPr>
          <p:cNvSpPr>
            <a:spLocks noGrp="1"/>
          </p:cNvSpPr>
          <p:nvPr>
            <p:ph type="title"/>
          </p:nvPr>
        </p:nvSpPr>
        <p:spPr/>
        <p:txBody>
          <a:bodyPr/>
          <a:lstStyle/>
          <a:p>
            <a:r>
              <a:rPr lang="en-US" dirty="0">
                <a:cs typeface="Calibri Light"/>
              </a:rPr>
              <a:t>Real life example</a:t>
            </a:r>
            <a:endParaRPr lang="en-US" dirty="0"/>
          </a:p>
        </p:txBody>
      </p:sp>
      <p:sp>
        <p:nvSpPr>
          <p:cNvPr id="3" name="Content Placeholder 2">
            <a:extLst>
              <a:ext uri="{FF2B5EF4-FFF2-40B4-BE49-F238E27FC236}">
                <a16:creationId xmlns:a16="http://schemas.microsoft.com/office/drawing/2014/main" id="{3DB09527-144C-41FD-A6C0-EC026D89BA27}"/>
              </a:ext>
            </a:extLst>
          </p:cNvPr>
          <p:cNvSpPr>
            <a:spLocks noGrp="1"/>
          </p:cNvSpPr>
          <p:nvPr>
            <p:ph idx="1"/>
          </p:nvPr>
        </p:nvSpPr>
        <p:spPr/>
        <p:txBody>
          <a:bodyPr vert="horz" lIns="91440" tIns="45720" rIns="91440" bIns="45720" rtlCol="0" anchor="t">
            <a:normAutofit/>
          </a:bodyPr>
          <a:lstStyle/>
          <a:p>
            <a:r>
              <a:rPr lang="en-US" sz="2000" dirty="0">
                <a:cs typeface="Calibri"/>
              </a:rPr>
              <a:t>https://electrek.co/2018/04/03/tesla-autopilot-crash-barrier-markings-fatal-model-x-accident/</a:t>
            </a:r>
            <a:endParaRPr lang="en-US" sz="2400">
              <a:cs typeface="Calibri"/>
            </a:endParaRPr>
          </a:p>
        </p:txBody>
      </p:sp>
    </p:spTree>
    <p:extLst>
      <p:ext uri="{BB962C8B-B14F-4D97-AF65-F5344CB8AC3E}">
        <p14:creationId xmlns:p14="http://schemas.microsoft.com/office/powerpoint/2010/main" val="339818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9853-48E1-4D0C-AD55-5B124D40E784}"/>
              </a:ext>
            </a:extLst>
          </p:cNvPr>
          <p:cNvSpPr>
            <a:spLocks noGrp="1"/>
          </p:cNvSpPr>
          <p:nvPr>
            <p:ph type="title"/>
          </p:nvPr>
        </p:nvSpPr>
        <p:spPr/>
        <p:txBody>
          <a:bodyPr/>
          <a:lstStyle/>
          <a:p>
            <a:r>
              <a:rPr lang="en-US" dirty="0">
                <a:cs typeface="Calibri Light"/>
              </a:rPr>
              <a:t>Points raised in feedback session last week</a:t>
            </a:r>
            <a:endParaRPr lang="en-US" dirty="0"/>
          </a:p>
        </p:txBody>
      </p:sp>
      <p:sp>
        <p:nvSpPr>
          <p:cNvPr id="3" name="Content Placeholder 2">
            <a:extLst>
              <a:ext uri="{FF2B5EF4-FFF2-40B4-BE49-F238E27FC236}">
                <a16:creationId xmlns:a16="http://schemas.microsoft.com/office/drawing/2014/main" id="{DD4BB71A-E931-4156-BCFD-93E852ACA0B2}"/>
              </a:ext>
            </a:extLst>
          </p:cNvPr>
          <p:cNvSpPr>
            <a:spLocks noGrp="1"/>
          </p:cNvSpPr>
          <p:nvPr>
            <p:ph idx="1"/>
          </p:nvPr>
        </p:nvSpPr>
        <p:spPr/>
        <p:txBody>
          <a:bodyPr vert="horz" lIns="91440" tIns="45720" rIns="91440" bIns="45720" rtlCol="0" anchor="t">
            <a:normAutofit fontScale="92500" lnSpcReduction="20000"/>
          </a:bodyPr>
          <a:lstStyle/>
          <a:p>
            <a:endParaRPr lang="en-US" sz="2000" dirty="0">
              <a:cs typeface="Calibri"/>
            </a:endParaRPr>
          </a:p>
          <a:p>
            <a:endParaRPr lang="en-US" sz="2000" dirty="0">
              <a:cs typeface="Calibri"/>
            </a:endParaRPr>
          </a:p>
          <a:p>
            <a:r>
              <a:rPr lang="en-US" sz="2600" dirty="0">
                <a:cs typeface="Calibri"/>
              </a:rPr>
              <a:t>Assignments are for an inconsistent amount of points  (100 points vs. 6 points)</a:t>
            </a:r>
          </a:p>
          <a:p>
            <a:pPr>
              <a:buNone/>
            </a:pPr>
            <a:endParaRPr lang="en-US" sz="2000" dirty="0">
              <a:cs typeface="Calibri"/>
            </a:endParaRPr>
          </a:p>
          <a:p>
            <a:pPr>
              <a:buNone/>
            </a:pPr>
            <a:r>
              <a:rPr lang="en-US" sz="2600" dirty="0">
                <a:cs typeface="Calibri"/>
              </a:rPr>
              <a:t>--&gt; I changed mid-semester to address a bias in how I was grading</a:t>
            </a:r>
          </a:p>
          <a:p>
            <a:pPr>
              <a:buNone/>
            </a:pPr>
            <a:r>
              <a:rPr lang="en-US" sz="2600" dirty="0">
                <a:cs typeface="Calibri"/>
              </a:rPr>
              <a:t>1/6 = 16%;       3/6 = 50%;       4/6 = 66%;       5/6 = 83%</a:t>
            </a:r>
          </a:p>
          <a:p>
            <a:pPr>
              <a:buNone/>
            </a:pPr>
            <a:r>
              <a:rPr lang="en-US" sz="2600" dirty="0">
                <a:cs typeface="Calibri"/>
              </a:rPr>
              <a:t>Each assignment is weighted equivalently</a:t>
            </a:r>
          </a:p>
          <a:p>
            <a:pPr>
              <a:buNone/>
            </a:pPr>
            <a:endParaRPr lang="en-US" sz="2600" dirty="0">
              <a:cs typeface="Calibri"/>
            </a:endParaRPr>
          </a:p>
          <a:p>
            <a:pPr>
              <a:buNone/>
            </a:pPr>
            <a:endParaRPr lang="en-US" sz="2600" dirty="0">
              <a:cs typeface="Calibri"/>
            </a:endParaRPr>
          </a:p>
          <a:p>
            <a:pPr>
              <a:buNone/>
            </a:pPr>
            <a:r>
              <a:rPr lang="en-US" sz="2600" dirty="0">
                <a:cs typeface="Calibri"/>
              </a:rPr>
              <a:t>"inconsistent grading"</a:t>
            </a:r>
          </a:p>
          <a:p>
            <a:pPr>
              <a:buNone/>
            </a:pPr>
            <a:br>
              <a:rPr lang="en-US" dirty="0"/>
            </a:br>
            <a:endParaRPr lang="en-US" sz="2000" dirty="0">
              <a:cs typeface="Calibri"/>
            </a:endParaRPr>
          </a:p>
          <a:p>
            <a:pPr marL="0" indent="0">
              <a:buNone/>
            </a:pPr>
            <a:endParaRPr lang="en-US" sz="2000" dirty="0">
              <a:cs typeface="Calibri"/>
            </a:endParaRPr>
          </a:p>
        </p:txBody>
      </p:sp>
    </p:spTree>
    <p:extLst>
      <p:ext uri="{BB962C8B-B14F-4D97-AF65-F5344CB8AC3E}">
        <p14:creationId xmlns:p14="http://schemas.microsoft.com/office/powerpoint/2010/main" val="31690735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DEDF-02D4-4C96-89FF-FC45CACD5F39}"/>
              </a:ext>
            </a:extLst>
          </p:cNvPr>
          <p:cNvSpPr>
            <a:spLocks noGrp="1"/>
          </p:cNvSpPr>
          <p:nvPr>
            <p:ph type="title"/>
          </p:nvPr>
        </p:nvSpPr>
        <p:spPr/>
        <p:txBody>
          <a:bodyPr/>
          <a:lstStyle/>
          <a:p>
            <a:r>
              <a:rPr lang="en-US">
                <a:cs typeface="Calibri Light"/>
              </a:rPr>
              <a:t>Learned / Question</a:t>
            </a:r>
            <a:endParaRPr lang="en-US"/>
          </a:p>
        </p:txBody>
      </p:sp>
      <p:sp>
        <p:nvSpPr>
          <p:cNvPr id="3" name="Content Placeholder 2">
            <a:extLst>
              <a:ext uri="{FF2B5EF4-FFF2-40B4-BE49-F238E27FC236}">
                <a16:creationId xmlns:a16="http://schemas.microsoft.com/office/drawing/2014/main" id="{F8E951F0-4E1D-4B44-BC0C-BE47D72EC7B6}"/>
              </a:ext>
            </a:extLst>
          </p:cNvPr>
          <p:cNvSpPr>
            <a:spLocks noGrp="1"/>
          </p:cNvSpPr>
          <p:nvPr>
            <p:ph idx="1"/>
          </p:nvPr>
        </p:nvSpPr>
        <p:spPr/>
        <p:txBody>
          <a:bodyPr vert="horz" lIns="91440" tIns="45720" rIns="91440" bIns="45720" rtlCol="0" anchor="t">
            <a:normAutofit/>
          </a:bodyPr>
          <a:lstStyle/>
          <a:p>
            <a:r>
              <a:rPr lang="en-US">
                <a:cs typeface="Calibri"/>
              </a:rPr>
              <a:t>1 sentence on what you learned during this class</a:t>
            </a:r>
          </a:p>
          <a:p>
            <a:endParaRPr lang="en-US" dirty="0">
              <a:cs typeface="Calibri"/>
            </a:endParaRPr>
          </a:p>
          <a:p>
            <a:r>
              <a:rPr lang="en-US">
                <a:cs typeface="Calibri"/>
              </a:rPr>
              <a:t>1 question you have from this class</a:t>
            </a:r>
            <a:endParaRPr lang="en-US" dirty="0">
              <a:cs typeface="Calibri"/>
            </a:endParaRPr>
          </a:p>
        </p:txBody>
      </p:sp>
    </p:spTree>
    <p:extLst>
      <p:ext uri="{BB962C8B-B14F-4D97-AF65-F5344CB8AC3E}">
        <p14:creationId xmlns:p14="http://schemas.microsoft.com/office/powerpoint/2010/main" val="2085181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66E5-24F8-4805-A552-0A88D9802717}"/>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cs typeface="Calibri Light"/>
              </a:rPr>
              <a:t>&lt;&lt;&lt;Context switch</a:t>
            </a:r>
            <a:r>
              <a:rPr lang="en-US" sz="5400" dirty="0">
                <a:cs typeface="Calibri"/>
              </a:rPr>
              <a:t>&gt;&gt;&gt;</a:t>
            </a:r>
          </a:p>
        </p:txBody>
      </p:sp>
      <p:pic>
        <p:nvPicPr>
          <p:cNvPr id="3" name="Picture 2" descr="A close up of a logo&#10;&#10;Description generated with high confidence">
            <a:extLst>
              <a:ext uri="{FF2B5EF4-FFF2-40B4-BE49-F238E27FC236}">
                <a16:creationId xmlns:a16="http://schemas.microsoft.com/office/drawing/2014/main" id="{DA81FDDF-6B06-41F4-91A9-0B23EEF62013}"/>
              </a:ext>
            </a:extLst>
          </p:cNvPr>
          <p:cNvPicPr>
            <a:picLocks noGrp="1" noChangeAspect="1"/>
          </p:cNvPicPr>
          <p:nvPr/>
        </p:nvPicPr>
        <p:blipFill>
          <a:blip r:embed="rId2"/>
          <a:stretch>
            <a:fillRect/>
          </a:stretch>
        </p:blipFill>
        <p:spPr>
          <a:xfrm rot="20820000">
            <a:off x="2970722" y="1811533"/>
            <a:ext cx="6538103" cy="3790051"/>
          </a:xfrm>
          <a:prstGeom prst="rect">
            <a:avLst/>
          </a:prstGeom>
        </p:spPr>
      </p:pic>
    </p:spTree>
    <p:extLst>
      <p:ext uri="{BB962C8B-B14F-4D97-AF65-F5344CB8AC3E}">
        <p14:creationId xmlns:p14="http://schemas.microsoft.com/office/powerpoint/2010/main" val="22466962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68FE-2F89-4DD1-800B-9E4C6C2C21E1}"/>
              </a:ext>
            </a:extLst>
          </p:cNvPr>
          <p:cNvSpPr>
            <a:spLocks noGrp="1"/>
          </p:cNvSpPr>
          <p:nvPr>
            <p:ph type="title"/>
          </p:nvPr>
        </p:nvSpPr>
        <p:spPr/>
        <p:txBody>
          <a:bodyPr/>
          <a:lstStyle/>
          <a:p>
            <a:r>
              <a:rPr lang="en-US" dirty="0">
                <a:cs typeface="Calibri Light"/>
              </a:rPr>
              <a:t>Reading assignment   --&gt; Summary essay</a:t>
            </a:r>
            <a:endParaRPr lang="en-US" dirty="0"/>
          </a:p>
        </p:txBody>
      </p:sp>
      <p:sp>
        <p:nvSpPr>
          <p:cNvPr id="3" name="Content Placeholder 2">
            <a:extLst>
              <a:ext uri="{FF2B5EF4-FFF2-40B4-BE49-F238E27FC236}">
                <a16:creationId xmlns:a16="http://schemas.microsoft.com/office/drawing/2014/main" id="{24F2DEC7-9B1D-40BF-A2B8-3C79AE212A27}"/>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Read the PDF on "The Evolution of Bitcoin Hardware" by M. Taylor. </a:t>
            </a:r>
          </a:p>
          <a:p>
            <a:r>
              <a:rPr lang="en-US" sz="2200" dirty="0">
                <a:cs typeface="Calibri"/>
                <a:hlinkClick r:id="rId2" invalidUrl="http://"/>
              </a:rPr>
              <a:t>https://cseweb.ucsd.edu/~mbtaylor/papers/Taylor_Bitcoin_IEEE_Computer_2017.pdf</a:t>
            </a:r>
            <a:br>
              <a:rPr lang="en-US" sz="2200" dirty="0">
                <a:cs typeface="Calibri"/>
                <a:hlinkClick r:id="rId3" invalidUrl="http://"/>
              </a:rPr>
            </a:br>
            <a:endParaRPr lang="en-US">
              <a:cs typeface="Calibri"/>
            </a:endParaRPr>
          </a:p>
          <a:p>
            <a:r>
              <a:rPr lang="en-US" dirty="0">
                <a:cs typeface="Calibri"/>
              </a:rPr>
              <a:t>Write a half page summary on the process miners experienced. Criteria of "half page" is in the rubric on Blackboard.</a:t>
            </a:r>
            <a:endParaRPr lang="en-US" dirty="0"/>
          </a:p>
          <a:p>
            <a:r>
              <a:rPr lang="en-US" dirty="0">
                <a:cs typeface="Calibri"/>
              </a:rPr>
              <a:t>In your essay, address these questions: What hardware did miners start with? What did they move to? How quickly were these changes? </a:t>
            </a:r>
            <a:endParaRPr lang="en-US" dirty="0"/>
          </a:p>
          <a:p>
            <a:r>
              <a:rPr lang="en-US" dirty="0">
                <a:cs typeface="Calibri"/>
              </a:rPr>
              <a:t>Your essay should be submitted using Blackboard. Please submit your essay as plain text. (Do not submit DOCX, PDF, or other formats.) Review the rubric prior to submitting your assignment.  Do not include your name on your submitted work.</a:t>
            </a:r>
            <a:endParaRPr lang="en-US" dirty="0"/>
          </a:p>
          <a:p>
            <a:endParaRPr lang="en-US" dirty="0">
              <a:cs typeface="Calibri"/>
            </a:endParaRPr>
          </a:p>
        </p:txBody>
      </p:sp>
    </p:spTree>
    <p:extLst>
      <p:ext uri="{BB962C8B-B14F-4D97-AF65-F5344CB8AC3E}">
        <p14:creationId xmlns:p14="http://schemas.microsoft.com/office/powerpoint/2010/main" val="25493730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2C65-07E5-4885-AFDC-425FED277938}"/>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Homework: scaling file I/O experiment</a:t>
            </a:r>
            <a:endParaRPr lang="en-US" dirty="0"/>
          </a:p>
        </p:txBody>
      </p:sp>
      <p:sp>
        <p:nvSpPr>
          <p:cNvPr id="3" name="Content Placeholder 2">
            <a:extLst>
              <a:ext uri="{FF2B5EF4-FFF2-40B4-BE49-F238E27FC236}">
                <a16:creationId xmlns:a16="http://schemas.microsoft.com/office/drawing/2014/main" id="{100847A5-4AAB-4233-9EE2-0A543143EB7D}"/>
              </a:ext>
            </a:extLst>
          </p:cNvPr>
          <p:cNvSpPr>
            <a:spLocks noGrp="1"/>
          </p:cNvSpPr>
          <p:nvPr/>
        </p:nvSpPr>
        <p:spPr>
          <a:xfrm>
            <a:off x="838200" y="1825625"/>
            <a:ext cx="10515600" cy="435133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cs typeface="Calibri"/>
              </a:rPr>
              <a:t>Write Python code that can create a CSV containing 10 columns of text data</a:t>
            </a:r>
          </a:p>
          <a:p>
            <a:r>
              <a:rPr lang="en-US" sz="2200" dirty="0">
                <a:cs typeface="Calibri"/>
              </a:rPr>
              <a:t>Each entry should be between 5 and 20 characters</a:t>
            </a:r>
          </a:p>
          <a:p>
            <a:r>
              <a:rPr lang="en-US" sz="2200" dirty="0">
                <a:cs typeface="Calibri"/>
              </a:rPr>
              <a:t>Generate  files of size {0.1, 1, 5, 10, 100, 500} MB of data</a:t>
            </a:r>
          </a:p>
          <a:p>
            <a:r>
              <a:rPr lang="en-US" sz="2200" dirty="0">
                <a:cs typeface="Calibri"/>
              </a:rPr>
              <a:t>Measure how much time it takes to write the files to disk. Do not include the time used in creating the random entries.</a:t>
            </a:r>
          </a:p>
          <a:p>
            <a:r>
              <a:rPr lang="en-US" sz="2200" dirty="0">
                <a:cs typeface="Calibri"/>
              </a:rPr>
              <a:t>Repeat the above test three times</a:t>
            </a:r>
          </a:p>
          <a:p>
            <a:r>
              <a:rPr lang="en-US" sz="2200" dirty="0">
                <a:cs typeface="Calibri"/>
              </a:rPr>
              <a:t>Measure how much time it takes for your computer to load the data into a Pandas </a:t>
            </a:r>
            <a:r>
              <a:rPr lang="en-US" sz="2200" dirty="0" err="1">
                <a:cs typeface="Calibri"/>
              </a:rPr>
              <a:t>dataframe</a:t>
            </a:r>
            <a:r>
              <a:rPr lang="en-US" sz="2200" dirty="0">
                <a:cs typeface="Calibri"/>
              </a:rPr>
              <a:t>.</a:t>
            </a:r>
          </a:p>
          <a:p>
            <a:r>
              <a:rPr lang="en-US" sz="2200" dirty="0">
                <a:cs typeface="Calibri"/>
              </a:rPr>
              <a:t>Plot both the write times and load times versus file size</a:t>
            </a:r>
          </a:p>
          <a:p>
            <a:endParaRPr lang="en-US" sz="2200" dirty="0">
              <a:cs typeface="Calibri"/>
            </a:endParaRPr>
          </a:p>
          <a:p>
            <a:pPr marL="0" indent="0">
              <a:buNone/>
            </a:pPr>
            <a:r>
              <a:rPr lang="en-US" sz="2200" dirty="0">
                <a:cs typeface="Calibri"/>
              </a:rPr>
              <a:t>Submit your python notebook (.</a:t>
            </a:r>
            <a:r>
              <a:rPr lang="en-US" sz="2200" dirty="0" err="1">
                <a:cs typeface="Calibri"/>
              </a:rPr>
              <a:t>ipynb</a:t>
            </a:r>
            <a:r>
              <a:rPr lang="en-US" sz="2200" dirty="0">
                <a:cs typeface="Calibri"/>
              </a:rPr>
              <a:t> file) containing the code for the experiment and the results. Results are a table of values and plots. </a:t>
            </a:r>
          </a:p>
        </p:txBody>
      </p:sp>
    </p:spTree>
    <p:extLst>
      <p:ext uri="{BB962C8B-B14F-4D97-AF65-F5344CB8AC3E}">
        <p14:creationId xmlns:p14="http://schemas.microsoft.com/office/powerpoint/2010/main" val="38787612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20E2-15DB-403D-A038-26BE0BD4C312}"/>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Breakdown the Homework, Part 1 of 2</a:t>
            </a:r>
          </a:p>
        </p:txBody>
      </p:sp>
      <p:sp>
        <p:nvSpPr>
          <p:cNvPr id="3" name="Content Placeholder 2">
            <a:extLst>
              <a:ext uri="{FF2B5EF4-FFF2-40B4-BE49-F238E27FC236}">
                <a16:creationId xmlns:a16="http://schemas.microsoft.com/office/drawing/2014/main" id="{5A856D4D-B3E9-44F0-B3B2-5A03749617D2}"/>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dirty="0">
                <a:cs typeface="Calibri"/>
              </a:rPr>
              <a:t>Draw or write down what you're starting with</a:t>
            </a:r>
          </a:p>
          <a:p>
            <a:pPr marL="514350" indent="-514350">
              <a:buAutoNum type="arabicPeriod"/>
            </a:pPr>
            <a:endParaRPr lang="en-US" dirty="0">
              <a:cs typeface="Calibri"/>
            </a:endParaRPr>
          </a:p>
          <a:p>
            <a:pPr marL="514350" indent="-514350">
              <a:buAutoNum type="arabicPeriod"/>
            </a:pPr>
            <a:endParaRPr lang="en-US" dirty="0">
              <a:cs typeface="Calibri"/>
            </a:endParaRPr>
          </a:p>
          <a:p>
            <a:pPr marL="514350" indent="-514350">
              <a:buAutoNum type="arabicPeriod"/>
            </a:pPr>
            <a:r>
              <a:rPr lang="en-US" dirty="0">
                <a:cs typeface="Calibri"/>
              </a:rPr>
              <a:t>Draw or write down what the outcome should look like</a:t>
            </a:r>
          </a:p>
        </p:txBody>
      </p:sp>
    </p:spTree>
    <p:extLst>
      <p:ext uri="{BB962C8B-B14F-4D97-AF65-F5344CB8AC3E}">
        <p14:creationId xmlns:p14="http://schemas.microsoft.com/office/powerpoint/2010/main" val="29056623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E82F-47CE-41EE-AC6A-D20B7529B8E6}"/>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Breakdown the Homework, Part 2 of 2:</a:t>
            </a:r>
            <a:br>
              <a:rPr lang="en-US" dirty="0">
                <a:cs typeface="Calibri Light"/>
              </a:rPr>
            </a:br>
            <a:r>
              <a:rPr lang="en-US" dirty="0">
                <a:cs typeface="Calibri Light"/>
              </a:rPr>
              <a:t>Design your approach to solving the problem</a:t>
            </a:r>
          </a:p>
        </p:txBody>
      </p:sp>
      <p:sp>
        <p:nvSpPr>
          <p:cNvPr id="3" name="Content Placeholder 2">
            <a:extLst>
              <a:ext uri="{FF2B5EF4-FFF2-40B4-BE49-F238E27FC236}">
                <a16:creationId xmlns:a16="http://schemas.microsoft.com/office/drawing/2014/main" id="{87825745-357E-4EAC-A131-F804FCE3BF06}"/>
              </a:ext>
            </a:extLst>
          </p:cNvPr>
          <p:cNvSpPr>
            <a:spLocks noGrp="1"/>
          </p:cNvSpPr>
          <p:nvPr/>
        </p:nvSpPr>
        <p:spPr>
          <a:xfrm>
            <a:off x="838200" y="1825625"/>
            <a:ext cx="10515600" cy="435133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AutoNum type="arabicPeriod"/>
            </a:pPr>
            <a:r>
              <a:rPr lang="en-US" dirty="0">
                <a:cs typeface="Calibri"/>
              </a:rPr>
              <a:t>Given the starting point and end point, what steps are needed?</a:t>
            </a:r>
          </a:p>
          <a:p>
            <a:pPr marL="514350" indent="-514350">
              <a:lnSpc>
                <a:spcPct val="150000"/>
              </a:lnSpc>
              <a:buAutoNum type="arabicPeriod"/>
            </a:pPr>
            <a:r>
              <a:rPr lang="en-US" dirty="0">
                <a:cs typeface="Calibri"/>
              </a:rPr>
              <a:t>Write down actions you'll need to take</a:t>
            </a:r>
            <a:endParaRPr lang="en-US" dirty="0"/>
          </a:p>
          <a:p>
            <a:pPr marL="514350" indent="-514350">
              <a:lnSpc>
                <a:spcPct val="150000"/>
              </a:lnSpc>
              <a:buAutoNum type="arabicPeriod"/>
            </a:pPr>
            <a:r>
              <a:rPr lang="en-US" dirty="0">
                <a:cs typeface="Calibri"/>
              </a:rPr>
              <a:t>Determine the dependencies among the actions you need to take</a:t>
            </a:r>
          </a:p>
          <a:p>
            <a:pPr marL="514350" indent="-514350">
              <a:lnSpc>
                <a:spcPct val="150000"/>
              </a:lnSpc>
              <a:buAutoNum type="arabicPeriod"/>
            </a:pPr>
            <a:r>
              <a:rPr lang="en-US" dirty="0">
                <a:cs typeface="Calibri"/>
              </a:rPr>
              <a:t>In what order should the steps be?</a:t>
            </a:r>
          </a:p>
          <a:p>
            <a:pPr>
              <a:lnSpc>
                <a:spcPct val="150000"/>
              </a:lnSpc>
            </a:pPr>
            <a:endParaRPr lang="en-US" dirty="0">
              <a:cs typeface="Calibri"/>
            </a:endParaRPr>
          </a:p>
          <a:p>
            <a:pPr marL="0" indent="0">
              <a:lnSpc>
                <a:spcPct val="150000"/>
              </a:lnSpc>
              <a:buNone/>
            </a:pPr>
            <a:r>
              <a:rPr lang="en-US" i="1" dirty="0">
                <a:cs typeface="Calibri"/>
              </a:rPr>
              <a:t>If you have time before leaving</a:t>
            </a:r>
            <a:r>
              <a:rPr lang="en-US" dirty="0">
                <a:cs typeface="Calibri"/>
              </a:rPr>
              <a:t>, take the listed actions using your computer</a:t>
            </a:r>
          </a:p>
          <a:p>
            <a:endParaRPr lang="en-US" dirty="0">
              <a:cs typeface="Calibri"/>
            </a:endParaRPr>
          </a:p>
        </p:txBody>
      </p:sp>
    </p:spTree>
    <p:extLst>
      <p:ext uri="{BB962C8B-B14F-4D97-AF65-F5344CB8AC3E}">
        <p14:creationId xmlns:p14="http://schemas.microsoft.com/office/powerpoint/2010/main" val="258061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9853-48E1-4D0C-AD55-5B124D40E784}"/>
              </a:ext>
            </a:extLst>
          </p:cNvPr>
          <p:cNvSpPr>
            <a:spLocks noGrp="1"/>
          </p:cNvSpPr>
          <p:nvPr>
            <p:ph type="title"/>
          </p:nvPr>
        </p:nvSpPr>
        <p:spPr/>
        <p:txBody>
          <a:bodyPr/>
          <a:lstStyle/>
          <a:p>
            <a:r>
              <a:rPr lang="en-US" dirty="0">
                <a:cs typeface="Calibri Light"/>
              </a:rPr>
              <a:t>Points raised in feedback session last week</a:t>
            </a:r>
            <a:endParaRPr lang="en-US" dirty="0"/>
          </a:p>
        </p:txBody>
      </p:sp>
      <p:sp>
        <p:nvSpPr>
          <p:cNvPr id="3" name="Content Placeholder 2">
            <a:extLst>
              <a:ext uri="{FF2B5EF4-FFF2-40B4-BE49-F238E27FC236}">
                <a16:creationId xmlns:a16="http://schemas.microsoft.com/office/drawing/2014/main" id="{DD4BB71A-E931-4156-BCFD-93E852ACA0B2}"/>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a:p>
            <a:r>
              <a:rPr lang="en-US" dirty="0">
                <a:cs typeface="Calibri"/>
              </a:rPr>
              <a:t>"midterm was hard to figure out expectations"</a:t>
            </a:r>
            <a:endParaRPr lang="en-US" dirty="0"/>
          </a:p>
          <a:p>
            <a:endParaRPr lang="en-US" dirty="0">
              <a:cs typeface="Calibri"/>
            </a:endParaRPr>
          </a:p>
          <a:p>
            <a:pPr marL="0" indent="0">
              <a:buNone/>
            </a:pPr>
            <a:r>
              <a:rPr lang="en-US" dirty="0">
                <a:cs typeface="Calibri"/>
              </a:rPr>
              <a:t>--&gt; What needs clarification?</a:t>
            </a:r>
          </a:p>
          <a:p>
            <a:pPr marL="0" indent="0">
              <a:buNone/>
            </a:pPr>
            <a:r>
              <a:rPr lang="en-US" dirty="0">
                <a:cs typeface="Calibri"/>
              </a:rPr>
              <a:t>The structure of the final project will be similar (+presentation)</a:t>
            </a:r>
          </a:p>
        </p:txBody>
      </p:sp>
    </p:spTree>
    <p:extLst>
      <p:ext uri="{BB962C8B-B14F-4D97-AF65-F5344CB8AC3E}">
        <p14:creationId xmlns:p14="http://schemas.microsoft.com/office/powerpoint/2010/main" val="191230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9853-48E1-4D0C-AD55-5B124D40E784}"/>
              </a:ext>
            </a:extLst>
          </p:cNvPr>
          <p:cNvSpPr>
            <a:spLocks noGrp="1"/>
          </p:cNvSpPr>
          <p:nvPr>
            <p:ph type="title"/>
          </p:nvPr>
        </p:nvSpPr>
        <p:spPr/>
        <p:txBody>
          <a:bodyPr/>
          <a:lstStyle/>
          <a:p>
            <a:r>
              <a:rPr lang="en-US" dirty="0">
                <a:cs typeface="Calibri Light"/>
              </a:rPr>
              <a:t>Points raised in feedback session last week</a:t>
            </a:r>
            <a:endParaRPr lang="en-US" dirty="0"/>
          </a:p>
        </p:txBody>
      </p:sp>
      <p:sp>
        <p:nvSpPr>
          <p:cNvPr id="3" name="Content Placeholder 2">
            <a:extLst>
              <a:ext uri="{FF2B5EF4-FFF2-40B4-BE49-F238E27FC236}">
                <a16:creationId xmlns:a16="http://schemas.microsoft.com/office/drawing/2014/main" id="{DD4BB71A-E931-4156-BCFD-93E852ACA0B2}"/>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a:p>
            <a:r>
              <a:rPr lang="en-US" dirty="0">
                <a:cs typeface="Calibri"/>
              </a:rPr>
              <a:t>"group assignments"</a:t>
            </a:r>
          </a:p>
          <a:p>
            <a:endParaRPr lang="en-US" dirty="0">
              <a:cs typeface="Calibri"/>
            </a:endParaRPr>
          </a:p>
          <a:p>
            <a:pPr marL="0" indent="0">
              <a:buNone/>
            </a:pPr>
            <a:r>
              <a:rPr lang="en-US" dirty="0">
                <a:cs typeface="Calibri"/>
              </a:rPr>
              <a:t>--&gt; I'm wary of these</a:t>
            </a:r>
          </a:p>
          <a:p>
            <a:pPr marL="0" indent="0">
              <a:buNone/>
            </a:pPr>
            <a:endParaRPr lang="en-US" dirty="0">
              <a:cs typeface="Calibri"/>
            </a:endParaRPr>
          </a:p>
        </p:txBody>
      </p:sp>
    </p:spTree>
    <p:extLst>
      <p:ext uri="{BB962C8B-B14F-4D97-AF65-F5344CB8AC3E}">
        <p14:creationId xmlns:p14="http://schemas.microsoft.com/office/powerpoint/2010/main" val="1874951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75</Slides>
  <Notes>7</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scaling, cost-benefit, elasticity Data 601 - Class 11</vt:lpstr>
      <vt:lpstr>PowerPoint Presentation</vt:lpstr>
      <vt:lpstr>PowerPoint Presentation</vt:lpstr>
      <vt:lpstr>Points raised in feedback session last week</vt:lpstr>
      <vt:lpstr>Points raised in feedback session last week</vt:lpstr>
      <vt:lpstr>Points raised in feedback session last week</vt:lpstr>
      <vt:lpstr>Points raised in feedback session last week</vt:lpstr>
      <vt:lpstr>Points raised in feedback session last week</vt:lpstr>
      <vt:lpstr>Points raised in feedback session last week</vt:lpstr>
      <vt:lpstr>column (0,30) has mixed types, set dtype option on import or set memory=low...</vt:lpstr>
      <vt:lpstr>PowerPoint Presentation</vt:lpstr>
      <vt:lpstr>[Scaling] Use more than one core</vt:lpstr>
      <vt:lpstr>PowerPoint Presentation</vt:lpstr>
      <vt:lpstr>PowerPoint Presentation</vt:lpstr>
      <vt:lpstr>PowerPoint Presentation</vt:lpstr>
      <vt:lpstr>PowerPoint Presentation</vt:lpstr>
      <vt:lpstr>For Mac, use Activity Monitor then   Window &gt; CPU History</vt:lpstr>
      <vt:lpstr>By default, Python is serial</vt:lpstr>
      <vt:lpstr>PowerPoint Presentation</vt:lpstr>
      <vt:lpstr>PowerPoint Presentation</vt:lpstr>
      <vt:lpstr>There is another, less popular package</vt:lpstr>
      <vt:lpstr>PowerPoint Presentation</vt:lpstr>
      <vt:lpstr>PowerPoint Presentation</vt:lpstr>
      <vt:lpstr>PowerPoint Presentation</vt:lpstr>
      <vt:lpstr>Review of multiprocessing and Dask</vt:lpstr>
      <vt:lpstr>Activity: your customer's customer </vt:lpstr>
      <vt:lpstr>Survey: customer requirements</vt:lpstr>
      <vt:lpstr>PowerPoint Presentation</vt:lpstr>
      <vt:lpstr>PowerPoint Presentation</vt:lpstr>
      <vt:lpstr>PowerPoint Presentation</vt:lpstr>
      <vt:lpstr>What were your observations during activity?</vt:lpstr>
      <vt:lpstr>What were your observations during activity?</vt:lpstr>
      <vt:lpstr>You can act without knowing your customer's customer</vt:lpstr>
      <vt:lpstr>Your customer doesn't know what they want</vt:lpstr>
      <vt:lpstr>How to Predict requirements</vt:lpstr>
      <vt:lpstr>Outcome: Improve cost/benefit models</vt:lpstr>
      <vt:lpstr>Changing software and hardware</vt:lpstr>
      <vt:lpstr>PowerPoint Presentation</vt:lpstr>
      <vt:lpstr>Two situations</vt:lpstr>
      <vt:lpstr>Bias: go with what you know</vt:lpstr>
      <vt:lpstr>Tactics for languages</vt:lpstr>
      <vt:lpstr>Understand the strengths and weaknesses of your tools: Profile what you currently use </vt:lpstr>
      <vt:lpstr>PowerPoint Presentation</vt:lpstr>
      <vt:lpstr>Hype cycle</vt:lpstr>
      <vt:lpstr>PowerPoint Presentation</vt:lpstr>
      <vt:lpstr>PowerPoint Presentation</vt:lpstr>
      <vt:lpstr>Activity: Profiling what you currently use </vt:lpstr>
      <vt:lpstr>Survey: Profiling what you currently use </vt:lpstr>
      <vt:lpstr>PowerPoint Presentation</vt:lpstr>
      <vt:lpstr>Cost/benefit mindset</vt:lpstr>
      <vt:lpstr>What language does your organization speak?</vt:lpstr>
      <vt:lpstr>What language does your organization speak?</vt:lpstr>
      <vt:lpstr>The last step in data science: impact (aka $)</vt:lpstr>
      <vt:lpstr>Who cares about outcomes</vt:lpstr>
      <vt:lpstr>How to model cost benefit</vt:lpstr>
      <vt:lpstr>Activity: Uses cases for cost-benefit analysis</vt:lpstr>
      <vt:lpstr>PowerPoint Presentation</vt:lpstr>
      <vt:lpstr>PowerPoint Presentation</vt:lpstr>
      <vt:lpstr>PowerPoint Presentation</vt:lpstr>
      <vt:lpstr>PowerPoint Presentation</vt:lpstr>
      <vt:lpstr>Activity: Uses cases for cost-benefit analysis</vt:lpstr>
      <vt:lpstr>Activity: Uses cases for cost-benefit analysis</vt:lpstr>
      <vt:lpstr>Data Science to support Business Decisions</vt:lpstr>
      <vt:lpstr>Skill: predicting future decisions</vt:lpstr>
      <vt:lpstr>Resilience and cost/benefit at large scale</vt:lpstr>
      <vt:lpstr>Trade-off of complexity and time-to-market</vt:lpstr>
      <vt:lpstr>Complex versus simple</vt:lpstr>
      <vt:lpstr>Relevance of cost benefit to machine learning</vt:lpstr>
      <vt:lpstr>Real life example</vt:lpstr>
      <vt:lpstr>Learned / Question</vt:lpstr>
      <vt:lpstr>PowerPoint Presentation</vt:lpstr>
      <vt:lpstr>Reading assignment   --&gt; Summary essay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2431</cp:revision>
  <dcterms:created xsi:type="dcterms:W3CDTF">2013-07-15T20:26:40Z</dcterms:created>
  <dcterms:modified xsi:type="dcterms:W3CDTF">2018-11-09T11:36:11Z</dcterms:modified>
</cp:coreProperties>
</file>