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  <p:sldMasterId id="2147483755" r:id="rId5"/>
  </p:sldMasterIdLst>
  <p:notesMasterIdLst>
    <p:notesMasterId r:id="rId23"/>
  </p:notesMasterIdLst>
  <p:sldIdLst>
    <p:sldId id="256" r:id="rId6"/>
    <p:sldId id="257" r:id="rId7"/>
    <p:sldId id="261" r:id="rId8"/>
    <p:sldId id="281" r:id="rId9"/>
    <p:sldId id="282" r:id="rId10"/>
    <p:sldId id="283" r:id="rId11"/>
    <p:sldId id="287" r:id="rId12"/>
    <p:sldId id="260" r:id="rId13"/>
    <p:sldId id="264" r:id="rId14"/>
    <p:sldId id="262" r:id="rId15"/>
    <p:sldId id="276" r:id="rId16"/>
    <p:sldId id="280" r:id="rId17"/>
    <p:sldId id="286" r:id="rId18"/>
    <p:sldId id="269" r:id="rId19"/>
    <p:sldId id="284" r:id="rId20"/>
    <p:sldId id="285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B863D-F582-4877-B44A-BB779E546AF9}" v="87" dt="2021-12-16T02:47:21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561" autoAdjust="0"/>
  </p:normalViewPr>
  <p:slideViewPr>
    <p:cSldViewPr snapToGrid="0">
      <p:cViewPr varScale="1">
        <p:scale>
          <a:sx n="80" d="100"/>
          <a:sy n="80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E3FC-01DE-429F-8BBE-F8D754EE9ECA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862B0-930F-47D6-9636-4D0D6BA769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12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dirty="0"/>
              <a:t>Read off the slide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dirty="0"/>
              <a:t>As you can see my background is more in Engineering and Physical Sciences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dirty="0"/>
              <a:t>Database design and SQL is all new to me, concepts and language will sound like me trying to explain to myself six weeks ago.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62B0-930F-47D6-9636-4D0D6BA7695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And there are 735 files spanning 105 years and 7 variables, So quite a bit of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62B0-930F-47D6-9636-4D0D6BA7695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75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400" dirty="0"/>
              <a:t>A lot of the big governmental meteorology institutions publish freely available data for climate and weather.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400" dirty="0"/>
              <a:t>I’ve used more than a few of them in my experience as a student, and they largely follow similar format, on the front end at least.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400" dirty="0"/>
              <a:t>Walk through examples: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2400" b="1" dirty="0"/>
              <a:t>AWRA-L:</a:t>
            </a:r>
            <a:r>
              <a:rPr lang="en-AU" sz="2400" dirty="0"/>
              <a:t> select variables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2400" dirty="0"/>
              <a:t>Pre-set aggregations, that aren’t very flexible for a lot of the queries a user might have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2400" b="1" dirty="0"/>
              <a:t>BoM:</a:t>
            </a:r>
            <a:r>
              <a:rPr lang="en-AU" sz="2400" dirty="0"/>
              <a:t> Gridded spatial data or  spatially aggregated timeseries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2400" dirty="0"/>
              <a:t>I’ve heard the backend of portals like this consist of pre-generate images and don’t involve any actual querying of data.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2400" b="1" dirty="0"/>
              <a:t>IPCC: </a:t>
            </a:r>
            <a:r>
              <a:rPr lang="en-AU" sz="2400" dirty="0"/>
              <a:t>Select temporal coverage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2400" b="1" dirty="0"/>
              <a:t>NOAA:</a:t>
            </a:r>
            <a:r>
              <a:rPr lang="en-AU" sz="2400" dirty="0"/>
              <a:t> I lot of the ones I’ve worked with are outputs from Global Climate Models so you can select data from the individual model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2400" dirty="0"/>
              <a:t>For climate projections, there’s also the consideration of emissions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2400" dirty="0"/>
              <a:t>Some allow you to specify a bounding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2400" b="1" dirty="0"/>
              <a:t>NOAA &amp; COPERNICUS:</a:t>
            </a:r>
            <a:r>
              <a:rPr lang="en-AU" sz="2400" dirty="0"/>
              <a:t> And then most allow you to download the data in some format. I’ve seen CSV and ZIP files, but for the more scientific uses </a:t>
            </a:r>
            <a:r>
              <a:rPr lang="en-AU" sz="2400" dirty="0" err="1"/>
              <a:t>NetCDF</a:t>
            </a:r>
            <a:r>
              <a:rPr lang="en-AU" sz="2400" dirty="0"/>
              <a:t> seems to be most common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400" dirty="0"/>
              <a:t>These kind of data resources have a number of limitations that I’ll talk about in a minute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62B0-930F-47D6-9636-4D0D6BA7695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08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Although I had another look this morning, and found a bunch of new work on this in the last 18 months are so, trying out a number of new methods.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AWRA dataset I mentioned earlier contains on the order of hundreds of billions of data points all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This is a hydrology dataset, so a daily temporal resolution is sufficient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But if you think of other applications like atmospherics or ocean circulations in a global climate model, you would probably be looking at hourly and perhaps even sub-hourly 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62B0-930F-47D6-9636-4D0D6BA7695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typology around this can be a bit confusing,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Typical </a:t>
            </a:r>
            <a:r>
              <a:rPr lang="en-AU" dirty="0" err="1"/>
              <a:t>rowstore</a:t>
            </a:r>
            <a:r>
              <a:rPr lang="en-AU" dirty="0"/>
              <a:t> table format; index is a separate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Separating by columns enables better compression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Less efficient if you are seeking a single value, because you have to go through the whole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But much faster for queries that seek large chunks of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62B0-930F-47D6-9636-4D0D6BA7695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25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Read off the slide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Enabling a broader scope of aggregations and customisability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To generate insights from climate and environmental data, you often need to look at long term trends and all kinds of aggregations.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With a relational database all kinds of queries and aggregations would in theory become much easier to manage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Barrier to entry – pretty hard to access and analyse </a:t>
            </a:r>
            <a:r>
              <a:rPr lang="en-AU" dirty="0" err="1"/>
              <a:t>netCDF</a:t>
            </a:r>
            <a:r>
              <a:rPr lang="en-AU" dirty="0"/>
              <a:t> data if you’re not confident with coding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One of the reasons I was interested in this project was my own experience with </a:t>
            </a:r>
            <a:r>
              <a:rPr lang="en-AU" dirty="0" err="1"/>
              <a:t>netCDF</a:t>
            </a:r>
            <a:r>
              <a:rPr lang="en-AU" dirty="0"/>
              <a:t> files in uni.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It’s a convenient format for sharing and storing climate data, but it can be a bit of a headache to use.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62B0-930F-47D6-9636-4D0D6BA7695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43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u="sng" dirty="0"/>
              <a:t>PHASE 1:</a:t>
            </a:r>
          </a:p>
          <a:p>
            <a:r>
              <a:rPr lang="en-AU" dirty="0"/>
              <a:t>Ingestion sounds a lot simpler than it is</a:t>
            </a:r>
          </a:p>
          <a:p>
            <a:r>
              <a:rPr lang="en-AU" dirty="0"/>
              <a:t>For this kind of data warehousing workload it only has to be done once</a:t>
            </a:r>
          </a:p>
          <a:p>
            <a:endParaRPr lang="en-AU" dirty="0"/>
          </a:p>
          <a:p>
            <a:r>
              <a:rPr lang="en-AU" b="1" u="sng" dirty="0"/>
              <a:t>PHASE 2:</a:t>
            </a:r>
          </a:p>
          <a:p>
            <a:r>
              <a:rPr lang="en-AU" dirty="0"/>
              <a:t>This is really what the project is actually about. </a:t>
            </a:r>
          </a:p>
          <a:p>
            <a:r>
              <a:rPr lang="en-AU" dirty="0"/>
              <a:t>Experimenting with different structures, schema, indexing, and all kinds of measures that might allow for fast query processing</a:t>
            </a:r>
          </a:p>
          <a:p>
            <a:r>
              <a:rPr lang="en-AU" dirty="0"/>
              <a:t>Cover a breadth of different query types that we might anticipate from a user. </a:t>
            </a:r>
          </a:p>
          <a:p>
            <a:r>
              <a:rPr lang="en-AU" dirty="0"/>
              <a:t>Ultimately runtime is the most important stat here. </a:t>
            </a:r>
          </a:p>
          <a:p>
            <a:endParaRPr lang="en-AU" dirty="0"/>
          </a:p>
          <a:p>
            <a:r>
              <a:rPr lang="en-AU" b="1" u="sng" dirty="0"/>
              <a:t>PHASE 3:</a:t>
            </a:r>
          </a:p>
          <a:p>
            <a:r>
              <a:rPr lang="en-AU" dirty="0"/>
              <a:t>The purpose of the project is really satisfied by the first two phases, so this one is more aspirational</a:t>
            </a:r>
          </a:p>
          <a:p>
            <a:r>
              <a:rPr lang="en-AU" dirty="0"/>
              <a:t>Hoping to finish ahead of schedule and have time to establish some kind of user interface through a web service or something like that</a:t>
            </a:r>
          </a:p>
          <a:p>
            <a:r>
              <a:rPr lang="en-AU" dirty="0"/>
              <a:t>More of a polishing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62B0-930F-47D6-9636-4D0D6BA7695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47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were a number of considerations here about how best to execute this.</a:t>
            </a:r>
          </a:p>
          <a:p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difference in runtime between the first and final methods highlights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Final method involved reading the </a:t>
            </a:r>
            <a:r>
              <a:rPr lang="en-AU" dirty="0" err="1"/>
              <a:t>NetCDF</a:t>
            </a:r>
            <a:r>
              <a:rPr lang="en-AU" dirty="0"/>
              <a:t> data into a python array, then writing into a CSV and bulk inserting to an SQL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Unsure why, but any attempts to push directly from a python array to a SQL table required at least an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expect there’s probably a much faster and efficient way to perform the ingestion in C# or other languages, although I anticipate the </a:t>
            </a:r>
            <a:r>
              <a:rPr lang="en-AU" dirty="0" err="1"/>
              <a:t>tradeoff</a:t>
            </a:r>
            <a:r>
              <a:rPr lang="en-AU" dirty="0"/>
              <a:t> of time for me to learn another language well enough to perform it is not worth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Due to storage limitations, currently only working with a small subset of the data, but the process is scalable.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62B0-930F-47D6-9636-4D0D6BA7695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16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6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46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29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326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99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13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36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01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80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133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21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33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802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730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59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4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67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16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64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85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9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7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D42D-4841-4540-8595-4128F0B3D751}" type="datetimeFigureOut">
              <a:rPr lang="en-AU" smtClean="0"/>
              <a:t>22/12/2021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A4C2-1388-4C08-8502-8D5E5BFE7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5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ds.climate.copernicus.eu/cdsapp#!/dataset/projections-cmip6?tab=form" TargetMode="External"/><Relationship Id="rId3" Type="http://schemas.openxmlformats.org/officeDocument/2006/relationships/hyperlink" Target="http://www.bom.gov.au/water/landscape/" TargetMode="External"/><Relationship Id="rId7" Type="http://schemas.openxmlformats.org/officeDocument/2006/relationships/hyperlink" Target="https://www.psl.noaa.gov/data/gridded/data.noaa.oisst.v2.html#pl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l.noaa.gov/ipcc/cmip6/" TargetMode="External"/><Relationship Id="rId5" Type="http://schemas.openxmlformats.org/officeDocument/2006/relationships/hyperlink" Target="https://interactive-atlas.ipcc.ch/regional-information" TargetMode="External"/><Relationship Id="rId4" Type="http://schemas.openxmlformats.org/officeDocument/2006/relationships/hyperlink" Target="http://www.bom.gov.au/climate/change/#tabs=Tracker&amp;tracker=trend-map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88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877C2-15F6-4468-AF3D-13E4DF2E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E78CE-C0E7-4E80-90C1-00D80C270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86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F553-88E8-49F7-AF5B-2C44F10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55F6-BCAA-45E1-8C7F-85AD6515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sz="2400" dirty="0"/>
              <a:t>Pushing 3D array in </a:t>
            </a:r>
            <a:r>
              <a:rPr lang="en-AU" sz="2400" dirty="0" err="1"/>
              <a:t>NetCDF</a:t>
            </a:r>
            <a:r>
              <a:rPr lang="en-AU" sz="2400" dirty="0"/>
              <a:t> into a 2D in SQL Server</a:t>
            </a:r>
          </a:p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sz="2400" dirty="0"/>
              <a:t>Tried a number of Python-based methods:</a:t>
            </a:r>
          </a:p>
          <a:p>
            <a:pPr marL="722313" lvl="2" indent="-180975">
              <a:buFont typeface="Segoe UI" panose="020B0502040204020203" pitchFamily="34" charset="0"/>
              <a:buChar char="̵"/>
            </a:pPr>
            <a:r>
              <a:rPr lang="en-AU" sz="2000" dirty="0"/>
              <a:t>First method took: ~22 hours per file</a:t>
            </a:r>
          </a:p>
          <a:p>
            <a:pPr marL="722313" lvl="2" indent="-180975">
              <a:buFont typeface="Segoe UI" panose="020B0502040204020203" pitchFamily="34" charset="0"/>
              <a:buChar char="̵"/>
            </a:pPr>
            <a:r>
              <a:rPr lang="en-AU" sz="2000" dirty="0"/>
              <a:t>Final method took: ~6 minutes per file, with a 1GB CSV intermediate</a:t>
            </a:r>
          </a:p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sz="2400" dirty="0"/>
              <a:t>280MB </a:t>
            </a:r>
            <a:r>
              <a:rPr lang="en-AU" sz="2400" dirty="0" err="1"/>
              <a:t>NetCDF</a:t>
            </a:r>
            <a:r>
              <a:rPr lang="en-AU" sz="2400" dirty="0"/>
              <a:t> &gt; 1GB CSV &gt; 450MB SQL </a:t>
            </a:r>
            <a:r>
              <a:rPr lang="en-AU" sz="2400" dirty="0" err="1"/>
              <a:t>columnstore</a:t>
            </a:r>
            <a:r>
              <a:rPr lang="en-AU" sz="2400" dirty="0"/>
              <a:t> table.</a:t>
            </a:r>
          </a:p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sz="2400" dirty="0"/>
              <a:t>Just under 3 days to ingest the full AWRA dataset </a:t>
            </a:r>
          </a:p>
        </p:txBody>
      </p:sp>
    </p:spTree>
    <p:extLst>
      <p:ext uri="{BB962C8B-B14F-4D97-AF65-F5344CB8AC3E}">
        <p14:creationId xmlns:p14="http://schemas.microsoft.com/office/powerpoint/2010/main" val="368611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F553-88E8-49F7-AF5B-2C44F10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DataWarehouse</a:t>
            </a:r>
            <a:r>
              <a:rPr lang="en-AU" dirty="0"/>
              <a:t>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55F6-BCAA-45E1-8C7F-85AD6515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dirty="0"/>
              <a:t>Main Structures to be considered</a:t>
            </a:r>
          </a:p>
          <a:p>
            <a:pPr marL="662496" lvl="1" indent="-285750">
              <a:buFont typeface="Segoe UI" panose="020B0502040204020203" pitchFamily="34" charset="0"/>
              <a:buChar char="̵"/>
            </a:pPr>
            <a:r>
              <a:rPr lang="en-AU" dirty="0" err="1"/>
              <a:t>Rowstore</a:t>
            </a:r>
            <a:r>
              <a:rPr lang="en-AU" dirty="0"/>
              <a:t>, STAR-schema</a:t>
            </a:r>
          </a:p>
          <a:p>
            <a:pPr marL="662496" lvl="1" indent="-285750">
              <a:buFont typeface="Segoe UI" panose="020B0502040204020203" pitchFamily="34" charset="0"/>
              <a:buChar char="̵"/>
            </a:pPr>
            <a:r>
              <a:rPr lang="en-AU" dirty="0" err="1"/>
              <a:t>Columnstore</a:t>
            </a:r>
            <a:r>
              <a:rPr lang="en-AU" dirty="0"/>
              <a:t>, STAR-schema</a:t>
            </a:r>
          </a:p>
          <a:p>
            <a:pPr marL="662496" lvl="1" indent="-285750">
              <a:buFont typeface="Segoe UI" panose="020B0502040204020203" pitchFamily="34" charset="0"/>
              <a:buChar char="̵"/>
            </a:pPr>
            <a:r>
              <a:rPr lang="en-AU" dirty="0" err="1"/>
              <a:t>Columnstore</a:t>
            </a:r>
            <a:r>
              <a:rPr lang="en-AU" dirty="0"/>
              <a:t>, One Big Table (OBT)</a:t>
            </a:r>
          </a:p>
          <a:p>
            <a:pPr marL="662496" lvl="1" indent="-285750">
              <a:buFont typeface="Segoe UI" panose="020B0502040204020203" pitchFamily="34" charset="0"/>
              <a:buChar char="̵"/>
            </a:pPr>
            <a:endParaRPr lang="en-AU" dirty="0"/>
          </a:p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dirty="0"/>
              <a:t>Other methods to experiment with on top</a:t>
            </a:r>
          </a:p>
          <a:p>
            <a:pPr marL="719646" lvl="1" indent="-342900">
              <a:buFont typeface="Segoe UI" panose="020B0502040204020203" pitchFamily="34" charset="0"/>
              <a:buChar char="̵"/>
            </a:pPr>
            <a:r>
              <a:rPr lang="en-AU" dirty="0"/>
              <a:t>Query tuning, segment elimination</a:t>
            </a:r>
          </a:p>
          <a:p>
            <a:pPr marL="719646" lvl="1" indent="-342900">
              <a:buFont typeface="Segoe UI" panose="020B0502040204020203" pitchFamily="34" charset="0"/>
              <a:buChar char="̵"/>
            </a:pPr>
            <a:r>
              <a:rPr lang="en-AU" dirty="0"/>
              <a:t>Manipulating data types and formats</a:t>
            </a:r>
          </a:p>
          <a:p>
            <a:pPr marL="719646" lvl="1" indent="-342900">
              <a:buFont typeface="Segoe UI" panose="020B0502040204020203" pitchFamily="34" charset="0"/>
              <a:buChar char="̵"/>
            </a:pPr>
            <a:r>
              <a:rPr lang="en-AU" dirty="0"/>
              <a:t>Hybrid index structures</a:t>
            </a:r>
          </a:p>
          <a:p>
            <a:pPr marL="719646" lvl="1" indent="-342900">
              <a:buFont typeface="Segoe UI" panose="020B0502040204020203" pitchFamily="34" charset="0"/>
              <a:buChar char="̵"/>
            </a:pPr>
            <a:r>
              <a:rPr lang="en-AU" dirty="0"/>
              <a:t>Table Partitioning</a:t>
            </a:r>
          </a:p>
          <a:p>
            <a:pPr marL="719646" lvl="1" indent="-342900">
              <a:buFont typeface="Segoe UI" panose="020B0502040204020203" pitchFamily="34" charset="0"/>
              <a:buChar char="̵"/>
            </a:pPr>
            <a:r>
              <a:rPr lang="en-AU" dirty="0"/>
              <a:t>Annual and monthly pre-aggregations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72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F553-88E8-49F7-AF5B-2C44F10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 Queries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0B8EA6-A66B-46DC-898F-CED2CC30D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867910"/>
              </p:ext>
            </p:extLst>
          </p:nvPr>
        </p:nvGraphicFramePr>
        <p:xfrm>
          <a:off x="721895" y="1840832"/>
          <a:ext cx="10696073" cy="4379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394">
                  <a:extLst>
                    <a:ext uri="{9D8B030D-6E8A-4147-A177-3AD203B41FA5}">
                      <a16:colId xmlns:a16="http://schemas.microsoft.com/office/drawing/2014/main" val="642024689"/>
                    </a:ext>
                  </a:extLst>
                </a:gridCol>
                <a:gridCol w="9292679">
                  <a:extLst>
                    <a:ext uri="{9D8B030D-6E8A-4147-A177-3AD203B41FA5}">
                      <a16:colId xmlns:a16="http://schemas.microsoft.com/office/drawing/2014/main" val="876531092"/>
                    </a:ext>
                  </a:extLst>
                </a:gridCol>
              </a:tblGrid>
              <a:tr h="875899">
                <a:tc>
                  <a:txBody>
                    <a:bodyPr/>
                    <a:lstStyle/>
                    <a:p>
                      <a:pPr algn="r"/>
                      <a:r>
                        <a:rPr lang="en-A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STANDARD QUERY 1:</a:t>
                      </a:r>
                      <a:endParaRPr lang="en-A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AU" sz="2000" b="0" dirty="0">
                          <a:solidFill>
                            <a:srgbClr val="525252"/>
                          </a:solidFill>
                          <a:effectLst/>
                        </a:rPr>
                        <a:t>Raw gridded spatial data for a given timestep</a:t>
                      </a:r>
                      <a:endParaRPr lang="en-AU" sz="2000" b="0" dirty="0">
                        <a:solidFill>
                          <a:srgbClr val="52525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062737"/>
                  </a:ext>
                </a:extLst>
              </a:tr>
              <a:tr h="875899">
                <a:tc>
                  <a:txBody>
                    <a:bodyPr/>
                    <a:lstStyle/>
                    <a:p>
                      <a:pPr algn="r"/>
                      <a:r>
                        <a:rPr lang="en-A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STANDARD QUERY 2:</a:t>
                      </a:r>
                      <a:endParaRPr lang="en-A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AU" sz="2000" b="0" dirty="0">
                          <a:solidFill>
                            <a:srgbClr val="525252"/>
                          </a:solidFill>
                          <a:effectLst/>
                        </a:rPr>
                        <a:t>Absolute maximum Gridded spatial data for a given year </a:t>
                      </a:r>
                      <a:endParaRPr lang="en-AU" sz="2000" b="0" dirty="0">
                        <a:solidFill>
                          <a:srgbClr val="52525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625515"/>
                  </a:ext>
                </a:extLst>
              </a:tr>
              <a:tr h="875899">
                <a:tc>
                  <a:txBody>
                    <a:bodyPr/>
                    <a:lstStyle/>
                    <a:p>
                      <a:pPr algn="r"/>
                      <a:r>
                        <a:rPr lang="en-A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STANDARD QUERY 3:</a:t>
                      </a:r>
                      <a:endParaRPr lang="en-A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AU" sz="2000" b="0" dirty="0">
                          <a:solidFill>
                            <a:srgbClr val="525252"/>
                          </a:solidFill>
                          <a:effectLst/>
                        </a:rPr>
                        <a:t>Quantile (decile) gridded spatial data for a given month within a wider range (10, 25, and 50 years)</a:t>
                      </a:r>
                      <a:endParaRPr lang="en-AU" sz="2000" b="0" dirty="0">
                        <a:solidFill>
                          <a:srgbClr val="52525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800412"/>
                  </a:ext>
                </a:extLst>
              </a:tr>
              <a:tr h="875899">
                <a:tc>
                  <a:txBody>
                    <a:bodyPr/>
                    <a:lstStyle/>
                    <a:p>
                      <a:pPr algn="r"/>
                      <a:r>
                        <a:rPr lang="en-A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STANDARD QUERY 4:</a:t>
                      </a:r>
                      <a:endParaRPr lang="en-A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AU" sz="2000" b="0" dirty="0">
                          <a:solidFill>
                            <a:srgbClr val="525252"/>
                          </a:solidFill>
                          <a:effectLst/>
                        </a:rPr>
                        <a:t>Long-term average gridded spatial data (tested over 1, 10, and 50 year periods)</a:t>
                      </a:r>
                      <a:endParaRPr lang="en-AU" sz="2000" b="0" dirty="0">
                        <a:solidFill>
                          <a:srgbClr val="52525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826399"/>
                  </a:ext>
                </a:extLst>
              </a:tr>
              <a:tr h="875899">
                <a:tc>
                  <a:txBody>
                    <a:bodyPr/>
                    <a:lstStyle/>
                    <a:p>
                      <a:pPr algn="r"/>
                      <a:r>
                        <a:rPr lang="en-A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STANDARD QUERY 5:</a:t>
                      </a:r>
                      <a:endParaRPr lang="en-A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AU" sz="2000" b="0" dirty="0">
                          <a:solidFill>
                            <a:srgbClr val="525252"/>
                          </a:solidFill>
                          <a:effectLst/>
                        </a:rPr>
                        <a:t>Gridded spatial anomaly of (given day, monthly average, annual average) with respect to a 30-year base period. </a:t>
                      </a:r>
                      <a:endParaRPr lang="en-AU" sz="2000" b="0" dirty="0">
                        <a:solidFill>
                          <a:srgbClr val="52525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09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64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69E4F5C-7EB8-4BBB-9C02-F4B97D59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0"/>
            <a:ext cx="11756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2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9E4F5C-7EB8-4BBB-9C02-F4B97D59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15" y="0"/>
            <a:ext cx="117565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6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9E4F5C-7EB8-4BBB-9C02-F4B97D59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15" y="0"/>
            <a:ext cx="117565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F3E8-366D-4F92-8970-941A3AFA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7BA6-DE88-432B-805A-83397F54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sz="2400" dirty="0"/>
              <a:t>Wrapping up Phase 2 experimentation</a:t>
            </a:r>
          </a:p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sz="2400" dirty="0"/>
              <a:t>Enabling spatial aggregations to produce timeseries data for a user specified region</a:t>
            </a:r>
          </a:p>
          <a:p>
            <a:pPr marL="806450" lvl="2" indent="-285750">
              <a:buFont typeface="Segoe UI" panose="020B0502040204020203" pitchFamily="34" charset="0"/>
              <a:buChar char="̵"/>
            </a:pPr>
            <a:r>
              <a:rPr lang="en-AU" sz="2000" dirty="0"/>
              <a:t>Two standard queries already designed, although lacking a method</a:t>
            </a:r>
          </a:p>
          <a:p>
            <a:pPr marL="806450" lvl="2" indent="-285750">
              <a:buFont typeface="Segoe UI" panose="020B0502040204020203" pitchFamily="34" charset="0"/>
              <a:buChar char="̵"/>
            </a:pPr>
            <a:r>
              <a:rPr lang="en-AU" sz="2000" dirty="0"/>
              <a:t>Aspiring to enable users to slice the gridded data with shapefiles or bounding boxes</a:t>
            </a:r>
          </a:p>
          <a:p>
            <a:pPr marL="360363" indent="-276225">
              <a:buFont typeface="Wingdings" panose="05000000000000000000" pitchFamily="2" charset="2"/>
              <a:buChar char="§"/>
            </a:pPr>
            <a:r>
              <a:rPr lang="en-AU" sz="2400" dirty="0"/>
              <a:t>Establishing a User-Interface for phase 3</a:t>
            </a:r>
          </a:p>
          <a:p>
            <a:pPr marL="806450" lvl="2" indent="-285750">
              <a:buFont typeface="Segoe UI" panose="020B0502040204020203" pitchFamily="34" charset="0"/>
              <a:buChar char="̵"/>
            </a:pPr>
            <a:r>
              <a:rPr lang="en-AU" sz="2000" dirty="0"/>
              <a:t>Platform still not decided</a:t>
            </a:r>
          </a:p>
        </p:txBody>
      </p:sp>
    </p:spTree>
    <p:extLst>
      <p:ext uri="{BB962C8B-B14F-4D97-AF65-F5344CB8AC3E}">
        <p14:creationId xmlns:p14="http://schemas.microsoft.com/office/powerpoint/2010/main" val="11559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36DE-626B-4D10-8FA1-FF53686A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8ADC-C755-4F4C-B231-CE2892C7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5</a:t>
            </a:r>
            <a:r>
              <a:rPr lang="en-AU" sz="2400" baseline="30000" dirty="0"/>
              <a:t>th</a:t>
            </a:r>
            <a:r>
              <a:rPr lang="en-AU" sz="2400" dirty="0"/>
              <a:t> year student at ANU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Bachelor of Engineering (R&amp;D) Honours/</a:t>
            </a:r>
            <a:br>
              <a:rPr lang="en-AU" sz="2400" dirty="0"/>
            </a:br>
            <a:r>
              <a:rPr lang="en-AU" sz="2400" dirty="0"/>
              <a:t>Bachelor of Science</a:t>
            </a:r>
          </a:p>
          <a:p>
            <a:pPr marL="577850" lvl="1" indent="-220663">
              <a:buFont typeface="Segoe UI" panose="020B0502040204020203" pitchFamily="34" charset="0"/>
              <a:buChar char="̵"/>
            </a:pPr>
            <a:r>
              <a:rPr lang="en-AU" sz="2000" dirty="0"/>
              <a:t>Majors: Renewable Energy Systems &amp; Chemistry</a:t>
            </a:r>
          </a:p>
          <a:p>
            <a:pPr marL="577850" lvl="1" indent="-220663">
              <a:buFont typeface="Segoe UI" panose="020B0502040204020203" pitchFamily="34" charset="0"/>
              <a:buChar char="̵"/>
            </a:pPr>
            <a:r>
              <a:rPr lang="en-AU" sz="2000" dirty="0"/>
              <a:t>Minors: Climate Science and Policy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Thesis Topic: Energy Security in the National Electricity Market under future climate disaster scenarios </a:t>
            </a:r>
          </a:p>
        </p:txBody>
      </p:sp>
    </p:spTree>
    <p:extLst>
      <p:ext uri="{BB962C8B-B14F-4D97-AF65-F5344CB8AC3E}">
        <p14:creationId xmlns:p14="http://schemas.microsoft.com/office/powerpoint/2010/main" val="200286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877C2-15F6-4468-AF3D-13E4DF2E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E78CE-C0E7-4E80-90C1-00D80C270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7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36DE-626B-4D10-8FA1-FF53686A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2759"/>
            <a:ext cx="10058400" cy="1450757"/>
          </a:xfrm>
        </p:spPr>
        <p:txBody>
          <a:bodyPr/>
          <a:lstStyle/>
          <a:p>
            <a:r>
              <a:rPr lang="en-AU" dirty="0"/>
              <a:t>The AWRA-L Model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8ADC-C755-4F4C-B231-CE2892C7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1494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Water Balance dataset from the Australian Water Resources Assessment Landscape model from BoM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Daily gridded spatial data from 1911 – 2015, 0.05 deg spatial resolution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Variables:</a:t>
            </a:r>
          </a:p>
          <a:p>
            <a:pPr marL="577850" lvl="1" indent="-220663">
              <a:buFont typeface="Segoe UI" panose="020B0502040204020203" pitchFamily="34" charset="0"/>
              <a:buChar char="̵"/>
            </a:pPr>
            <a:r>
              <a:rPr lang="en-AU" sz="2000" dirty="0"/>
              <a:t>Total Moisture in top, shallow, and deep soil layers </a:t>
            </a:r>
          </a:p>
          <a:p>
            <a:pPr marL="577850" lvl="1" indent="-220663">
              <a:buFont typeface="Segoe UI" panose="020B0502040204020203" pitchFamily="34" charset="0"/>
              <a:buChar char="̵"/>
            </a:pPr>
            <a:r>
              <a:rPr lang="en-AU" sz="2000" dirty="0"/>
              <a:t>Total and Potential Evapotranspiration </a:t>
            </a:r>
          </a:p>
          <a:p>
            <a:pPr marL="577850" lvl="1" indent="-220663">
              <a:buFont typeface="Segoe UI" panose="020B0502040204020203" pitchFamily="34" charset="0"/>
              <a:buChar char="̵"/>
            </a:pPr>
            <a:r>
              <a:rPr lang="en-AU" sz="2000" dirty="0"/>
              <a:t>Total runoff Deep soil layer drainage 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Available online in </a:t>
            </a:r>
            <a:r>
              <a:rPr lang="en-AU" sz="2400" dirty="0" err="1"/>
              <a:t>netCDF</a:t>
            </a:r>
            <a:r>
              <a:rPr lang="en-AU" sz="2400" dirty="0"/>
              <a:t> file format – 280MB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841 × 681 × 365 ≈ 210 × 10</a:t>
            </a:r>
            <a:r>
              <a:rPr lang="en-AU" sz="2400" baseline="30000" dirty="0"/>
              <a:t>6</a:t>
            </a:r>
            <a:r>
              <a:rPr lang="en-AU" sz="2400" dirty="0"/>
              <a:t> datapoints per file</a:t>
            </a:r>
          </a:p>
        </p:txBody>
      </p:sp>
    </p:spTree>
    <p:extLst>
      <p:ext uri="{BB962C8B-B14F-4D97-AF65-F5344CB8AC3E}">
        <p14:creationId xmlns:p14="http://schemas.microsoft.com/office/powerpoint/2010/main" val="7069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36DE-626B-4D10-8FA1-FF53686A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2759"/>
            <a:ext cx="10058400" cy="1450757"/>
          </a:xfrm>
        </p:spPr>
        <p:txBody>
          <a:bodyPr/>
          <a:lstStyle/>
          <a:p>
            <a:r>
              <a:rPr lang="en-AU" dirty="0"/>
              <a:t>Similar Climate Data Portals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8ADC-C755-4F4C-B231-CE2892C7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1845734"/>
            <a:ext cx="11445765" cy="4481494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AWRA-L: </a:t>
            </a:r>
            <a:r>
              <a:rPr lang="en-AU" dirty="0">
                <a:hlinkClick r:id="rId3"/>
              </a:rPr>
              <a:t>http://www.bom.gov.au/water/landscape/</a:t>
            </a:r>
            <a:endParaRPr lang="en-AU" dirty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BoM Climate: </a:t>
            </a:r>
            <a:r>
              <a:rPr lang="en-AU" dirty="0">
                <a:hlinkClick r:id="rId4"/>
              </a:rPr>
              <a:t>http://www.bom.gov.au/climate/change/#tabs=Tracker&amp;tracker=trend-maps</a:t>
            </a:r>
            <a:r>
              <a:rPr lang="en-AU" dirty="0"/>
              <a:t> 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IPCC WG1 Interactive Atlas: </a:t>
            </a:r>
            <a:r>
              <a:rPr lang="en-AU" dirty="0">
                <a:hlinkClick r:id="rId5"/>
              </a:rPr>
              <a:t>https://interactive-atlas.ipcc.ch/regional-information</a:t>
            </a:r>
            <a:endParaRPr lang="en-AU" dirty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NOAA Climate: </a:t>
            </a:r>
            <a:r>
              <a:rPr lang="en-AU" sz="2000" dirty="0">
                <a:hlinkClick r:id="rId6"/>
              </a:rPr>
              <a:t>https://psl.noaa.gov/ipcc/cmip6/</a:t>
            </a:r>
            <a:endParaRPr lang="en-AU" sz="2000" dirty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NOAA SST: </a:t>
            </a:r>
            <a:r>
              <a:rPr lang="en-AU" dirty="0">
                <a:hlinkClick r:id="rId7"/>
              </a:rPr>
              <a:t>https://www.psl.noaa.gov/data/gridded/data.noaa.oisst.v2.html#plot</a:t>
            </a:r>
            <a:r>
              <a:rPr lang="en-AU" dirty="0"/>
              <a:t> 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Copernicus EU: </a:t>
            </a:r>
            <a:r>
              <a:rPr lang="en-AU" dirty="0">
                <a:hlinkClick r:id="rId8"/>
              </a:rPr>
              <a:t>https://cds.climate.copernicus.eu/cdsapp#!/dataset/projections-cmip6?tab=form</a:t>
            </a:r>
            <a:r>
              <a:rPr lang="en-AU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862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36DE-626B-4D10-8FA1-FF53686A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2759"/>
            <a:ext cx="10058400" cy="1450757"/>
          </a:xfrm>
        </p:spPr>
        <p:txBody>
          <a:bodyPr>
            <a:normAutofit/>
          </a:bodyPr>
          <a:lstStyle/>
          <a:p>
            <a:r>
              <a:rPr lang="en-AU" sz="3600" dirty="0"/>
              <a:t>RDBs for Gridded Climate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8ADC-C755-4F4C-B231-CE2892C7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1494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This has mostly been shown to be an impractical solution in the past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Gridded climate datasets are typically too large to be effectively queried by a Relational Database:</a:t>
            </a:r>
          </a:p>
          <a:p>
            <a:pPr marL="577850" lvl="1" indent="-220663">
              <a:buFont typeface="Segoe UI" panose="020B0502040204020203" pitchFamily="34" charset="0"/>
              <a:buChar char="̵"/>
            </a:pPr>
            <a:r>
              <a:rPr lang="en-AU" sz="2000" dirty="0"/>
              <a:t>The AWRA-L dataset would have ~10</a:t>
            </a:r>
            <a:r>
              <a:rPr lang="en-AU" sz="2000" baseline="30000" dirty="0"/>
              <a:t>11</a:t>
            </a:r>
            <a:r>
              <a:rPr lang="en-AU" sz="2000" dirty="0"/>
              <a:t> data points all together</a:t>
            </a:r>
          </a:p>
          <a:p>
            <a:pPr marL="577850" lvl="1" indent="-220663">
              <a:buFont typeface="Segoe UI" panose="020B0502040204020203" pitchFamily="34" charset="0"/>
              <a:buChar char="̵"/>
            </a:pPr>
            <a:r>
              <a:rPr lang="en-AU" sz="2000" dirty="0"/>
              <a:t>Other products have great resolution and coverage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Recent Developments in </a:t>
            </a:r>
            <a:r>
              <a:rPr lang="en-AU" sz="2400" dirty="0" err="1"/>
              <a:t>Columnstore</a:t>
            </a:r>
            <a:r>
              <a:rPr lang="en-AU" sz="2400" dirty="0"/>
              <a:t> technology for relational databases show potential, and the concept is worth revisiting</a:t>
            </a:r>
          </a:p>
        </p:txBody>
      </p:sp>
    </p:spTree>
    <p:extLst>
      <p:ext uri="{BB962C8B-B14F-4D97-AF65-F5344CB8AC3E}">
        <p14:creationId xmlns:p14="http://schemas.microsoft.com/office/powerpoint/2010/main" val="172460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32FD-F206-409D-A6D5-A571CCE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Columnstore</a:t>
            </a:r>
            <a:r>
              <a:rPr lang="en-AU" dirty="0"/>
              <a:t> Indexes </a:t>
            </a:r>
          </a:p>
        </p:txBody>
      </p:sp>
      <p:pic>
        <p:nvPicPr>
          <p:cNvPr id="2050" name="Picture 2" descr="ColumnStore Segment Elimination – SQLpassion">
            <a:extLst>
              <a:ext uri="{FF2B5EF4-FFF2-40B4-BE49-F238E27FC236}">
                <a16:creationId xmlns:a16="http://schemas.microsoft.com/office/drawing/2014/main" id="{D3FA5703-26EE-4072-B8F3-9D34DA22A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37" y="1850323"/>
            <a:ext cx="9420726" cy="40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9067F9-6BFA-4FBD-A961-A03A83447533}"/>
              </a:ext>
            </a:extLst>
          </p:cNvPr>
          <p:cNvSpPr txBox="1"/>
          <p:nvPr/>
        </p:nvSpPr>
        <p:spPr>
          <a:xfrm>
            <a:off x="3110164" y="5932637"/>
            <a:ext cx="597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http://research.microsoft.com/apps/pubs/default.aspx?id=193599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8B26-4EAD-4628-A06B-895286C1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4874-D726-4ED6-8BAD-2295BC8B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Essentially a ‘Proof of Concept’ for storing gridded climate data in relational databases with </a:t>
            </a:r>
            <a:r>
              <a:rPr lang="en-AU" sz="2400" dirty="0" err="1"/>
              <a:t>columnstore</a:t>
            </a:r>
            <a:r>
              <a:rPr lang="en-AU" sz="2400" dirty="0"/>
              <a:t> 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Using the AWRA dataset, but aiming to keep it general to all gridded climate datasets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AU" sz="2400" dirty="0"/>
              <a:t>Addressing limitations of existing platforms and </a:t>
            </a:r>
            <a:r>
              <a:rPr lang="en-AU" sz="2400" dirty="0" err="1"/>
              <a:t>netCDF</a:t>
            </a:r>
            <a:r>
              <a:rPr lang="en-AU" sz="2400" dirty="0"/>
              <a:t> file distributions:</a:t>
            </a:r>
          </a:p>
          <a:p>
            <a:pPr marL="630238" lvl="2" indent="-285750">
              <a:buFont typeface="Segoe UI" panose="020B0502040204020203" pitchFamily="34" charset="0"/>
              <a:buChar char="̵"/>
            </a:pPr>
            <a:r>
              <a:rPr lang="en-AU" sz="2000" dirty="0"/>
              <a:t>Increasing the scope of data aggregation and analytics capability</a:t>
            </a:r>
          </a:p>
          <a:p>
            <a:pPr marL="630238" lvl="2" indent="-285750">
              <a:buFont typeface="Segoe UI" panose="020B0502040204020203" pitchFamily="34" charset="0"/>
              <a:buChar char="̵"/>
            </a:pPr>
            <a:r>
              <a:rPr lang="en-AU" sz="2000" dirty="0"/>
              <a:t>Accessibility of underlying data formats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14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FF255C-76CB-4A15-98DE-BB2D3EA3653A}"/>
              </a:ext>
            </a:extLst>
          </p:cNvPr>
          <p:cNvCxnSpPr>
            <a:cxnSpLocks/>
          </p:cNvCxnSpPr>
          <p:nvPr/>
        </p:nvCxnSpPr>
        <p:spPr>
          <a:xfrm>
            <a:off x="5466201" y="2646000"/>
            <a:ext cx="1373605" cy="0"/>
          </a:xfrm>
          <a:prstGeom prst="straightConnector1">
            <a:avLst/>
          </a:prstGeom>
          <a:ln w="117475" cap="flat">
            <a:solidFill>
              <a:schemeClr val="accent1">
                <a:lumMod val="40000"/>
                <a:lumOff val="6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730649-7A1C-4C48-B44B-D56DBD2F5956}"/>
              </a:ext>
            </a:extLst>
          </p:cNvPr>
          <p:cNvCxnSpPr>
            <a:cxnSpLocks/>
          </p:cNvCxnSpPr>
          <p:nvPr/>
        </p:nvCxnSpPr>
        <p:spPr>
          <a:xfrm>
            <a:off x="8450177" y="2646000"/>
            <a:ext cx="1373605" cy="0"/>
          </a:xfrm>
          <a:prstGeom prst="straightConnector1">
            <a:avLst/>
          </a:prstGeom>
          <a:ln w="117475" cap="flat">
            <a:solidFill>
              <a:schemeClr val="accent1">
                <a:lumMod val="40000"/>
                <a:lumOff val="6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C3D045-EE66-4C62-A41D-35B00DE67D44}"/>
              </a:ext>
            </a:extLst>
          </p:cNvPr>
          <p:cNvCxnSpPr>
            <a:cxnSpLocks/>
          </p:cNvCxnSpPr>
          <p:nvPr/>
        </p:nvCxnSpPr>
        <p:spPr>
          <a:xfrm>
            <a:off x="2536658" y="2646000"/>
            <a:ext cx="1373605" cy="0"/>
          </a:xfrm>
          <a:prstGeom prst="straightConnector1">
            <a:avLst/>
          </a:prstGeom>
          <a:ln w="117475" cap="flat">
            <a:solidFill>
              <a:schemeClr val="accent1">
                <a:lumMod val="40000"/>
                <a:lumOff val="6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4F974B-24CA-4A64-AFDA-317CC561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A2DCF-CB27-4927-835C-356405FC20A3}"/>
              </a:ext>
            </a:extLst>
          </p:cNvPr>
          <p:cNvSpPr txBox="1"/>
          <p:nvPr/>
        </p:nvSpPr>
        <p:spPr>
          <a:xfrm>
            <a:off x="743953" y="3681663"/>
            <a:ext cx="234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PHASE 1:</a:t>
            </a:r>
          </a:p>
          <a:p>
            <a:pPr algn="ctr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INGESTION</a:t>
            </a:r>
          </a:p>
          <a:p>
            <a:pPr algn="ctr"/>
            <a:r>
              <a:rPr lang="en-AU" dirty="0"/>
              <a:t>Moving the data from </a:t>
            </a:r>
            <a:r>
              <a:rPr lang="en-AU" dirty="0" err="1"/>
              <a:t>NetCDF</a:t>
            </a:r>
            <a:r>
              <a:rPr lang="en-AU" dirty="0"/>
              <a:t> files on a hard drive and into a SQL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1653C-3B43-4FE7-BA0B-C2D4B5A0DB8F}"/>
              </a:ext>
            </a:extLst>
          </p:cNvPr>
          <p:cNvSpPr txBox="1"/>
          <p:nvPr/>
        </p:nvSpPr>
        <p:spPr>
          <a:xfrm>
            <a:off x="3761874" y="3958662"/>
            <a:ext cx="466825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PHASE 2:</a:t>
            </a:r>
          </a:p>
          <a:p>
            <a:pPr algn="ctr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DATAWAREHOUSE ASSEMBLY</a:t>
            </a:r>
          </a:p>
          <a:p>
            <a:pPr algn="ctr"/>
            <a:r>
              <a:rPr lang="en-AU" dirty="0"/>
              <a:t>Optimising the Data Warehouse structure to minimise runtime, I/O cost, and CPU runtime for a broad range of queries.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4FC1E-B2AF-4ABF-816A-5EA8369FC14B}"/>
              </a:ext>
            </a:extLst>
          </p:cNvPr>
          <p:cNvSpPr txBox="1"/>
          <p:nvPr/>
        </p:nvSpPr>
        <p:spPr>
          <a:xfrm>
            <a:off x="9091862" y="3681663"/>
            <a:ext cx="234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PHASE 3:</a:t>
            </a:r>
          </a:p>
          <a:p>
            <a:pPr algn="ctr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INTERFACING</a:t>
            </a:r>
          </a:p>
          <a:p>
            <a:pPr algn="ctr"/>
            <a:r>
              <a:rPr lang="en-AU" dirty="0"/>
              <a:t>Making the Data Warehouse accessible through some 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1CAE7-CAC9-4A34-A190-DA37628318AC}"/>
              </a:ext>
            </a:extLst>
          </p:cNvPr>
          <p:cNvSpPr/>
          <p:nvPr/>
        </p:nvSpPr>
        <p:spPr>
          <a:xfrm>
            <a:off x="743953" y="2286000"/>
            <a:ext cx="1792705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NetCDF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9F507-9172-4973-B452-9C6BBE0AA39D}"/>
              </a:ext>
            </a:extLst>
          </p:cNvPr>
          <p:cNvSpPr/>
          <p:nvPr/>
        </p:nvSpPr>
        <p:spPr>
          <a:xfrm>
            <a:off x="3745688" y="2286000"/>
            <a:ext cx="1792705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7E5FA-88A8-43A6-9091-A49C51BA30ED}"/>
              </a:ext>
            </a:extLst>
          </p:cNvPr>
          <p:cNvSpPr/>
          <p:nvPr/>
        </p:nvSpPr>
        <p:spPr>
          <a:xfrm>
            <a:off x="6637422" y="2286000"/>
            <a:ext cx="1792705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Query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1F4F8-262D-4B93-9BBF-E183E1E3F24E}"/>
              </a:ext>
            </a:extLst>
          </p:cNvPr>
          <p:cNvSpPr/>
          <p:nvPr/>
        </p:nvSpPr>
        <p:spPr>
          <a:xfrm>
            <a:off x="9639157" y="2286000"/>
            <a:ext cx="1792705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Visualisation/</a:t>
            </a:r>
            <a:br>
              <a:rPr lang="en-AU" dirty="0"/>
            </a:br>
            <a:r>
              <a:rPr lang="en-AU" dirty="0"/>
              <a:t>Tabular Data</a:t>
            </a:r>
          </a:p>
        </p:txBody>
      </p:sp>
    </p:spTree>
    <p:extLst>
      <p:ext uri="{BB962C8B-B14F-4D97-AF65-F5344CB8AC3E}">
        <p14:creationId xmlns:p14="http://schemas.microsoft.com/office/powerpoint/2010/main" val="1425164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rgbClr val="EAEAEA"/>
      </a:lt1>
      <a:dk2>
        <a:srgbClr val="000000"/>
      </a:dk2>
      <a:lt2>
        <a:srgbClr val="EAEAEA"/>
      </a:lt2>
      <a:accent1>
        <a:srgbClr val="595959"/>
      </a:accent1>
      <a:accent2>
        <a:srgbClr val="3A3A3A"/>
      </a:accent2>
      <a:accent3>
        <a:srgbClr val="3F3F3F"/>
      </a:accent3>
      <a:accent4>
        <a:srgbClr val="002060"/>
      </a:accent4>
      <a:accent5>
        <a:srgbClr val="007377"/>
      </a:accent5>
      <a:accent6>
        <a:srgbClr val="6D2077"/>
      </a:accent6>
      <a:hlink>
        <a:srgbClr val="002060"/>
      </a:hlink>
      <a:folHlink>
        <a:srgbClr val="007A53"/>
      </a:folHlink>
    </a:clrScheme>
    <a:fontScheme name="Custom 1">
      <a:majorFont>
        <a:latin typeface="Merriweather Sans Light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C60E7481A3B4095651DFA8C19E630" ma:contentTypeVersion="2" ma:contentTypeDescription="Create a new document." ma:contentTypeScope="" ma:versionID="316efca105c6c38df05e6914b08f132d">
  <xsd:schema xmlns:xsd="http://www.w3.org/2001/XMLSchema" xmlns:xs="http://www.w3.org/2001/XMLSchema" xmlns:p="http://schemas.microsoft.com/office/2006/metadata/properties" xmlns:ns3="8f343135-eebe-4382-a25b-a9007e2c37a8" targetNamespace="http://schemas.microsoft.com/office/2006/metadata/properties" ma:root="true" ma:fieldsID="47abd23a27fe54b111989964575e19f7" ns3:_="">
    <xsd:import namespace="8f343135-eebe-4382-a25b-a9007e2c37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43135-eebe-4382-a25b-a9007e2c37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056873-4F84-4D88-8C7B-45DA682B9A38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f343135-eebe-4382-a25b-a9007e2c37a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259BD8-91D5-4BCA-8126-7823602A0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CAF3EA-B115-4A1E-9AF9-0402327151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343135-eebe-4382-a25b-a9007e2c37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1553</Words>
  <Application>Microsoft Office PowerPoint</Application>
  <PresentationFormat>Widescreen</PresentationFormat>
  <Paragraphs>159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Merriweather Sans Light</vt:lpstr>
      <vt:lpstr>Segoe UI</vt:lpstr>
      <vt:lpstr>Wingdings</vt:lpstr>
      <vt:lpstr>Retrospect</vt:lpstr>
      <vt:lpstr>Office Theme</vt:lpstr>
      <vt:lpstr>PowerPoint Presentation</vt:lpstr>
      <vt:lpstr>About Me</vt:lpstr>
      <vt:lpstr>The Project</vt:lpstr>
      <vt:lpstr>The AWRA-L Model Dataset</vt:lpstr>
      <vt:lpstr>Similar Climate Data Portals</vt:lpstr>
      <vt:lpstr>RDBs for Gridded Climate Data</vt:lpstr>
      <vt:lpstr>Columnstore Indexes </vt:lpstr>
      <vt:lpstr>Project Framing</vt:lpstr>
      <vt:lpstr>Project Scope</vt:lpstr>
      <vt:lpstr>Progress</vt:lpstr>
      <vt:lpstr>Ingestion</vt:lpstr>
      <vt:lpstr>DataWarehouse Structures</vt:lpstr>
      <vt:lpstr>Standard Queries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Sorensen, Jack (L&amp;W, Black Mountain)</dc:creator>
  <cp:lastModifiedBy>Sorensen, Jack (L&amp;W, Black Mountain)</cp:lastModifiedBy>
  <cp:revision>8</cp:revision>
  <dcterms:created xsi:type="dcterms:W3CDTF">2021-12-15T05:55:46Z</dcterms:created>
  <dcterms:modified xsi:type="dcterms:W3CDTF">2021-12-21T22:36:00Z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0x010100A92C60E7481A3B4095651DFA8C19E630</vt:lpwstr>
  </property>
</Properties>
</file>