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20871E9-C5AE-4ECC-B3B7-1B0A644A0C61}">
  <a:tblStyle styleId="{F20871E9-C5AE-4ECC-B3B7-1B0A644A0C6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36095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163" y="5568950"/>
            <a:ext cx="1573211" cy="120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type="ctrTitle"/>
          </p:nvPr>
        </p:nvSpPr>
        <p:spPr>
          <a:xfrm>
            <a:off x="685800" y="2441592"/>
            <a:ext cx="7772400" cy="165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4149950"/>
            <a:ext cx="6400799" cy="990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-76200" y="64071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926178" y="634799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093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216576" y="228600"/>
            <a:ext cx="6894900" cy="5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926178" y="634799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" name="Shape 26"/>
          <p:cNvSpPr txBox="1"/>
          <p:nvPr/>
        </p:nvSpPr>
        <p:spPr>
          <a:xfrm>
            <a:off x="0" y="6253812"/>
            <a:ext cx="2783399" cy="5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Umberto Di Fabrizio – udifab2@uic.edu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-87730" y="64071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926178" y="634799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63462" y="6118225"/>
            <a:ext cx="2878137" cy="641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Relationship Id="rId4" Type="http://schemas.openxmlformats.org/officeDocument/2006/relationships/image" Target="../media/image11.png"/><Relationship Id="rId5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0" y="2370135"/>
            <a:ext cx="91440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Protein Family Classification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0" y="3906835"/>
            <a:ext cx="9144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 sz="2000"/>
              <a:t>MS. Umberto Di Fabrizio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70951" y="167775"/>
            <a:ext cx="6894900" cy="55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BackProp Results:     95%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926178" y="6347994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25" y="873323"/>
            <a:ext cx="8503950" cy="4283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4926800" y="4668300"/>
            <a:ext cx="851699" cy="714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57" name="Shape 157"/>
          <p:cNvSpPr txBox="1"/>
          <p:nvPr/>
        </p:nvSpPr>
        <p:spPr>
          <a:xfrm>
            <a:off x="5884875" y="4868250"/>
            <a:ext cx="31749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/>
              <a:t>Training</a:t>
            </a:r>
            <a:r>
              <a:rPr lang="en" sz="1800"/>
              <a:t>: 70% = 1512 inputs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/>
              <a:t>Epochs</a:t>
            </a:r>
            <a:r>
              <a:rPr lang="en" sz="1800"/>
              <a:t>: 5</a:t>
            </a:r>
          </a:p>
          <a:p>
            <a:pPr>
              <a:spcBef>
                <a:spcPts val="0"/>
              </a:spcBef>
              <a:buNone/>
            </a:pPr>
            <a:r>
              <a:rPr b="1" lang="en" sz="1800"/>
              <a:t>Execution time</a:t>
            </a:r>
            <a:r>
              <a:rPr lang="en" sz="1800"/>
              <a:t>: 98(ms)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16576" y="228600"/>
            <a:ext cx="6894900" cy="55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Convolutional NN: 95%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6926178" y="6347994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2" y="986612"/>
            <a:ext cx="722947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4151275" y="5349875"/>
            <a:ext cx="4035599" cy="42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TOTAL WEIGHTS</a:t>
            </a:r>
            <a:r>
              <a:rPr lang="en"/>
              <a:t>: 2*7*7+2*2*2+64*2*4=</a:t>
            </a:r>
            <a:r>
              <a:rPr lang="en" u="sng"/>
              <a:t>618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EXECUTION TIME: </a:t>
            </a:r>
            <a:r>
              <a:rPr lang="en"/>
              <a:t>669(ms)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7925" y="5023325"/>
            <a:ext cx="3227999" cy="108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EPOCHS</a:t>
            </a:r>
            <a:r>
              <a:rPr lang="en"/>
              <a:t>: [</a:t>
            </a:r>
            <a:r>
              <a:rPr lang="en" u="sng"/>
              <a:t>1</a:t>
            </a:r>
            <a:r>
              <a:rPr lang="en"/>
              <a:t>,5]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LEARNING RATE</a:t>
            </a:r>
            <a:r>
              <a:rPr lang="en"/>
              <a:t>: [</a:t>
            </a:r>
            <a:r>
              <a:rPr lang="en" u="sng"/>
              <a:t>0.01</a:t>
            </a:r>
            <a:r>
              <a:rPr lang="en"/>
              <a:t>,0.03,0.05]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FEATURE MAPS</a:t>
            </a:r>
            <a:r>
              <a:rPr lang="en"/>
              <a:t>: [</a:t>
            </a:r>
            <a:r>
              <a:rPr lang="en" u="sng"/>
              <a:t>2</a:t>
            </a:r>
            <a:r>
              <a:rPr lang="en"/>
              <a:t>,3]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TRAINING %</a:t>
            </a:r>
            <a:r>
              <a:rPr lang="en"/>
              <a:t> = 70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385" y="228598"/>
            <a:ext cx="1708387" cy="81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2068050"/>
            <a:ext cx="8229600" cy="12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3600"/>
              <a:t>Evaluate the performances of the </a:t>
            </a:r>
            <a:br>
              <a:rPr lang="en" sz="3600"/>
            </a:br>
            <a:r>
              <a:rPr lang="en" sz="3600"/>
              <a:t>LAMSTAR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216576" y="228600"/>
            <a:ext cx="6894900" cy="55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6926178" y="6347994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16576" y="228600"/>
            <a:ext cx="6894900" cy="55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926178" y="6347994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375" y="1446300"/>
            <a:ext cx="35242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216576" y="228600"/>
            <a:ext cx="6894900" cy="5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</a:t>
            </a:r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926178" y="634799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093175"/>
            <a:ext cx="8285099" cy="30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Classify </a:t>
            </a:r>
            <a:r>
              <a:rPr lang="en"/>
              <a:t>proteins accordingly to their family.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49" y="2421925"/>
            <a:ext cx="8051584" cy="16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2721900" y="3755925"/>
            <a:ext cx="41514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4303350" y="4151375"/>
            <a:ext cx="0" cy="6995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" name="Shape 40"/>
          <p:cNvSpPr txBox="1"/>
          <p:nvPr/>
        </p:nvSpPr>
        <p:spPr>
          <a:xfrm>
            <a:off x="2227650" y="5155550"/>
            <a:ext cx="41514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 sz="3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Fibronectin type-II 1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457200" y="1955850"/>
            <a:ext cx="2133599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i="1" lang="en"/>
              <a:t>PROTEIN NAME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3923225" y="1955850"/>
            <a:ext cx="2067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i="1" lang="en"/>
              <a:t>PROTEIN SEQUENCE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3388950" y="4973150"/>
            <a:ext cx="2133599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PROTEIN FAMILY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5367775" y="6212700"/>
            <a:ext cx="87588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http://prosite.expasy.org/PS51092#TP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216576" y="228600"/>
            <a:ext cx="6894900" cy="5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926178" y="634799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093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lang="en" sz="2800"/>
              <a:t>protein classification</a:t>
            </a:r>
            <a:r>
              <a:rPr b="0" baseline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/>
              <a:t>How to compare sequences?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/>
              <a:t>ANN - Pros &amp; Cons</a:t>
            </a:r>
            <a:r>
              <a:rPr b="0" baseline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/>
              <a:t>Pipeline</a:t>
            </a:r>
            <a:r>
              <a:rPr b="0" baseline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" sz="2400"/>
              <a:t>Data preprocessing</a:t>
            </a:r>
          </a:p>
          <a:p>
            <a:pPr indent="431800" lvl="1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–"/>
            </a:pPr>
            <a:r>
              <a:rPr lang="en" sz="2400"/>
              <a:t>Data collection</a:t>
            </a:r>
          </a:p>
          <a:p>
            <a:pPr indent="25400"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Char char="•"/>
            </a:pPr>
            <a:r>
              <a:rPr lang="en" sz="2800"/>
              <a:t>Implementation</a:t>
            </a:r>
          </a:p>
          <a:p>
            <a:pPr indent="457200"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" sz="2400"/>
              <a:t>Backpropagation </a:t>
            </a:r>
          </a:p>
          <a:p>
            <a:pPr indent="431800"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–"/>
            </a:pPr>
            <a:r>
              <a:rPr lang="en" sz="2400"/>
              <a:t>Convolutional Neural Network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/>
              <a:t>Results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22675" y="1110050"/>
            <a:ext cx="8229600" cy="4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" sz="3000"/>
              <a:t>PURPOSE</a:t>
            </a:r>
            <a:r>
              <a:rPr lang="en" sz="3000"/>
              <a:t>: Preventing genetic disease, drug discovery, medical diagnosis.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" sz="3000"/>
              <a:t>PROBLEM</a:t>
            </a:r>
            <a:r>
              <a:rPr lang="en" sz="3000"/>
              <a:t>: Experiments are </a:t>
            </a:r>
            <a:r>
              <a:rPr b="1" lang="en" sz="3000"/>
              <a:t>costly </a:t>
            </a:r>
            <a:r>
              <a:rPr lang="en" sz="3000"/>
              <a:t>and </a:t>
            </a:r>
            <a:r>
              <a:rPr b="1" lang="en" sz="3000"/>
              <a:t>slow </a:t>
            </a:r>
            <a:r>
              <a:rPr lang="en" sz="3000"/>
              <a:t>thus they cannot keep pace with the amount of information available and which needs to be annotated.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" sz="3000"/>
              <a:t>CLUE: </a:t>
            </a:r>
            <a:r>
              <a:rPr lang="en" sz="3000"/>
              <a:t>Similar protein sequences exhibit almost the same biological function.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216576" y="152575"/>
            <a:ext cx="6894900" cy="55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lang="en"/>
              <a:t>protein classification?</a:t>
            </a:r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926178" y="634799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16576" y="117750"/>
            <a:ext cx="6894900" cy="55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compare sequences?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926178" y="6347994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49" y="1442900"/>
            <a:ext cx="8051584" cy="16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50" y="3433887"/>
            <a:ext cx="8051574" cy="16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088775"/>
            <a:ext cx="8229600" cy="424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/>
              <a:t>Can extract hidden patterns (motif)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							BUT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/>
              <a:t>How to encode Letters?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"/>
              <a:t>Different length of sequences?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"/>
              <a:t>Missing data?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216574" y="228600"/>
            <a:ext cx="7721099" cy="55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 Pros&amp;Cons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926178" y="6347994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925900"/>
            <a:ext cx="8229600" cy="246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3000"/>
              <a:t>Exploit NLP techniques: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3000"/>
              <a:t>For each protein sequence, analyze the frequency of bigrams.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3000"/>
              <a:t>Normalize the count of bigrams on the length of the sequence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16576" y="228600"/>
            <a:ext cx="6894900" cy="55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Preprocessing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926178" y="6347994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4" name="Shape 84"/>
          <p:cNvSpPr txBox="1"/>
          <p:nvPr/>
        </p:nvSpPr>
        <p:spPr>
          <a:xfrm>
            <a:off x="677250" y="3595628"/>
            <a:ext cx="778949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Seq= ACTGTGCAT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6579925" y="33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{F20871E9-C5AE-4ECC-B3B7-1B0A644A0C61}</a:tableStyleId>
              </a:tblPr>
              <a:tblGrid>
                <a:gridCol w="421375"/>
                <a:gridCol w="421375"/>
                <a:gridCol w="421375"/>
                <a:gridCol w="421375"/>
                <a:gridCol w="421375"/>
              </a:tblGrid>
              <a:tr h="3830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G</a:t>
                      </a:r>
                    </a:p>
                  </a:txBody>
                  <a:tcPr marT="91425" marB="91425" marR="91425" marL="91425"/>
                </a:tc>
              </a:tr>
              <a:tr h="3830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</a:t>
                      </a:r>
                    </a:p>
                  </a:txBody>
                  <a:tcPr marT="91425" marB="91425" marR="91425" marL="91425"/>
                </a:tc>
              </a:tr>
              <a:tr h="3830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</a:t>
                      </a:r>
                    </a:p>
                  </a:txBody>
                  <a:tcPr marT="91425" marB="91425" marR="91425" marL="91425"/>
                </a:tc>
              </a:tr>
              <a:tr h="3830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</a:t>
                      </a:r>
                    </a:p>
                  </a:txBody>
                  <a:tcPr marT="91425" marB="91425" marR="91425" marL="91425"/>
                </a:tc>
              </a:tr>
              <a:tr h="3830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Shape 86"/>
          <p:cNvSpPr txBox="1"/>
          <p:nvPr/>
        </p:nvSpPr>
        <p:spPr>
          <a:xfrm>
            <a:off x="216575" y="4607475"/>
            <a:ext cx="6276600" cy="115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i="1" lang="en" sz="2400"/>
              <a:t>Number of inputs</a:t>
            </a:r>
            <a:r>
              <a:rPr lang="en" sz="2400"/>
              <a:t>? length(Seq)^2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2400"/>
              <a:t>In our case (20+3)^2=529 inputs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16576" y="228600"/>
            <a:ext cx="6894900" cy="55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Collection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926178" y="6347994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110125" y="2675450"/>
            <a:ext cx="3041100" cy="95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DOWNLOAD 600 PROTEIN </a:t>
            </a:r>
            <a:r>
              <a:rPr b="1" lang="en"/>
              <a:t>NAMES </a:t>
            </a:r>
            <a:r>
              <a:rPr lang="en"/>
              <a:t>FOR FAMILY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FROM W</a:t>
            </a:r>
            <a:r>
              <a:rPr i="1" lang="en"/>
              <a:t>WW.PROSITE.EXPASY.ORG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950" y="874400"/>
            <a:ext cx="2645824" cy="164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/>
          <p:nvPr/>
        </p:nvCxnSpPr>
        <p:spPr>
          <a:xfrm flipH="1">
            <a:off x="5109350" y="2083250"/>
            <a:ext cx="1155599" cy="79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97" name="Shape 97"/>
          <p:cNvSpPr txBox="1"/>
          <p:nvPr/>
        </p:nvSpPr>
        <p:spPr>
          <a:xfrm>
            <a:off x="4037237" y="2877650"/>
            <a:ext cx="3178199" cy="55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 PROTEIN </a:t>
            </a:r>
            <a:r>
              <a:rPr b="1" lang="en"/>
              <a:t>SEQUENCE </a:t>
            </a:r>
            <a:r>
              <a:rPr lang="en"/>
              <a:t>BY NAME FROM </a:t>
            </a:r>
            <a:r>
              <a:rPr i="1" lang="en"/>
              <a:t>WWW.UNIPROT.ORG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2889150" y="3154400"/>
            <a:ext cx="8666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x="5626350" y="3802150"/>
            <a:ext cx="0" cy="8447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4577350" y="5017950"/>
            <a:ext cx="24897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NLTK LIBRARY TO CALCULATE </a:t>
            </a:r>
            <a:r>
              <a:rPr b="1" lang="en"/>
              <a:t>BIGRAM FREQUENCY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>
            <a:off x="3619224" y="5292125"/>
            <a:ext cx="85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1201300" y="5023800"/>
            <a:ext cx="2417999" cy="84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SPLIT DATA IN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TRAIN SET(90%) AND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TEST SET (10%)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5450" y="2914462"/>
            <a:ext cx="479874" cy="47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5449" y="4941925"/>
            <a:ext cx="479874" cy="47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16576" y="228600"/>
            <a:ext cx="6894900" cy="55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Backpropagation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926178" y="6347994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/>
          <p:nvPr/>
        </p:nvSpPr>
        <p:spPr>
          <a:xfrm>
            <a:off x="2176200" y="963262"/>
            <a:ext cx="699599" cy="6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176200" y="1860762"/>
            <a:ext cx="699599" cy="6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176200" y="3838262"/>
            <a:ext cx="699599" cy="6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214850" y="1390737"/>
            <a:ext cx="699599" cy="6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214850" y="2242612"/>
            <a:ext cx="699599" cy="6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214850" y="3322612"/>
            <a:ext cx="699599" cy="6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404875" y="1191762"/>
            <a:ext cx="699599" cy="6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404875" y="2059737"/>
            <a:ext cx="699599" cy="6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404875" y="3034687"/>
            <a:ext cx="699599" cy="6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6404875" y="3838262"/>
            <a:ext cx="699599" cy="66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2" name="Shape 122"/>
          <p:cNvCxnSpPr>
            <a:stCxn id="118" idx="6"/>
          </p:cNvCxnSpPr>
          <p:nvPr/>
        </p:nvCxnSpPr>
        <p:spPr>
          <a:xfrm>
            <a:off x="7104474" y="1526262"/>
            <a:ext cx="60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/>
          <p:nvPr/>
        </p:nvCxnSpPr>
        <p:spPr>
          <a:xfrm>
            <a:off x="7104475" y="2394237"/>
            <a:ext cx="6068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>
            <a:off x="7104475" y="3339050"/>
            <a:ext cx="6068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>
            <a:off x="7104475" y="4146837"/>
            <a:ext cx="6068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7787300" y="1282587"/>
            <a:ext cx="532199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Y2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Y3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Y4</a:t>
            </a:r>
          </a:p>
        </p:txBody>
      </p:sp>
      <p:cxnSp>
        <p:nvCxnSpPr>
          <p:cNvPr id="127" name="Shape 127"/>
          <p:cNvCxnSpPr>
            <a:stCxn id="112" idx="6"/>
            <a:endCxn id="115" idx="2"/>
          </p:cNvCxnSpPr>
          <p:nvPr/>
        </p:nvCxnSpPr>
        <p:spPr>
          <a:xfrm>
            <a:off x="2875799" y="1297762"/>
            <a:ext cx="1339199" cy="42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>
            <a:stCxn id="112" idx="6"/>
          </p:cNvCxnSpPr>
          <p:nvPr/>
        </p:nvCxnSpPr>
        <p:spPr>
          <a:xfrm>
            <a:off x="2875799" y="1297762"/>
            <a:ext cx="1339199" cy="118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>
            <a:stCxn id="112" idx="6"/>
          </p:cNvCxnSpPr>
          <p:nvPr/>
        </p:nvCxnSpPr>
        <p:spPr>
          <a:xfrm>
            <a:off x="2875799" y="1297762"/>
            <a:ext cx="1339199" cy="222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>
            <a:stCxn id="116" idx="6"/>
            <a:endCxn id="120" idx="2"/>
          </p:cNvCxnSpPr>
          <p:nvPr/>
        </p:nvCxnSpPr>
        <p:spPr>
          <a:xfrm>
            <a:off x="4914449" y="2577112"/>
            <a:ext cx="1490400" cy="79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>
            <a:endCxn id="119" idx="2"/>
          </p:cNvCxnSpPr>
          <p:nvPr/>
        </p:nvCxnSpPr>
        <p:spPr>
          <a:xfrm flipH="1" rot="10800000">
            <a:off x="4914474" y="2394237"/>
            <a:ext cx="1490400" cy="24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" name="Shape 132"/>
          <p:cNvSpPr/>
          <p:nvPr/>
        </p:nvSpPr>
        <p:spPr>
          <a:xfrm>
            <a:off x="2449750" y="2993861"/>
            <a:ext cx="167399" cy="1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449750" y="3260561"/>
            <a:ext cx="167399" cy="1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449750" y="3565361"/>
            <a:ext cx="167399" cy="1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449750" y="2727161"/>
            <a:ext cx="167399" cy="1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6" name="Shape 136"/>
          <p:cNvCxnSpPr/>
          <p:nvPr/>
        </p:nvCxnSpPr>
        <p:spPr>
          <a:xfrm>
            <a:off x="960425" y="2972475"/>
            <a:ext cx="10643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869200" y="2181750"/>
            <a:ext cx="1110000" cy="42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529 INPUTS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863850" y="4651762"/>
            <a:ext cx="1339199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6 NEURONS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895050" y="4622162"/>
            <a:ext cx="1339199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NEURONS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085075" y="4641837"/>
            <a:ext cx="1339199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 NEURONS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746400" y="3002937"/>
            <a:ext cx="1339199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FULLY CONNECTED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990062" y="3122262"/>
            <a:ext cx="1339199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FULLY CONNECTED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756900" y="978462"/>
            <a:ext cx="87588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16575" y="4892675"/>
            <a:ext cx="1339199" cy="11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4 FAMILIES: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0001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0010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0100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1000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887600" y="5353900"/>
            <a:ext cx="1718399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LEARNING RATE: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[0.1-1.5]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151275" y="5349862"/>
            <a:ext cx="3451799" cy="42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TOTAL WEIGHTS</a:t>
            </a:r>
            <a:r>
              <a:rPr lang="en"/>
              <a:t>: 529*6+6*5+5*4=</a:t>
            </a:r>
            <a:r>
              <a:rPr lang="en" u="sng"/>
              <a:t>3224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6975" y="125675"/>
            <a:ext cx="852800" cy="8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