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8" r:id="rId5"/>
    <p:sldId id="270" r:id="rId6"/>
    <p:sldId id="274" r:id="rId7"/>
    <p:sldId id="272" r:id="rId8"/>
    <p:sldId id="265" r:id="rId9"/>
    <p:sldId id="267" r:id="rId10"/>
    <p:sldId id="269" r:id="rId11"/>
    <p:sldId id="271" r:id="rId12"/>
    <p:sldId id="275" r:id="rId13"/>
    <p:sldId id="27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e Cognome: Umberto Mangione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1000010249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22/04/2021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Richiesta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5646" y="2838973"/>
            <a:ext cx="7500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>
                <a:highlight>
                  <a:srgbClr val="FFFF00"/>
                </a:highlight>
              </a:rPr>
              <a:t>news_request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scriviamo la richiesta al server. Per prima cosa aggiungiamo </a:t>
            </a:r>
            <a:r>
              <a:rPr lang="it-IT" dirty="0">
                <a:highlight>
                  <a:srgbClr val="FFFF00"/>
                </a:highlight>
              </a:rPr>
              <a:t>l’end point;</a:t>
            </a:r>
            <a:r>
              <a:rPr lang="it-IT" dirty="0"/>
              <a:t> poi scriviamo la </a:t>
            </a:r>
            <a:r>
              <a:rPr lang="it-IT" dirty="0">
                <a:highlight>
                  <a:srgbClr val="FFFF00"/>
                </a:highlight>
              </a:rPr>
              <a:t>query</a:t>
            </a:r>
            <a:r>
              <a:rPr lang="it-IT" dirty="0"/>
              <a:t> con </a:t>
            </a:r>
            <a:r>
              <a:rPr lang="it-IT" dirty="0">
                <a:highlight>
                  <a:srgbClr val="FFFF00"/>
                </a:highlight>
              </a:rPr>
              <a:t>«?q=»; </a:t>
            </a:r>
            <a:r>
              <a:rPr lang="it-IT" dirty="0"/>
              <a:t>successivamente facciamo una selezione degli </a:t>
            </a:r>
            <a:r>
              <a:rPr lang="it-IT" dirty="0">
                <a:highlight>
                  <a:srgbClr val="FFFF00"/>
                </a:highlight>
              </a:rPr>
              <a:t>argomenti che ci interessano</a:t>
            </a:r>
            <a:r>
              <a:rPr lang="it-IT" dirty="0"/>
              <a:t>, in questo caso la musica, </a:t>
            </a:r>
            <a:r>
              <a:rPr lang="it-IT" dirty="0">
                <a:highlight>
                  <a:srgbClr val="FFFF00"/>
                </a:highlight>
              </a:rPr>
              <a:t>«%</a:t>
            </a:r>
            <a:r>
              <a:rPr lang="it-IT" dirty="0" err="1">
                <a:highlight>
                  <a:srgbClr val="FFFF00"/>
                </a:highlight>
              </a:rPr>
              <a:t>section</a:t>
            </a:r>
            <a:r>
              <a:rPr lang="it-IT" dirty="0">
                <a:highlight>
                  <a:srgbClr val="FFFF00"/>
                </a:highlight>
              </a:rPr>
              <a:t>=music»</a:t>
            </a:r>
            <a:r>
              <a:rPr lang="it-IT" dirty="0"/>
              <a:t> ; poi aggiungiamo una </a:t>
            </a:r>
            <a:r>
              <a:rPr lang="it-IT" dirty="0">
                <a:highlight>
                  <a:srgbClr val="FFFF00"/>
                </a:highlight>
              </a:rPr>
              <a:t>data dalla quale far cominciare la richiesta </a:t>
            </a:r>
            <a:r>
              <a:rPr lang="it-IT" dirty="0"/>
              <a:t>delle notizie </a:t>
            </a:r>
            <a:r>
              <a:rPr lang="it-IT" dirty="0">
                <a:highlight>
                  <a:srgbClr val="FFFF00"/>
                </a:highlight>
              </a:rPr>
              <a:t>«%from_date-2014-01-01», </a:t>
            </a:r>
            <a:r>
              <a:rPr lang="it-IT" dirty="0"/>
              <a:t>il </a:t>
            </a:r>
            <a:r>
              <a:rPr lang="it-IT" dirty="0">
                <a:highlight>
                  <a:srgbClr val="FFFF00"/>
                </a:highlight>
              </a:rPr>
              <a:t>numero di notizie </a:t>
            </a:r>
            <a:r>
              <a:rPr lang="it-IT" dirty="0"/>
              <a:t>che vogliamo per pagina, in questo caso 1, </a:t>
            </a:r>
            <a:r>
              <a:rPr lang="it-IT" dirty="0">
                <a:highlight>
                  <a:srgbClr val="FFFF00"/>
                </a:highlight>
              </a:rPr>
              <a:t>«&amp;page-size-1» </a:t>
            </a:r>
            <a:r>
              <a:rPr lang="it-IT" dirty="0"/>
              <a:t>ed infine la </a:t>
            </a:r>
            <a:r>
              <a:rPr lang="it-IT" dirty="0">
                <a:highlight>
                  <a:srgbClr val="FFFF00"/>
                </a:highlight>
              </a:rPr>
              <a:t>key «&amp;api-key=» 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B91FCC-08EF-4269-98BC-9B518147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7" t="39238" r="30937" b="52762"/>
          <a:stretch/>
        </p:blipFill>
        <p:spPr>
          <a:xfrm>
            <a:off x="4487506" y="1436914"/>
            <a:ext cx="7416906" cy="5860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801349E-4B3B-4D47-AA1B-D0F4093C1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6" t="38722" r="58646" b="59336"/>
          <a:stretch/>
        </p:blipFill>
        <p:spPr>
          <a:xfrm>
            <a:off x="4259881" y="863600"/>
            <a:ext cx="7707008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4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Risposta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4A2C26-BB54-4A69-8B8E-FDD9BB75E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7" t="21481" r="62813" b="39444"/>
          <a:stretch/>
        </p:blipFill>
        <p:spPr>
          <a:xfrm>
            <a:off x="5666864" y="724961"/>
            <a:ext cx="4891024" cy="43000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4DA79C9-ECF8-4CB1-A9B7-7FAADDE1B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7" t="39238" r="30937" b="52762"/>
          <a:stretch/>
        </p:blipFill>
        <p:spPr>
          <a:xfrm>
            <a:off x="4403923" y="128814"/>
            <a:ext cx="7416906" cy="58600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E655AB-EDA1-4E3C-8B7C-B1C129519EC5}"/>
              </a:ext>
            </a:extLst>
          </p:cNvPr>
          <p:cNvSpPr txBox="1"/>
          <p:nvPr/>
        </p:nvSpPr>
        <p:spPr>
          <a:xfrm>
            <a:off x="4363139" y="5133392"/>
            <a:ext cx="7500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risposta è in formato </a:t>
            </a:r>
            <a:r>
              <a:rPr lang="it-IT" dirty="0" err="1">
                <a:highlight>
                  <a:srgbClr val="FFFF00"/>
                </a:highlight>
              </a:rPr>
              <a:t>json</a:t>
            </a:r>
            <a:r>
              <a:rPr lang="it-IT" dirty="0"/>
              <a:t> e viene gestita attraverso 2 </a:t>
            </a:r>
            <a:r>
              <a:rPr lang="it-IT" dirty="0" err="1">
                <a:highlight>
                  <a:srgbClr val="FFFF00"/>
                </a:highlight>
              </a:rPr>
              <a:t>then</a:t>
            </a:r>
            <a:r>
              <a:rPr lang="it-IT" dirty="0"/>
              <a:t>: con il primo </a:t>
            </a:r>
            <a:r>
              <a:rPr lang="it-IT" dirty="0" err="1"/>
              <a:t>cosìddetto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Response</a:t>
            </a:r>
            <a:r>
              <a:rPr lang="it-IT" dirty="0"/>
              <a:t> prendiamo il </a:t>
            </a:r>
            <a:r>
              <a:rPr lang="it-IT" dirty="0" err="1"/>
              <a:t>json</a:t>
            </a:r>
            <a:r>
              <a:rPr lang="it-IT" dirty="0"/>
              <a:t> che poi verrà usato dal </a:t>
            </a:r>
            <a:r>
              <a:rPr lang="it-IT" dirty="0" err="1"/>
              <a:t>cosìddetto</a:t>
            </a:r>
            <a:r>
              <a:rPr lang="it-IT" dirty="0"/>
              <a:t> </a:t>
            </a:r>
            <a:r>
              <a:rPr lang="it-IT" dirty="0" err="1">
                <a:highlight>
                  <a:srgbClr val="FFFF00"/>
                </a:highlight>
              </a:rPr>
              <a:t>getNews</a:t>
            </a:r>
            <a:r>
              <a:rPr lang="it-IT" dirty="0"/>
              <a:t>, all’interno della funzione </a:t>
            </a:r>
            <a:r>
              <a:rPr lang="it-IT" dirty="0" err="1">
                <a:highlight>
                  <a:srgbClr val="FFFF00"/>
                </a:highlight>
              </a:rPr>
              <a:t>getNews</a:t>
            </a:r>
            <a:r>
              <a:rPr lang="it-IT" dirty="0"/>
              <a:t> cerchiamo articoli riguardanti i cantanti che sono presenti all’interno della nostra pagina e notizie di musica generale</a:t>
            </a:r>
          </a:p>
        </p:txBody>
      </p:sp>
    </p:spTree>
    <p:extLst>
      <p:ext uri="{BB962C8B-B14F-4D97-AF65-F5344CB8AC3E}">
        <p14:creationId xmlns:p14="http://schemas.microsoft.com/office/powerpoint/2010/main" val="298918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CFC744-C83A-401B-B45B-CDE723D92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2" t="64587" r="20803" b="7457"/>
          <a:stretch/>
        </p:blipFill>
        <p:spPr>
          <a:xfrm>
            <a:off x="4226422" y="2502111"/>
            <a:ext cx="7773926" cy="18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6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9" y="586855"/>
            <a:ext cx="375857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Implementazione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02BB7C-E1D8-40D5-97E1-275F983B9E70}"/>
              </a:ext>
            </a:extLst>
          </p:cNvPr>
          <p:cNvSpPr txBox="1"/>
          <p:nvPr/>
        </p:nvSpPr>
        <p:spPr>
          <a:xfrm>
            <a:off x="4367695" y="3059197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seconda API viene utilizzata all’interno del sito per creare un angolo delle news, dove al suo interno si possono trovare notizie riguardanti i cantanti che sono già presenti sul sito o notizie di carattere generale sempre nell’ambito musicale.</a:t>
            </a:r>
          </a:p>
        </p:txBody>
      </p:sp>
    </p:spTree>
    <p:extLst>
      <p:ext uri="{BB962C8B-B14F-4D97-AF65-F5344CB8AC3E}">
        <p14:creationId xmlns:p14="http://schemas.microsoft.com/office/powerpoint/2010/main" val="24954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Descrizione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F4C15E-4DE8-45E8-BB71-639DBC088876}"/>
              </a:ext>
            </a:extLst>
          </p:cNvPr>
          <p:cNvSpPr txBox="1"/>
          <p:nvPr/>
        </p:nvSpPr>
        <p:spPr>
          <a:xfrm>
            <a:off x="4367695" y="3059197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l’implementazione della prima API ho utilizzato il sito «</a:t>
            </a:r>
            <a:r>
              <a:rPr lang="it-IT" dirty="0" err="1"/>
              <a:t>Discogs</a:t>
            </a:r>
            <a:r>
              <a:rPr lang="it-IT" dirty="0"/>
              <a:t>» che è un grande </a:t>
            </a:r>
            <a:r>
              <a:rPr lang="it-IT" dirty="0" err="1"/>
              <a:t>Databse</a:t>
            </a:r>
            <a:r>
              <a:rPr lang="it-IT" dirty="0"/>
              <a:t> e </a:t>
            </a:r>
            <a:r>
              <a:rPr lang="it-IT" dirty="0" err="1"/>
              <a:t>MarketPlace</a:t>
            </a:r>
            <a:r>
              <a:rPr lang="it-IT" dirty="0"/>
              <a:t> di musica.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Autenticazione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97A1F2-C072-4E03-AD01-4EB3CE540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2" t="29334" r="58646" b="63517"/>
          <a:stretch/>
        </p:blipFill>
        <p:spPr>
          <a:xfrm>
            <a:off x="4403923" y="511388"/>
            <a:ext cx="7500489" cy="103894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3923" y="1907177"/>
            <a:ext cx="750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poter utilizzare </a:t>
            </a:r>
            <a:r>
              <a:rPr lang="it-IT" dirty="0" err="1"/>
              <a:t>l’api</a:t>
            </a:r>
            <a:r>
              <a:rPr lang="it-IT" dirty="0"/>
              <a:t> di </a:t>
            </a:r>
            <a:r>
              <a:rPr lang="it-IT" dirty="0" err="1"/>
              <a:t>Discogs</a:t>
            </a:r>
            <a:r>
              <a:rPr lang="it-IT" dirty="0"/>
              <a:t> basterà registrarsi sul sito per ricevere l’</a:t>
            </a:r>
            <a:r>
              <a:rPr lang="it-IT" dirty="0">
                <a:highlight>
                  <a:srgbClr val="FFFF00"/>
                </a:highlight>
              </a:rPr>
              <a:t>API KEY</a:t>
            </a:r>
            <a:r>
              <a:rPr lang="it-IT" dirty="0"/>
              <a:t> e la </a:t>
            </a:r>
            <a:r>
              <a:rPr lang="it-IT" dirty="0">
                <a:highlight>
                  <a:srgbClr val="FFFF00"/>
                </a:highlight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0930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Richiesta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3923" y="2838973"/>
            <a:ext cx="75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>
                <a:highlight>
                  <a:srgbClr val="FFFF00"/>
                </a:highlight>
              </a:rPr>
              <a:t>img_request </a:t>
            </a:r>
            <a:r>
              <a:rPr lang="it-IT" dirty="0"/>
              <a:t>scriviamo la richiesta al server. Prima aggiungiamo </a:t>
            </a:r>
            <a:r>
              <a:rPr lang="it-IT" dirty="0">
                <a:highlight>
                  <a:srgbClr val="FFFF00"/>
                </a:highlight>
              </a:rPr>
              <a:t>l’end point,</a:t>
            </a:r>
            <a:r>
              <a:rPr lang="it-IT" dirty="0"/>
              <a:t> poi scriviamo la </a:t>
            </a:r>
            <a:r>
              <a:rPr lang="it-IT" dirty="0">
                <a:highlight>
                  <a:srgbClr val="FFFF00"/>
                </a:highlight>
              </a:rPr>
              <a:t>query</a:t>
            </a:r>
            <a:r>
              <a:rPr lang="it-IT" dirty="0"/>
              <a:t> con </a:t>
            </a:r>
            <a:r>
              <a:rPr lang="it-IT" dirty="0">
                <a:highlight>
                  <a:srgbClr val="FFFF00"/>
                </a:highlight>
              </a:rPr>
              <a:t>«?q=», </a:t>
            </a:r>
            <a:r>
              <a:rPr lang="it-IT" dirty="0"/>
              <a:t>poi seguono la </a:t>
            </a:r>
            <a:r>
              <a:rPr lang="it-IT" dirty="0">
                <a:highlight>
                  <a:srgbClr val="FFFF00"/>
                </a:highlight>
              </a:rPr>
              <a:t>key «&amp;key=» </a:t>
            </a:r>
            <a:r>
              <a:rPr lang="it-IT" dirty="0"/>
              <a:t>e la </a:t>
            </a:r>
            <a:r>
              <a:rPr lang="it-IT" dirty="0">
                <a:highlight>
                  <a:srgbClr val="FFFF00"/>
                </a:highlight>
              </a:rPr>
              <a:t>secret «&amp;secret=»</a:t>
            </a:r>
            <a:r>
              <a:rPr lang="it-IT" dirty="0"/>
              <a:t> e l’ultimo parametro, opzionale, ovvero il </a:t>
            </a:r>
            <a:r>
              <a:rPr lang="it-IT" dirty="0">
                <a:highlight>
                  <a:srgbClr val="FFFF00"/>
                </a:highlight>
              </a:rPr>
              <a:t>numero di risultati</a:t>
            </a:r>
            <a:r>
              <a:rPr lang="it-IT" dirty="0"/>
              <a:t> che vogliamo vengano mostrati </a:t>
            </a:r>
            <a:r>
              <a:rPr lang="it-IT" dirty="0">
                <a:highlight>
                  <a:srgbClr val="FFFF00"/>
                </a:highlight>
              </a:rPr>
              <a:t>«&amp;per_page=1»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66C771-2C5B-4ACA-B8BB-97A2CCC94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9" t="38400" r="38480" b="47037"/>
          <a:stretch/>
        </p:blipFill>
        <p:spPr>
          <a:xfrm>
            <a:off x="4177168" y="1201782"/>
            <a:ext cx="7872433" cy="1301663"/>
          </a:xfrm>
          <a:prstGeom prst="rect">
            <a:avLst/>
          </a:prstGeom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B0CD5B8-58C1-43CA-A2BC-FB94D2393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2" t="33351" r="58646" b="64582"/>
          <a:stretch/>
        </p:blipFill>
        <p:spPr>
          <a:xfrm>
            <a:off x="4177168" y="515110"/>
            <a:ext cx="7872433" cy="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Risposta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363139" y="5133392"/>
            <a:ext cx="75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risposta è in formato </a:t>
            </a:r>
            <a:r>
              <a:rPr lang="it-IT" dirty="0" err="1">
                <a:highlight>
                  <a:srgbClr val="FFFF00"/>
                </a:highlight>
              </a:rPr>
              <a:t>json</a:t>
            </a:r>
            <a:r>
              <a:rPr lang="it-IT" dirty="0"/>
              <a:t> e viene gestita attraverso 2 </a:t>
            </a:r>
            <a:r>
              <a:rPr lang="it-IT" dirty="0" err="1">
                <a:highlight>
                  <a:srgbClr val="FFFF00"/>
                </a:highlight>
              </a:rPr>
              <a:t>then</a:t>
            </a:r>
            <a:r>
              <a:rPr lang="it-IT" dirty="0"/>
              <a:t>: con il primo, definito «</a:t>
            </a:r>
            <a:r>
              <a:rPr lang="it-IT" dirty="0" err="1">
                <a:highlight>
                  <a:srgbClr val="FFFF00"/>
                </a:highlight>
              </a:rPr>
              <a:t>onResponse</a:t>
            </a:r>
            <a:r>
              <a:rPr lang="it-IT" dirty="0">
                <a:highlight>
                  <a:srgbClr val="FFFF00"/>
                </a:highlight>
              </a:rPr>
              <a:t>»,</a:t>
            </a:r>
            <a:r>
              <a:rPr lang="it-IT" dirty="0"/>
              <a:t> prendiamo il </a:t>
            </a:r>
            <a:r>
              <a:rPr lang="it-IT" dirty="0" err="1"/>
              <a:t>json</a:t>
            </a:r>
            <a:r>
              <a:rPr lang="it-IT" dirty="0"/>
              <a:t> che poi verrà usato dal secondo, definito «</a:t>
            </a:r>
            <a:r>
              <a:rPr lang="it-IT" dirty="0" err="1">
                <a:highlight>
                  <a:srgbClr val="FFFF00"/>
                </a:highlight>
              </a:rPr>
              <a:t>getImmagini</a:t>
            </a:r>
            <a:r>
              <a:rPr lang="it-IT" dirty="0">
                <a:highlight>
                  <a:srgbClr val="FFFF00"/>
                </a:highlight>
              </a:rPr>
              <a:t>»</a:t>
            </a:r>
            <a:r>
              <a:rPr lang="it-IT" dirty="0"/>
              <a:t>, e all’interno della funzione </a:t>
            </a:r>
            <a:r>
              <a:rPr lang="it-IT" dirty="0" err="1">
                <a:highlight>
                  <a:srgbClr val="FFFF00"/>
                </a:highlight>
              </a:rPr>
              <a:t>getImmagini</a:t>
            </a:r>
            <a:r>
              <a:rPr lang="it-IT" dirty="0"/>
              <a:t> prendiamo l’immagine del cantante/gruppo e lo aggiungiamo alla nostra pagina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BBE89F-C92F-4595-831F-B109AA4A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0" t="23682" r="58646" b="38858"/>
          <a:stretch/>
        </p:blipFill>
        <p:spPr>
          <a:xfrm>
            <a:off x="5041907" y="596997"/>
            <a:ext cx="6029367" cy="432806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CFEF4F4-FD3C-4408-B320-A69773DFA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9" t="42053" r="38480" b="53815"/>
          <a:stretch/>
        </p:blipFill>
        <p:spPr>
          <a:xfrm>
            <a:off x="4177168" y="217522"/>
            <a:ext cx="7872433" cy="3693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3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 </a:t>
            </a:r>
            <a:r>
              <a:rPr lang="it-IT" sz="4000" dirty="0" err="1">
                <a:solidFill>
                  <a:srgbClr val="FFFFFF"/>
                </a:solidFill>
              </a:rPr>
              <a:t>Json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8125F0-2A26-4EDF-8E8B-1E24C00A5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1" t="64243" r="10380" b="7475"/>
          <a:stretch/>
        </p:blipFill>
        <p:spPr>
          <a:xfrm>
            <a:off x="4403923" y="2445126"/>
            <a:ext cx="7500489" cy="15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8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9" y="586855"/>
            <a:ext cx="375857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Implementazione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02BB7C-E1D8-40D5-97E1-275F983B9E70}"/>
              </a:ext>
            </a:extLst>
          </p:cNvPr>
          <p:cNvSpPr txBox="1"/>
          <p:nvPr/>
        </p:nvSpPr>
        <p:spPr>
          <a:xfrm>
            <a:off x="4367695" y="3059197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prima API viene utilizzata all’interno del sito per la ricerca di immagini da inserire per ogni cantante, così da aggiungerle automaticamente. La ricerca su </a:t>
            </a:r>
            <a:r>
              <a:rPr lang="it-IT" dirty="0" err="1"/>
              <a:t>Discogs</a:t>
            </a:r>
            <a:r>
              <a:rPr lang="it-IT" dirty="0"/>
              <a:t> viene fatta attraverso il nome dell’artista o del gruppo.</a:t>
            </a:r>
          </a:p>
        </p:txBody>
      </p:sp>
    </p:spTree>
    <p:extLst>
      <p:ext uri="{BB962C8B-B14F-4D97-AF65-F5344CB8AC3E}">
        <p14:creationId xmlns:p14="http://schemas.microsoft.com/office/powerpoint/2010/main" val="99977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Descrizione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30F077-A507-4301-A8B1-F037AB97C105}"/>
              </a:ext>
            </a:extLst>
          </p:cNvPr>
          <p:cNvSpPr txBox="1"/>
          <p:nvPr/>
        </p:nvSpPr>
        <p:spPr>
          <a:xfrm>
            <a:off x="4325118" y="3095694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l’implementazione della seconda API ho utilizzato il sito del «The Guardian», che è un giornale che si occupa di notizie internazionali.</a:t>
            </a:r>
          </a:p>
        </p:txBody>
      </p:sp>
    </p:spTree>
    <p:extLst>
      <p:ext uri="{BB962C8B-B14F-4D97-AF65-F5344CB8AC3E}">
        <p14:creationId xmlns:p14="http://schemas.microsoft.com/office/powerpoint/2010/main" val="80042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924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Autenticazione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86021D-E1F5-4A9D-9536-D2906CAFB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6" t="36381" r="58646" b="58667"/>
          <a:stretch/>
        </p:blipFill>
        <p:spPr>
          <a:xfrm>
            <a:off x="4259881" y="511388"/>
            <a:ext cx="7707008" cy="74499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BFE34D-BE48-4FFC-BC12-53AEE4AFEA52}"/>
              </a:ext>
            </a:extLst>
          </p:cNvPr>
          <p:cNvSpPr txBox="1"/>
          <p:nvPr/>
        </p:nvSpPr>
        <p:spPr>
          <a:xfrm>
            <a:off x="4403923" y="1907177"/>
            <a:ext cx="750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poter utilizzare </a:t>
            </a:r>
            <a:r>
              <a:rPr lang="it-IT" dirty="0" err="1"/>
              <a:t>l’api</a:t>
            </a:r>
            <a:r>
              <a:rPr lang="it-IT" dirty="0"/>
              <a:t> del The Guardian basterà registrarsi sul sito per ricevere </a:t>
            </a:r>
            <a:r>
              <a:rPr lang="it-IT" dirty="0">
                <a:highlight>
                  <a:srgbClr val="FFFF00"/>
                </a:highlight>
              </a:rPr>
              <a:t>l’API KEY</a:t>
            </a:r>
          </a:p>
        </p:txBody>
      </p:sp>
    </p:spTree>
    <p:extLst>
      <p:ext uri="{BB962C8B-B14F-4D97-AF65-F5344CB8AC3E}">
        <p14:creationId xmlns:p14="http://schemas.microsoft.com/office/powerpoint/2010/main" val="417809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468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MHW3</vt:lpstr>
      <vt:lpstr>Prima API: Descrizione </vt:lpstr>
      <vt:lpstr>Prima API: Autenticazione </vt:lpstr>
      <vt:lpstr>Prima API: Richiesta </vt:lpstr>
      <vt:lpstr>Prima API: Risposta </vt:lpstr>
      <vt:lpstr>Prima API:  Json</vt:lpstr>
      <vt:lpstr>Prima API: Implementazione </vt:lpstr>
      <vt:lpstr>Seconda API: Descrizione</vt:lpstr>
      <vt:lpstr>Seconda API: Autenticazione</vt:lpstr>
      <vt:lpstr>Seconda API: Richiesta </vt:lpstr>
      <vt:lpstr>Seconda API: Risposta </vt:lpstr>
      <vt:lpstr>Seconda API: Json</vt:lpstr>
      <vt:lpstr>Seconda API: Implementazione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umberto</cp:lastModifiedBy>
  <cp:revision>27</cp:revision>
  <dcterms:created xsi:type="dcterms:W3CDTF">2021-03-24T16:57:46Z</dcterms:created>
  <dcterms:modified xsi:type="dcterms:W3CDTF">2021-04-24T13:31:53Z</dcterms:modified>
</cp:coreProperties>
</file>