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70DA-CBC1-4E27-BC89-8B41D9D83E03}" type="datetimeFigureOut">
              <a:rPr lang="it-IT" smtClean="0"/>
              <a:pPr/>
              <a:t>06/04/2021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dirty="0"/>
              <a:t>Umberto Mangione &amp; Tancredi Meli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F8967-2CBE-4B9C-B9E9-1ADFE7D22F2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BD0A-5559-49F1-B29F-1B09F86997ED}" type="datetimeFigureOut">
              <a:rPr lang="it-IT" smtClean="0"/>
              <a:pPr/>
              <a:t>06/04/2021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dirty="0"/>
              <a:t>Umberto Mangione &amp; Tancredi Meli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3DF96-A0FE-45DF-AF4A-FE7F2BC1D507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3DF96-A0FE-45DF-AF4A-FE7F2BC1D507}" type="slidenum">
              <a:rPr lang="it-IT" smtClean="0"/>
              <a:pPr/>
              <a:t>1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D3DF96-A0FE-45DF-AF4A-FE7F2BC1D507}" type="slidenum">
              <a:rPr lang="it-IT" smtClean="0"/>
              <a:pPr/>
              <a:t>2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9072-9903-43D6-85CE-C75506F2A7E5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4C14-8BAD-4AD9-9033-E171966D084F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6D65-48C6-4BD2-B504-6A4985DFC7E5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EBB2-95AC-4027-B311-22EDAB6A454C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81F7-9AEC-49AC-80A6-EB6344150587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0F12-6037-4ADF-B820-025761094B54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2116-151B-4413-A920-F6C3EFA34B94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FE45-7EB7-4965-B54B-C054F52D12F9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DB9-0D2A-4298-8B09-B0826CE81CE6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2847-C8BE-4312-8E85-F1CEF060C159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0029-F303-4292-9B5A-ABD208DFD7B9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19C1-D925-452C-858B-14846110889F}" type="datetime1">
              <a:rPr lang="it-IT" smtClean="0"/>
              <a:t>06/04/2021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Umberto Mangione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9881-4C7B-4769-AB89-DD7701E72B4E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it-IT" dirty="0"/>
              <a:t>Find a Concert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it-IT" dirty="0"/>
              <a:t>Definizione Database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57290" y="2285992"/>
            <a:ext cx="6400800" cy="3143272"/>
          </a:xfrm>
        </p:spPr>
        <p:txBody>
          <a:bodyPr>
            <a:normAutofit fontScale="92500"/>
          </a:bodyPr>
          <a:lstStyle/>
          <a:p>
            <a:r>
              <a:rPr lang="it-IT" dirty="0"/>
              <a:t>In Informatica, un database è una collezione di dati omogenei, memorizzati in un elaboratore elettronico su cui si possono svolgere ricerche complesse tramite interrogazioni attraverso parole chiave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/>
          <a:lstStyle/>
          <a:p>
            <a:r>
              <a:rPr lang="it-IT" dirty="0"/>
              <a:t>Find a Concert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    Find a Concert è un database nato per sopperire ad una “mancanza” all’interno del mercato. Secondo noi quello che manca è, appunto, un database consultabile dagli utenti e aggiornabile da parte degli organizzatori degli eventi, inserendo tutte le informazioni utili riguardanti un concerto.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6972320" cy="654032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Modello E/R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7CA0B63-5E20-4EAA-A50A-87EB1E29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" y="796884"/>
            <a:ext cx="8250632" cy="5398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r>
              <a:rPr lang="it-IT" dirty="0"/>
              <a:t>Entità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18F392EE-0A64-4C2F-99BC-B3BE11BC0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07951"/>
              </p:ext>
            </p:extLst>
          </p:nvPr>
        </p:nvGraphicFramePr>
        <p:xfrm>
          <a:off x="1187624" y="785794"/>
          <a:ext cx="7128792" cy="5592557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553952">
                  <a:extLst>
                    <a:ext uri="{9D8B030D-6E8A-4147-A177-3AD203B41FA5}">
                      <a16:colId xmlns:a16="http://schemas.microsoft.com/office/drawing/2014/main" val="1270534919"/>
                    </a:ext>
                  </a:extLst>
                </a:gridCol>
                <a:gridCol w="1553952">
                  <a:extLst>
                    <a:ext uri="{9D8B030D-6E8A-4147-A177-3AD203B41FA5}">
                      <a16:colId xmlns:a16="http://schemas.microsoft.com/office/drawing/2014/main" val="1788378342"/>
                    </a:ext>
                  </a:extLst>
                </a:gridCol>
                <a:gridCol w="2433657">
                  <a:extLst>
                    <a:ext uri="{9D8B030D-6E8A-4147-A177-3AD203B41FA5}">
                      <a16:colId xmlns:a16="http://schemas.microsoft.com/office/drawing/2014/main" val="3799742129"/>
                    </a:ext>
                  </a:extLst>
                </a:gridCol>
                <a:gridCol w="1587231">
                  <a:extLst>
                    <a:ext uri="{9D8B030D-6E8A-4147-A177-3AD203B41FA5}">
                      <a16:colId xmlns:a16="http://schemas.microsoft.com/office/drawing/2014/main" val="570859377"/>
                    </a:ext>
                  </a:extLst>
                </a:gridCol>
              </a:tblGrid>
              <a:tr h="1834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Entità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Descrizione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Attributi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Identificatore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423405"/>
                  </a:ext>
                </a:extLst>
              </a:tr>
              <a:tr h="3782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Tipo di mezzo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Tipologia di mezzo usato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idTDM,NomeMezzo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idTDM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65390"/>
                  </a:ext>
                </a:extLst>
              </a:tr>
              <a:tr h="5731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Mezzo di trasporto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Informazioni generali sul singolo mezzo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Targa,NumeroPosti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TargaI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190752"/>
                  </a:ext>
                </a:extLst>
              </a:tr>
              <a:tr h="519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Albergo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Informazioni per ogni albergo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IdAlbergo,NomeAlbergo</a:t>
                      </a:r>
                      <a:r>
                        <a:rPr lang="it-IT" sz="1000" dirty="0"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IndirizzoAlbergo,Prezzo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IdAlbergo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85995"/>
                  </a:ext>
                </a:extLst>
              </a:tr>
              <a:tr h="8554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Concerto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Informazioni sui concerti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idConcerto,NomeConcerto,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Descrizione,DataConcerto</a:t>
                      </a:r>
                      <a:r>
                        <a:rPr lang="it-IT" sz="1000" dirty="0"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Prezzo,PostiDisponibili,Orario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idConcerto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252817"/>
                  </a:ext>
                </a:extLst>
              </a:tr>
              <a:tr h="3782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Località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Luogo nel quale si svolge il concerto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CAP,NomeLocalita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CAP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647905"/>
                  </a:ext>
                </a:extLst>
              </a:tr>
              <a:tr h="5731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Nazione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Nazione nella quale si trova la localita del concerto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Sigla,NomeNazione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Sigla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528908"/>
                  </a:ext>
                </a:extLst>
              </a:tr>
              <a:tr h="519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>
                          <a:effectLst/>
                        </a:rPr>
                        <a:t>Gruppo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Gruppi partecipanti ai vari concerti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idGruppo,NomeGruppo,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NumeroComponenti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idGruppo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35135"/>
                  </a:ext>
                </a:extLst>
              </a:tr>
              <a:tr h="3782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Brano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Brani appartenenti ai vari gruppi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idBrani,NomeBrano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idBrani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147197"/>
                  </a:ext>
                </a:extLst>
              </a:tr>
              <a:tr h="519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Manager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Manager affiliati ai vari gruppi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CodiceFiscale,NomeManager,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CognomeManager,Età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CodiceFiscale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491640"/>
                  </a:ext>
                </a:extLst>
              </a:tr>
              <a:tr h="7143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Componente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>
                          <a:effectLst/>
                        </a:rPr>
                        <a:t>Singoli componenti dei vari gruppi</a:t>
                      </a:r>
                      <a:endParaRPr lang="it-IT" sz="10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idComponente,NomeComponente</a:t>
                      </a:r>
                      <a:r>
                        <a:rPr lang="it-IT" sz="1000" dirty="0"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CognomeComponente,Età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000" dirty="0" err="1">
                          <a:effectLst/>
                        </a:rPr>
                        <a:t>idComponente</a:t>
                      </a:r>
                      <a:endParaRPr lang="it-IT" sz="1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00" marR="61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6987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it-IT" dirty="0"/>
              <a:t>Relazioni</a:t>
            </a:r>
          </a:p>
        </p:txBody>
      </p:sp>
      <p:pic>
        <p:nvPicPr>
          <p:cNvPr id="9" name="Segnaposto contenuto 8" descr="Relazione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720" y="1000108"/>
            <a:ext cx="4286280" cy="2865375"/>
          </a:xfr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3376F0-2EC1-47D3-94FC-A8323BB2D2B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9"/>
          <a:stretch/>
        </p:blipFill>
        <p:spPr bwMode="auto">
          <a:xfrm>
            <a:off x="142843" y="1114958"/>
            <a:ext cx="4681741" cy="28653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452433-E573-4B99-B0A1-F7A978A5FC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0"/>
          <a:stretch/>
        </p:blipFill>
        <p:spPr bwMode="auto">
          <a:xfrm>
            <a:off x="142842" y="3980334"/>
            <a:ext cx="4681741" cy="1464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t-IT" dirty="0"/>
              <a:t>Creazione Database in SQL(1)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21497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sz="1600" i="1" dirty="0"/>
              <a:t>mysql&gt;</a:t>
            </a:r>
            <a:r>
              <a:rPr lang="it-IT" sz="1600" b="1" dirty="0"/>
              <a:t>CREATE TABLE</a:t>
            </a:r>
            <a:r>
              <a:rPr lang="it-IT" sz="1600" dirty="0"/>
              <a:t> tipodimezzo(		</a:t>
            </a:r>
            <a:r>
              <a:rPr lang="it-IT" sz="1600" i="1" dirty="0"/>
              <a:t>mysql&gt;</a:t>
            </a:r>
            <a:r>
              <a:rPr lang="it-IT" sz="1600" b="1" dirty="0"/>
              <a:t>CREATE TABLE </a:t>
            </a:r>
            <a:r>
              <a:rPr lang="it-IT" sz="1600" dirty="0"/>
              <a:t>nazione(		</a:t>
            </a:r>
            <a:r>
              <a:rPr lang="en-US" sz="1600" i="1" dirty="0"/>
              <a:t> mysql&gt;</a:t>
            </a:r>
            <a:r>
              <a:rPr lang="en-US" sz="1600" b="1" dirty="0"/>
              <a:t>CREATE TABLE </a:t>
            </a:r>
            <a:r>
              <a:rPr lang="en-US" sz="1600" dirty="0"/>
              <a:t>concerto(</a:t>
            </a:r>
            <a:endParaRPr lang="it-IT" sz="1600" dirty="0"/>
          </a:p>
          <a:p>
            <a:pPr>
              <a:buNone/>
            </a:pPr>
            <a:r>
              <a:rPr lang="en-US" sz="1600" i="1" dirty="0"/>
              <a:t>-&gt;</a:t>
            </a:r>
            <a:r>
              <a:rPr lang="en-US" sz="1600" dirty="0"/>
              <a:t>idTDM  </a:t>
            </a:r>
            <a:r>
              <a:rPr lang="en-US" sz="1600" b="1" dirty="0"/>
              <a:t>INT NOT NULL</a:t>
            </a:r>
            <a:r>
              <a:rPr lang="en-US" sz="1600" dirty="0"/>
              <a:t>, </a:t>
            </a:r>
            <a:r>
              <a:rPr lang="it-IT" sz="1600" i="1" dirty="0"/>
              <a:t>		-&gt;</a:t>
            </a:r>
            <a:r>
              <a:rPr lang="it-IT" sz="1600" dirty="0"/>
              <a:t>Sigla  </a:t>
            </a:r>
            <a:r>
              <a:rPr lang="it-IT" sz="1600" b="1" dirty="0"/>
              <a:t>VARCHAR(4) NOT NULL</a:t>
            </a:r>
            <a:r>
              <a:rPr lang="it-IT" sz="1600" dirty="0"/>
              <a:t>,		</a:t>
            </a:r>
            <a:r>
              <a:rPr lang="en-US" sz="1600" i="1" dirty="0"/>
              <a:t> -&gt;</a:t>
            </a:r>
            <a:r>
              <a:rPr lang="en-US" sz="1600" dirty="0"/>
              <a:t>idConcerto  </a:t>
            </a:r>
            <a:r>
              <a:rPr lang="en-US" sz="1600" b="1" dirty="0"/>
              <a:t>INT NOT NULL</a:t>
            </a:r>
            <a:r>
              <a:rPr lang="en-US" sz="1600" dirty="0"/>
              <a:t>, </a:t>
            </a:r>
            <a:r>
              <a:rPr lang="it-IT" sz="1600" dirty="0"/>
              <a:t>	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/>
              <a:t>NomeMezzo  </a:t>
            </a:r>
            <a:r>
              <a:rPr lang="it-IT" sz="1600" b="1" dirty="0"/>
              <a:t>VARCHAR(10)</a:t>
            </a:r>
            <a:r>
              <a:rPr lang="it-IT" sz="1600" dirty="0"/>
              <a:t>,		</a:t>
            </a:r>
            <a:r>
              <a:rPr lang="it-IT" sz="1600" i="1" dirty="0"/>
              <a:t>-&gt;</a:t>
            </a:r>
            <a:r>
              <a:rPr lang="it-IT" sz="1600" dirty="0"/>
              <a:t>NomeMezzo  </a:t>
            </a:r>
            <a:r>
              <a:rPr lang="it-IT" sz="1600" b="1" dirty="0"/>
              <a:t>VARCHAR(20)</a:t>
            </a:r>
            <a:r>
              <a:rPr lang="it-IT" sz="1600" dirty="0"/>
              <a:t>,		</a:t>
            </a:r>
            <a:r>
              <a:rPr lang="it-IT" sz="1600" i="1" dirty="0"/>
              <a:t> -&gt;</a:t>
            </a:r>
            <a:r>
              <a:rPr lang="it-IT" sz="1600" dirty="0"/>
              <a:t>NomeConcerto  </a:t>
            </a:r>
            <a:r>
              <a:rPr lang="it-IT" sz="1600" b="1" dirty="0"/>
              <a:t>VARCHAR(20)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b="1" dirty="0"/>
              <a:t>PRIMARY KEY</a:t>
            </a:r>
            <a:r>
              <a:rPr lang="it-IT" sz="1600" dirty="0"/>
              <a:t> (idTDM)		</a:t>
            </a:r>
            <a:r>
              <a:rPr lang="it-IT" sz="1600" i="1" dirty="0"/>
              <a:t>-&gt;</a:t>
            </a:r>
            <a:r>
              <a:rPr lang="it-IT" sz="1600" b="1" dirty="0"/>
              <a:t>PRIMARY KEY </a:t>
            </a:r>
            <a:r>
              <a:rPr lang="it-IT" sz="1600" dirty="0"/>
              <a:t>(Sigla) 		</a:t>
            </a:r>
            <a:r>
              <a:rPr lang="it-IT" sz="1600" i="1" dirty="0"/>
              <a:t> -&gt;</a:t>
            </a:r>
            <a:r>
              <a:rPr lang="it-IT" sz="1600" dirty="0"/>
              <a:t>Descrizione  </a:t>
            </a:r>
            <a:r>
              <a:rPr lang="it-IT" sz="1600" b="1" dirty="0"/>
              <a:t>VARCHAR(45)</a:t>
            </a:r>
            <a:r>
              <a:rPr lang="it-IT" sz="1600" dirty="0"/>
              <a:t>,	</a:t>
            </a:r>
          </a:p>
          <a:p>
            <a:pPr>
              <a:buNone/>
            </a:pPr>
            <a:r>
              <a:rPr lang="en-US" sz="1600" i="1" dirty="0"/>
              <a:t>-&gt;</a:t>
            </a:r>
            <a:r>
              <a:rPr lang="en-US" sz="1600" dirty="0"/>
              <a:t>);				</a:t>
            </a:r>
            <a:r>
              <a:rPr lang="it-IT" sz="1600" i="1" dirty="0"/>
              <a:t>-&gt;</a:t>
            </a:r>
            <a:r>
              <a:rPr lang="it-IT" sz="1600" dirty="0"/>
              <a:t>); </a:t>
            </a:r>
            <a:r>
              <a:rPr lang="en-US" sz="1600" dirty="0"/>
              <a:t>			</a:t>
            </a:r>
            <a:r>
              <a:rPr lang="it-IT" sz="1600" i="1" dirty="0"/>
              <a:t> -&gt;</a:t>
            </a:r>
            <a:r>
              <a:rPr lang="it-IT" sz="1600" dirty="0"/>
              <a:t>DataConcerto  </a:t>
            </a:r>
            <a:r>
              <a:rPr lang="it-IT" sz="1600" b="1" dirty="0"/>
              <a:t>DATE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it-IT" sz="1600" dirty="0"/>
              <a:t>							</a:t>
            </a:r>
            <a:r>
              <a:rPr lang="it-IT" sz="1600" i="1" dirty="0"/>
              <a:t> -&gt;</a:t>
            </a:r>
            <a:r>
              <a:rPr lang="it-IT" sz="1600" dirty="0"/>
              <a:t>Prezzo  </a:t>
            </a:r>
            <a:r>
              <a:rPr lang="it-IT" sz="1600" b="1" dirty="0"/>
              <a:t>INT</a:t>
            </a:r>
            <a:r>
              <a:rPr lang="it-IT" sz="1600" dirty="0"/>
              <a:t>,	</a:t>
            </a:r>
          </a:p>
          <a:p>
            <a:pPr>
              <a:buNone/>
            </a:pPr>
            <a:r>
              <a:rPr lang="it-IT" sz="1600" dirty="0"/>
              <a:t>							</a:t>
            </a:r>
            <a:r>
              <a:rPr lang="it-IT" sz="1600" i="1" dirty="0"/>
              <a:t> -&gt;</a:t>
            </a:r>
            <a:r>
              <a:rPr lang="it-IT" sz="1600" dirty="0"/>
              <a:t>CapoSicurezza  </a:t>
            </a:r>
            <a:r>
              <a:rPr lang="it-IT" sz="1600" b="1" dirty="0"/>
              <a:t>INT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it-IT" sz="1600" i="1" dirty="0"/>
              <a:t>mysql&gt;</a:t>
            </a:r>
            <a:r>
              <a:rPr lang="it-IT" sz="1600" b="1" dirty="0"/>
              <a:t>CREATE TABLE</a:t>
            </a:r>
            <a:r>
              <a:rPr lang="it-IT" sz="1600" dirty="0"/>
              <a:t> albergo(		</a:t>
            </a:r>
            <a:r>
              <a:rPr lang="it-IT" sz="1600" i="1" dirty="0"/>
              <a:t>mysql&gt;</a:t>
            </a:r>
            <a:r>
              <a:rPr lang="it-IT" sz="1600" b="1" dirty="0"/>
              <a:t>CREATE TABLE </a:t>
            </a:r>
            <a:r>
              <a:rPr lang="it-IT" sz="1600" dirty="0"/>
              <a:t>localita(		</a:t>
            </a:r>
            <a:r>
              <a:rPr lang="it-IT" sz="1600" i="1" dirty="0"/>
              <a:t> -&gt;</a:t>
            </a:r>
            <a:r>
              <a:rPr lang="it-IT" sz="1600" dirty="0"/>
              <a:t>CapLocalita  </a:t>
            </a:r>
            <a:r>
              <a:rPr lang="it-IT" sz="1600" b="1" dirty="0"/>
              <a:t>VARCHAR(8)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en-US" sz="1600" i="1" dirty="0"/>
              <a:t>-&gt;</a:t>
            </a:r>
            <a:r>
              <a:rPr lang="en-US" sz="1600" dirty="0"/>
              <a:t>IdAlbergo  </a:t>
            </a:r>
            <a:r>
              <a:rPr lang="en-US" sz="1600" b="1" dirty="0"/>
              <a:t>INT NOT NULL</a:t>
            </a:r>
            <a:r>
              <a:rPr lang="en-US" sz="1600" dirty="0"/>
              <a:t>,</a:t>
            </a:r>
            <a:r>
              <a:rPr lang="it-IT" sz="1600" i="1" dirty="0"/>
              <a:t> 		-&gt;</a:t>
            </a:r>
            <a:r>
              <a:rPr lang="it-IT" sz="1600" dirty="0"/>
              <a:t>CAP </a:t>
            </a:r>
            <a:r>
              <a:rPr lang="it-IT" sz="1600" b="1" dirty="0"/>
              <a:t>VARCHAR(8) NOT NULL</a:t>
            </a:r>
            <a:r>
              <a:rPr lang="it-IT" sz="1600" dirty="0"/>
              <a:t>,		</a:t>
            </a:r>
            <a:r>
              <a:rPr lang="en-US" sz="1600" i="1" dirty="0"/>
              <a:t> -&gt;</a:t>
            </a:r>
            <a:r>
              <a:rPr lang="en-US" sz="1600" b="1" dirty="0"/>
              <a:t>PRIMARY KEY</a:t>
            </a:r>
            <a:r>
              <a:rPr lang="en-US" sz="1600" dirty="0"/>
              <a:t> (idConcerto),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 err="1"/>
              <a:t>NomeAlbergo</a:t>
            </a:r>
            <a:r>
              <a:rPr lang="it-IT" sz="1600" dirty="0"/>
              <a:t>  </a:t>
            </a:r>
            <a:r>
              <a:rPr lang="it-IT" sz="1600" b="1" dirty="0"/>
              <a:t>VARCHAR(20)</a:t>
            </a:r>
            <a:r>
              <a:rPr lang="it-IT" sz="1600" dirty="0"/>
              <a:t>,</a:t>
            </a:r>
            <a:r>
              <a:rPr lang="en-US" sz="1600" i="1" dirty="0"/>
              <a:t> 		-&gt;</a:t>
            </a:r>
            <a:r>
              <a:rPr lang="en-US" sz="1600" dirty="0"/>
              <a:t>NomeLocalita </a:t>
            </a:r>
            <a:r>
              <a:rPr lang="en-US" sz="1600" b="1" dirty="0"/>
              <a:t>VARCHAR(30),		</a:t>
            </a:r>
            <a:r>
              <a:rPr lang="en-US" sz="1600" i="1" dirty="0"/>
              <a:t> -&gt;</a:t>
            </a:r>
            <a:r>
              <a:rPr lang="en-US" sz="1600" b="1" dirty="0"/>
              <a:t>FOREIGN KEY</a:t>
            </a:r>
            <a:r>
              <a:rPr lang="en-US" sz="1600" dirty="0"/>
              <a:t> (Caposicurezza) 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/>
              <a:t>IndirizzoAlbergo  </a:t>
            </a:r>
            <a:r>
              <a:rPr lang="it-IT" sz="1600" b="1" dirty="0"/>
              <a:t>VARCHAR(35)</a:t>
            </a:r>
            <a:r>
              <a:rPr lang="it-IT" sz="1600" dirty="0"/>
              <a:t>,</a:t>
            </a:r>
            <a:r>
              <a:rPr lang="en-US" sz="1600" i="1" dirty="0"/>
              <a:t> 		-&gt;</a:t>
            </a:r>
            <a:r>
              <a:rPr lang="en-US" sz="1600" dirty="0"/>
              <a:t>SiglaNazione </a:t>
            </a:r>
            <a:r>
              <a:rPr lang="en-US" sz="1600" b="1" dirty="0"/>
              <a:t>VARCHAR(4)</a:t>
            </a:r>
            <a:r>
              <a:rPr lang="en-US" sz="1600" dirty="0"/>
              <a:t>,		</a:t>
            </a:r>
            <a:r>
              <a:rPr lang="it-IT" sz="1600" i="1" dirty="0"/>
              <a:t> -&gt;</a:t>
            </a:r>
            <a:r>
              <a:rPr lang="it-IT" sz="1600" b="1" dirty="0"/>
              <a:t>REFERENCES</a:t>
            </a:r>
            <a:r>
              <a:rPr lang="it-IT" sz="1600" dirty="0"/>
              <a:t>  caposicurezza(idCS),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/>
              <a:t>Prezzo  </a:t>
            </a:r>
            <a:r>
              <a:rPr lang="it-IT" sz="1600" b="1" dirty="0"/>
              <a:t>INT</a:t>
            </a:r>
            <a:r>
              <a:rPr lang="it-IT" sz="1600" dirty="0"/>
              <a:t>,			</a:t>
            </a:r>
            <a:r>
              <a:rPr lang="en-US" sz="1600" i="1" dirty="0"/>
              <a:t>-&gt;</a:t>
            </a:r>
            <a:r>
              <a:rPr lang="en-US" sz="1600" b="1" dirty="0"/>
              <a:t>PRIMARY KEY </a:t>
            </a:r>
            <a:r>
              <a:rPr lang="en-US" sz="1600" dirty="0"/>
              <a:t>(CAP),		</a:t>
            </a:r>
            <a:r>
              <a:rPr lang="it-IT" sz="1600" i="1" dirty="0"/>
              <a:t> -&gt;</a:t>
            </a:r>
            <a:r>
              <a:rPr lang="it-IT" sz="1600" b="1" dirty="0"/>
              <a:t>FOREIGN KEY</a:t>
            </a:r>
            <a:r>
              <a:rPr lang="it-IT" sz="1600" dirty="0"/>
              <a:t> (CapLocalita) 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b="1" dirty="0"/>
              <a:t>PRIMARY KEY </a:t>
            </a:r>
            <a:r>
              <a:rPr lang="it-IT" sz="1600" dirty="0"/>
              <a:t>(</a:t>
            </a:r>
            <a:r>
              <a:rPr lang="it-IT" sz="1600" dirty="0" err="1"/>
              <a:t>IdAlbergo</a:t>
            </a:r>
            <a:r>
              <a:rPr lang="it-IT" sz="1600" dirty="0"/>
              <a:t>)</a:t>
            </a:r>
            <a:r>
              <a:rPr lang="en-US" sz="1600" i="1" dirty="0"/>
              <a:t> 		-&gt;</a:t>
            </a:r>
            <a:r>
              <a:rPr lang="en-US" sz="1600" b="1" dirty="0"/>
              <a:t>FOREIGN KEY </a:t>
            </a:r>
            <a:r>
              <a:rPr lang="en-US" sz="1600" dirty="0"/>
              <a:t>(SiglaNazione)		</a:t>
            </a:r>
            <a:r>
              <a:rPr lang="it-IT" sz="1600" i="1" dirty="0"/>
              <a:t> -&gt;</a:t>
            </a:r>
            <a:r>
              <a:rPr lang="it-IT" sz="1600" b="1" dirty="0"/>
              <a:t>REFERENCES</a:t>
            </a:r>
            <a:r>
              <a:rPr lang="it-IT" sz="1600" dirty="0"/>
              <a:t>  localita(CAP)	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/>
              <a:t>);				</a:t>
            </a:r>
            <a:r>
              <a:rPr lang="it-IT" sz="1600" i="1" dirty="0"/>
              <a:t>-&gt;</a:t>
            </a:r>
            <a:r>
              <a:rPr lang="it-IT" sz="1600" b="1" dirty="0"/>
              <a:t>REFERENCES</a:t>
            </a:r>
            <a:r>
              <a:rPr lang="it-IT" sz="1600" dirty="0"/>
              <a:t> nazione(Sigla)		</a:t>
            </a:r>
            <a:r>
              <a:rPr lang="en-US" sz="1600" i="1" dirty="0"/>
              <a:t> -&gt;</a:t>
            </a:r>
            <a:r>
              <a:rPr lang="en-US" sz="1600" dirty="0"/>
              <a:t>);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				</a:t>
            </a:r>
            <a:r>
              <a:rPr lang="en-US" sz="1600" i="1" dirty="0"/>
              <a:t>-&gt;</a:t>
            </a:r>
            <a:r>
              <a:rPr lang="en-US" sz="1600" dirty="0"/>
              <a:t>);			</a:t>
            </a:r>
          </a:p>
          <a:p>
            <a:pPr>
              <a:buNone/>
            </a:pPr>
            <a:r>
              <a:rPr lang="en-US" sz="1600" dirty="0"/>
              <a:t>							</a:t>
            </a:r>
          </a:p>
          <a:p>
            <a:pPr>
              <a:buNone/>
            </a:pPr>
            <a:r>
              <a:rPr lang="en-US" sz="1600" i="1" dirty="0"/>
              <a:t>				 mysql&gt;</a:t>
            </a:r>
            <a:r>
              <a:rPr lang="en-US" sz="1600" b="1" dirty="0"/>
              <a:t>CREATE TABLE </a:t>
            </a:r>
            <a:r>
              <a:rPr lang="en-US" sz="1600" dirty="0"/>
              <a:t>gruppo(</a:t>
            </a:r>
            <a:endParaRPr lang="en-US" sz="1600" i="1" dirty="0"/>
          </a:p>
          <a:p>
            <a:pPr>
              <a:buNone/>
            </a:pPr>
            <a:r>
              <a:rPr lang="en-US" sz="1600" i="1" dirty="0" err="1"/>
              <a:t>mysql</a:t>
            </a:r>
            <a:r>
              <a:rPr lang="en-US" sz="1600" i="1" dirty="0"/>
              <a:t>&gt;</a:t>
            </a:r>
            <a:r>
              <a:rPr lang="en-US" sz="1600" b="1" dirty="0"/>
              <a:t>CREATE TABLE </a:t>
            </a:r>
            <a:r>
              <a:rPr lang="en-US" sz="1600" dirty="0"/>
              <a:t>manager(		</a:t>
            </a:r>
            <a:r>
              <a:rPr lang="it-IT" sz="1600" dirty="0"/>
              <a:t> -&gt;</a:t>
            </a:r>
            <a:r>
              <a:rPr lang="it-IT" sz="1600" dirty="0" err="1"/>
              <a:t>idGruppo</a:t>
            </a:r>
            <a:r>
              <a:rPr lang="it-IT" sz="1600" dirty="0"/>
              <a:t>  </a:t>
            </a:r>
            <a:r>
              <a:rPr lang="it-IT" sz="1600" b="1" dirty="0"/>
              <a:t>INT NOT NULL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en-US" sz="1600" i="1" dirty="0"/>
              <a:t>­&gt;</a:t>
            </a:r>
            <a:r>
              <a:rPr lang="en-US" sz="1600" dirty="0" err="1"/>
              <a:t>CodiceFiscale</a:t>
            </a:r>
            <a:r>
              <a:rPr lang="en-US" sz="1600" dirty="0"/>
              <a:t>  </a:t>
            </a:r>
            <a:r>
              <a:rPr lang="en-US" sz="1600" b="1" dirty="0"/>
              <a:t>VARCHAR(16) NOT NULL</a:t>
            </a:r>
            <a:r>
              <a:rPr lang="en-US" sz="1600" dirty="0"/>
              <a:t>,	</a:t>
            </a:r>
            <a:r>
              <a:rPr lang="it-IT" sz="1600" dirty="0"/>
              <a:t> -&gt;</a:t>
            </a:r>
            <a:r>
              <a:rPr lang="it-IT" sz="1600" dirty="0" err="1"/>
              <a:t>NomeGruppo</a:t>
            </a:r>
            <a:r>
              <a:rPr lang="it-IT" sz="1600" dirty="0"/>
              <a:t>  </a:t>
            </a:r>
            <a:r>
              <a:rPr lang="it-IT" sz="1600" b="1" dirty="0"/>
              <a:t>VARCHAR(20)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 err="1"/>
              <a:t>NomeManager</a:t>
            </a:r>
            <a:r>
              <a:rPr lang="it-IT" sz="1600" dirty="0"/>
              <a:t>  </a:t>
            </a:r>
            <a:r>
              <a:rPr lang="it-IT" sz="1600" b="1" dirty="0"/>
              <a:t>VARCHAR(15)</a:t>
            </a:r>
            <a:r>
              <a:rPr lang="it-IT" sz="1600" dirty="0"/>
              <a:t>,		 -&gt;</a:t>
            </a:r>
            <a:r>
              <a:rPr lang="it-IT" sz="1600" dirty="0" err="1"/>
              <a:t>NumeroComponenti</a:t>
            </a:r>
            <a:r>
              <a:rPr lang="it-IT" sz="1600" dirty="0"/>
              <a:t>  </a:t>
            </a:r>
            <a:r>
              <a:rPr lang="it-IT" sz="1600" b="1" dirty="0"/>
              <a:t>INT</a:t>
            </a:r>
            <a:r>
              <a:rPr lang="it-IT" sz="1600" dirty="0"/>
              <a:t>,</a:t>
            </a:r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 err="1"/>
              <a:t>CognomeManager</a:t>
            </a:r>
            <a:r>
              <a:rPr lang="it-IT" sz="1600" dirty="0"/>
              <a:t>  </a:t>
            </a:r>
            <a:r>
              <a:rPr lang="it-IT" sz="1600" b="1" dirty="0"/>
              <a:t>VARCHAR(15)</a:t>
            </a:r>
            <a:r>
              <a:rPr lang="it-IT" sz="1600" dirty="0"/>
              <a:t>,	</a:t>
            </a:r>
            <a:r>
              <a:rPr lang="en-US" sz="1600" dirty="0"/>
              <a:t> -&gt;Concerto  </a:t>
            </a:r>
            <a:r>
              <a:rPr lang="en-US" sz="1600" b="1" dirty="0"/>
              <a:t>INT</a:t>
            </a:r>
            <a:r>
              <a:rPr lang="en-US" sz="1600" dirty="0"/>
              <a:t>,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 err="1"/>
              <a:t>Eta</a:t>
            </a:r>
            <a:r>
              <a:rPr lang="it-IT" sz="1600" dirty="0"/>
              <a:t>  </a:t>
            </a:r>
            <a:r>
              <a:rPr lang="it-IT" sz="1600" b="1" dirty="0"/>
              <a:t>INT</a:t>
            </a:r>
            <a:r>
              <a:rPr lang="it-IT" sz="1600" dirty="0"/>
              <a:t>,			</a:t>
            </a:r>
            <a:r>
              <a:rPr lang="en-US" sz="1600" dirty="0"/>
              <a:t> -&gt;</a:t>
            </a:r>
            <a:r>
              <a:rPr lang="en-US" sz="1600" dirty="0" err="1"/>
              <a:t>CodiceFiscaleManager</a:t>
            </a:r>
            <a:r>
              <a:rPr lang="en-US" sz="1600" dirty="0"/>
              <a:t> </a:t>
            </a:r>
            <a:r>
              <a:rPr lang="en-US" sz="1600" b="1" dirty="0"/>
              <a:t>VARCHAR(16)</a:t>
            </a:r>
            <a:r>
              <a:rPr lang="en-US" sz="1600" dirty="0"/>
              <a:t>,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b="1" dirty="0"/>
              <a:t>PRIMARY KEY</a:t>
            </a:r>
            <a:r>
              <a:rPr lang="it-IT" sz="1600" dirty="0"/>
              <a:t> (</a:t>
            </a:r>
            <a:r>
              <a:rPr lang="it-IT" sz="1600" dirty="0" err="1"/>
              <a:t>CodiceFiscale</a:t>
            </a:r>
            <a:r>
              <a:rPr lang="it-IT" sz="1600" dirty="0"/>
              <a:t>)		</a:t>
            </a:r>
            <a:r>
              <a:rPr lang="en-US" sz="1600" dirty="0"/>
              <a:t> -&gt;</a:t>
            </a:r>
            <a:r>
              <a:rPr lang="en-US" sz="1600" b="1" dirty="0"/>
              <a:t>PRIMARY KEY</a:t>
            </a:r>
            <a:r>
              <a:rPr lang="en-US" sz="1600" dirty="0"/>
              <a:t> (</a:t>
            </a:r>
            <a:r>
              <a:rPr lang="en-US" sz="1600" dirty="0" err="1"/>
              <a:t>idGruppo</a:t>
            </a:r>
            <a:r>
              <a:rPr lang="en-US" sz="1600" dirty="0"/>
              <a:t>),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-&gt;</a:t>
            </a:r>
            <a:r>
              <a:rPr lang="it-IT" sz="1600" dirty="0"/>
              <a:t>);			</a:t>
            </a:r>
            <a:r>
              <a:rPr lang="en-US" sz="1600" dirty="0"/>
              <a:t>  	 -&gt;</a:t>
            </a:r>
            <a:r>
              <a:rPr lang="en-US" sz="1600" b="1" dirty="0"/>
              <a:t>FOREIGN KEY</a:t>
            </a:r>
            <a:r>
              <a:rPr lang="en-US" sz="1600" dirty="0"/>
              <a:t>  (Concerto)</a:t>
            </a:r>
            <a:endParaRPr lang="it-IT" sz="1600" dirty="0"/>
          </a:p>
          <a:p>
            <a:pPr>
              <a:buNone/>
            </a:pPr>
            <a:r>
              <a:rPr lang="it-IT" sz="1600" dirty="0"/>
              <a:t>				</a:t>
            </a:r>
            <a:r>
              <a:rPr lang="en-US" sz="1600" dirty="0"/>
              <a:t> -&gt;</a:t>
            </a:r>
            <a:r>
              <a:rPr lang="en-US" sz="1600" b="1" dirty="0"/>
              <a:t>REFERENCES</a:t>
            </a:r>
            <a:r>
              <a:rPr lang="en-US" sz="1600" dirty="0"/>
              <a:t>  concerto(</a:t>
            </a:r>
            <a:r>
              <a:rPr lang="en-US" sz="1600" dirty="0" err="1"/>
              <a:t>idConcerto</a:t>
            </a:r>
            <a:r>
              <a:rPr lang="en-US" sz="1600" dirty="0"/>
              <a:t>),</a:t>
            </a:r>
            <a:endParaRPr lang="it-IT" sz="1600" dirty="0"/>
          </a:p>
          <a:p>
            <a:pPr>
              <a:buNone/>
            </a:pPr>
            <a:r>
              <a:rPr lang="it-IT" sz="1600" dirty="0"/>
              <a:t>				</a:t>
            </a:r>
            <a:r>
              <a:rPr lang="en-US" sz="1600" dirty="0"/>
              <a:t> -&gt;</a:t>
            </a:r>
            <a:r>
              <a:rPr lang="en-US" sz="1600" b="1" dirty="0"/>
              <a:t>FOREIGN KEY</a:t>
            </a:r>
            <a:r>
              <a:rPr lang="en-US" sz="1600" dirty="0"/>
              <a:t>  (CodiceFiscaleManager)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				</a:t>
            </a:r>
            <a:r>
              <a:rPr lang="en-US" sz="1600" dirty="0"/>
              <a:t> -&gt;</a:t>
            </a:r>
            <a:r>
              <a:rPr lang="en-US" sz="1600" b="1" dirty="0"/>
              <a:t>REFERENCES</a:t>
            </a:r>
            <a:r>
              <a:rPr lang="en-US" sz="1600" dirty="0"/>
              <a:t> manager(CodiceFiscale)</a:t>
            </a:r>
            <a:endParaRPr lang="it-IT" sz="1600" dirty="0"/>
          </a:p>
          <a:p>
            <a:pPr>
              <a:buNone/>
            </a:pPr>
            <a:r>
              <a:rPr lang="it-IT" sz="1600" dirty="0"/>
              <a:t>			</a:t>
            </a:r>
            <a:r>
              <a:rPr lang="it-IT" sz="1600"/>
              <a:t>	</a:t>
            </a:r>
            <a:r>
              <a:rPr lang="en-US" sz="1600"/>
              <a:t> </a:t>
            </a:r>
            <a:r>
              <a:rPr lang="en-US" sz="1600" dirty="0"/>
              <a:t>-&gt;);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					</a:t>
            </a:r>
            <a:endParaRPr lang="it-IT" sz="1600" dirty="0"/>
          </a:p>
          <a:p>
            <a:pPr>
              <a:buNone/>
            </a:pPr>
            <a:r>
              <a:rPr lang="it-IT" sz="1600" i="1" dirty="0"/>
              <a:t>					</a:t>
            </a:r>
            <a:endParaRPr lang="it-IT" sz="1600" dirty="0"/>
          </a:p>
          <a:p>
            <a:pPr>
              <a:buNone/>
            </a:pPr>
            <a:r>
              <a:rPr lang="en-US" sz="1000" dirty="0"/>
              <a:t>	</a:t>
            </a:r>
            <a:endParaRPr lang="it-IT" sz="1000" dirty="0"/>
          </a:p>
          <a:p>
            <a:pPr>
              <a:buNone/>
            </a:pPr>
            <a:r>
              <a:rPr lang="it-IT" sz="1000" dirty="0"/>
              <a:t>		</a:t>
            </a:r>
          </a:p>
          <a:p>
            <a:pPr>
              <a:buNone/>
            </a:pPr>
            <a:r>
              <a:rPr lang="en-US" sz="1000" dirty="0"/>
              <a:t>	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endParaRPr lang="it-IT" sz="10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Umberto Mangione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i="1" dirty="0"/>
              <a:t>mysql&gt;</a:t>
            </a:r>
            <a:r>
              <a:rPr lang="en-US" sz="1000" b="1" dirty="0"/>
              <a:t>CREATE TABLE</a:t>
            </a:r>
            <a:r>
              <a:rPr lang="en-US" sz="1000" dirty="0"/>
              <a:t> </a:t>
            </a:r>
            <a:r>
              <a:rPr lang="en-US" sz="1000" dirty="0" err="1"/>
              <a:t>mezzoditrasporto</a:t>
            </a:r>
            <a:r>
              <a:rPr lang="en-US" sz="1000" dirty="0"/>
              <a:t>(		</a:t>
            </a:r>
            <a:r>
              <a:rPr lang="en-US" sz="1000" i="1" dirty="0"/>
              <a:t>mysql&gt;</a:t>
            </a:r>
            <a:r>
              <a:rPr lang="en-US" sz="1000" b="1" dirty="0"/>
              <a:t>CREATE TABLE </a:t>
            </a:r>
            <a:r>
              <a:rPr lang="en-US" sz="1000" dirty="0" err="1"/>
              <a:t>componente</a:t>
            </a:r>
            <a:r>
              <a:rPr lang="en-US" sz="1000" dirty="0"/>
              <a:t>(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 err="1"/>
              <a:t>Targa</a:t>
            </a:r>
            <a:r>
              <a:rPr lang="en-US" sz="1000" dirty="0"/>
              <a:t>  </a:t>
            </a:r>
            <a:r>
              <a:rPr lang="en-US" sz="1000" b="1" dirty="0"/>
              <a:t>VARCHAR(7) NOT NULL</a:t>
            </a:r>
            <a:r>
              <a:rPr lang="en-US" sz="1000" dirty="0"/>
              <a:t>,			-&gt;</a:t>
            </a:r>
            <a:r>
              <a:rPr lang="en-US" sz="1000" dirty="0" err="1"/>
              <a:t>idComponente</a:t>
            </a:r>
            <a:r>
              <a:rPr lang="en-US" sz="1000" dirty="0"/>
              <a:t>  </a:t>
            </a:r>
            <a:r>
              <a:rPr lang="en-US" sz="1000" b="1" dirty="0"/>
              <a:t>INT  NOT  NULL</a:t>
            </a:r>
            <a:r>
              <a:rPr lang="en-US" sz="1000" dirty="0"/>
              <a:t>,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 err="1"/>
              <a:t>NumertoPosti</a:t>
            </a:r>
            <a:r>
              <a:rPr lang="en-US" sz="1000" dirty="0"/>
              <a:t>  </a:t>
            </a:r>
            <a:r>
              <a:rPr lang="en-US" sz="1000" b="1" dirty="0"/>
              <a:t>INT</a:t>
            </a:r>
            <a:r>
              <a:rPr lang="en-US" sz="1000" dirty="0"/>
              <a:t>,			</a:t>
            </a:r>
            <a:r>
              <a:rPr lang="it-IT" sz="1000" dirty="0"/>
              <a:t>-&gt;</a:t>
            </a:r>
            <a:r>
              <a:rPr lang="it-IT" sz="1000" dirty="0" err="1"/>
              <a:t>NomeComponente</a:t>
            </a:r>
            <a:r>
              <a:rPr lang="it-IT" sz="1000" dirty="0"/>
              <a:t>  </a:t>
            </a:r>
            <a:r>
              <a:rPr lang="it-IT" sz="1000" b="1" dirty="0"/>
              <a:t>VARCHAR(15)</a:t>
            </a:r>
            <a:r>
              <a:rPr lang="it-IT" sz="1000" dirty="0"/>
              <a:t>,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/>
              <a:t>Concerto  </a:t>
            </a:r>
            <a:r>
              <a:rPr lang="en-US" sz="1000" b="1" dirty="0"/>
              <a:t>INT</a:t>
            </a:r>
            <a:r>
              <a:rPr lang="en-US" sz="1000" dirty="0"/>
              <a:t>,				</a:t>
            </a:r>
            <a:r>
              <a:rPr lang="it-IT" sz="1000" dirty="0"/>
              <a:t>-&gt;</a:t>
            </a:r>
            <a:r>
              <a:rPr lang="it-IT" sz="1000" dirty="0" err="1"/>
              <a:t>CognomeComponente</a:t>
            </a:r>
            <a:r>
              <a:rPr lang="it-IT" sz="1000" dirty="0"/>
              <a:t>  </a:t>
            </a:r>
            <a:r>
              <a:rPr lang="it-IT" sz="1000" b="1" dirty="0"/>
              <a:t>VARCHAR(15)</a:t>
            </a:r>
            <a:r>
              <a:rPr lang="it-IT" sz="1000" dirty="0"/>
              <a:t>,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 err="1"/>
              <a:t>TipoDM</a:t>
            </a:r>
            <a:r>
              <a:rPr lang="en-US" sz="1000" dirty="0"/>
              <a:t>  </a:t>
            </a:r>
            <a:r>
              <a:rPr lang="en-US" sz="1000" b="1" dirty="0"/>
              <a:t>INT</a:t>
            </a:r>
            <a:r>
              <a:rPr lang="en-US" sz="1000" dirty="0"/>
              <a:t>,				</a:t>
            </a:r>
            <a:r>
              <a:rPr lang="it-IT" sz="1000" dirty="0"/>
              <a:t>-&gt;Eta  </a:t>
            </a:r>
            <a:r>
              <a:rPr lang="it-IT" sz="1000" b="1" dirty="0"/>
              <a:t>INT</a:t>
            </a:r>
            <a:r>
              <a:rPr lang="it-IT" sz="1000" dirty="0"/>
              <a:t>,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 err="1"/>
              <a:t>Albergo</a:t>
            </a:r>
            <a:r>
              <a:rPr lang="en-US" sz="1000" dirty="0"/>
              <a:t>  </a:t>
            </a:r>
            <a:r>
              <a:rPr lang="en-US" sz="1000" b="1" dirty="0"/>
              <a:t>INT</a:t>
            </a:r>
            <a:r>
              <a:rPr lang="en-US" sz="1000" dirty="0"/>
              <a:t>,				</a:t>
            </a:r>
            <a:r>
              <a:rPr lang="it-IT" sz="1000" dirty="0"/>
              <a:t>-&gt;Gruppo  </a:t>
            </a:r>
            <a:r>
              <a:rPr lang="it-IT" sz="1000" b="1" dirty="0"/>
              <a:t>INT</a:t>
            </a:r>
            <a:r>
              <a:rPr lang="it-IT" sz="1000" dirty="0"/>
              <a:t>,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b="1" dirty="0"/>
              <a:t>PRIMARY KEY</a:t>
            </a:r>
            <a:r>
              <a:rPr lang="en-US" sz="1000" dirty="0"/>
              <a:t> (</a:t>
            </a:r>
            <a:r>
              <a:rPr lang="en-US" sz="1000" dirty="0" err="1"/>
              <a:t>Targa</a:t>
            </a:r>
            <a:r>
              <a:rPr lang="en-US" sz="1000" dirty="0"/>
              <a:t>),			-&gt;</a:t>
            </a:r>
            <a:r>
              <a:rPr lang="en-US" sz="1000" b="1" dirty="0"/>
              <a:t>PRIMARY KEY</a:t>
            </a:r>
            <a:r>
              <a:rPr lang="en-US" sz="1000" dirty="0"/>
              <a:t> (</a:t>
            </a:r>
            <a:r>
              <a:rPr lang="en-US" sz="1000" dirty="0" err="1"/>
              <a:t>idComponente</a:t>
            </a:r>
            <a:r>
              <a:rPr lang="en-US" sz="1000" dirty="0"/>
              <a:t>),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b="1" dirty="0"/>
              <a:t>FOREIGN KEY</a:t>
            </a:r>
            <a:r>
              <a:rPr lang="en-US" sz="1000" dirty="0"/>
              <a:t> (Concerto)  		  	-&gt;</a:t>
            </a:r>
            <a:r>
              <a:rPr lang="en-US" sz="1000" b="1" dirty="0"/>
              <a:t>FOREIGN KEY</a:t>
            </a:r>
            <a:r>
              <a:rPr lang="en-US" sz="1000" dirty="0"/>
              <a:t>  (Gruppo)</a:t>
            </a:r>
            <a:endParaRPr lang="it-IT" sz="1000" dirty="0"/>
          </a:p>
          <a:p>
            <a:pPr>
              <a:buNone/>
            </a:pPr>
            <a:r>
              <a:rPr lang="en-US" sz="1000" dirty="0"/>
              <a:t>-&gt;</a:t>
            </a:r>
            <a:r>
              <a:rPr lang="en-US" sz="1000" b="1" dirty="0"/>
              <a:t>REFERENCES</a:t>
            </a:r>
            <a:r>
              <a:rPr lang="en-US" sz="1000" dirty="0"/>
              <a:t>  concerto(idConcerto),		</a:t>
            </a:r>
            <a:r>
              <a:rPr lang="it-IT" sz="1000" dirty="0"/>
              <a:t>-&gt;</a:t>
            </a:r>
            <a:r>
              <a:rPr lang="it-IT" sz="1000" b="1" dirty="0"/>
              <a:t>REFERENCES</a:t>
            </a:r>
            <a:r>
              <a:rPr lang="it-IT" sz="1000" dirty="0"/>
              <a:t>  gruppo(idGruppo)	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b="1" dirty="0"/>
              <a:t>FOREIGN KEY</a:t>
            </a:r>
            <a:r>
              <a:rPr lang="en-US" sz="1000" dirty="0"/>
              <a:t> (</a:t>
            </a:r>
            <a:r>
              <a:rPr lang="en-US" sz="1000" dirty="0" err="1"/>
              <a:t>TipoDM</a:t>
            </a:r>
            <a:r>
              <a:rPr lang="en-US" sz="1000" dirty="0"/>
              <a:t>)  			-&gt;);	</a:t>
            </a:r>
            <a:endParaRPr lang="it-IT" sz="1000" dirty="0"/>
          </a:p>
          <a:p>
            <a:pPr>
              <a:buNone/>
            </a:pPr>
            <a:r>
              <a:rPr lang="en-US" sz="1000" dirty="0"/>
              <a:t>-&gt;</a:t>
            </a:r>
            <a:r>
              <a:rPr lang="en-US" sz="1000" b="1" dirty="0"/>
              <a:t>REFERENCES</a:t>
            </a:r>
            <a:r>
              <a:rPr lang="en-US" sz="1000" dirty="0"/>
              <a:t>  </a:t>
            </a:r>
            <a:r>
              <a:rPr lang="en-US" sz="1000" dirty="0" err="1"/>
              <a:t>tipodimezzo</a:t>
            </a:r>
            <a:r>
              <a:rPr lang="en-US" sz="1000" dirty="0"/>
              <a:t>(idTDM),		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b="1" dirty="0"/>
              <a:t>FOREIGN KEY</a:t>
            </a:r>
            <a:r>
              <a:rPr lang="en-US" sz="1000" dirty="0"/>
              <a:t> (</a:t>
            </a:r>
            <a:r>
              <a:rPr lang="en-US" sz="1000" dirty="0" err="1"/>
              <a:t>Albergo</a:t>
            </a:r>
            <a:r>
              <a:rPr lang="en-US" sz="1000" dirty="0"/>
              <a:t>)   			</a:t>
            </a:r>
            <a:endParaRPr lang="it-IT" sz="1000" dirty="0"/>
          </a:p>
          <a:p>
            <a:pPr>
              <a:buNone/>
            </a:pPr>
            <a:r>
              <a:rPr lang="it-IT" sz="1000" dirty="0"/>
              <a:t>-&gt;</a:t>
            </a:r>
            <a:r>
              <a:rPr lang="it-IT" sz="1000" b="1" dirty="0"/>
              <a:t>REFERENCES</a:t>
            </a:r>
            <a:r>
              <a:rPr lang="it-IT" sz="1000" dirty="0"/>
              <a:t>  albergo(</a:t>
            </a:r>
            <a:r>
              <a:rPr lang="it-IT" sz="1000" dirty="0" err="1"/>
              <a:t>IdAlbergo</a:t>
            </a:r>
            <a:r>
              <a:rPr lang="it-IT" sz="1000" dirty="0"/>
              <a:t>)			</a:t>
            </a:r>
          </a:p>
          <a:p>
            <a:pPr>
              <a:buNone/>
            </a:pPr>
            <a:r>
              <a:rPr lang="it-IT" sz="1000" i="1" dirty="0"/>
              <a:t>-&gt;</a:t>
            </a:r>
            <a:r>
              <a:rPr lang="it-IT" sz="1000" dirty="0"/>
              <a:t>);					</a:t>
            </a:r>
          </a:p>
          <a:p>
            <a:pPr>
              <a:buNone/>
            </a:pPr>
            <a:endParaRPr lang="it-IT" sz="1000" i="1" dirty="0"/>
          </a:p>
          <a:p>
            <a:pPr>
              <a:buNone/>
            </a:pPr>
            <a:r>
              <a:rPr lang="it-IT" sz="1000" i="1" dirty="0"/>
              <a:t>mysql&gt;</a:t>
            </a:r>
            <a:r>
              <a:rPr lang="it-IT" sz="1000" b="1" dirty="0"/>
              <a:t>CREATE TABLE</a:t>
            </a:r>
            <a:r>
              <a:rPr lang="it-IT" sz="1000" dirty="0"/>
              <a:t> brani(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 err="1"/>
              <a:t>idBrani</a:t>
            </a:r>
            <a:r>
              <a:rPr lang="en-US" sz="1000" dirty="0"/>
              <a:t> </a:t>
            </a:r>
            <a:r>
              <a:rPr lang="en-US" sz="1000" b="1" dirty="0"/>
              <a:t>INT NOT NULL</a:t>
            </a:r>
            <a:r>
              <a:rPr lang="en-US" sz="1000" dirty="0"/>
              <a:t>,	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 err="1"/>
              <a:t>NomeBrano</a:t>
            </a:r>
            <a:r>
              <a:rPr lang="en-US" sz="1000" dirty="0"/>
              <a:t> </a:t>
            </a:r>
            <a:r>
              <a:rPr lang="en-US" sz="1000" b="1" dirty="0"/>
              <a:t>VARCHAR(30)</a:t>
            </a:r>
            <a:r>
              <a:rPr lang="en-US" sz="1000" dirty="0"/>
              <a:t>,	</a:t>
            </a:r>
            <a:endParaRPr lang="it-IT" sz="1000" dirty="0"/>
          </a:p>
          <a:p>
            <a:pPr>
              <a:buNone/>
            </a:pPr>
            <a:r>
              <a:rPr lang="it-IT" sz="1000" i="1" dirty="0"/>
              <a:t>-&gt;</a:t>
            </a:r>
            <a:r>
              <a:rPr lang="it-IT" sz="1000" dirty="0"/>
              <a:t>Gruppo </a:t>
            </a:r>
            <a:r>
              <a:rPr lang="it-IT" sz="1000" b="1" dirty="0"/>
              <a:t>INT</a:t>
            </a:r>
            <a:r>
              <a:rPr lang="it-IT" sz="1000" dirty="0"/>
              <a:t>,		</a:t>
            </a:r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b="1" dirty="0"/>
              <a:t>PRIMARY KEY</a:t>
            </a:r>
            <a:r>
              <a:rPr lang="en-US" sz="1000" dirty="0"/>
              <a:t>  (</a:t>
            </a:r>
            <a:r>
              <a:rPr lang="en-US" sz="1000" dirty="0" err="1"/>
              <a:t>idBrani</a:t>
            </a:r>
            <a:r>
              <a:rPr lang="en-US" sz="1000" dirty="0"/>
              <a:t>),		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b="1" dirty="0"/>
              <a:t>FOREIGN KEY</a:t>
            </a:r>
            <a:r>
              <a:rPr lang="en-US" sz="1000" dirty="0"/>
              <a:t>  (Gruppo) </a:t>
            </a:r>
            <a:endParaRPr lang="it-IT" sz="1000" dirty="0"/>
          </a:p>
          <a:p>
            <a:pPr>
              <a:buNone/>
            </a:pPr>
            <a:r>
              <a:rPr lang="en-US" sz="1000" dirty="0"/>
              <a:t>-&gt;</a:t>
            </a:r>
            <a:r>
              <a:rPr lang="en-US" sz="1000" b="1" dirty="0"/>
              <a:t>REFERENCES</a:t>
            </a:r>
            <a:r>
              <a:rPr lang="en-US" sz="1000" dirty="0"/>
              <a:t>  gruppo(idGruppo)</a:t>
            </a:r>
            <a:endParaRPr lang="it-IT" sz="1000" dirty="0"/>
          </a:p>
          <a:p>
            <a:pPr>
              <a:buNone/>
            </a:pPr>
            <a:r>
              <a:rPr lang="en-US" sz="1000" i="1" dirty="0"/>
              <a:t>-&gt;</a:t>
            </a:r>
            <a:r>
              <a:rPr lang="en-US" sz="1000" dirty="0"/>
              <a:t>);</a:t>
            </a:r>
            <a:endParaRPr lang="it-IT" sz="1000" dirty="0"/>
          </a:p>
          <a:p>
            <a:pPr>
              <a:buNone/>
            </a:pPr>
            <a:endParaRPr lang="it-IT" sz="1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Umberto Mangione</a:t>
            </a:r>
          </a:p>
        </p:txBody>
      </p:sp>
      <p:sp>
        <p:nvSpPr>
          <p:cNvPr id="5" name="Titolo 7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7200"/>
          </a:xfrm>
        </p:spPr>
        <p:txBody>
          <a:bodyPr>
            <a:normAutofit fontScale="90000"/>
          </a:bodyPr>
          <a:lstStyle/>
          <a:p>
            <a:r>
              <a:rPr lang="it-IT" dirty="0"/>
              <a:t>Creazione Database in SQL(2)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949</Words>
  <Application>Microsoft Office PowerPoint</Application>
  <PresentationFormat>Presentazione su schermo (4:3)</PresentationFormat>
  <Paragraphs>126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Find a Concert</vt:lpstr>
      <vt:lpstr>Definizione Database</vt:lpstr>
      <vt:lpstr>Find a Concert</vt:lpstr>
      <vt:lpstr>Modello E/R</vt:lpstr>
      <vt:lpstr>Entità</vt:lpstr>
      <vt:lpstr>Relazioni</vt:lpstr>
      <vt:lpstr>Creazione Database in SQL(1)</vt:lpstr>
      <vt:lpstr>Creazione Database in SQL(2)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</dc:creator>
  <cp:lastModifiedBy>umberto</cp:lastModifiedBy>
  <cp:revision>29</cp:revision>
  <dcterms:created xsi:type="dcterms:W3CDTF">2018-06-12T08:35:38Z</dcterms:created>
  <dcterms:modified xsi:type="dcterms:W3CDTF">2021-04-06T14:02:49Z</dcterms:modified>
</cp:coreProperties>
</file>