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3" r:id="rId3"/>
    <p:sldId id="268" r:id="rId4"/>
    <p:sldId id="329" r:id="rId5"/>
    <p:sldId id="265" r:id="rId6"/>
    <p:sldId id="266" r:id="rId7"/>
    <p:sldId id="267" r:id="rId8"/>
    <p:sldId id="269" r:id="rId9"/>
    <p:sldId id="339" r:id="rId10"/>
    <p:sldId id="322" r:id="rId11"/>
    <p:sldId id="259" r:id="rId12"/>
    <p:sldId id="270" r:id="rId13"/>
    <p:sldId id="304" r:id="rId14"/>
    <p:sldId id="333" r:id="rId15"/>
    <p:sldId id="334" r:id="rId16"/>
    <p:sldId id="335" r:id="rId17"/>
    <p:sldId id="328" r:id="rId18"/>
    <p:sldId id="286" r:id="rId19"/>
    <p:sldId id="337" r:id="rId20"/>
    <p:sldId id="340" r:id="rId21"/>
    <p:sldId id="338" r:id="rId22"/>
    <p:sldId id="283" r:id="rId23"/>
    <p:sldId id="33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5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D4C96-008A-4BB6-A21B-94B5E118E346}" type="datetimeFigureOut">
              <a:rPr lang="en-US" smtClean="0"/>
              <a:t>6/11/2012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E0579A-1ABA-435F-A4AE-E169F8EF4844}" type="slidenum">
              <a:rPr lang="en-US" smtClean="0"/>
              <a:t>‹#›</a:t>
            </a:fld>
            <a:endParaRPr lang="en-US"/>
          </a:p>
        </p:txBody>
      </p:sp>
    </p:spTree>
    <p:extLst>
      <p:ext uri="{BB962C8B-B14F-4D97-AF65-F5344CB8AC3E}">
        <p14:creationId xmlns:p14="http://schemas.microsoft.com/office/powerpoint/2010/main" val="322260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E0579A-1ABA-435F-A4AE-E169F8EF4844}" type="slidenum">
              <a:rPr lang="en-US" smtClean="0"/>
              <a:t>1</a:t>
            </a:fld>
            <a:endParaRPr lang="en-US"/>
          </a:p>
        </p:txBody>
      </p:sp>
    </p:spTree>
    <p:extLst>
      <p:ext uri="{BB962C8B-B14F-4D97-AF65-F5344CB8AC3E}">
        <p14:creationId xmlns:p14="http://schemas.microsoft.com/office/powerpoint/2010/main" val="160697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a:t>
            </a:r>
            <a:r>
              <a:rPr lang="en-US" baseline="0" dirty="0" smtClean="0"/>
              <a:t> different types of workloads hitting three different, segregated storage systems. This is the state of the world today. However, there are a lot of downsides here.</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2</a:t>
            </a:fld>
            <a:endParaRPr lang="en-US"/>
          </a:p>
        </p:txBody>
      </p:sp>
    </p:spTree>
    <p:extLst>
      <p:ext uri="{BB962C8B-B14F-4D97-AF65-F5344CB8AC3E}">
        <p14:creationId xmlns:p14="http://schemas.microsoft.com/office/powerpoint/2010/main" val="412387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a:t>
            </a:r>
            <a:r>
              <a:rPr lang="en-US" baseline="0" dirty="0" smtClean="0"/>
              <a:t> often duplicated across these systems, meaning increased provisioning costs and big copy jobs to move fresh data around. This is inefficient, leads to stale analysis, and requires extra management overhead.</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3</a:t>
            </a:fld>
            <a:endParaRPr lang="en-US"/>
          </a:p>
        </p:txBody>
      </p:sp>
    </p:spTree>
    <p:extLst>
      <p:ext uri="{BB962C8B-B14F-4D97-AF65-F5344CB8AC3E}">
        <p14:creationId xmlns:p14="http://schemas.microsoft.com/office/powerpoint/2010/main" val="412387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a:t>
            </a:r>
            <a:r>
              <a:rPr lang="en-US" baseline="0" dirty="0" smtClean="0"/>
              <a:t> often duplicated across these systems, meaning increased provisioning costs and big copy jobs to move fresh data around. This is inefficient, leads to stale analysis, and requires extra management overhead.</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4</a:t>
            </a:fld>
            <a:endParaRPr lang="en-US"/>
          </a:p>
        </p:txBody>
      </p:sp>
    </p:spTree>
    <p:extLst>
      <p:ext uri="{BB962C8B-B14F-4D97-AF65-F5344CB8AC3E}">
        <p14:creationId xmlns:p14="http://schemas.microsoft.com/office/powerpoint/2010/main" val="412387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problem is load</a:t>
            </a:r>
            <a:r>
              <a:rPr lang="en-US" baseline="0" dirty="0" smtClean="0"/>
              <a:t> spikes. If the number of interactive web-serving requests increases (which can happen for any number of reasons), those extra requests can’t be easily shunted to the other systems. This requires another degree of overprovisioning, and reduces overall cluster utilization.</a:t>
            </a:r>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5</a:t>
            </a:fld>
            <a:endParaRPr lang="en-US"/>
          </a:p>
        </p:txBody>
      </p:sp>
    </p:spTree>
    <p:extLst>
      <p:ext uri="{BB962C8B-B14F-4D97-AF65-F5344CB8AC3E}">
        <p14:creationId xmlns:p14="http://schemas.microsoft.com/office/powerpoint/2010/main" val="4123874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6D1356-91D6-4077-B18F-59ADE94D4117}" type="slidenum">
              <a:rPr lang="en-US" smtClean="0"/>
              <a:pPr/>
              <a:t>7</a:t>
            </a:fld>
            <a:endParaRPr lang="en-US"/>
          </a:p>
        </p:txBody>
      </p:sp>
    </p:spTree>
    <p:extLst>
      <p:ext uri="{BB962C8B-B14F-4D97-AF65-F5344CB8AC3E}">
        <p14:creationId xmlns:p14="http://schemas.microsoft.com/office/powerpoint/2010/main" val="412387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1F60B9-5995-4F98-ABFC-10993E8A4FA4}" type="datetime1">
              <a:rPr lang="en-US" smtClean="0"/>
              <a:t>6/11/2012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403973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8F26A-651E-4095-A40E-56558C18BC9E}" type="datetime1">
              <a:rPr lang="en-US" smtClean="0"/>
              <a:t>6/11/2012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48322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F25C9-A015-441B-85DC-1C2AB73665D9}" type="datetime1">
              <a:rPr lang="en-US" smtClean="0"/>
              <a:t>6/11/2012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370746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AF738-E357-4864-ABE7-8DD1DABC5DCF}" type="datetime1">
              <a:rPr lang="en-US" smtClean="0"/>
              <a:t>6/11/2012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240727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D5DAA-5FE2-45C7-A66F-8C3F2168939C}" type="datetime1">
              <a:rPr lang="en-US" smtClean="0"/>
              <a:t>6/11/2012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393240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D6FDD1-8430-4CFD-84EF-CB4F396B03DE}" type="datetime1">
              <a:rPr lang="en-US" smtClean="0"/>
              <a:t>6/11/2012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73971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2ADA4-5608-4D46-A70B-8C93C46A434E}" type="datetime1">
              <a:rPr lang="en-US" smtClean="0"/>
              <a:t>6/11/2012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102546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285C0-E311-4660-8D48-CB662A2DC406}" type="datetime1">
              <a:rPr lang="en-US" smtClean="0"/>
              <a:t>6/11/2012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165256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696E8-2625-4A7D-B4A4-7685C75CAB61}" type="datetime1">
              <a:rPr lang="en-US" smtClean="0"/>
              <a:t>6/11/2012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219430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6A108-CA07-4CE4-A21E-E58F3A7CFF8F}" type="datetime1">
              <a:rPr lang="en-US" smtClean="0"/>
              <a:t>6/11/2012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4115000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B2BD07-2060-4B34-92E6-792B7B4E9A01}" type="datetime1">
              <a:rPr lang="en-US" smtClean="0"/>
              <a:t>6/11/2012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11AAA-2ECE-4969-9195-D9C506454076}" type="slidenum">
              <a:rPr lang="en-US" smtClean="0"/>
              <a:t>‹#›</a:t>
            </a:fld>
            <a:endParaRPr lang="en-US"/>
          </a:p>
        </p:txBody>
      </p:sp>
    </p:spTree>
    <p:extLst>
      <p:ext uri="{BB962C8B-B14F-4D97-AF65-F5344CB8AC3E}">
        <p14:creationId xmlns:p14="http://schemas.microsoft.com/office/powerpoint/2010/main" val="26524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BF783-13D7-4BC3-9462-4E3F976D12D8}" type="datetime1">
              <a:rPr lang="en-US" smtClean="0"/>
              <a:t>6/11/2012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11AAA-2ECE-4969-9195-D9C506454076}" type="slidenum">
              <a:rPr lang="en-US" smtClean="0"/>
              <a:t>‹#›</a:t>
            </a:fld>
            <a:endParaRPr lang="en-US"/>
          </a:p>
        </p:txBody>
      </p:sp>
    </p:spTree>
    <p:extLst>
      <p:ext uri="{BB962C8B-B14F-4D97-AF65-F5344CB8AC3E}">
        <p14:creationId xmlns:p14="http://schemas.microsoft.com/office/powerpoint/2010/main" val="1692576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normAutofit fontScale="90000"/>
          </a:bodyPr>
          <a:lstStyle/>
          <a:p>
            <a:r>
              <a:rPr lang="en-US" sz="6700" dirty="0" smtClean="0"/>
              <a:t>Sweet Storage SLOs with Frosting</a:t>
            </a:r>
            <a:endParaRPr lang="en-US" sz="3600" dirty="0"/>
          </a:p>
        </p:txBody>
      </p:sp>
      <p:sp>
        <p:nvSpPr>
          <p:cNvPr id="3" name="Subtitle 2"/>
          <p:cNvSpPr>
            <a:spLocks noGrp="1"/>
          </p:cNvSpPr>
          <p:nvPr>
            <p:ph type="subTitle" idx="1"/>
          </p:nvPr>
        </p:nvSpPr>
        <p:spPr>
          <a:xfrm>
            <a:off x="1371600" y="4648200"/>
            <a:ext cx="6400800" cy="1752600"/>
          </a:xfrm>
        </p:spPr>
        <p:txBody>
          <a:bodyPr>
            <a:normAutofit/>
          </a:bodyPr>
          <a:lstStyle/>
          <a:p>
            <a:r>
              <a:rPr lang="en-US" sz="2400" dirty="0" smtClean="0">
                <a:solidFill>
                  <a:schemeClr val="tx1"/>
                </a:solidFill>
              </a:rPr>
              <a:t>Andrew Wang, </a:t>
            </a:r>
            <a:r>
              <a:rPr lang="en-US" sz="2400" dirty="0" err="1" smtClean="0">
                <a:solidFill>
                  <a:schemeClr val="tx1"/>
                </a:solidFill>
              </a:rPr>
              <a:t>Shivaram</a:t>
            </a:r>
            <a:r>
              <a:rPr lang="en-US" sz="2400" dirty="0" smtClean="0">
                <a:solidFill>
                  <a:schemeClr val="tx1"/>
                </a:solidFill>
              </a:rPr>
              <a:t> </a:t>
            </a:r>
            <a:r>
              <a:rPr lang="en-US" sz="2400" dirty="0" err="1" smtClean="0">
                <a:solidFill>
                  <a:schemeClr val="tx1"/>
                </a:solidFill>
              </a:rPr>
              <a:t>Venkataraman</a:t>
            </a:r>
            <a:r>
              <a:rPr lang="en-US" sz="2400" dirty="0" smtClean="0">
                <a:solidFill>
                  <a:schemeClr val="tx1"/>
                </a:solidFill>
              </a:rPr>
              <a:t>, </a:t>
            </a:r>
          </a:p>
          <a:p>
            <a:r>
              <a:rPr lang="en-US" sz="2400" dirty="0" smtClean="0">
                <a:solidFill>
                  <a:schemeClr val="tx1"/>
                </a:solidFill>
              </a:rPr>
              <a:t>Sara </a:t>
            </a:r>
            <a:r>
              <a:rPr lang="en-US" sz="2400" dirty="0" err="1" smtClean="0">
                <a:solidFill>
                  <a:schemeClr val="tx1"/>
                </a:solidFill>
              </a:rPr>
              <a:t>Alspaugh</a:t>
            </a:r>
            <a:r>
              <a:rPr lang="en-US" sz="2400" dirty="0" smtClean="0">
                <a:solidFill>
                  <a:schemeClr val="tx1"/>
                </a:solidFill>
              </a:rPr>
              <a:t>, Ion </a:t>
            </a:r>
            <a:r>
              <a:rPr lang="en-US" sz="2400" dirty="0" err="1" smtClean="0">
                <a:solidFill>
                  <a:schemeClr val="tx1"/>
                </a:solidFill>
              </a:rPr>
              <a:t>Stoica</a:t>
            </a:r>
            <a:r>
              <a:rPr lang="en-US" sz="2400" dirty="0" smtClean="0">
                <a:solidFill>
                  <a:schemeClr val="tx1"/>
                </a:solidFill>
              </a:rPr>
              <a:t>, Randy Katz</a:t>
            </a:r>
            <a:endParaRPr lang="en-US" sz="2400" dirty="0">
              <a:solidFill>
                <a:schemeClr val="tx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9299" y="5943600"/>
            <a:ext cx="2527901" cy="84811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9600" y="5943600"/>
            <a:ext cx="838200" cy="838200"/>
          </a:xfrm>
          <a:prstGeom prst="rect">
            <a:avLst/>
          </a:prstGeom>
        </p:spPr>
      </p:pic>
    </p:spTree>
    <p:extLst>
      <p:ext uri="{BB962C8B-B14F-4D97-AF65-F5344CB8AC3E}">
        <p14:creationId xmlns:p14="http://schemas.microsoft.com/office/powerpoint/2010/main" val="1974004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Want to </a:t>
            </a:r>
            <a:r>
              <a:rPr lang="en-US" dirty="0" smtClean="0">
                <a:solidFill>
                  <a:schemeClr val="accent1"/>
                </a:solidFill>
              </a:rPr>
              <a:t>multiplex</a:t>
            </a:r>
            <a:r>
              <a:rPr lang="en-US" dirty="0" smtClean="0"/>
              <a:t> front-end and batch workloads</a:t>
            </a:r>
          </a:p>
          <a:p>
            <a:r>
              <a:rPr lang="en-US" dirty="0" smtClean="0"/>
              <a:t>Also need </a:t>
            </a:r>
            <a:r>
              <a:rPr lang="en-US" dirty="0" smtClean="0">
                <a:solidFill>
                  <a:schemeClr val="accent1"/>
                </a:solidFill>
              </a:rPr>
              <a:t>99</a:t>
            </a:r>
            <a:r>
              <a:rPr lang="en-US" baseline="30000" dirty="0" smtClean="0">
                <a:solidFill>
                  <a:schemeClr val="accent1"/>
                </a:solidFill>
              </a:rPr>
              <a:t>th</a:t>
            </a:r>
            <a:r>
              <a:rPr lang="en-US" dirty="0" smtClean="0">
                <a:solidFill>
                  <a:schemeClr val="accent1"/>
                </a:solidFill>
              </a:rPr>
              <a:t> percentile </a:t>
            </a:r>
            <a:r>
              <a:rPr lang="en-US" dirty="0" smtClean="0"/>
              <a:t>latency guarantees for front-end storage system operations</a:t>
            </a:r>
          </a:p>
        </p:txBody>
      </p:sp>
      <p:sp>
        <p:nvSpPr>
          <p:cNvPr id="4" name="Slide Number Placeholder 3"/>
          <p:cNvSpPr>
            <a:spLocks noGrp="1"/>
          </p:cNvSpPr>
          <p:nvPr>
            <p:ph type="sldNum" sz="quarter" idx="12"/>
          </p:nvPr>
        </p:nvSpPr>
        <p:spPr/>
        <p:txBody>
          <a:bodyPr/>
          <a:lstStyle/>
          <a:p>
            <a:fld id="{D3111AAA-2ECE-4969-9195-D9C506454076}" type="slidenum">
              <a:rPr lang="en-US" smtClean="0"/>
              <a:t>10</a:t>
            </a:fld>
            <a:endParaRPr lang="en-US"/>
          </a:p>
        </p:txBody>
      </p:sp>
    </p:spTree>
    <p:extLst>
      <p:ext uri="{BB962C8B-B14F-4D97-AF65-F5344CB8AC3E}">
        <p14:creationId xmlns:p14="http://schemas.microsoft.com/office/powerpoint/2010/main" val="4233653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solutions</a:t>
            </a:r>
            <a:endParaRPr lang="en-US" dirty="0"/>
          </a:p>
        </p:txBody>
      </p:sp>
      <p:sp>
        <p:nvSpPr>
          <p:cNvPr id="3" name="Content Placeholder 2"/>
          <p:cNvSpPr>
            <a:spLocks noGrp="1"/>
          </p:cNvSpPr>
          <p:nvPr>
            <p:ph idx="1"/>
          </p:nvPr>
        </p:nvSpPr>
        <p:spPr/>
        <p:txBody>
          <a:bodyPr>
            <a:normAutofit/>
          </a:bodyPr>
          <a:lstStyle/>
          <a:p>
            <a:r>
              <a:rPr lang="en-US" dirty="0" smtClean="0"/>
              <a:t>Mismatch between apps and storage systems</a:t>
            </a:r>
          </a:p>
          <a:p>
            <a:pPr lvl="1"/>
            <a:r>
              <a:rPr lang="en-US" dirty="0" smtClean="0"/>
              <a:t>Apps think about </a:t>
            </a:r>
            <a:r>
              <a:rPr lang="en-US" dirty="0" smtClean="0">
                <a:solidFill>
                  <a:schemeClr val="accent1"/>
                </a:solidFill>
              </a:rPr>
              <a:t>key-value </a:t>
            </a:r>
            <a:r>
              <a:rPr lang="en-US" dirty="0" smtClean="0"/>
              <a:t>or </a:t>
            </a:r>
            <a:r>
              <a:rPr lang="en-US" dirty="0" smtClean="0">
                <a:solidFill>
                  <a:schemeClr val="accent1"/>
                </a:solidFill>
              </a:rPr>
              <a:t>row </a:t>
            </a:r>
            <a:r>
              <a:rPr lang="en-US" dirty="0" smtClean="0"/>
              <a:t>operations</a:t>
            </a:r>
          </a:p>
          <a:p>
            <a:pPr lvl="1"/>
            <a:r>
              <a:rPr lang="en-US" dirty="0" smtClean="0"/>
              <a:t>Storage systems think about </a:t>
            </a:r>
            <a:r>
              <a:rPr lang="en-US" dirty="0" smtClean="0">
                <a:solidFill>
                  <a:schemeClr val="accent1"/>
                </a:solidFill>
              </a:rPr>
              <a:t>disks</a:t>
            </a:r>
          </a:p>
          <a:p>
            <a:r>
              <a:rPr lang="en-US" dirty="0" smtClean="0"/>
              <a:t>Need to manually tune low-level parameters</a:t>
            </a:r>
          </a:p>
          <a:p>
            <a:pPr lvl="1"/>
            <a:r>
              <a:rPr lang="en-US" dirty="0" smtClean="0"/>
              <a:t>MB/s, IOPS, etc.</a:t>
            </a:r>
          </a:p>
          <a:p>
            <a:r>
              <a:rPr lang="en-US" dirty="0" smtClean="0"/>
              <a:t>Use </a:t>
            </a:r>
            <a:r>
              <a:rPr lang="en-US" dirty="0" smtClean="0">
                <a:solidFill>
                  <a:schemeClr val="accent1"/>
                </a:solidFill>
              </a:rPr>
              <a:t>average</a:t>
            </a:r>
            <a:r>
              <a:rPr lang="en-US" dirty="0" smtClean="0"/>
              <a:t> latency, not </a:t>
            </a:r>
            <a:r>
              <a:rPr lang="en-US" dirty="0" smtClean="0">
                <a:solidFill>
                  <a:schemeClr val="accent1"/>
                </a:solidFill>
              </a:rPr>
              <a:t>99</a:t>
            </a:r>
            <a:r>
              <a:rPr lang="en-US" baseline="30000" dirty="0" smtClean="0">
                <a:solidFill>
                  <a:schemeClr val="accent1"/>
                </a:solidFill>
              </a:rPr>
              <a:t>th</a:t>
            </a:r>
            <a:r>
              <a:rPr lang="en-US" dirty="0" smtClean="0">
                <a:solidFill>
                  <a:schemeClr val="accent1"/>
                </a:solidFill>
              </a:rPr>
              <a:t> percentile</a:t>
            </a:r>
          </a:p>
        </p:txBody>
      </p:sp>
      <p:sp>
        <p:nvSpPr>
          <p:cNvPr id="4" name="Slide Number Placeholder 3"/>
          <p:cNvSpPr>
            <a:spLocks noGrp="1"/>
          </p:cNvSpPr>
          <p:nvPr>
            <p:ph type="sldNum" sz="quarter" idx="12"/>
          </p:nvPr>
        </p:nvSpPr>
        <p:spPr/>
        <p:txBody>
          <a:bodyPr/>
          <a:lstStyle/>
          <a:p>
            <a:fld id="{D3111AAA-2ECE-4969-9195-D9C506454076}" type="slidenum">
              <a:rPr lang="en-US" smtClean="0"/>
              <a:t>11</a:t>
            </a:fld>
            <a:endParaRPr lang="en-US" dirty="0"/>
          </a:p>
        </p:txBody>
      </p:sp>
    </p:spTree>
    <p:extLst>
      <p:ext uri="{BB962C8B-B14F-4D97-AF65-F5344CB8AC3E}">
        <p14:creationId xmlns:p14="http://schemas.microsoft.com/office/powerpoint/2010/main" val="3801861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Frosting</a:t>
            </a:r>
            <a:endParaRPr lang="en-US" dirty="0"/>
          </a:p>
        </p:txBody>
      </p:sp>
      <p:sp>
        <p:nvSpPr>
          <p:cNvPr id="3" name="Content Placeholder 2"/>
          <p:cNvSpPr>
            <a:spLocks noGrp="1"/>
          </p:cNvSpPr>
          <p:nvPr>
            <p:ph idx="1"/>
          </p:nvPr>
        </p:nvSpPr>
        <p:spPr/>
        <p:txBody>
          <a:bodyPr>
            <a:normAutofit/>
          </a:bodyPr>
          <a:lstStyle/>
          <a:p>
            <a:r>
              <a:rPr lang="en-US" dirty="0" smtClean="0"/>
              <a:t>Enable a single, </a:t>
            </a:r>
            <a:r>
              <a:rPr lang="en-US" dirty="0" smtClean="0">
                <a:solidFill>
                  <a:schemeClr val="accent1"/>
                </a:solidFill>
              </a:rPr>
              <a:t>shared</a:t>
            </a:r>
            <a:r>
              <a:rPr lang="en-US" dirty="0" smtClean="0"/>
              <a:t> storage layer</a:t>
            </a:r>
          </a:p>
          <a:p>
            <a:r>
              <a:rPr lang="en-US" dirty="0" smtClean="0"/>
              <a:t>High-level </a:t>
            </a:r>
            <a:r>
              <a:rPr lang="en-US" i="1" dirty="0" smtClean="0">
                <a:solidFill>
                  <a:schemeClr val="accent1"/>
                </a:solidFill>
              </a:rPr>
              <a:t>service-level objectives</a:t>
            </a:r>
            <a:r>
              <a:rPr lang="en-US" dirty="0" smtClean="0">
                <a:solidFill>
                  <a:schemeClr val="accent1"/>
                </a:solidFill>
              </a:rPr>
              <a:t> </a:t>
            </a:r>
            <a:r>
              <a:rPr lang="en-US" dirty="0" smtClean="0"/>
              <a:t>(SLOs) specified directly to the storage system</a:t>
            </a:r>
          </a:p>
          <a:p>
            <a:pPr lvl="1"/>
            <a:r>
              <a:rPr lang="en-US" i="1" dirty="0" smtClean="0"/>
              <a:t>“my gets will finish in </a:t>
            </a:r>
            <a:r>
              <a:rPr lang="en-US" i="1" dirty="0"/>
              <a:t>200 </a:t>
            </a:r>
            <a:r>
              <a:rPr lang="en-US" i="1" dirty="0" err="1"/>
              <a:t>ms</a:t>
            </a:r>
            <a:r>
              <a:rPr lang="en-US" i="1" dirty="0"/>
              <a:t>, 99% of the time</a:t>
            </a:r>
            <a:r>
              <a:rPr lang="en-US" i="1" dirty="0" smtClean="0"/>
              <a:t>”</a:t>
            </a:r>
          </a:p>
          <a:p>
            <a:pPr>
              <a:buClr>
                <a:schemeClr val="tx1"/>
              </a:buClr>
            </a:pPr>
            <a:r>
              <a:rPr lang="en-US" dirty="0">
                <a:solidFill>
                  <a:schemeClr val="accent1"/>
                </a:solidFill>
              </a:rPr>
              <a:t>No manual tuning </a:t>
            </a:r>
            <a:r>
              <a:rPr lang="en-US" dirty="0"/>
              <a:t>by the app </a:t>
            </a:r>
            <a:r>
              <a:rPr lang="en-US" dirty="0" smtClean="0"/>
              <a:t>programmer</a:t>
            </a:r>
          </a:p>
        </p:txBody>
      </p:sp>
      <p:sp>
        <p:nvSpPr>
          <p:cNvPr id="4" name="Slide Number Placeholder 3"/>
          <p:cNvSpPr>
            <a:spLocks noGrp="1"/>
          </p:cNvSpPr>
          <p:nvPr>
            <p:ph type="sldNum" sz="quarter" idx="12"/>
          </p:nvPr>
        </p:nvSpPr>
        <p:spPr/>
        <p:txBody>
          <a:bodyPr/>
          <a:lstStyle/>
          <a:p>
            <a:fld id="{626E51E3-1022-40E4-B2B6-DC099AD855CE}" type="slidenum">
              <a:rPr lang="en-US" smtClean="0"/>
              <a:pPr/>
              <a:t>12</a:t>
            </a:fld>
            <a:endParaRPr lang="en-US"/>
          </a:p>
        </p:txBody>
      </p:sp>
    </p:spTree>
    <p:extLst>
      <p:ext uri="{BB962C8B-B14F-4D97-AF65-F5344CB8AC3E}">
        <p14:creationId xmlns:p14="http://schemas.microsoft.com/office/powerpoint/2010/main" val="1431816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Software Stacks</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HBase</a:t>
            </a:r>
          </a:p>
          <a:p>
            <a:pPr lvl="1"/>
            <a:r>
              <a:rPr lang="en-US" dirty="0" err="1" smtClean="0"/>
              <a:t>BigTable</a:t>
            </a:r>
            <a:r>
              <a:rPr lang="en-US" dirty="0" smtClean="0"/>
              <a:t>-like</a:t>
            </a:r>
          </a:p>
          <a:p>
            <a:pPr lvl="1"/>
            <a:r>
              <a:rPr lang="en-US" dirty="0" smtClean="0"/>
              <a:t>Distributed column store</a:t>
            </a:r>
          </a:p>
          <a:p>
            <a:pPr lvl="1"/>
            <a:r>
              <a:rPr lang="en-US" dirty="0" smtClean="0"/>
              <a:t>Get, put, scans on rows</a:t>
            </a:r>
          </a:p>
          <a:p>
            <a:r>
              <a:rPr lang="en-US" dirty="0" smtClean="0"/>
              <a:t>HDFS</a:t>
            </a:r>
          </a:p>
          <a:p>
            <a:pPr lvl="1"/>
            <a:r>
              <a:rPr lang="en-US" dirty="0" smtClean="0"/>
              <a:t>GFS-like</a:t>
            </a:r>
          </a:p>
          <a:p>
            <a:pPr lvl="1"/>
            <a:r>
              <a:rPr lang="en-US" dirty="0" smtClean="0"/>
              <a:t>Distributed </a:t>
            </a:r>
            <a:r>
              <a:rPr lang="en-US" dirty="0" err="1" smtClean="0"/>
              <a:t>filesystem</a:t>
            </a:r>
            <a:endParaRPr lang="en-US" dirty="0" smtClean="0"/>
          </a:p>
          <a:p>
            <a:r>
              <a:rPr lang="en-US" dirty="0" smtClean="0"/>
              <a:t>OS</a:t>
            </a:r>
          </a:p>
          <a:p>
            <a:pPr lvl="1"/>
            <a:r>
              <a:rPr lang="en-US" dirty="0" smtClean="0"/>
              <a:t>Interfaces with hardware</a:t>
            </a:r>
          </a:p>
        </p:txBody>
      </p:sp>
      <p:sp>
        <p:nvSpPr>
          <p:cNvPr id="4" name="Slide Number Placeholder 3"/>
          <p:cNvSpPr>
            <a:spLocks noGrp="1"/>
          </p:cNvSpPr>
          <p:nvPr>
            <p:ph type="sldNum" sz="quarter" idx="12"/>
          </p:nvPr>
        </p:nvSpPr>
        <p:spPr/>
        <p:txBody>
          <a:bodyPr/>
          <a:lstStyle/>
          <a:p>
            <a:fld id="{D3111AAA-2ECE-4969-9195-D9C506454076}" type="slidenum">
              <a:rPr lang="en-US" smtClean="0"/>
              <a:t>13</a:t>
            </a:fld>
            <a:endParaRPr lang="en-US" dirty="0"/>
          </a:p>
        </p:txBody>
      </p:sp>
      <p:sp>
        <p:nvSpPr>
          <p:cNvPr id="7" name="Rectangle 6"/>
          <p:cNvSpPr/>
          <p:nvPr/>
        </p:nvSpPr>
        <p:spPr>
          <a:xfrm>
            <a:off x="914400" y="2895600"/>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spTree>
    <p:extLst>
      <p:ext uri="{BB962C8B-B14F-4D97-AF65-F5344CB8AC3E}">
        <p14:creationId xmlns:p14="http://schemas.microsoft.com/office/powerpoint/2010/main" val="697504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Software Stacks</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Clean layered architecture</a:t>
            </a:r>
          </a:p>
          <a:p>
            <a:r>
              <a:rPr lang="en-US" dirty="0" smtClean="0"/>
              <a:t>Request processing traverses software stack</a:t>
            </a:r>
          </a:p>
          <a:p>
            <a:pPr marL="0" indent="0">
              <a:buNone/>
            </a:pPr>
            <a:endParaRPr lang="en-US" dirty="0" smtClean="0"/>
          </a:p>
          <a:p>
            <a:r>
              <a:rPr lang="en-US" dirty="0" smtClean="0"/>
              <a:t>Hard to debug latency!</a:t>
            </a:r>
          </a:p>
          <a:p>
            <a:r>
              <a:rPr lang="en-US" dirty="0" smtClean="0"/>
              <a:t>Lots of code</a:t>
            </a:r>
          </a:p>
          <a:p>
            <a:r>
              <a:rPr lang="en-US" dirty="0" smtClean="0"/>
              <a:t>Complex interactions</a:t>
            </a:r>
          </a:p>
        </p:txBody>
      </p:sp>
      <p:sp>
        <p:nvSpPr>
          <p:cNvPr id="4" name="Slide Number Placeholder 3"/>
          <p:cNvSpPr>
            <a:spLocks noGrp="1"/>
          </p:cNvSpPr>
          <p:nvPr>
            <p:ph type="sldNum" sz="quarter" idx="12"/>
          </p:nvPr>
        </p:nvSpPr>
        <p:spPr/>
        <p:txBody>
          <a:bodyPr/>
          <a:lstStyle/>
          <a:p>
            <a:fld id="{D3111AAA-2ECE-4969-9195-D9C506454076}" type="slidenum">
              <a:rPr lang="en-US" smtClean="0"/>
              <a:t>14</a:t>
            </a:fld>
            <a:endParaRPr lang="en-US" dirty="0"/>
          </a:p>
        </p:txBody>
      </p:sp>
      <p:sp>
        <p:nvSpPr>
          <p:cNvPr id="7" name="Rectangle 6"/>
          <p:cNvSpPr/>
          <p:nvPr/>
        </p:nvSpPr>
        <p:spPr>
          <a:xfrm>
            <a:off x="914400" y="2895600"/>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cxnSp>
        <p:nvCxnSpPr>
          <p:cNvPr id="6" name="Straight Arrow Connector 5"/>
          <p:cNvCxnSpPr/>
          <p:nvPr/>
        </p:nvCxnSpPr>
        <p:spPr>
          <a:xfrm>
            <a:off x="1600200" y="2362200"/>
            <a:ext cx="0" cy="5334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002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002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8194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819400" y="2362200"/>
            <a:ext cx="0" cy="5334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8288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3657600"/>
            <a:ext cx="0" cy="53340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8288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3622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336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90800" y="4953000"/>
            <a:ext cx="0" cy="5334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3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Frosting Architecture</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Try the simple approach</a:t>
            </a:r>
            <a:endParaRPr lang="en-US" dirty="0"/>
          </a:p>
        </p:txBody>
      </p:sp>
      <p:sp>
        <p:nvSpPr>
          <p:cNvPr id="4" name="Slide Number Placeholder 3"/>
          <p:cNvSpPr>
            <a:spLocks noGrp="1"/>
          </p:cNvSpPr>
          <p:nvPr>
            <p:ph type="sldNum" sz="quarter" idx="12"/>
          </p:nvPr>
        </p:nvSpPr>
        <p:spPr/>
        <p:txBody>
          <a:bodyPr/>
          <a:lstStyle/>
          <a:p>
            <a:fld id="{D3111AAA-2ECE-4969-9195-D9C506454076}" type="slidenum">
              <a:rPr lang="en-US" smtClean="0"/>
              <a:t>15</a:t>
            </a:fld>
            <a:endParaRPr lang="en-US" dirty="0"/>
          </a:p>
        </p:txBody>
      </p:sp>
      <p:sp>
        <p:nvSpPr>
          <p:cNvPr id="7" name="Rectangle 6"/>
          <p:cNvSpPr/>
          <p:nvPr/>
        </p:nvSpPr>
        <p:spPr>
          <a:xfrm>
            <a:off x="914400" y="2895600"/>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spTree>
    <p:extLst>
      <p:ext uri="{BB962C8B-B14F-4D97-AF65-F5344CB8AC3E}">
        <p14:creationId xmlns:p14="http://schemas.microsoft.com/office/powerpoint/2010/main" val="4111319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Frosting Architecture</a:t>
            </a:r>
            <a:endParaRPr lang="en-US" dirty="0"/>
          </a:p>
        </p:txBody>
      </p:sp>
      <p:sp>
        <p:nvSpPr>
          <p:cNvPr id="5" name="Content Placeholder 4"/>
          <p:cNvSpPr>
            <a:spLocks noGrp="1"/>
          </p:cNvSpPr>
          <p:nvPr>
            <p:ph sz="half" idx="2"/>
          </p:nvPr>
        </p:nvSpPr>
        <p:spPr>
          <a:xfrm>
            <a:off x="4343400" y="1600200"/>
            <a:ext cx="4343400" cy="4525963"/>
          </a:xfrm>
        </p:spPr>
        <p:txBody>
          <a:bodyPr>
            <a:normAutofit/>
          </a:bodyPr>
          <a:lstStyle/>
          <a:p>
            <a:r>
              <a:rPr lang="en-US" dirty="0" smtClean="0"/>
              <a:t>Try the simple approach</a:t>
            </a:r>
            <a:endParaRPr lang="en-US" dirty="0"/>
          </a:p>
          <a:p>
            <a:r>
              <a:rPr lang="en-US" dirty="0" smtClean="0"/>
              <a:t>Insert scheduling at the top layer (HBase</a:t>
            </a:r>
            <a:r>
              <a:rPr lang="en-US" dirty="0" smtClean="0"/>
              <a:t>)</a:t>
            </a:r>
          </a:p>
          <a:p>
            <a:r>
              <a:rPr lang="en-US" dirty="0" smtClean="0"/>
              <a:t>Proportional share among HBase clients</a:t>
            </a:r>
            <a:endParaRPr lang="en-US" dirty="0" smtClean="0"/>
          </a:p>
          <a:p>
            <a:r>
              <a:rPr lang="en-US" dirty="0" smtClean="0"/>
              <a:t>Dynamically adjust </a:t>
            </a:r>
            <a:r>
              <a:rPr lang="en-US" dirty="0" smtClean="0"/>
              <a:t>shares </a:t>
            </a:r>
            <a:r>
              <a:rPr lang="en-US" dirty="0" smtClean="0"/>
              <a:t>to enforce client SLOs</a:t>
            </a:r>
          </a:p>
        </p:txBody>
      </p:sp>
      <p:sp>
        <p:nvSpPr>
          <p:cNvPr id="4" name="Slide Number Placeholder 3"/>
          <p:cNvSpPr>
            <a:spLocks noGrp="1"/>
          </p:cNvSpPr>
          <p:nvPr>
            <p:ph type="sldNum" sz="quarter" idx="12"/>
          </p:nvPr>
        </p:nvSpPr>
        <p:spPr/>
        <p:txBody>
          <a:bodyPr/>
          <a:lstStyle/>
          <a:p>
            <a:fld id="{D3111AAA-2ECE-4969-9195-D9C506454076}" type="slidenum">
              <a:rPr lang="en-US" smtClean="0"/>
              <a:t>16</a:t>
            </a:fld>
            <a:endParaRPr lang="en-US" dirty="0"/>
          </a:p>
        </p:txBody>
      </p:sp>
      <p:sp>
        <p:nvSpPr>
          <p:cNvPr id="7" name="Rectangle 6"/>
          <p:cNvSpPr/>
          <p:nvPr/>
        </p:nvSpPr>
        <p:spPr>
          <a:xfrm>
            <a:off x="914400" y="3200400"/>
            <a:ext cx="27432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smtClean="0"/>
              <a:t>HBase</a:t>
            </a:r>
            <a:endParaRPr lang="en-US" sz="3200" dirty="0"/>
          </a:p>
        </p:txBody>
      </p:sp>
      <p:sp>
        <p:nvSpPr>
          <p:cNvPr id="8" name="Rectangle 7"/>
          <p:cNvSpPr/>
          <p:nvPr/>
        </p:nvSpPr>
        <p:spPr>
          <a:xfrm>
            <a:off x="914400" y="4191000"/>
            <a:ext cx="2743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HDFS</a:t>
            </a:r>
            <a:endParaRPr lang="en-US" sz="3200" dirty="0"/>
          </a:p>
        </p:txBody>
      </p:sp>
      <p:sp>
        <p:nvSpPr>
          <p:cNvPr id="9" name="Rectangle 8"/>
          <p:cNvSpPr/>
          <p:nvPr/>
        </p:nvSpPr>
        <p:spPr>
          <a:xfrm>
            <a:off x="914400" y="1600200"/>
            <a:ext cx="2743200" cy="762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t>Client</a:t>
            </a:r>
            <a:endParaRPr lang="en-US" sz="3200" dirty="0"/>
          </a:p>
        </p:txBody>
      </p:sp>
      <p:sp>
        <p:nvSpPr>
          <p:cNvPr id="10" name="Rectangle 9"/>
          <p:cNvSpPr/>
          <p:nvPr/>
        </p:nvSpPr>
        <p:spPr>
          <a:xfrm>
            <a:off x="914400" y="5486400"/>
            <a:ext cx="27432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OS</a:t>
            </a:r>
            <a:endParaRPr lang="en-US" sz="3200" dirty="0"/>
          </a:p>
        </p:txBody>
      </p:sp>
      <p:sp>
        <p:nvSpPr>
          <p:cNvPr id="3" name="Rectangle 2"/>
          <p:cNvSpPr/>
          <p:nvPr/>
        </p:nvSpPr>
        <p:spPr>
          <a:xfrm>
            <a:off x="914400" y="2895600"/>
            <a:ext cx="2743200"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Frosting</a:t>
            </a:r>
            <a:endParaRPr lang="en-US" dirty="0"/>
          </a:p>
        </p:txBody>
      </p:sp>
    </p:spTree>
    <p:extLst>
      <p:ext uri="{BB962C8B-B14F-4D97-AF65-F5344CB8AC3E}">
        <p14:creationId xmlns:p14="http://schemas.microsoft.com/office/powerpoint/2010/main" val="21345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SLO Enforcement</a:t>
            </a:r>
            <a:endParaRPr lang="en-US" dirty="0"/>
          </a:p>
        </p:txBody>
      </p:sp>
      <p:sp>
        <p:nvSpPr>
          <p:cNvPr id="4" name="Slide Number Placeholder 3"/>
          <p:cNvSpPr>
            <a:spLocks noGrp="1"/>
          </p:cNvSpPr>
          <p:nvPr>
            <p:ph type="sldNum" sz="quarter" idx="12"/>
          </p:nvPr>
        </p:nvSpPr>
        <p:spPr/>
        <p:txBody>
          <a:bodyPr/>
          <a:lstStyle/>
          <a:p>
            <a:fld id="{D3111AAA-2ECE-4969-9195-D9C506454076}" type="slidenum">
              <a:rPr lang="en-US" smtClean="0"/>
              <a:t>17</a:t>
            </a:fld>
            <a:endParaRPr lang="en-US"/>
          </a:p>
        </p:txBody>
      </p:sp>
      <p:sp>
        <p:nvSpPr>
          <p:cNvPr id="3" name="Content Placeholder 2"/>
          <p:cNvSpPr>
            <a:spLocks noGrp="1"/>
          </p:cNvSpPr>
          <p:nvPr>
            <p:ph sz="half" idx="2"/>
          </p:nvPr>
        </p:nvSpPr>
        <p:spPr/>
        <p:txBody>
          <a:bodyPr/>
          <a:lstStyle/>
          <a:p>
            <a:endParaRPr lang="en-US" dirty="0" smtClean="0"/>
          </a:p>
          <a:p>
            <a:r>
              <a:rPr lang="en-US" dirty="0" smtClean="0"/>
              <a:t>Feedback </a:t>
            </a:r>
            <a:r>
              <a:rPr lang="en-US" dirty="0" smtClean="0"/>
              <a:t>loop</a:t>
            </a:r>
          </a:p>
          <a:p>
            <a:r>
              <a:rPr lang="en-US" dirty="0" smtClean="0"/>
              <a:t>Measure each client’s performance</a:t>
            </a:r>
          </a:p>
          <a:p>
            <a:r>
              <a:rPr lang="en-US" dirty="0" smtClean="0"/>
              <a:t>Compare with SLO</a:t>
            </a:r>
          </a:p>
          <a:p>
            <a:r>
              <a:rPr lang="en-US" dirty="0" smtClean="0"/>
              <a:t>Increase or decrease allocation accordingly</a:t>
            </a:r>
          </a:p>
        </p:txBody>
      </p:sp>
      <p:sp>
        <p:nvSpPr>
          <p:cNvPr id="5" name="Rectangle 4"/>
          <p:cNvSpPr/>
          <p:nvPr/>
        </p:nvSpPr>
        <p:spPr>
          <a:xfrm>
            <a:off x="304800" y="27432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Performance measurements</a:t>
            </a:r>
            <a:endParaRPr lang="en-US" dirty="0"/>
          </a:p>
        </p:txBody>
      </p:sp>
      <p:sp>
        <p:nvSpPr>
          <p:cNvPr id="13" name="Rectangle 12"/>
          <p:cNvSpPr/>
          <p:nvPr/>
        </p:nvSpPr>
        <p:spPr>
          <a:xfrm>
            <a:off x="2133600" y="39624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Allocation optimizer</a:t>
            </a:r>
            <a:endParaRPr lang="en-US" dirty="0"/>
          </a:p>
        </p:txBody>
      </p:sp>
      <p:sp>
        <p:nvSpPr>
          <p:cNvPr id="14" name="Rectangle 13"/>
          <p:cNvSpPr/>
          <p:nvPr/>
        </p:nvSpPr>
        <p:spPr>
          <a:xfrm>
            <a:off x="2819400" y="19812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Scheduler</a:t>
            </a:r>
            <a:endParaRPr lang="en-US" dirty="0"/>
          </a:p>
        </p:txBody>
      </p:sp>
      <p:cxnSp>
        <p:nvCxnSpPr>
          <p:cNvPr id="15" name="Curved Connector 14"/>
          <p:cNvCxnSpPr>
            <a:stCxn id="5" idx="2"/>
            <a:endCxn id="13" idx="1"/>
          </p:cNvCxnSpPr>
          <p:nvPr/>
        </p:nvCxnSpPr>
        <p:spPr>
          <a:xfrm rot="16200000" flipH="1">
            <a:off x="1257300" y="3581400"/>
            <a:ext cx="723900" cy="1028700"/>
          </a:xfrm>
          <a:prstGeom prst="curved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3" idx="3"/>
          </p:cNvCxnSpPr>
          <p:nvPr/>
        </p:nvCxnSpPr>
        <p:spPr>
          <a:xfrm flipV="1">
            <a:off x="3733800" y="2971800"/>
            <a:ext cx="381000" cy="1485900"/>
          </a:xfrm>
          <a:prstGeom prst="curved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endCxn id="5" idx="0"/>
          </p:cNvCxnSpPr>
          <p:nvPr/>
        </p:nvCxnSpPr>
        <p:spPr>
          <a:xfrm rot="10800000" flipV="1">
            <a:off x="1104900" y="2209800"/>
            <a:ext cx="1638300" cy="533400"/>
          </a:xfrm>
          <a:prstGeom prst="curvedConnector2">
            <a:avLst/>
          </a:prstGeom>
          <a:ln w="381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3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5" name="Content Placeholder 4"/>
          <p:cNvSpPr>
            <a:spLocks noGrp="1"/>
          </p:cNvSpPr>
          <p:nvPr>
            <p:ph idx="1"/>
          </p:nvPr>
        </p:nvSpPr>
        <p:spPr/>
        <p:txBody>
          <a:bodyPr/>
          <a:lstStyle/>
          <a:p>
            <a:r>
              <a:rPr lang="en-US" dirty="0" smtClean="0"/>
              <a:t>HBase cluster on c1.xlarge EC2 nodes</a:t>
            </a:r>
          </a:p>
          <a:p>
            <a:pPr lvl="1"/>
            <a:r>
              <a:rPr lang="en-US" dirty="0" smtClean="0"/>
              <a:t>8 CPU cores</a:t>
            </a:r>
          </a:p>
          <a:p>
            <a:pPr lvl="1"/>
            <a:r>
              <a:rPr lang="en-US" dirty="0" smtClean="0"/>
              <a:t>4 local disks</a:t>
            </a:r>
          </a:p>
          <a:p>
            <a:r>
              <a:rPr lang="en-US" dirty="0" smtClean="0"/>
              <a:t>Yahoo! Cloud Serving Benchmark clients</a:t>
            </a:r>
          </a:p>
          <a:p>
            <a:pPr lvl="1"/>
            <a:r>
              <a:rPr lang="en-US" u="sng" dirty="0" smtClean="0"/>
              <a:t>Frontend</a:t>
            </a:r>
            <a:r>
              <a:rPr lang="en-US" dirty="0" smtClean="0"/>
              <a:t>: 1-row </a:t>
            </a:r>
            <a:r>
              <a:rPr lang="en-US" dirty="0" smtClean="0"/>
              <a:t>gets, high priority</a:t>
            </a:r>
            <a:endParaRPr lang="en-US" dirty="0" smtClean="0"/>
          </a:p>
          <a:p>
            <a:pPr lvl="1"/>
            <a:r>
              <a:rPr lang="en-US" u="sng" dirty="0" smtClean="0"/>
              <a:t>Batch</a:t>
            </a:r>
            <a:r>
              <a:rPr lang="en-US" dirty="0" smtClean="0"/>
              <a:t>: 500-row </a:t>
            </a:r>
            <a:r>
              <a:rPr lang="en-US" dirty="0" smtClean="0"/>
              <a:t>scans, low priority</a:t>
            </a:r>
            <a:endParaRPr lang="en-US" dirty="0" smtClean="0"/>
          </a:p>
        </p:txBody>
      </p:sp>
      <p:sp>
        <p:nvSpPr>
          <p:cNvPr id="4" name="Slide Number Placeholder 3"/>
          <p:cNvSpPr>
            <a:spLocks noGrp="1"/>
          </p:cNvSpPr>
          <p:nvPr>
            <p:ph type="sldNum" sz="quarter" idx="12"/>
          </p:nvPr>
        </p:nvSpPr>
        <p:spPr/>
        <p:txBody>
          <a:bodyPr/>
          <a:lstStyle/>
          <a:p>
            <a:fld id="{D3111AAA-2ECE-4969-9195-D9C506454076}" type="slidenum">
              <a:rPr lang="en-US" smtClean="0"/>
              <a:t>18</a:t>
            </a:fld>
            <a:endParaRPr lang="en-US"/>
          </a:p>
        </p:txBody>
      </p:sp>
    </p:spTree>
    <p:extLst>
      <p:ext uri="{BB962C8B-B14F-4D97-AF65-F5344CB8AC3E}">
        <p14:creationId xmlns:p14="http://schemas.microsoft.com/office/powerpoint/2010/main" val="1025019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7203" y="1600200"/>
            <a:ext cx="6389594" cy="4525963"/>
          </a:xfrm>
        </p:spPr>
      </p:pic>
      <p:sp>
        <p:nvSpPr>
          <p:cNvPr id="4" name="Slide Number Placeholder 3"/>
          <p:cNvSpPr>
            <a:spLocks noGrp="1"/>
          </p:cNvSpPr>
          <p:nvPr>
            <p:ph type="sldNum" sz="quarter" idx="12"/>
          </p:nvPr>
        </p:nvSpPr>
        <p:spPr/>
        <p:txBody>
          <a:bodyPr/>
          <a:lstStyle/>
          <a:p>
            <a:fld id="{D3111AAA-2ECE-4969-9195-D9C506454076}" type="slidenum">
              <a:rPr lang="en-US" smtClean="0"/>
              <a:t>19</a:t>
            </a:fld>
            <a:endParaRPr lang="en-US"/>
          </a:p>
        </p:txBody>
      </p:sp>
    </p:spTree>
    <p:extLst>
      <p:ext uri="{BB962C8B-B14F-4D97-AF65-F5344CB8AC3E}">
        <p14:creationId xmlns:p14="http://schemas.microsoft.com/office/powerpoint/2010/main" val="3679022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lstStyle/>
          <a:p>
            <a:fld id="{626E51E3-1022-40E4-B2B6-DC099AD855CE}" type="slidenum">
              <a:rPr lang="en-US" smtClean="0"/>
              <a:pPr/>
              <a:t>2</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2952" y="4114800"/>
            <a:ext cx="1783848" cy="1987433"/>
          </a:xfrm>
          <a:prstGeom prst="rect">
            <a:avLst/>
          </a:prstGeom>
        </p:spPr>
      </p:pic>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9552" y="4114800"/>
            <a:ext cx="1783848" cy="1987433"/>
          </a:xfrm>
          <a:prstGeom prst="rect">
            <a:avLst/>
          </a:prstGeom>
        </p:spPr>
      </p:pic>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spTree>
    <p:extLst>
      <p:ext uri="{BB962C8B-B14F-4D97-AF65-F5344CB8AC3E}">
        <p14:creationId xmlns:p14="http://schemas.microsoft.com/office/powerpoint/2010/main" val="36883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8" grpId="0" animBg="1"/>
      <p:bldP spid="29" grpId="0"/>
      <p:bldP spid="11" grpId="0" animBg="1"/>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0" y="1371600"/>
            <a:ext cx="4329952" cy="5257800"/>
          </a:xfrm>
        </p:spPr>
      </p:pic>
      <p:sp>
        <p:nvSpPr>
          <p:cNvPr id="4" name="Slide Number Placeholder 3"/>
          <p:cNvSpPr>
            <a:spLocks noGrp="1"/>
          </p:cNvSpPr>
          <p:nvPr>
            <p:ph type="sldNum" sz="quarter" idx="12"/>
          </p:nvPr>
        </p:nvSpPr>
        <p:spPr/>
        <p:txBody>
          <a:bodyPr/>
          <a:lstStyle/>
          <a:p>
            <a:fld id="{D3111AAA-2ECE-4969-9195-D9C506454076}" type="slidenum">
              <a:rPr lang="en-US" smtClean="0"/>
              <a:t>20</a:t>
            </a:fld>
            <a:endParaRPr lang="en-US"/>
          </a:p>
        </p:txBody>
      </p:sp>
    </p:spTree>
    <p:extLst>
      <p:ext uri="{BB962C8B-B14F-4D97-AF65-F5344CB8AC3E}">
        <p14:creationId xmlns:p14="http://schemas.microsoft.com/office/powerpoint/2010/main" val="324220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143000"/>
            <a:ext cx="7530352" cy="5334000"/>
          </a:xfrm>
        </p:spPr>
      </p:pic>
      <p:sp>
        <p:nvSpPr>
          <p:cNvPr id="4" name="Slide Number Placeholder 3"/>
          <p:cNvSpPr>
            <a:spLocks noGrp="1"/>
          </p:cNvSpPr>
          <p:nvPr>
            <p:ph type="sldNum" sz="quarter" idx="12"/>
          </p:nvPr>
        </p:nvSpPr>
        <p:spPr/>
        <p:txBody>
          <a:bodyPr/>
          <a:lstStyle/>
          <a:p>
            <a:fld id="{D3111AAA-2ECE-4969-9195-D9C506454076}" type="slidenum">
              <a:rPr lang="en-US" smtClean="0"/>
              <a:t>21</a:t>
            </a:fld>
            <a:endParaRPr lang="en-US"/>
          </a:p>
        </p:txBody>
      </p:sp>
    </p:spTree>
    <p:extLst>
      <p:ext uri="{BB962C8B-B14F-4D97-AF65-F5344CB8AC3E}">
        <p14:creationId xmlns:p14="http://schemas.microsoft.com/office/powerpoint/2010/main" val="418608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Fundamental latency vs. throughput </a:t>
            </a:r>
            <a:r>
              <a:rPr lang="en-US" dirty="0" smtClean="0"/>
              <a:t>tradeoff</a:t>
            </a:r>
            <a:endParaRPr lang="en-US" dirty="0" smtClean="0"/>
          </a:p>
          <a:p>
            <a:r>
              <a:rPr lang="en-US" dirty="0" smtClean="0"/>
              <a:t>High-level </a:t>
            </a:r>
            <a:r>
              <a:rPr lang="en-US" dirty="0" smtClean="0"/>
              <a:t>SLOs can be enforced directly and automatically by the storage system</a:t>
            </a:r>
          </a:p>
          <a:p>
            <a:r>
              <a:rPr lang="en-US" dirty="0" smtClean="0"/>
              <a:t>Ideas </a:t>
            </a:r>
            <a:r>
              <a:rPr lang="en-US" dirty="0" smtClean="0"/>
              <a:t>can be applied to existing systems</a:t>
            </a:r>
          </a:p>
        </p:txBody>
      </p:sp>
      <p:sp>
        <p:nvSpPr>
          <p:cNvPr id="4" name="Slide Number Placeholder 3"/>
          <p:cNvSpPr>
            <a:spLocks noGrp="1"/>
          </p:cNvSpPr>
          <p:nvPr>
            <p:ph type="sldNum" sz="quarter" idx="12"/>
          </p:nvPr>
        </p:nvSpPr>
        <p:spPr/>
        <p:txBody>
          <a:bodyPr/>
          <a:lstStyle/>
          <a:p>
            <a:fld id="{D3111AAA-2ECE-4969-9195-D9C506454076}" type="slidenum">
              <a:rPr lang="en-US" smtClean="0"/>
              <a:t>22</a:t>
            </a:fld>
            <a:endParaRPr lang="en-US"/>
          </a:p>
        </p:txBody>
      </p:sp>
    </p:spTree>
    <p:extLst>
      <p:ext uri="{BB962C8B-B14F-4D97-AF65-F5344CB8AC3E}">
        <p14:creationId xmlns:p14="http://schemas.microsoft.com/office/powerpoint/2010/main" val="3602850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111AAA-2ECE-4969-9195-D9C506454076}" type="slidenum">
              <a:rPr lang="en-US" smtClean="0"/>
              <a:t>23</a:t>
            </a:fld>
            <a:endParaRPr lang="en-US"/>
          </a:p>
        </p:txBody>
      </p:sp>
    </p:spTree>
    <p:extLst>
      <p:ext uri="{BB962C8B-B14F-4D97-AF65-F5344CB8AC3E}">
        <p14:creationId xmlns:p14="http://schemas.microsoft.com/office/powerpoint/2010/main" val="373663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9552" y="4114800"/>
            <a:ext cx="1783848" cy="1987433"/>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3</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pic>
        <p:nvPicPr>
          <p:cNvPr id="31" name="Picture 3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370320" y="4114800"/>
            <a:ext cx="1783080" cy="1984248"/>
          </a:xfrm>
          <a:prstGeom prst="rect">
            <a:avLst/>
          </a:prstGeom>
        </p:spPr>
      </p:pic>
      <p:pic>
        <p:nvPicPr>
          <p:cNvPr id="9" name="Picture 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093720" y="4111752"/>
            <a:ext cx="1783080" cy="1984248"/>
          </a:xfrm>
          <a:prstGeom prst="rect">
            <a:avLst/>
          </a:prstGeom>
        </p:spPr>
      </p:pic>
      <p:sp>
        <p:nvSpPr>
          <p:cNvPr id="3" name="Right Arrow 2"/>
          <p:cNvSpPr/>
          <p:nvPr/>
        </p:nvSpPr>
        <p:spPr>
          <a:xfrm flipH="1">
            <a:off x="5243332" y="4572000"/>
            <a:ext cx="1056876" cy="112229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Copy</a:t>
            </a:r>
            <a:endParaRPr lang="en-US" dirty="0"/>
          </a:p>
        </p:txBody>
      </p:sp>
    </p:spTree>
    <p:extLst>
      <p:ext uri="{BB962C8B-B14F-4D97-AF65-F5344CB8AC3E}">
        <p14:creationId xmlns:p14="http://schemas.microsoft.com/office/powerpoint/2010/main" val="105475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9552" y="4114800"/>
            <a:ext cx="1783848" cy="1987433"/>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4</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pic>
        <p:nvPicPr>
          <p:cNvPr id="31" name="Picture 30"/>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370320" y="4114800"/>
            <a:ext cx="1783080" cy="1984248"/>
          </a:xfrm>
          <a:prstGeom prst="rect">
            <a:avLst/>
          </a:prstGeom>
        </p:spPr>
      </p:pic>
      <p:pic>
        <p:nvPicPr>
          <p:cNvPr id="9" name="Picture 8"/>
          <p:cNvPicPr>
            <a:picLocks/>
          </p:cNvPicPr>
          <p:nvPr/>
        </p:nvPicPr>
        <p:blipFill>
          <a:blip r:embed="rId7"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093720" y="4111752"/>
            <a:ext cx="1783080" cy="1984248"/>
          </a:xfrm>
          <a:prstGeom prst="rect">
            <a:avLst/>
          </a:prstGeom>
        </p:spPr>
      </p:pic>
      <p:sp>
        <p:nvSpPr>
          <p:cNvPr id="12" name="Right Arrow 11"/>
          <p:cNvSpPr/>
          <p:nvPr/>
        </p:nvSpPr>
        <p:spPr>
          <a:xfrm>
            <a:off x="5257800" y="4648200"/>
            <a:ext cx="990600" cy="990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Copy</a:t>
            </a:r>
            <a:endParaRPr lang="en-US" dirty="0"/>
          </a:p>
        </p:txBody>
      </p:sp>
      <p:pic>
        <p:nvPicPr>
          <p:cNvPr id="25" name="Picture 24"/>
          <p:cNvPicPr>
            <a:picLocks/>
          </p:cNvPicPr>
          <p:nvPr/>
        </p:nvPicPr>
        <p:blipFill>
          <a:blip r:embed="rId7"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6370320" y="4114800"/>
            <a:ext cx="1783080" cy="1984248"/>
          </a:xfrm>
          <a:prstGeom prst="rect">
            <a:avLst/>
          </a:prstGeom>
        </p:spPr>
      </p:pic>
    </p:spTree>
    <p:extLst>
      <p:ext uri="{BB962C8B-B14F-4D97-AF65-F5344CB8AC3E}">
        <p14:creationId xmlns:p14="http://schemas.microsoft.com/office/powerpoint/2010/main" val="87018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9552" y="4114800"/>
            <a:ext cx="1783848" cy="1987433"/>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5</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695700" y="3162300"/>
            <a:ext cx="838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3581400" y="6167735"/>
            <a:ext cx="914400" cy="461665"/>
          </a:xfrm>
          <a:prstGeom prst="rect">
            <a:avLst/>
          </a:prstGeom>
          <a:noFill/>
        </p:spPr>
        <p:txBody>
          <a:bodyPr wrap="square" rtlCol="0">
            <a:spAutoFit/>
          </a:bodyPr>
          <a:lstStyle/>
          <a:p>
            <a:r>
              <a:rPr lang="en-US" sz="2400" dirty="0" smtClean="0"/>
              <a:t>HDFS</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132385"/>
            <a:ext cx="1783848" cy="1987433"/>
          </a:xfrm>
          <a:prstGeom prst="rect">
            <a:avLst/>
          </a:prstGeom>
        </p:spPr>
      </p:pic>
      <p:sp>
        <p:nvSpPr>
          <p:cNvPr id="8" name="Right Arrow 7"/>
          <p:cNvSpPr/>
          <p:nvPr/>
        </p:nvSpPr>
        <p:spPr>
          <a:xfrm rot="5400000">
            <a:off x="800101" y="3238499"/>
            <a:ext cx="83819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62000" y="6172200"/>
            <a:ext cx="1219200" cy="461665"/>
          </a:xfrm>
          <a:prstGeom prst="rect">
            <a:avLst/>
          </a:prstGeom>
          <a:noFill/>
        </p:spPr>
        <p:txBody>
          <a:bodyPr wrap="square" rtlCol="0">
            <a:spAutoFit/>
          </a:bodyPr>
          <a:lstStyle/>
          <a:p>
            <a:r>
              <a:rPr lang="en-US" sz="2400" dirty="0" err="1" smtClean="0"/>
              <a:t>HBase</a:t>
            </a:r>
            <a:endParaRPr lang="en-US" sz="2400" dirty="0"/>
          </a:p>
        </p:txBody>
      </p:sp>
      <p:sp>
        <p:nvSpPr>
          <p:cNvPr id="11" name="Right Arrow 10"/>
          <p:cNvSpPr/>
          <p:nvPr/>
        </p:nvSpPr>
        <p:spPr>
          <a:xfrm rot="5400000">
            <a:off x="6937503" y="3162781"/>
            <a:ext cx="839162"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p:cNvSpPr txBox="1"/>
          <p:nvPr/>
        </p:nvSpPr>
        <p:spPr>
          <a:xfrm>
            <a:off x="6858000" y="6172200"/>
            <a:ext cx="1447800" cy="461665"/>
          </a:xfrm>
          <a:prstGeom prst="rect">
            <a:avLst/>
          </a:prstGeom>
          <a:noFill/>
        </p:spPr>
        <p:txBody>
          <a:bodyPr wrap="square" rtlCol="0">
            <a:spAutoFit/>
          </a:bodyPr>
          <a:lstStyle/>
          <a:p>
            <a:r>
              <a:rPr lang="en-US" sz="2400" dirty="0" smtClean="0"/>
              <a:t>MySQL</a:t>
            </a:r>
            <a:endParaRPr lang="en-US" sz="2400" dirty="0"/>
          </a:p>
        </p:txBody>
      </p:sp>
    </p:spTree>
    <p:extLst>
      <p:ext uri="{BB962C8B-B14F-4D97-AF65-F5344CB8AC3E}">
        <p14:creationId xmlns:p14="http://schemas.microsoft.com/office/powerpoint/2010/main" val="70534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11"/>
                                        </p:tgtEl>
                                      </p:cBhvr>
                                      <p:by x="200000" y="10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1000" fill="hold"/>
                                        <p:tgtEl>
                                          <p:spTgt spid="10"/>
                                        </p:tgtEl>
                                      </p:cBhvr>
                                      <p:by x="60000" y="100000"/>
                                    </p:animScale>
                                  </p:childTnLst>
                                </p:cTn>
                              </p:par>
                              <p:par>
                                <p:cTn id="11" presetID="6" presetClass="emph" presetSubtype="0" fill="hold" grpId="0" nodeType="withEffect">
                                  <p:stCondLst>
                                    <p:cond delay="0"/>
                                  </p:stCondLst>
                                  <p:childTnLst>
                                    <p:animScale>
                                      <p:cBhvr>
                                        <p:cTn id="12" dur="1000" fill="hold"/>
                                        <p:tgtEl>
                                          <p:spTgt spid="8"/>
                                        </p:tgtEl>
                                      </p:cBhvr>
                                      <p:by x="60000" y="100000"/>
                                    </p:animScale>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1000" fill="hold"/>
                                        <p:tgtEl>
                                          <p:spTgt spid="33"/>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Clusters</a:t>
            </a:r>
            <a:endParaRPr lang="en-US" dirty="0"/>
          </a:p>
        </p:txBody>
      </p:sp>
      <p:sp>
        <p:nvSpPr>
          <p:cNvPr id="3" name="Content Placeholder 2"/>
          <p:cNvSpPr>
            <a:spLocks noGrp="1"/>
          </p:cNvSpPr>
          <p:nvPr>
            <p:ph idx="1"/>
          </p:nvPr>
        </p:nvSpPr>
        <p:spPr/>
        <p:txBody>
          <a:bodyPr>
            <a:normAutofit/>
          </a:bodyPr>
          <a:lstStyle/>
          <a:p>
            <a:pPr>
              <a:buClr>
                <a:schemeClr val="tx1"/>
              </a:buClr>
            </a:pPr>
            <a:r>
              <a:rPr lang="en-US" dirty="0" smtClean="0"/>
              <a:t>Segregated storage systems</a:t>
            </a:r>
          </a:p>
          <a:p>
            <a:r>
              <a:rPr lang="en-US" dirty="0" smtClean="0"/>
              <a:t>Downsides</a:t>
            </a:r>
          </a:p>
          <a:p>
            <a:pPr lvl="1"/>
            <a:r>
              <a:rPr lang="en-US" dirty="0" smtClean="0"/>
              <a:t>Delayed </a:t>
            </a:r>
            <a:r>
              <a:rPr lang="en-US" dirty="0"/>
              <a:t>reaction time from </a:t>
            </a:r>
            <a:r>
              <a:rPr lang="en-US" dirty="0" smtClean="0"/>
              <a:t>analytics</a:t>
            </a:r>
          </a:p>
          <a:p>
            <a:pPr lvl="1"/>
            <a:r>
              <a:rPr lang="en-US" dirty="0"/>
              <a:t>Increased provisioning costs </a:t>
            </a:r>
            <a:r>
              <a:rPr lang="en-US" dirty="0" smtClean="0"/>
              <a:t>($$$)</a:t>
            </a:r>
          </a:p>
          <a:p>
            <a:pPr lvl="1"/>
            <a:r>
              <a:rPr lang="en-US" dirty="0" smtClean="0"/>
              <a:t>Reduced cluster </a:t>
            </a:r>
            <a:r>
              <a:rPr lang="en-US" dirty="0" smtClean="0"/>
              <a:t>utilization</a:t>
            </a:r>
          </a:p>
          <a:p>
            <a:pPr lvl="1"/>
            <a:r>
              <a:rPr lang="en-US" dirty="0" smtClean="0"/>
              <a:t>Duplication of data</a:t>
            </a:r>
          </a:p>
          <a:p>
            <a:pPr lvl="1"/>
            <a:endParaRPr lang="en-US" dirty="0" smtClean="0"/>
          </a:p>
          <a:p>
            <a:r>
              <a:rPr lang="en-US" dirty="0" smtClean="0"/>
              <a:t>Ideally, all apps share a </a:t>
            </a:r>
            <a:r>
              <a:rPr lang="en-US" dirty="0" smtClean="0">
                <a:solidFill>
                  <a:srgbClr val="FF0000"/>
                </a:solidFill>
              </a:rPr>
              <a:t>single</a:t>
            </a:r>
            <a:r>
              <a:rPr lang="en-US" dirty="0" smtClean="0"/>
              <a:t> storage system!</a:t>
            </a:r>
            <a:endParaRPr lang="en-US" dirty="0"/>
          </a:p>
        </p:txBody>
      </p:sp>
      <p:sp>
        <p:nvSpPr>
          <p:cNvPr id="4" name="Slide Number Placeholder 3"/>
          <p:cNvSpPr>
            <a:spLocks noGrp="1"/>
          </p:cNvSpPr>
          <p:nvPr>
            <p:ph type="sldNum" sz="quarter" idx="12"/>
          </p:nvPr>
        </p:nvSpPr>
        <p:spPr/>
        <p:txBody>
          <a:bodyPr/>
          <a:lstStyle/>
          <a:p>
            <a:fld id="{626E51E3-1022-40E4-B2B6-DC099AD855CE}" type="slidenum">
              <a:rPr lang="en-US" smtClean="0"/>
              <a:pPr/>
              <a:t>6</a:t>
            </a:fld>
            <a:endParaRPr lang="en-US"/>
          </a:p>
        </p:txBody>
      </p:sp>
    </p:spTree>
    <p:extLst>
      <p:ext uri="{BB962C8B-B14F-4D97-AF65-F5344CB8AC3E}">
        <p14:creationId xmlns:p14="http://schemas.microsoft.com/office/powerpoint/2010/main" val="231592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952" y="4114800"/>
            <a:ext cx="1783848" cy="1987433"/>
          </a:xfrm>
          <a:prstGeom prst="rect">
            <a:avLst/>
          </a:prstGeom>
        </p:spPr>
      </p:pic>
      <p:sp>
        <p:nvSpPr>
          <p:cNvPr id="18" name="Slide Number Placeholder 17"/>
          <p:cNvSpPr>
            <a:spLocks noGrp="1"/>
          </p:cNvSpPr>
          <p:nvPr>
            <p:ph type="sldNum" sz="quarter" idx="12"/>
          </p:nvPr>
        </p:nvSpPr>
        <p:spPr/>
        <p:txBody>
          <a:bodyPr/>
          <a:lstStyle/>
          <a:p>
            <a:fld id="{626E51E3-1022-40E4-B2B6-DC099AD855CE}" type="slidenum">
              <a:rPr lang="en-US" smtClean="0"/>
              <a:pPr/>
              <a:t>7</a:t>
            </a:fld>
            <a:endParaRPr lang="en-US"/>
          </a:p>
        </p:txBody>
      </p:sp>
      <p:grpSp>
        <p:nvGrpSpPr>
          <p:cNvPr id="26" name="Group 25"/>
          <p:cNvGrpSpPr/>
          <p:nvPr/>
        </p:nvGrpSpPr>
        <p:grpSpPr>
          <a:xfrm>
            <a:off x="458410" y="152400"/>
            <a:ext cx="1903790" cy="2659796"/>
            <a:chOff x="228600" y="1219200"/>
            <a:chExt cx="1903790" cy="2659796"/>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1219200"/>
              <a:ext cx="1751390" cy="1751390"/>
            </a:xfrm>
            <a:prstGeom prst="rect">
              <a:avLst/>
            </a:prstGeom>
          </p:spPr>
        </p:pic>
        <p:sp>
          <p:nvSpPr>
            <p:cNvPr id="19" name="TextBox 18"/>
            <p:cNvSpPr txBox="1"/>
            <p:nvPr/>
          </p:nvSpPr>
          <p:spPr>
            <a:xfrm>
              <a:off x="228600" y="3047999"/>
              <a:ext cx="1903790" cy="830997"/>
            </a:xfrm>
            <a:prstGeom prst="rect">
              <a:avLst/>
            </a:prstGeom>
            <a:noFill/>
          </p:spPr>
          <p:txBody>
            <a:bodyPr wrap="square" rtlCol="0">
              <a:spAutoFit/>
            </a:bodyPr>
            <a:lstStyle/>
            <a:p>
              <a:r>
                <a:rPr lang="en-US" sz="2400" dirty="0" smtClean="0"/>
                <a:t>Exploratory drill-down</a:t>
              </a:r>
              <a:endParaRPr lang="en-US" sz="2400" dirty="0"/>
            </a:p>
          </p:txBody>
        </p:sp>
      </p:grpSp>
      <p:grpSp>
        <p:nvGrpSpPr>
          <p:cNvPr id="27" name="Group 26"/>
          <p:cNvGrpSpPr/>
          <p:nvPr/>
        </p:nvGrpSpPr>
        <p:grpSpPr>
          <a:xfrm>
            <a:off x="6300208" y="228600"/>
            <a:ext cx="2234192" cy="2583595"/>
            <a:chOff x="6300208" y="533400"/>
            <a:chExt cx="2234192" cy="2583595"/>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0208" y="533400"/>
              <a:ext cx="2234192" cy="1675644"/>
            </a:xfrm>
            <a:prstGeom prst="rect">
              <a:avLst/>
            </a:prstGeom>
          </p:spPr>
        </p:pic>
        <p:sp>
          <p:nvSpPr>
            <p:cNvPr id="21" name="TextBox 20"/>
            <p:cNvSpPr txBox="1"/>
            <p:nvPr/>
          </p:nvSpPr>
          <p:spPr>
            <a:xfrm>
              <a:off x="6429596" y="2285998"/>
              <a:ext cx="2063240" cy="830997"/>
            </a:xfrm>
            <a:prstGeom prst="rect">
              <a:avLst/>
            </a:prstGeom>
            <a:noFill/>
          </p:spPr>
          <p:txBody>
            <a:bodyPr wrap="square" rtlCol="0">
              <a:spAutoFit/>
            </a:bodyPr>
            <a:lstStyle/>
            <a:p>
              <a:r>
                <a:rPr lang="en-US" sz="2400" dirty="0" smtClean="0"/>
                <a:t>Interactive web-serving</a:t>
              </a:r>
              <a:endParaRPr lang="en-US" sz="2400" dirty="0"/>
            </a:p>
          </p:txBody>
        </p:sp>
      </p:grpSp>
      <p:sp>
        <p:nvSpPr>
          <p:cNvPr id="10" name="Right Arrow 9"/>
          <p:cNvSpPr/>
          <p:nvPr/>
        </p:nvSpPr>
        <p:spPr>
          <a:xfrm rot="5400000">
            <a:off x="3505200" y="2971800"/>
            <a:ext cx="1219200" cy="609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p:cNvSpPr txBox="1"/>
          <p:nvPr/>
        </p:nvSpPr>
        <p:spPr>
          <a:xfrm>
            <a:off x="2754765" y="6167735"/>
            <a:ext cx="3569835" cy="461665"/>
          </a:xfrm>
          <a:prstGeom prst="rect">
            <a:avLst/>
          </a:prstGeom>
          <a:noFill/>
        </p:spPr>
        <p:txBody>
          <a:bodyPr wrap="square" rtlCol="0">
            <a:spAutoFit/>
          </a:bodyPr>
          <a:lstStyle/>
          <a:p>
            <a:r>
              <a:rPr lang="en-US" sz="2400" dirty="0" smtClean="0"/>
              <a:t>Unified Storage Layer</a:t>
            </a:r>
            <a:endParaRPr lang="en-US" sz="2400" dirty="0"/>
          </a:p>
        </p:txBody>
      </p:sp>
      <p:pic>
        <p:nvPicPr>
          <p:cNvPr id="4" name="Content Placeholder 3"/>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3130040" y="76200"/>
            <a:ext cx="2159183" cy="1858206"/>
          </a:xfrm>
        </p:spPr>
      </p:pic>
      <p:sp>
        <p:nvSpPr>
          <p:cNvPr id="20" name="TextBox 19"/>
          <p:cNvSpPr txBox="1"/>
          <p:nvPr/>
        </p:nvSpPr>
        <p:spPr>
          <a:xfrm>
            <a:off x="3118772" y="1981199"/>
            <a:ext cx="2291840" cy="461665"/>
          </a:xfrm>
          <a:prstGeom prst="rect">
            <a:avLst/>
          </a:prstGeom>
          <a:noFill/>
        </p:spPr>
        <p:txBody>
          <a:bodyPr wrap="square" rtlCol="0">
            <a:spAutoFit/>
          </a:bodyPr>
          <a:lstStyle/>
          <a:p>
            <a:r>
              <a:rPr lang="en-US" sz="2400" dirty="0" smtClean="0"/>
              <a:t>Batch analytics</a:t>
            </a:r>
            <a:endParaRPr lang="en-US" sz="2400" dirty="0"/>
          </a:p>
        </p:txBody>
      </p:sp>
      <p:sp>
        <p:nvSpPr>
          <p:cNvPr id="8" name="Right Arrow 7"/>
          <p:cNvSpPr/>
          <p:nvPr/>
        </p:nvSpPr>
        <p:spPr>
          <a:xfrm rot="3118733">
            <a:off x="2050932" y="3180849"/>
            <a:ext cx="1314087"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7784275">
            <a:off x="4945866" y="3176489"/>
            <a:ext cx="1339077" cy="6096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3" name="Group 22"/>
          <p:cNvGrpSpPr/>
          <p:nvPr/>
        </p:nvGrpSpPr>
        <p:grpSpPr>
          <a:xfrm>
            <a:off x="3048000" y="3886200"/>
            <a:ext cx="2172718" cy="2357730"/>
            <a:chOff x="3048000" y="3733800"/>
            <a:chExt cx="2172718" cy="2357730"/>
          </a:xfrm>
        </p:grpSpPr>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2400" y="4419600"/>
              <a:ext cx="1258318" cy="1671930"/>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6082" y="4114800"/>
              <a:ext cx="1258318" cy="167193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8000" y="3733800"/>
              <a:ext cx="1258318" cy="1671930"/>
            </a:xfrm>
            <a:prstGeom prst="rect">
              <a:avLst/>
            </a:prstGeom>
          </p:spPr>
        </p:pic>
      </p:grpSp>
      <p:sp>
        <p:nvSpPr>
          <p:cNvPr id="2" name="TextBox 1"/>
          <p:cNvSpPr txBox="1"/>
          <p:nvPr/>
        </p:nvSpPr>
        <p:spPr>
          <a:xfrm>
            <a:off x="5715000" y="4343400"/>
            <a:ext cx="3048000"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dirty="0" smtClean="0"/>
              <a:t>Storage layer is not aware of each application’s SLO!</a:t>
            </a:r>
            <a:endParaRPr lang="en-US" sz="2400" dirty="0"/>
          </a:p>
        </p:txBody>
      </p:sp>
    </p:spTree>
    <p:extLst>
      <p:ext uri="{BB962C8B-B14F-4D97-AF65-F5344CB8AC3E}">
        <p14:creationId xmlns:p14="http://schemas.microsoft.com/office/powerpoint/2010/main" val="281562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1"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Mixing Front-end and Batch</a:t>
            </a:r>
            <a:endParaRPr lang="en-US" dirty="0"/>
          </a:p>
        </p:txBody>
      </p:sp>
      <p:sp>
        <p:nvSpPr>
          <p:cNvPr id="3" name="Slide Number Placeholder 2"/>
          <p:cNvSpPr>
            <a:spLocks noGrp="1"/>
          </p:cNvSpPr>
          <p:nvPr>
            <p:ph type="sldNum" sz="quarter" idx="12"/>
          </p:nvPr>
        </p:nvSpPr>
        <p:spPr/>
        <p:txBody>
          <a:bodyPr/>
          <a:lstStyle/>
          <a:p>
            <a:fld id="{626E51E3-1022-40E4-B2B6-DC099AD855CE}" type="slidenum">
              <a:rPr lang="en-US" smtClean="0"/>
              <a:pPr/>
              <a:t>8</a:t>
            </a:fld>
            <a:endParaRPr lang="en-US"/>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574" b="3184"/>
          <a:stretch/>
        </p:blipFill>
        <p:spPr>
          <a:xfrm>
            <a:off x="1676400" y="1219200"/>
            <a:ext cx="5738018" cy="5120640"/>
          </a:xfrm>
        </p:spPr>
      </p:pic>
    </p:spTree>
    <p:extLst>
      <p:ext uri="{BB962C8B-B14F-4D97-AF65-F5344CB8AC3E}">
        <p14:creationId xmlns:p14="http://schemas.microsoft.com/office/powerpoint/2010/main" val="2923933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High-percentile Latency SLOs</a:t>
            </a:r>
            <a:endParaRPr lang="en-US" dirty="0"/>
          </a:p>
        </p:txBody>
      </p:sp>
      <p:sp>
        <p:nvSpPr>
          <p:cNvPr id="3" name="Content Placeholder 2"/>
          <p:cNvSpPr>
            <a:spLocks noGrp="1"/>
          </p:cNvSpPr>
          <p:nvPr>
            <p:ph idx="1"/>
          </p:nvPr>
        </p:nvSpPr>
        <p:spPr/>
        <p:txBody>
          <a:bodyPr/>
          <a:lstStyle/>
          <a:p>
            <a:r>
              <a:rPr lang="en-US" dirty="0" smtClean="0"/>
              <a:t>Metric of merit for latency</a:t>
            </a:r>
          </a:p>
          <a:p>
            <a:pPr lvl="1"/>
            <a:r>
              <a:rPr lang="en-US" dirty="0" smtClean="0"/>
              <a:t> </a:t>
            </a:r>
            <a:r>
              <a:rPr lang="en-US" dirty="0" smtClean="0">
                <a:solidFill>
                  <a:schemeClr val="accent1"/>
                </a:solidFill>
              </a:rPr>
              <a:t>95</a:t>
            </a:r>
            <a:r>
              <a:rPr lang="en-US" baseline="30000" dirty="0" smtClean="0">
                <a:solidFill>
                  <a:schemeClr val="accent1"/>
                </a:solidFill>
              </a:rPr>
              <a:t>th</a:t>
            </a:r>
            <a:r>
              <a:rPr lang="en-US" dirty="0" smtClean="0"/>
              <a:t> or </a:t>
            </a:r>
            <a:r>
              <a:rPr lang="en-US" dirty="0" smtClean="0">
                <a:solidFill>
                  <a:schemeClr val="accent1"/>
                </a:solidFill>
              </a:rPr>
              <a:t>99</a:t>
            </a:r>
            <a:r>
              <a:rPr lang="en-US" baseline="30000" dirty="0" smtClean="0">
                <a:solidFill>
                  <a:schemeClr val="accent1"/>
                </a:solidFill>
              </a:rPr>
              <a:t>th</a:t>
            </a:r>
            <a:r>
              <a:rPr lang="en-US" dirty="0" smtClean="0"/>
              <a:t> percentile</a:t>
            </a:r>
          </a:p>
          <a:p>
            <a:r>
              <a:rPr lang="en-US" dirty="0" smtClean="0"/>
              <a:t>Important with </a:t>
            </a:r>
            <a:r>
              <a:rPr lang="en-US" dirty="0" smtClean="0">
                <a:solidFill>
                  <a:schemeClr val="accent1"/>
                </a:solidFill>
              </a:rPr>
              <a:t>request fan-out</a:t>
            </a:r>
          </a:p>
          <a:p>
            <a:pPr lvl="1"/>
            <a:r>
              <a:rPr lang="en-US" dirty="0"/>
              <a:t>Stragglers affect overall </a:t>
            </a:r>
            <a:r>
              <a:rPr lang="en-US" dirty="0" smtClean="0"/>
              <a:t>latency</a:t>
            </a:r>
          </a:p>
          <a:p>
            <a:r>
              <a:rPr lang="en-US" dirty="0" smtClean="0"/>
              <a:t>Growing importance for </a:t>
            </a:r>
            <a:r>
              <a:rPr lang="en-US" dirty="0" smtClean="0">
                <a:solidFill>
                  <a:schemeClr val="accent1"/>
                </a:solidFill>
              </a:rPr>
              <a:t>complex pages</a:t>
            </a:r>
          </a:p>
          <a:p>
            <a:pPr lvl="1"/>
            <a:r>
              <a:rPr lang="en-US" dirty="0" smtClean="0"/>
              <a:t>Status updates, profile </a:t>
            </a:r>
            <a:r>
              <a:rPr lang="en-US" dirty="0" err="1" smtClean="0"/>
              <a:t>pics</a:t>
            </a:r>
            <a:r>
              <a:rPr lang="en-US" dirty="0" smtClean="0"/>
              <a:t>, friend requests, etc.</a:t>
            </a:r>
          </a:p>
        </p:txBody>
      </p:sp>
      <p:sp>
        <p:nvSpPr>
          <p:cNvPr id="4" name="Slide Number Placeholder 3"/>
          <p:cNvSpPr>
            <a:spLocks noGrp="1"/>
          </p:cNvSpPr>
          <p:nvPr>
            <p:ph type="sldNum" sz="quarter" idx="12"/>
          </p:nvPr>
        </p:nvSpPr>
        <p:spPr/>
        <p:txBody>
          <a:bodyPr/>
          <a:lstStyle/>
          <a:p>
            <a:fld id="{D3111AAA-2ECE-4969-9195-D9C506454076}" type="slidenum">
              <a:rPr lang="en-US" smtClean="0"/>
              <a:t>9</a:t>
            </a:fld>
            <a:endParaRPr lang="en-US"/>
          </a:p>
        </p:txBody>
      </p:sp>
    </p:spTree>
    <p:extLst>
      <p:ext uri="{BB962C8B-B14F-4D97-AF65-F5344CB8AC3E}">
        <p14:creationId xmlns:p14="http://schemas.microsoft.com/office/powerpoint/2010/main" val="2373124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9391</TotalTime>
  <Words>611</Words>
  <Application>Microsoft Office PowerPoint</Application>
  <PresentationFormat>On-screen Show (4:3)</PresentationFormat>
  <Paragraphs>162</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Sweet Storage SLOs with Frosting</vt:lpstr>
      <vt:lpstr>PowerPoint Presentation</vt:lpstr>
      <vt:lpstr>PowerPoint Presentation</vt:lpstr>
      <vt:lpstr>PowerPoint Presentation</vt:lpstr>
      <vt:lpstr>PowerPoint Presentation</vt:lpstr>
      <vt:lpstr>Today’s Clusters</vt:lpstr>
      <vt:lpstr>PowerPoint Presentation</vt:lpstr>
      <vt:lpstr>Mixing Front-end and Batch</vt:lpstr>
      <vt:lpstr>High-percentile Latency SLOs</vt:lpstr>
      <vt:lpstr>Problem</vt:lpstr>
      <vt:lpstr>Existing solutions</vt:lpstr>
      <vt:lpstr>Goals of Frosting</vt:lpstr>
      <vt:lpstr>Deep Software Stacks</vt:lpstr>
      <vt:lpstr>Deep Software Stacks</vt:lpstr>
      <vt:lpstr>Frosting Architecture</vt:lpstr>
      <vt:lpstr>Frosting Architecture</vt:lpstr>
      <vt:lpstr>High-level SLO Enforcement</vt:lpstr>
      <vt:lpstr>Evaluation</vt:lpstr>
      <vt:lpstr>Evaluation</vt:lpstr>
      <vt:lpstr>Evaluation</vt:lpstr>
      <vt:lpstr>Evaluation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Andrew</cp:lastModifiedBy>
  <cp:revision>205</cp:revision>
  <dcterms:created xsi:type="dcterms:W3CDTF">2012-05-09T22:01:02Z</dcterms:created>
  <dcterms:modified xsi:type="dcterms:W3CDTF">2012-06-13T15:38:35Z</dcterms:modified>
</cp:coreProperties>
</file>