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60" r:id="rId2"/>
    <p:sldId id="367" r:id="rId3"/>
    <p:sldId id="378" r:id="rId4"/>
    <p:sldId id="381" r:id="rId5"/>
    <p:sldId id="399" r:id="rId6"/>
    <p:sldId id="365" r:id="rId7"/>
    <p:sldId id="368" r:id="rId8"/>
    <p:sldId id="414" r:id="rId9"/>
    <p:sldId id="415" r:id="rId10"/>
    <p:sldId id="416" r:id="rId11"/>
    <p:sldId id="417" r:id="rId12"/>
    <p:sldId id="418" r:id="rId13"/>
    <p:sldId id="369" r:id="rId14"/>
    <p:sldId id="326" r:id="rId15"/>
    <p:sldId id="341" r:id="rId16"/>
    <p:sldId id="338" r:id="rId17"/>
    <p:sldId id="409" r:id="rId18"/>
    <p:sldId id="411" r:id="rId19"/>
    <p:sldId id="373" r:id="rId20"/>
    <p:sldId id="374" r:id="rId21"/>
    <p:sldId id="375" r:id="rId22"/>
    <p:sldId id="376" r:id="rId23"/>
    <p:sldId id="410" r:id="rId24"/>
    <p:sldId id="371" r:id="rId25"/>
    <p:sldId id="345" r:id="rId26"/>
    <p:sldId id="382" r:id="rId27"/>
    <p:sldId id="383" r:id="rId28"/>
    <p:sldId id="412" r:id="rId29"/>
    <p:sldId id="384" r:id="rId30"/>
    <p:sldId id="406" r:id="rId31"/>
    <p:sldId id="386" r:id="rId32"/>
    <p:sldId id="400" r:id="rId33"/>
    <p:sldId id="413" r:id="rId34"/>
    <p:sldId id="388" r:id="rId35"/>
    <p:sldId id="407" r:id="rId36"/>
    <p:sldId id="349" r:id="rId37"/>
    <p:sldId id="370" r:id="rId38"/>
    <p:sldId id="390" r:id="rId39"/>
    <p:sldId id="397" r:id="rId40"/>
    <p:sldId id="396" r:id="rId41"/>
    <p:sldId id="346" r:id="rId42"/>
    <p:sldId id="347" r:id="rId43"/>
    <p:sldId id="391" r:id="rId44"/>
    <p:sldId id="393" r:id="rId45"/>
    <p:sldId id="394" r:id="rId46"/>
    <p:sldId id="392" r:id="rId47"/>
    <p:sldId id="350" r:id="rId48"/>
    <p:sldId id="351" r:id="rId49"/>
    <p:sldId id="353" r:id="rId50"/>
    <p:sldId id="355" r:id="rId51"/>
    <p:sldId id="398" r:id="rId52"/>
    <p:sldId id="359" r:id="rId53"/>
    <p:sldId id="360" r:id="rId54"/>
    <p:sldId id="354" r:id="rId55"/>
    <p:sldId id="361" r:id="rId56"/>
    <p:sldId id="362" r:id="rId57"/>
    <p:sldId id="356" r:id="rId58"/>
    <p:sldId id="363" r:id="rId59"/>
    <p:sldId id="364" r:id="rId60"/>
    <p:sldId id="357" r:id="rId61"/>
    <p:sldId id="343" r:id="rId62"/>
    <p:sldId id="340" r:id="rId63"/>
    <p:sldId id="339" r:id="rId64"/>
    <p:sldId id="403" r:id="rId65"/>
    <p:sldId id="404" r:id="rId66"/>
    <p:sldId id="419" r:id="rId67"/>
    <p:sldId id="401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7396E59C-4D6A-154C-B042-166255253B84}">
          <p14:sldIdLst>
            <p14:sldId id="260"/>
          </p14:sldIdLst>
        </p14:section>
        <p14:section name="main" id="{A7A080F7-C513-CD47-93A7-65927E4AAB52}">
          <p14:sldIdLst>
            <p14:sldId id="367"/>
            <p14:sldId id="378"/>
            <p14:sldId id="381"/>
            <p14:sldId id="399"/>
            <p14:sldId id="365"/>
            <p14:sldId id="368"/>
            <p14:sldId id="414"/>
            <p14:sldId id="415"/>
            <p14:sldId id="416"/>
            <p14:sldId id="417"/>
            <p14:sldId id="418"/>
            <p14:sldId id="369"/>
            <p14:sldId id="326"/>
            <p14:sldId id="341"/>
            <p14:sldId id="338"/>
            <p14:sldId id="409"/>
            <p14:sldId id="411"/>
            <p14:sldId id="373"/>
            <p14:sldId id="374"/>
            <p14:sldId id="375"/>
            <p14:sldId id="376"/>
            <p14:sldId id="410"/>
            <p14:sldId id="371"/>
            <p14:sldId id="345"/>
            <p14:sldId id="382"/>
            <p14:sldId id="383"/>
            <p14:sldId id="412"/>
            <p14:sldId id="384"/>
            <p14:sldId id="406"/>
            <p14:sldId id="386"/>
            <p14:sldId id="400"/>
            <p14:sldId id="413"/>
            <p14:sldId id="388"/>
            <p14:sldId id="407"/>
            <p14:sldId id="349"/>
            <p14:sldId id="370"/>
            <p14:sldId id="390"/>
            <p14:sldId id="397"/>
            <p14:sldId id="396"/>
            <p14:sldId id="346"/>
            <p14:sldId id="347"/>
            <p14:sldId id="391"/>
            <p14:sldId id="393"/>
            <p14:sldId id="394"/>
            <p14:sldId id="392"/>
            <p14:sldId id="350"/>
            <p14:sldId id="351"/>
            <p14:sldId id="353"/>
            <p14:sldId id="355"/>
            <p14:sldId id="398"/>
            <p14:sldId id="359"/>
            <p14:sldId id="360"/>
            <p14:sldId id="354"/>
            <p14:sldId id="361"/>
            <p14:sldId id="362"/>
            <p14:sldId id="356"/>
            <p14:sldId id="363"/>
            <p14:sldId id="364"/>
            <p14:sldId id="357"/>
            <p14:sldId id="343"/>
            <p14:sldId id="340"/>
            <p14:sldId id="339"/>
            <p14:sldId id="403"/>
            <p14:sldId id="404"/>
            <p14:sldId id="419"/>
            <p14:sldId id="40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DDD"/>
    <a:srgbClr val="F96C21"/>
    <a:srgbClr val="380D59"/>
    <a:srgbClr val="ECA700"/>
    <a:srgbClr val="F06F00"/>
    <a:srgbClr val="A40040"/>
    <a:srgbClr val="37055E"/>
    <a:srgbClr val="B3D200"/>
    <a:srgbClr val="2DA6C9"/>
    <a:srgbClr val="107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692" autoAdjust="0"/>
    <p:restoredTop sz="94660"/>
  </p:normalViewPr>
  <p:slideViewPr>
    <p:cSldViewPr snapToGrid="0">
      <p:cViewPr>
        <p:scale>
          <a:sx n="120" d="100"/>
          <a:sy n="120" d="100"/>
        </p:scale>
        <p:origin x="-2466" y="-148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AppData\Roaming\Microsoft\Excel\Caching%20benchmark%20results%20(version%201).xlsb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AppData\Roaming\Microsoft\Excel\Caching%20benchmark%20results%20(version%201).xlsb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AppData\Roaming\Microsoft\Excel\Caching%20benchmark%20results%20(version%201).xlsb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w.wang\Dropbox\Documents\presentations\hadoop_summit_amsterdam_2014\Caching%20benchmark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Micro!$B$2</c:f>
              <c:strCache>
                <c:ptCount val="1"/>
                <c:pt idx="0">
                  <c:v>Repeated reads of 1GB file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Micro!$B$3:$F$3</c:f>
              <c:strCache>
                <c:ptCount val="5"/>
                <c:pt idx="0">
                  <c:v>TCP</c:v>
                </c:pt>
                <c:pt idx="1">
                  <c:v>TCP no csums</c:v>
                </c:pt>
                <c:pt idx="2">
                  <c:v> SCR</c:v>
                </c:pt>
                <c:pt idx="3">
                  <c:v>SCR no csums</c:v>
                </c:pt>
                <c:pt idx="4">
                  <c:v> ZCR</c:v>
                </c:pt>
              </c:strCache>
            </c:strRef>
          </c:cat>
          <c:val>
            <c:numRef>
              <c:f>Micro!$B$7:$F$7</c:f>
              <c:numCache>
                <c:formatCode>General</c:formatCode>
                <c:ptCount val="5"/>
                <c:pt idx="0">
                  <c:v>0.80526666666666669</c:v>
                </c:pt>
                <c:pt idx="1">
                  <c:v>0.86848000000000003</c:v>
                </c:pt>
                <c:pt idx="2">
                  <c:v>1.9453333333333334</c:v>
                </c:pt>
                <c:pt idx="3">
                  <c:v>2.3533666666666666</c:v>
                </c:pt>
                <c:pt idx="4">
                  <c:v>5.8766333333333334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588224"/>
        <c:axId val="231590144"/>
      </c:barChart>
      <c:catAx>
        <c:axId val="231588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31590144"/>
        <c:crosses val="autoZero"/>
        <c:auto val="1"/>
        <c:lblAlgn val="ctr"/>
        <c:lblOffset val="100"/>
        <c:noMultiLvlLbl val="0"/>
      </c:catAx>
      <c:valAx>
        <c:axId val="231590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/>
                  <a:t>GB/s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31588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v>Map 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Sheet2!$E$14:$L$14</c:f>
              <c:numCache>
                <c:formatCode>General</c:formatCode>
                <c:ptCount val="8"/>
                <c:pt idx="1">
                  <c:v>51.8</c:v>
                </c:pt>
                <c:pt idx="4">
                  <c:v>38.799999999999997</c:v>
                </c:pt>
                <c:pt idx="7">
                  <c:v>34.700000000000003</c:v>
                </c:pt>
              </c:numCache>
            </c:numRef>
          </c:val>
        </c:ser>
        <c:ser>
          <c:idx val="3"/>
          <c:order val="1"/>
          <c:tx>
            <c:v>Reduce 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Sheet2!$E$30:$L$30</c:f>
              <c:numCache>
                <c:formatCode>General</c:formatCode>
                <c:ptCount val="8"/>
                <c:pt idx="1">
                  <c:v>8.8000000000000007</c:v>
                </c:pt>
                <c:pt idx="4">
                  <c:v>10.1</c:v>
                </c:pt>
                <c:pt idx="7">
                  <c:v>10.1</c:v>
                </c:pt>
              </c:numCache>
            </c:numRef>
          </c:val>
        </c:ser>
        <c:ser>
          <c:idx val="0"/>
          <c:order val="2"/>
          <c:tx>
            <c:v>Map uncached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Sheet2!$E$13:$L$13</c:f>
              <c:numCache>
                <c:formatCode>General</c:formatCode>
                <c:ptCount val="8"/>
                <c:pt idx="0">
                  <c:v>54.8</c:v>
                </c:pt>
                <c:pt idx="3">
                  <c:v>44.7</c:v>
                </c:pt>
                <c:pt idx="6">
                  <c:v>57.6</c:v>
                </c:pt>
              </c:numCache>
            </c:numRef>
          </c:val>
        </c:ser>
        <c:ser>
          <c:idx val="1"/>
          <c:order val="3"/>
          <c:tx>
            <c:v>Reduce uncached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Sheet2!$E$29:$L$29</c:f>
              <c:numCache>
                <c:formatCode>General</c:formatCode>
                <c:ptCount val="8"/>
                <c:pt idx="0">
                  <c:v>9.1999999999999993</c:v>
                </c:pt>
                <c:pt idx="3">
                  <c:v>9.3000000000000007</c:v>
                </c:pt>
                <c:pt idx="6">
                  <c:v>8.1999999999999993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746368"/>
        <c:axId val="60760448"/>
      </c:barChart>
      <c:catAx>
        <c:axId val="60746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760448"/>
        <c:crosses val="autoZero"/>
        <c:auto val="1"/>
        <c:lblAlgn val="ctr"/>
        <c:lblOffset val="100"/>
        <c:noMultiLvlLbl val="0"/>
      </c:catAx>
      <c:valAx>
        <c:axId val="60760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74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plus>
            <c:min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minus>
          </c:errBars>
          <c:cat>
            <c:strRef>
              <c:f>Sheet1!$B$3:$E$3</c:f>
              <c:strCache>
                <c:ptCount val="4"/>
                <c:pt idx="0">
                  <c:v>Uncached cold</c:v>
                </c:pt>
                <c:pt idx="1">
                  <c:v>Cached cold</c:v>
                </c:pt>
                <c:pt idx="2">
                  <c:v>Uncached hot</c:v>
                </c:pt>
                <c:pt idx="3">
                  <c:v>Cached hot</c:v>
                </c:pt>
              </c:strCache>
            </c:strRef>
          </c:cat>
          <c:val>
            <c:numRef>
              <c:f>Sheet1!$B$29:$E$29</c:f>
              <c:numCache>
                <c:formatCode>General</c:formatCode>
                <c:ptCount val="4"/>
                <c:pt idx="0">
                  <c:v>19.783999999999999</c:v>
                </c:pt>
                <c:pt idx="1">
                  <c:v>5.7839999999999998</c:v>
                </c:pt>
                <c:pt idx="2">
                  <c:v>3.9555555555555557</c:v>
                </c:pt>
                <c:pt idx="3">
                  <c:v>2.9655555555555555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791040"/>
        <c:axId val="60796928"/>
      </c:barChart>
      <c:catAx>
        <c:axId val="60791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0796928"/>
        <c:crosses val="autoZero"/>
        <c:auto val="1"/>
        <c:lblAlgn val="ctr"/>
        <c:lblOffset val="100"/>
        <c:noMultiLvlLbl val="0"/>
      </c:catAx>
      <c:valAx>
        <c:axId val="60796928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791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plus>
            <c:min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minus>
          </c:errBars>
          <c:cat>
            <c:strRef>
              <c:f>Sheet1!$B$3:$E$3</c:f>
              <c:strCache>
                <c:ptCount val="4"/>
                <c:pt idx="0">
                  <c:v>Uncached cold</c:v>
                </c:pt>
                <c:pt idx="1">
                  <c:v>Cached cold</c:v>
                </c:pt>
                <c:pt idx="2">
                  <c:v>Uncached hot</c:v>
                </c:pt>
                <c:pt idx="3">
                  <c:v>Cached hot</c:v>
                </c:pt>
              </c:strCache>
            </c:strRef>
          </c:cat>
          <c:val>
            <c:numRef>
              <c:f>Sheet1!$B$29:$E$29</c:f>
              <c:numCache>
                <c:formatCode>General</c:formatCode>
                <c:ptCount val="4"/>
                <c:pt idx="0">
                  <c:v>19.783999999999999</c:v>
                </c:pt>
                <c:pt idx="1">
                  <c:v>5.7839999999999998</c:v>
                </c:pt>
                <c:pt idx="2">
                  <c:v>3.9555555555555557</c:v>
                </c:pt>
                <c:pt idx="3">
                  <c:v>2.9655555555555555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490688"/>
        <c:axId val="61492224"/>
      </c:barChart>
      <c:catAx>
        <c:axId val="6149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1492224"/>
        <c:crosses val="autoZero"/>
        <c:auto val="1"/>
        <c:lblAlgn val="ctr"/>
        <c:lblOffset val="100"/>
        <c:noMultiLvlLbl val="0"/>
      </c:catAx>
      <c:valAx>
        <c:axId val="614922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1490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plus>
            <c:min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minus>
          </c:errBars>
          <c:cat>
            <c:strRef>
              <c:f>Sheet1!$B$3:$E$3</c:f>
              <c:strCache>
                <c:ptCount val="4"/>
                <c:pt idx="0">
                  <c:v>Uncached cold</c:v>
                </c:pt>
                <c:pt idx="1">
                  <c:v>Cached cold</c:v>
                </c:pt>
                <c:pt idx="2">
                  <c:v>Uncached hot</c:v>
                </c:pt>
                <c:pt idx="3">
                  <c:v>Cached hot</c:v>
                </c:pt>
              </c:strCache>
            </c:strRef>
          </c:cat>
          <c:val>
            <c:numRef>
              <c:f>Sheet1!$B$29:$E$29</c:f>
              <c:numCache>
                <c:formatCode>General</c:formatCode>
                <c:ptCount val="4"/>
                <c:pt idx="0">
                  <c:v>19.783999999999999</c:v>
                </c:pt>
                <c:pt idx="1">
                  <c:v>5.7839999999999998</c:v>
                </c:pt>
                <c:pt idx="2">
                  <c:v>3.9555555555555557</c:v>
                </c:pt>
                <c:pt idx="3">
                  <c:v>2.9655555555555555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536512"/>
        <c:axId val="60948480"/>
      </c:barChart>
      <c:catAx>
        <c:axId val="61536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0948480"/>
        <c:crosses val="autoZero"/>
        <c:auto val="1"/>
        <c:lblAlgn val="ctr"/>
        <c:lblOffset val="100"/>
        <c:noMultiLvlLbl val="0"/>
      </c:catAx>
      <c:valAx>
        <c:axId val="60948480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1536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plus>
            <c:minus>
              <c:numRef>
                <c:f>Sheet1!$B$31:$E$31</c:f>
                <c:numCache>
                  <c:formatCode>General</c:formatCode>
                  <c:ptCount val="4"/>
                  <c:pt idx="0">
                    <c:v>0.32623100200113808</c:v>
                  </c:pt>
                  <c:pt idx="1">
                    <c:v>0.14049120178067298</c:v>
                  </c:pt>
                  <c:pt idx="2">
                    <c:v>0.20970879280034441</c:v>
                  </c:pt>
                  <c:pt idx="3">
                    <c:v>4.2163702135578407E-2</c:v>
                  </c:pt>
                </c:numCache>
              </c:numRef>
            </c:minus>
          </c:errBars>
          <c:cat>
            <c:strRef>
              <c:f>Sheet1!$B$3:$E$3</c:f>
              <c:strCache>
                <c:ptCount val="4"/>
                <c:pt idx="0">
                  <c:v>Uncached cold</c:v>
                </c:pt>
                <c:pt idx="1">
                  <c:v>Cached cold</c:v>
                </c:pt>
                <c:pt idx="2">
                  <c:v>Uncached hot</c:v>
                </c:pt>
                <c:pt idx="3">
                  <c:v>Cached hot</c:v>
                </c:pt>
              </c:strCache>
            </c:strRef>
          </c:cat>
          <c:val>
            <c:numRef>
              <c:f>Sheet1!$B$29:$E$29</c:f>
              <c:numCache>
                <c:formatCode>General</c:formatCode>
                <c:ptCount val="4"/>
                <c:pt idx="0">
                  <c:v>19.783999999999999</c:v>
                </c:pt>
                <c:pt idx="1">
                  <c:v>5.7839999999999998</c:v>
                </c:pt>
                <c:pt idx="2">
                  <c:v>3.9555555555555557</c:v>
                </c:pt>
                <c:pt idx="3">
                  <c:v>2.9655555555555555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987264"/>
        <c:axId val="60988800"/>
      </c:barChart>
      <c:catAx>
        <c:axId val="60987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0988800"/>
        <c:crosses val="autoZero"/>
        <c:auto val="1"/>
        <c:lblAlgn val="ctr"/>
        <c:lblOffset val="100"/>
        <c:noMultiLvlLbl val="0"/>
      </c:catAx>
      <c:valAx>
        <c:axId val="60988800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987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Sheet1!$B$16:$E$16</c:f>
                <c:numCache>
                  <c:formatCode>General</c:formatCode>
                  <c:ptCount val="4"/>
                  <c:pt idx="0">
                    <c:v>1.4135392931692186</c:v>
                  </c:pt>
                  <c:pt idx="1">
                    <c:v>0.72082437374007946</c:v>
                  </c:pt>
                  <c:pt idx="2">
                    <c:v>3.0044984791327662</c:v>
                  </c:pt>
                  <c:pt idx="3">
                    <c:v>3.1224989991991896E-2</c:v>
                  </c:pt>
                </c:numCache>
              </c:numRef>
            </c:plus>
            <c:minus>
              <c:numRef>
                <c:f>Sheet1!$B$16:$E$16</c:f>
                <c:numCache>
                  <c:formatCode>General</c:formatCode>
                  <c:ptCount val="4"/>
                  <c:pt idx="0">
                    <c:v>1.4135392931692186</c:v>
                  </c:pt>
                  <c:pt idx="1">
                    <c:v>0.72082437374007946</c:v>
                  </c:pt>
                  <c:pt idx="2">
                    <c:v>3.0044984791327662</c:v>
                  </c:pt>
                  <c:pt idx="3">
                    <c:v>3.1224989991991896E-2</c:v>
                  </c:pt>
                </c:numCache>
              </c:numRef>
            </c:minus>
          </c:errBars>
          <c:cat>
            <c:strRef>
              <c:f>Sheet1!$B$3:$E$3</c:f>
              <c:strCache>
                <c:ptCount val="4"/>
                <c:pt idx="0">
                  <c:v>Uncached cold</c:v>
                </c:pt>
                <c:pt idx="1">
                  <c:v>Cached cold</c:v>
                </c:pt>
                <c:pt idx="2">
                  <c:v>Uncached hot</c:v>
                </c:pt>
                <c:pt idx="3">
                  <c:v>Cached hot</c:v>
                </c:pt>
              </c:strCache>
            </c:str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48.153999999999996</c:v>
                </c:pt>
                <c:pt idx="1">
                  <c:v>11.478999999999999</c:v>
                </c:pt>
                <c:pt idx="2">
                  <c:v>40.898888888888891</c:v>
                </c:pt>
                <c:pt idx="3">
                  <c:v>9.43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351232"/>
        <c:axId val="62352768"/>
      </c:barChart>
      <c:catAx>
        <c:axId val="62351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2352768"/>
        <c:crosses val="autoZero"/>
        <c:auto val="1"/>
        <c:lblAlgn val="ctr"/>
        <c:lblOffset val="100"/>
        <c:noMultiLvlLbl val="0"/>
      </c:catAx>
      <c:valAx>
        <c:axId val="62352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2351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'[Caching benchmark results.xlsx]Sheet1'!$B$16:$E$16</c:f>
                <c:numCache>
                  <c:formatCode>General</c:formatCode>
                  <c:ptCount val="4"/>
                  <c:pt idx="0">
                    <c:v>1.4135392931692186</c:v>
                  </c:pt>
                  <c:pt idx="1">
                    <c:v>0.72082437374007946</c:v>
                  </c:pt>
                  <c:pt idx="2">
                    <c:v>3.0044984791327662</c:v>
                  </c:pt>
                  <c:pt idx="3">
                    <c:v>3.1224989991991896E-2</c:v>
                  </c:pt>
                </c:numCache>
              </c:numRef>
            </c:plus>
            <c:minus>
              <c:numRef>
                <c:f>'[Caching benchmark results.xlsx]Sheet1'!$B$16:$E$16</c:f>
                <c:numCache>
                  <c:formatCode>General</c:formatCode>
                  <c:ptCount val="4"/>
                  <c:pt idx="0">
                    <c:v>1.4135392931692186</c:v>
                  </c:pt>
                  <c:pt idx="1">
                    <c:v>0.72082437374007946</c:v>
                  </c:pt>
                  <c:pt idx="2">
                    <c:v>3.0044984791327662</c:v>
                  </c:pt>
                  <c:pt idx="3">
                    <c:v>3.1224989991991896E-2</c:v>
                  </c:pt>
                </c:numCache>
              </c:numRef>
            </c:minus>
          </c:errBars>
          <c:cat>
            <c:strRef>
              <c:f>'[Caching benchmark results.xlsx]Sheet1'!$B$3:$E$3</c:f>
              <c:strCache>
                <c:ptCount val="4"/>
                <c:pt idx="0">
                  <c:v>Uncached cold</c:v>
                </c:pt>
                <c:pt idx="1">
                  <c:v>Cached cold</c:v>
                </c:pt>
                <c:pt idx="2">
                  <c:v>Uncached hot</c:v>
                </c:pt>
                <c:pt idx="3">
                  <c:v>Cached hot</c:v>
                </c:pt>
              </c:strCache>
            </c:strRef>
          </c:cat>
          <c:val>
            <c:numRef>
              <c:f>'[Caching benchmark results.xlsx]Sheet1'!$B$14:$E$14</c:f>
              <c:numCache>
                <c:formatCode>General</c:formatCode>
                <c:ptCount val="4"/>
                <c:pt idx="0">
                  <c:v>48.153999999999996</c:v>
                </c:pt>
                <c:pt idx="1">
                  <c:v>11.478999999999999</c:v>
                </c:pt>
                <c:pt idx="2">
                  <c:v>40.898888888888891</c:v>
                </c:pt>
                <c:pt idx="3">
                  <c:v>9.43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395136"/>
        <c:axId val="62396672"/>
      </c:barChart>
      <c:catAx>
        <c:axId val="62395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2396672"/>
        <c:crosses val="autoZero"/>
        <c:auto val="1"/>
        <c:lblAlgn val="ctr"/>
        <c:lblOffset val="100"/>
        <c:noMultiLvlLbl val="0"/>
      </c:catAx>
      <c:valAx>
        <c:axId val="623966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2395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'[Caching benchmark results.xlsx]Sheet1'!$B$16:$E$16</c:f>
                <c:numCache>
                  <c:formatCode>General</c:formatCode>
                  <c:ptCount val="4"/>
                  <c:pt idx="0">
                    <c:v>1.4135392931692186</c:v>
                  </c:pt>
                  <c:pt idx="1">
                    <c:v>0.72082437374007946</c:v>
                  </c:pt>
                  <c:pt idx="2">
                    <c:v>3.0044984791327662</c:v>
                  </c:pt>
                  <c:pt idx="3">
                    <c:v>3.1224989991991896E-2</c:v>
                  </c:pt>
                </c:numCache>
              </c:numRef>
            </c:plus>
            <c:minus>
              <c:numRef>
                <c:f>'[Caching benchmark results.xlsx]Sheet1'!$B$16:$E$16</c:f>
                <c:numCache>
                  <c:formatCode>General</c:formatCode>
                  <c:ptCount val="4"/>
                  <c:pt idx="0">
                    <c:v>1.4135392931692186</c:v>
                  </c:pt>
                  <c:pt idx="1">
                    <c:v>0.72082437374007946</c:v>
                  </c:pt>
                  <c:pt idx="2">
                    <c:v>3.0044984791327662</c:v>
                  </c:pt>
                  <c:pt idx="3">
                    <c:v>3.1224989991991896E-2</c:v>
                  </c:pt>
                </c:numCache>
              </c:numRef>
            </c:minus>
          </c:errBars>
          <c:cat>
            <c:strRef>
              <c:f>'[Caching benchmark results.xlsx]Sheet1'!$B$3:$E$3</c:f>
              <c:strCache>
                <c:ptCount val="4"/>
                <c:pt idx="0">
                  <c:v>Uncached cold</c:v>
                </c:pt>
                <c:pt idx="1">
                  <c:v>Cached cold</c:v>
                </c:pt>
                <c:pt idx="2">
                  <c:v>Uncached hot</c:v>
                </c:pt>
                <c:pt idx="3">
                  <c:v>Cached hot</c:v>
                </c:pt>
              </c:strCache>
            </c:strRef>
          </c:cat>
          <c:val>
            <c:numRef>
              <c:f>'[Caching benchmark results.xlsx]Sheet1'!$B$14:$E$14</c:f>
              <c:numCache>
                <c:formatCode>General</c:formatCode>
                <c:ptCount val="4"/>
                <c:pt idx="0">
                  <c:v>48.153999999999996</c:v>
                </c:pt>
                <c:pt idx="1">
                  <c:v>11.478999999999999</c:v>
                </c:pt>
                <c:pt idx="2">
                  <c:v>40.898888888888891</c:v>
                </c:pt>
                <c:pt idx="3">
                  <c:v>9.43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39808"/>
        <c:axId val="62441344"/>
      </c:barChart>
      <c:catAx>
        <c:axId val="62439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2441344"/>
        <c:crosses val="autoZero"/>
        <c:auto val="1"/>
        <c:lblAlgn val="ctr"/>
        <c:lblOffset val="100"/>
        <c:noMultiLvlLbl val="0"/>
      </c:catAx>
      <c:valAx>
        <c:axId val="624413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2439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(Sheet1!$B$46:$C$46,Sheet1!$D$46)</c:f>
                <c:numCache>
                  <c:formatCode>General</c:formatCode>
                  <c:ptCount val="3"/>
                  <c:pt idx="0">
                    <c:v>5.0501974658862085</c:v>
                  </c:pt>
                  <c:pt idx="1">
                    <c:v>0.36690522542537379</c:v>
                  </c:pt>
                  <c:pt idx="2">
                    <c:v>4.2163702135578407E-2</c:v>
                  </c:pt>
                </c:numCache>
              </c:numRef>
            </c:plus>
            <c:minus>
              <c:numRef>
                <c:f>(Sheet1!$B$46:$C$46,Sheet1!$D$46)</c:f>
                <c:numCache>
                  <c:formatCode>General</c:formatCode>
                  <c:ptCount val="3"/>
                  <c:pt idx="0">
                    <c:v>5.0501974658862085</c:v>
                  </c:pt>
                  <c:pt idx="1">
                    <c:v>0.36690522542537379</c:v>
                  </c:pt>
                  <c:pt idx="2">
                    <c:v>4.2163702135578407E-2</c:v>
                  </c:pt>
                </c:numCache>
              </c:numRef>
            </c:minus>
          </c:errBars>
          <c:cat>
            <c:strRef>
              <c:f>(Sheet1!$B$33:$C$33,Sheet1!$D$33)</c:f>
              <c:strCache>
                <c:ptCount val="3"/>
                <c:pt idx="0">
                  <c:v>Uncached</c:v>
                </c:pt>
                <c:pt idx="1">
                  <c:v>Cached</c:v>
                </c:pt>
                <c:pt idx="2">
                  <c:v>Cached (not concurrent)</c:v>
                </c:pt>
              </c:strCache>
            </c:strRef>
          </c:cat>
          <c:val>
            <c:numRef>
              <c:f>Sheet1!$B$44:$D$44</c:f>
              <c:numCache>
                <c:formatCode>General</c:formatCode>
                <c:ptCount val="3"/>
                <c:pt idx="0">
                  <c:v>44.352222222222231</c:v>
                </c:pt>
                <c:pt idx="1">
                  <c:v>6.3777777777777782</c:v>
                </c:pt>
                <c:pt idx="2">
                  <c:v>2.9655555555555555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80768"/>
        <c:axId val="62482304"/>
      </c:barChart>
      <c:catAx>
        <c:axId val="6248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2482304"/>
        <c:crosses val="autoZero"/>
        <c:auto val="1"/>
        <c:lblAlgn val="ctr"/>
        <c:lblOffset val="100"/>
        <c:noMultiLvlLbl val="0"/>
      </c:catAx>
      <c:valAx>
        <c:axId val="62482304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2480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(Sheet1!$B$46:$C$46,Sheet1!$D$46)</c:f>
                <c:numCache>
                  <c:formatCode>General</c:formatCode>
                  <c:ptCount val="3"/>
                  <c:pt idx="0">
                    <c:v>5.0501974658862085</c:v>
                  </c:pt>
                  <c:pt idx="1">
                    <c:v>0.36690522542537379</c:v>
                  </c:pt>
                  <c:pt idx="2">
                    <c:v>4.2163702135578407E-2</c:v>
                  </c:pt>
                </c:numCache>
              </c:numRef>
            </c:plus>
            <c:minus>
              <c:numRef>
                <c:f>(Sheet1!$B$46:$C$46,Sheet1!$D$46)</c:f>
                <c:numCache>
                  <c:formatCode>General</c:formatCode>
                  <c:ptCount val="3"/>
                  <c:pt idx="0">
                    <c:v>5.0501974658862085</c:v>
                  </c:pt>
                  <c:pt idx="1">
                    <c:v>0.36690522542537379</c:v>
                  </c:pt>
                  <c:pt idx="2">
                    <c:v>4.2163702135578407E-2</c:v>
                  </c:pt>
                </c:numCache>
              </c:numRef>
            </c:minus>
          </c:errBars>
          <c:cat>
            <c:strRef>
              <c:f>(Sheet1!$B$33:$C$33,Sheet1!$D$33)</c:f>
              <c:strCache>
                <c:ptCount val="3"/>
                <c:pt idx="0">
                  <c:v>Uncached</c:v>
                </c:pt>
                <c:pt idx="1">
                  <c:v>Cached</c:v>
                </c:pt>
                <c:pt idx="2">
                  <c:v>Cached (not concurrent)</c:v>
                </c:pt>
              </c:strCache>
            </c:strRef>
          </c:cat>
          <c:val>
            <c:numRef>
              <c:f>Sheet1!$B$44:$D$44</c:f>
              <c:numCache>
                <c:formatCode>General</c:formatCode>
                <c:ptCount val="3"/>
                <c:pt idx="0">
                  <c:v>44.352222222222231</c:v>
                </c:pt>
                <c:pt idx="1">
                  <c:v>6.3777777777777782</c:v>
                </c:pt>
                <c:pt idx="2">
                  <c:v>2.9655555555555555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91648"/>
        <c:axId val="61809408"/>
      </c:barChart>
      <c:catAx>
        <c:axId val="62491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1809408"/>
        <c:crosses val="autoZero"/>
        <c:auto val="1"/>
        <c:lblAlgn val="ctr"/>
        <c:lblOffset val="100"/>
        <c:noMultiLvlLbl val="0"/>
      </c:catAx>
      <c:valAx>
        <c:axId val="618094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2491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Micro!$B$2</c:f>
              <c:strCache>
                <c:ptCount val="1"/>
                <c:pt idx="0">
                  <c:v>Repeated reads of 1GB file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"/>
              <c:pt idx="0">
                <c:v>1GB</c:v>
              </c:pt>
              <c:pt idx="1">
                <c:v>20GB</c:v>
              </c:pt>
            </c:strLit>
          </c:cat>
          <c:val>
            <c:numRef>
              <c:f>(Micro!$F$7,Micro!$F$14)</c:f>
              <c:numCache>
                <c:formatCode>General</c:formatCode>
                <c:ptCount val="2"/>
                <c:pt idx="0">
                  <c:v>5.8766333333333334</c:v>
                </c:pt>
                <c:pt idx="1">
                  <c:v>2.6539999999999999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07936"/>
        <c:axId val="123348096"/>
      </c:barChart>
      <c:catAx>
        <c:axId val="1096079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23348096"/>
        <c:crosses val="autoZero"/>
        <c:auto val="1"/>
        <c:lblAlgn val="ctr"/>
        <c:lblOffset val="100"/>
        <c:noMultiLvlLbl val="0"/>
      </c:catAx>
      <c:valAx>
        <c:axId val="123348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/>
                  <a:t>GB/s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09607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(Sheet1!$B$46:$C$46,Sheet1!$D$46)</c:f>
                <c:numCache>
                  <c:formatCode>General</c:formatCode>
                  <c:ptCount val="3"/>
                  <c:pt idx="0">
                    <c:v>5.0501974658862085</c:v>
                  </c:pt>
                  <c:pt idx="1">
                    <c:v>0.36690522542537379</c:v>
                  </c:pt>
                  <c:pt idx="2">
                    <c:v>4.2163702135578407E-2</c:v>
                  </c:pt>
                </c:numCache>
              </c:numRef>
            </c:plus>
            <c:minus>
              <c:numRef>
                <c:f>(Sheet1!$B$46:$C$46,Sheet1!$D$46)</c:f>
                <c:numCache>
                  <c:formatCode>General</c:formatCode>
                  <c:ptCount val="3"/>
                  <c:pt idx="0">
                    <c:v>5.0501974658862085</c:v>
                  </c:pt>
                  <c:pt idx="1">
                    <c:v>0.36690522542537379</c:v>
                  </c:pt>
                  <c:pt idx="2">
                    <c:v>4.2163702135578407E-2</c:v>
                  </c:pt>
                </c:numCache>
              </c:numRef>
            </c:minus>
          </c:errBars>
          <c:cat>
            <c:strRef>
              <c:f>(Sheet1!$B$33:$C$33,Sheet1!$D$33)</c:f>
              <c:strCache>
                <c:ptCount val="3"/>
                <c:pt idx="0">
                  <c:v>Uncached</c:v>
                </c:pt>
                <c:pt idx="1">
                  <c:v>Cached</c:v>
                </c:pt>
                <c:pt idx="2">
                  <c:v>Cached (not concurrent)</c:v>
                </c:pt>
              </c:strCache>
            </c:strRef>
          </c:cat>
          <c:val>
            <c:numRef>
              <c:f>Sheet1!$B$44:$D$44</c:f>
              <c:numCache>
                <c:formatCode>General</c:formatCode>
                <c:ptCount val="3"/>
                <c:pt idx="0">
                  <c:v>44.352222222222231</c:v>
                </c:pt>
                <c:pt idx="1">
                  <c:v>6.3777777777777782</c:v>
                </c:pt>
                <c:pt idx="2">
                  <c:v>2.9655555555555555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827712"/>
        <c:axId val="61841792"/>
      </c:barChart>
      <c:catAx>
        <c:axId val="61827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1841792"/>
        <c:crosses val="autoZero"/>
        <c:auto val="1"/>
        <c:lblAlgn val="ctr"/>
        <c:lblOffset val="100"/>
        <c:noMultiLvlLbl val="0"/>
      </c:catAx>
      <c:valAx>
        <c:axId val="6184179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Average response</a:t>
                </a:r>
                <a:r>
                  <a:rPr lang="en-US" sz="2400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1827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v>Map 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Sheet2!$E$14:$L$14</c:f>
              <c:numCache>
                <c:formatCode>General</c:formatCode>
                <c:ptCount val="8"/>
                <c:pt idx="1">
                  <c:v>51.8</c:v>
                </c:pt>
                <c:pt idx="4">
                  <c:v>38.799999999999997</c:v>
                </c:pt>
                <c:pt idx="7">
                  <c:v>34.700000000000003</c:v>
                </c:pt>
              </c:numCache>
            </c:numRef>
          </c:val>
        </c:ser>
        <c:ser>
          <c:idx val="3"/>
          <c:order val="1"/>
          <c:tx>
            <c:v>Reduce 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Sheet2!$E$30:$L$30</c:f>
              <c:numCache>
                <c:formatCode>General</c:formatCode>
                <c:ptCount val="8"/>
                <c:pt idx="1">
                  <c:v>8.8000000000000007</c:v>
                </c:pt>
                <c:pt idx="4">
                  <c:v>10.1</c:v>
                </c:pt>
                <c:pt idx="7">
                  <c:v>10.1</c:v>
                </c:pt>
              </c:numCache>
            </c:numRef>
          </c:val>
        </c:ser>
        <c:ser>
          <c:idx val="0"/>
          <c:order val="2"/>
          <c:tx>
            <c:v>Map uncached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Sheet2!$E$13:$L$13</c:f>
              <c:numCache>
                <c:formatCode>General</c:formatCode>
                <c:ptCount val="8"/>
                <c:pt idx="0">
                  <c:v>54.8</c:v>
                </c:pt>
                <c:pt idx="3">
                  <c:v>44.7</c:v>
                </c:pt>
                <c:pt idx="6">
                  <c:v>57.6</c:v>
                </c:pt>
              </c:numCache>
            </c:numRef>
          </c:val>
        </c:ser>
        <c:ser>
          <c:idx val="1"/>
          <c:order val="3"/>
          <c:tx>
            <c:v>Reduce uncached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Sheet2!$E$29:$L$29</c:f>
              <c:numCache>
                <c:formatCode>General</c:formatCode>
                <c:ptCount val="8"/>
                <c:pt idx="0">
                  <c:v>9.1999999999999993</c:v>
                </c:pt>
                <c:pt idx="3">
                  <c:v>9.3000000000000007</c:v>
                </c:pt>
                <c:pt idx="6">
                  <c:v>8.1999999999999993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1887616"/>
        <c:axId val="61889152"/>
      </c:barChart>
      <c:catAx>
        <c:axId val="61887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1889152"/>
        <c:crosses val="autoZero"/>
        <c:auto val="1"/>
        <c:lblAlgn val="ctr"/>
        <c:lblOffset val="100"/>
        <c:noMultiLvlLbl val="0"/>
      </c:catAx>
      <c:valAx>
        <c:axId val="61889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1887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Micro!$B$16</c:f>
              <c:strCache>
                <c:ptCount val="1"/>
                <c:pt idx="0">
                  <c:v>CPU cycles</c:v>
                </c:pt>
              </c:strCache>
            </c:strRef>
          </c:tx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Micro!$B$3:$F$3</c:f>
              <c:strCache>
                <c:ptCount val="5"/>
                <c:pt idx="0">
                  <c:v>TCP</c:v>
                </c:pt>
                <c:pt idx="1">
                  <c:v>TCP no csums</c:v>
                </c:pt>
                <c:pt idx="2">
                  <c:v> SCR</c:v>
                </c:pt>
                <c:pt idx="3">
                  <c:v>SCR no csums</c:v>
                </c:pt>
                <c:pt idx="4">
                  <c:v> ZCR</c:v>
                </c:pt>
              </c:strCache>
            </c:strRef>
          </c:cat>
          <c:val>
            <c:numRef>
              <c:f>Micro!$B$21:$F$21</c:f>
              <c:numCache>
                <c:formatCode>#,##0</c:formatCode>
                <c:ptCount val="5"/>
                <c:pt idx="0">
                  <c:v>57.639515563333333</c:v>
                </c:pt>
                <c:pt idx="1">
                  <c:v>51.847870332333336</c:v>
                </c:pt>
                <c:pt idx="2">
                  <c:v>27.143026417333331</c:v>
                </c:pt>
                <c:pt idx="3">
                  <c:v>23.411145694999998</c:v>
                </c:pt>
                <c:pt idx="4">
                  <c:v>12.709474891666666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147200"/>
        <c:axId val="58148736"/>
      </c:barChart>
      <c:catAx>
        <c:axId val="58147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58148736"/>
        <c:crosses val="autoZero"/>
        <c:auto val="1"/>
        <c:lblAlgn val="ctr"/>
        <c:lblOffset val="100"/>
        <c:noMultiLvlLbl val="0"/>
      </c:catAx>
      <c:valAx>
        <c:axId val="58148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/>
                  <a:t>CPU cycles (billions)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58147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Micro!$B$23</c:f>
              <c:strCache>
                <c:ptCount val="1"/>
                <c:pt idx="0">
                  <c:v>Read rate (GB/s)</c:v>
                </c:pt>
              </c:strCache>
            </c:strRef>
          </c:tx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Micro!$B$24:$E$24</c:f>
              <c:strCache>
                <c:ptCount val="4"/>
                <c:pt idx="0">
                  <c:v>TCP</c:v>
                </c:pt>
                <c:pt idx="1">
                  <c:v> iperf</c:v>
                </c:pt>
                <c:pt idx="2">
                  <c:v> SCR</c:v>
                </c:pt>
                <c:pt idx="3">
                  <c:v> dd</c:v>
                </c:pt>
              </c:strCache>
            </c:strRef>
          </c:cat>
          <c:val>
            <c:numRef>
              <c:f>Micro!$B$28:$E$28</c:f>
              <c:numCache>
                <c:formatCode>General</c:formatCode>
                <c:ptCount val="4"/>
                <c:pt idx="0">
                  <c:v>841.44810666666672</c:v>
                </c:pt>
                <c:pt idx="1">
                  <c:v>1092.0243200000002</c:v>
                </c:pt>
                <c:pt idx="2">
                  <c:v>125.08159999999999</c:v>
                </c:pt>
                <c:pt idx="3">
                  <c:v>136.64986987758934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174464"/>
        <c:axId val="58180352"/>
      </c:barChart>
      <c:catAx>
        <c:axId val="58174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58180352"/>
        <c:crosses val="autoZero"/>
        <c:auto val="1"/>
        <c:lblAlgn val="ctr"/>
        <c:lblOffset val="100"/>
        <c:noMultiLvlLbl val="0"/>
      </c:catAx>
      <c:valAx>
        <c:axId val="58180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/>
                  <a:t>MB/s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5817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v>Map 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Sheet2!$B$14:$F$14</c:f>
              <c:numCache>
                <c:formatCode>General</c:formatCode>
                <c:ptCount val="5"/>
                <c:pt idx="1">
                  <c:v>275.44444444444446</c:v>
                </c:pt>
                <c:pt idx="4">
                  <c:v>51.8</c:v>
                </c:pt>
              </c:numCache>
            </c:numRef>
          </c:val>
        </c:ser>
        <c:ser>
          <c:idx val="3"/>
          <c:order val="1"/>
          <c:tx>
            <c:v>Reduce cached</c:v>
          </c:tx>
          <c:invertIfNegative val="0"/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Sheet2!$B$30:$F$30</c:f>
              <c:numCache>
                <c:formatCode>General</c:formatCode>
                <c:ptCount val="5"/>
                <c:pt idx="1">
                  <c:v>63.111111111111114</c:v>
                </c:pt>
                <c:pt idx="4">
                  <c:v>8.8000000000000007</c:v>
                </c:pt>
              </c:numCache>
            </c:numRef>
          </c:val>
        </c:ser>
        <c:ser>
          <c:idx val="0"/>
          <c:order val="2"/>
          <c:tx>
            <c:v>Map uncached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Sheet2!$B$13:$F$13</c:f>
              <c:numCache>
                <c:formatCode>General</c:formatCode>
                <c:ptCount val="5"/>
                <c:pt idx="0">
                  <c:v>280.3</c:v>
                </c:pt>
                <c:pt idx="3">
                  <c:v>54.8</c:v>
                </c:pt>
              </c:numCache>
            </c:numRef>
          </c:val>
        </c:ser>
        <c:ser>
          <c:idx val="1"/>
          <c:order val="3"/>
          <c:tx>
            <c:v>Reduce uncached</c:v>
          </c:tx>
          <c:invertIfNegative val="0"/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Sheet2!$B$29:$F$29</c:f>
              <c:numCache>
                <c:formatCode>General</c:formatCode>
                <c:ptCount val="5"/>
                <c:pt idx="0">
                  <c:v>61.7</c:v>
                </c:pt>
                <c:pt idx="3">
                  <c:v>9.1999999999999993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535552"/>
        <c:axId val="60537088"/>
      </c:barChart>
      <c:catAx>
        <c:axId val="60535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537088"/>
        <c:crosses val="autoZero"/>
        <c:auto val="1"/>
        <c:lblAlgn val="ctr"/>
        <c:lblOffset val="100"/>
        <c:noMultiLvlLbl val="0"/>
      </c:catAx>
      <c:valAx>
        <c:axId val="6053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535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v>Map 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Sheet2!$B$14:$F$14</c:f>
              <c:numCache>
                <c:formatCode>General</c:formatCode>
                <c:ptCount val="5"/>
                <c:pt idx="1">
                  <c:v>275.44444444444446</c:v>
                </c:pt>
                <c:pt idx="4">
                  <c:v>51.8</c:v>
                </c:pt>
              </c:numCache>
            </c:numRef>
          </c:val>
        </c:ser>
        <c:ser>
          <c:idx val="3"/>
          <c:order val="1"/>
          <c:tx>
            <c:v>Reduce cached</c:v>
          </c:tx>
          <c:invertIfNegative val="0"/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Sheet2!$B$30:$F$30</c:f>
              <c:numCache>
                <c:formatCode>General</c:formatCode>
                <c:ptCount val="5"/>
                <c:pt idx="1">
                  <c:v>63.111111111111114</c:v>
                </c:pt>
                <c:pt idx="4">
                  <c:v>8.8000000000000007</c:v>
                </c:pt>
              </c:numCache>
            </c:numRef>
          </c:val>
        </c:ser>
        <c:ser>
          <c:idx val="0"/>
          <c:order val="2"/>
          <c:tx>
            <c:v>Map uncached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Sheet2!$B$13:$F$13</c:f>
              <c:numCache>
                <c:formatCode>General</c:formatCode>
                <c:ptCount val="5"/>
                <c:pt idx="0">
                  <c:v>280.3</c:v>
                </c:pt>
                <c:pt idx="3">
                  <c:v>54.8</c:v>
                </c:pt>
              </c:numCache>
            </c:numRef>
          </c:val>
        </c:ser>
        <c:ser>
          <c:idx val="1"/>
          <c:order val="3"/>
          <c:tx>
            <c:v>Reduce uncached</c:v>
          </c:tx>
          <c:invertIfNegative val="0"/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Sheet2!$B$29:$F$29</c:f>
              <c:numCache>
                <c:formatCode>General</c:formatCode>
                <c:ptCount val="5"/>
                <c:pt idx="0">
                  <c:v>61.7</c:v>
                </c:pt>
                <c:pt idx="3">
                  <c:v>9.1999999999999993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831616"/>
        <c:axId val="60833152"/>
      </c:barChart>
      <c:catAx>
        <c:axId val="60831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33152"/>
        <c:crosses val="autoZero"/>
        <c:auto val="1"/>
        <c:lblAlgn val="ctr"/>
        <c:lblOffset val="100"/>
        <c:noMultiLvlLbl val="0"/>
      </c:catAx>
      <c:valAx>
        <c:axId val="60833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831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v>Map 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Sheet2!$B$14:$F$14</c:f>
              <c:numCache>
                <c:formatCode>General</c:formatCode>
                <c:ptCount val="5"/>
                <c:pt idx="1">
                  <c:v>275.44444444444446</c:v>
                </c:pt>
                <c:pt idx="4">
                  <c:v>51.8</c:v>
                </c:pt>
              </c:numCache>
            </c:numRef>
          </c:val>
        </c:ser>
        <c:ser>
          <c:idx val="3"/>
          <c:order val="1"/>
          <c:tx>
            <c:v>Reduce cached</c:v>
          </c:tx>
          <c:invertIfNegative val="0"/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Sheet2!$B$30:$F$30</c:f>
              <c:numCache>
                <c:formatCode>General</c:formatCode>
                <c:ptCount val="5"/>
                <c:pt idx="1">
                  <c:v>63.111111111111114</c:v>
                </c:pt>
                <c:pt idx="4">
                  <c:v>8.8000000000000007</c:v>
                </c:pt>
              </c:numCache>
            </c:numRef>
          </c:val>
        </c:ser>
        <c:ser>
          <c:idx val="0"/>
          <c:order val="2"/>
          <c:tx>
            <c:v>Map uncached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Sheet2!$B$13:$F$13</c:f>
              <c:numCache>
                <c:formatCode>General</c:formatCode>
                <c:ptCount val="5"/>
                <c:pt idx="0">
                  <c:v>280.3</c:v>
                </c:pt>
                <c:pt idx="3">
                  <c:v>54.8</c:v>
                </c:pt>
              </c:numCache>
            </c:numRef>
          </c:val>
        </c:ser>
        <c:ser>
          <c:idx val="1"/>
          <c:order val="3"/>
          <c:tx>
            <c:v>Reduce uncached</c:v>
          </c:tx>
          <c:invertIfNegative val="0"/>
          <c:cat>
            <c:strRef>
              <c:f>Sheet2!$B$1:$L$1</c:f>
              <c:strCache>
                <c:ptCount val="11"/>
                <c:pt idx="0">
                  <c:v>wordcount</c:v>
                </c:pt>
                <c:pt idx="1">
                  <c:v>wordcount cached</c:v>
                </c:pt>
                <c:pt idx="3">
                  <c:v>grep</c:v>
                </c:pt>
                <c:pt idx="4">
                  <c:v>grep cached</c:v>
                </c:pt>
                <c:pt idx="6">
                  <c:v>bytecount</c:v>
                </c:pt>
                <c:pt idx="7">
                  <c:v>bytecount cached</c:v>
                </c:pt>
                <c:pt idx="9">
                  <c:v>bytecount-2G</c:v>
                </c:pt>
                <c:pt idx="10">
                  <c:v>bytecount-2G cached</c:v>
                </c:pt>
              </c:strCache>
            </c:strRef>
          </c:cat>
          <c:val>
            <c:numRef>
              <c:f>Sheet2!$B$29:$F$29</c:f>
              <c:numCache>
                <c:formatCode>General</c:formatCode>
                <c:ptCount val="5"/>
                <c:pt idx="0">
                  <c:v>61.7</c:v>
                </c:pt>
                <c:pt idx="3">
                  <c:v>9.1999999999999993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894592"/>
        <c:axId val="60904576"/>
      </c:barChart>
      <c:catAx>
        <c:axId val="60894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904576"/>
        <c:crosses val="autoZero"/>
        <c:auto val="1"/>
        <c:lblAlgn val="ctr"/>
        <c:lblOffset val="100"/>
        <c:noMultiLvlLbl val="0"/>
      </c:catAx>
      <c:valAx>
        <c:axId val="60904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894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v>Map 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Sheet2!$E$14:$L$14</c:f>
              <c:numCache>
                <c:formatCode>General</c:formatCode>
                <c:ptCount val="8"/>
                <c:pt idx="1">
                  <c:v>51.8</c:v>
                </c:pt>
                <c:pt idx="4">
                  <c:v>38.799999999999997</c:v>
                </c:pt>
                <c:pt idx="7">
                  <c:v>34.700000000000003</c:v>
                </c:pt>
              </c:numCache>
            </c:numRef>
          </c:val>
        </c:ser>
        <c:ser>
          <c:idx val="3"/>
          <c:order val="1"/>
          <c:tx>
            <c:v>Reduce 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Sheet2!$E$30:$L$30</c:f>
              <c:numCache>
                <c:formatCode>General</c:formatCode>
                <c:ptCount val="8"/>
                <c:pt idx="1">
                  <c:v>8.8000000000000007</c:v>
                </c:pt>
                <c:pt idx="4">
                  <c:v>10.1</c:v>
                </c:pt>
                <c:pt idx="7">
                  <c:v>10.1</c:v>
                </c:pt>
              </c:numCache>
            </c:numRef>
          </c:val>
        </c:ser>
        <c:ser>
          <c:idx val="0"/>
          <c:order val="2"/>
          <c:tx>
            <c:v>Map uncached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Sheet2!$E$13:$L$13</c:f>
              <c:numCache>
                <c:formatCode>General</c:formatCode>
                <c:ptCount val="8"/>
                <c:pt idx="0">
                  <c:v>54.8</c:v>
                </c:pt>
                <c:pt idx="3">
                  <c:v>44.7</c:v>
                </c:pt>
                <c:pt idx="6">
                  <c:v>57.6</c:v>
                </c:pt>
              </c:numCache>
            </c:numRef>
          </c:val>
        </c:ser>
        <c:ser>
          <c:idx val="1"/>
          <c:order val="3"/>
          <c:tx>
            <c:v>Reduce uncached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Sheet2!$E$29:$L$29</c:f>
              <c:numCache>
                <c:formatCode>General</c:formatCode>
                <c:ptCount val="8"/>
                <c:pt idx="0">
                  <c:v>9.1999999999999993</c:v>
                </c:pt>
                <c:pt idx="3">
                  <c:v>9.3000000000000007</c:v>
                </c:pt>
                <c:pt idx="6">
                  <c:v>8.1999999999999993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626816"/>
        <c:axId val="60628352"/>
      </c:barChart>
      <c:catAx>
        <c:axId val="60626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628352"/>
        <c:crosses val="autoZero"/>
        <c:auto val="1"/>
        <c:lblAlgn val="ctr"/>
        <c:lblOffset val="100"/>
        <c:noMultiLvlLbl val="0"/>
      </c:catAx>
      <c:valAx>
        <c:axId val="6062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626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v>Map 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Sheet2!$E$14:$L$14</c:f>
              <c:numCache>
                <c:formatCode>General</c:formatCode>
                <c:ptCount val="8"/>
                <c:pt idx="1">
                  <c:v>51.8</c:v>
                </c:pt>
                <c:pt idx="4">
                  <c:v>38.799999999999997</c:v>
                </c:pt>
                <c:pt idx="7">
                  <c:v>34.700000000000003</c:v>
                </c:pt>
              </c:numCache>
            </c:numRef>
          </c:val>
        </c:ser>
        <c:ser>
          <c:idx val="3"/>
          <c:order val="1"/>
          <c:tx>
            <c:v>Reduce 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Sheet2!$E$30:$L$30</c:f>
              <c:numCache>
                <c:formatCode>General</c:formatCode>
                <c:ptCount val="8"/>
                <c:pt idx="1">
                  <c:v>8.8000000000000007</c:v>
                </c:pt>
                <c:pt idx="4">
                  <c:v>10.1</c:v>
                </c:pt>
                <c:pt idx="7">
                  <c:v>10.1</c:v>
                </c:pt>
              </c:numCache>
            </c:numRef>
          </c:val>
        </c:ser>
        <c:ser>
          <c:idx val="0"/>
          <c:order val="2"/>
          <c:tx>
            <c:v>Map uncached</c:v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Sheet2!$E$13:$L$13</c:f>
              <c:numCache>
                <c:formatCode>General</c:formatCode>
                <c:ptCount val="8"/>
                <c:pt idx="0">
                  <c:v>54.8</c:v>
                </c:pt>
                <c:pt idx="3">
                  <c:v>44.7</c:v>
                </c:pt>
                <c:pt idx="6">
                  <c:v>57.6</c:v>
                </c:pt>
              </c:numCache>
            </c:numRef>
          </c:val>
        </c:ser>
        <c:ser>
          <c:idx val="1"/>
          <c:order val="3"/>
          <c:tx>
            <c:v>Reduce uncached</c:v>
          </c:tx>
          <c:invertIfNegative val="0"/>
          <c:cat>
            <c:strRef>
              <c:f>Sheet2!$E$1:$L$1</c:f>
              <c:strCache>
                <c:ptCount val="8"/>
                <c:pt idx="0">
                  <c:v>grep</c:v>
                </c:pt>
                <c:pt idx="1">
                  <c:v>grep cached</c:v>
                </c:pt>
                <c:pt idx="3">
                  <c:v>bytecount</c:v>
                </c:pt>
                <c:pt idx="4">
                  <c:v>bytecount cached</c:v>
                </c:pt>
                <c:pt idx="6">
                  <c:v>bytecount-2G</c:v>
                </c:pt>
                <c:pt idx="7">
                  <c:v>bytecount-2G cached</c:v>
                </c:pt>
              </c:strCache>
            </c:strRef>
          </c:cat>
          <c:val>
            <c:numRef>
              <c:f>Sheet2!$E$29:$L$29</c:f>
              <c:numCache>
                <c:formatCode>General</c:formatCode>
                <c:ptCount val="8"/>
                <c:pt idx="0">
                  <c:v>9.1999999999999993</c:v>
                </c:pt>
                <c:pt idx="3">
                  <c:v>9.3000000000000007</c:v>
                </c:pt>
                <c:pt idx="6">
                  <c:v>8.1999999999999993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664832"/>
        <c:axId val="60666624"/>
      </c:barChart>
      <c:catAx>
        <c:axId val="60664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666624"/>
        <c:crosses val="autoZero"/>
        <c:auto val="1"/>
        <c:lblAlgn val="ctr"/>
        <c:lblOffset val="100"/>
        <c:noMultiLvlLbl val="0"/>
      </c:catAx>
      <c:valAx>
        <c:axId val="60666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0664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5454-9D5A-214B-8239-07786AA8993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26BF-97DA-EE45-9D67-FB56330F2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5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2EE-A886-C442-8C1F-21A4C715301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C9542-D81A-864F-A747-83A5F8ACB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7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9542-D81A-864F-A747-83A5F8ACB55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buClr>
                <a:srgbClr val="C02B5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BDBE-4C3A-0E44-9589-47371DC6F43B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5-54AF-7D49-A111-FB72ECD909ED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61522" y="31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2B61-67AE-844B-893E-ABDB7C4797D9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1EE-A7DC-1540-BFCA-245B51842D63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3730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730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7E0D-9AB0-5146-A88A-585CDDCBFEEB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1522" y="31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0" y="4809076"/>
            <a:ext cx="2565400" cy="694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4131" y="138854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599" y="4224874"/>
            <a:ext cx="2565401" cy="431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2389-7196-AC4A-BCBE-7D2D654295A4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1522" y="31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strip_v2_100212.jpg"/>
          <p:cNvPicPr>
            <a:picLocks noChangeAspect="1"/>
          </p:cNvPicPr>
          <p:nvPr userDrawn="1"/>
        </p:nvPicPr>
        <p:blipFill>
          <a:blip r:embed="rId8"/>
          <a:srcRect b="19943"/>
          <a:stretch>
            <a:fillRect/>
          </a:stretch>
        </p:blipFill>
        <p:spPr>
          <a:xfrm>
            <a:off x="0" y="6246220"/>
            <a:ext cx="9144000" cy="6117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522" y="31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02" y="1383127"/>
            <a:ext cx="8229600" cy="473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15" y="6356350"/>
            <a:ext cx="969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DD18076-68F1-8849-A6D0-ECBECB8D5DC0}" type="datetime1">
              <a:rPr lang="en-US" smtClean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163" y="6356350"/>
            <a:ext cx="560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500" y="1131373"/>
            <a:ext cx="8229600" cy="1588"/>
          </a:xfrm>
          <a:prstGeom prst="line">
            <a:avLst/>
          </a:prstGeom>
          <a:ln w="6350" cap="flat" cmpd="sng" algn="ctr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rgbClr val="0392B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8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18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1" y="-3969"/>
            <a:ext cx="9166225" cy="68746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31778" y="1355725"/>
            <a:ext cx="7540672" cy="184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In-memory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Caching in HDFS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Lower</a:t>
            </a:r>
            <a:r>
              <a:rPr lang="en-US" sz="3600" dirty="0" smtClean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 latency, same great taste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31778" y="3390743"/>
            <a:ext cx="7246347" cy="1037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BBC"/>
              </a:buClr>
              <a:buSzPct val="80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Andrew Wang |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awang@cloudera.com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BBC"/>
              </a:buClr>
              <a:buSzPct val="80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Colin McCabe </a:t>
            </a:r>
            <a:r>
              <a:rPr lang="en-US" sz="2000" dirty="0" smtClean="0">
                <a:solidFill>
                  <a:srgbClr val="76CDDD"/>
                </a:solidFill>
                <a:latin typeface="Calibri"/>
                <a:cs typeface="Calibri"/>
              </a:rPr>
              <a:t>|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cmccabe@cloudera.com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6CDDD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5175" y="3284339"/>
            <a:ext cx="7534656" cy="0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76CDDD">
                    <a:alpha val="70000"/>
                  </a:srgb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6300" y="1484567"/>
            <a:ext cx="1352550" cy="2137969"/>
            <a:chOff x="1026300" y="1484567"/>
            <a:chExt cx="1352550" cy="21379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5" y="1484567"/>
              <a:ext cx="1237500" cy="1239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6300" y="2914650"/>
              <a:ext cx="13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Alice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2571750"/>
            <a:ext cx="1543050" cy="1543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4333875"/>
            <a:ext cx="1543050" cy="15430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1924" y="1022902"/>
            <a:ext cx="333954" cy="119269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1924" y="2746927"/>
            <a:ext cx="333954" cy="1192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91924" y="4509052"/>
            <a:ext cx="333954" cy="1192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00325" y="1550504"/>
            <a:ext cx="3204127" cy="357809"/>
          </a:xfrm>
          <a:prstGeom prst="straightConnector1">
            <a:avLst/>
          </a:prstGeom>
          <a:ln w="76200">
            <a:prstDash val="soli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35788" y="4207652"/>
            <a:ext cx="1933574" cy="2158084"/>
            <a:chOff x="784613" y="4207652"/>
            <a:chExt cx="1933574" cy="215808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01" y="4207652"/>
              <a:ext cx="1450198" cy="145019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4613" y="5657850"/>
              <a:ext cx="1933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Rollup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2427674" y="1729408"/>
            <a:ext cx="3376778" cy="3118818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78850" y="3683070"/>
            <a:ext cx="3425602" cy="142233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52700" y="4848226"/>
            <a:ext cx="3251752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476499" y="3132814"/>
            <a:ext cx="3327953" cy="2105938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76498" y="5000625"/>
            <a:ext cx="3415426" cy="457202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52700" y="1908313"/>
            <a:ext cx="3251752" cy="3549514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6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6300" y="1484567"/>
            <a:ext cx="1352550" cy="2137969"/>
            <a:chOff x="1026300" y="1484567"/>
            <a:chExt cx="1352550" cy="21379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5" y="1484567"/>
              <a:ext cx="1237500" cy="1239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6300" y="2914650"/>
              <a:ext cx="13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Alice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891924" y="1022902"/>
            <a:ext cx="333954" cy="119269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00325" y="1550504"/>
            <a:ext cx="3204127" cy="357809"/>
          </a:xfrm>
          <a:prstGeom prst="straightConnector1">
            <a:avLst/>
          </a:prstGeom>
          <a:ln w="76200">
            <a:prstDash val="soli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57682" y="1359673"/>
            <a:ext cx="50092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257682" y="1540224"/>
            <a:ext cx="50092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59013" y="1798309"/>
            <a:ext cx="50092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59013" y="1978860"/>
            <a:ext cx="50092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39907" y="139839"/>
            <a:ext cx="3037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Extra copies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6300" y="1484567"/>
            <a:ext cx="1352550" cy="2137969"/>
            <a:chOff x="1026300" y="1484567"/>
            <a:chExt cx="1352550" cy="21379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5" y="1484567"/>
              <a:ext cx="1237500" cy="1239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6300" y="2914650"/>
              <a:ext cx="13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Alice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891924" y="1022902"/>
            <a:ext cx="333954" cy="119269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00325" y="1550504"/>
            <a:ext cx="3204127" cy="357809"/>
          </a:xfrm>
          <a:prstGeom prst="straightConnector1">
            <a:avLst/>
          </a:prstGeom>
          <a:ln w="76200">
            <a:prstDash val="soli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57682" y="1359673"/>
            <a:ext cx="50092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257682" y="1540224"/>
            <a:ext cx="50092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59013" y="1798309"/>
            <a:ext cx="50092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59013" y="1978860"/>
            <a:ext cx="50092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6" t="6691" r="17617" b="6484"/>
          <a:stretch/>
        </p:blipFill>
        <p:spPr>
          <a:xfrm>
            <a:off x="5379179" y="3429000"/>
            <a:ext cx="1359443" cy="136028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122515" y="2266122"/>
            <a:ext cx="0" cy="114697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56865" y="2266122"/>
            <a:ext cx="0" cy="115492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03815" y="5108382"/>
            <a:ext cx="3037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Checksum verification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9907" y="139839"/>
            <a:ext cx="3037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Extra copies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Explicitly </a:t>
            </a:r>
            <a:r>
              <a:rPr lang="en-US" sz="3200" dirty="0" smtClean="0"/>
              <a:t>pin </a:t>
            </a:r>
            <a:r>
              <a:rPr lang="en-US" sz="3200" dirty="0" smtClean="0">
                <a:solidFill>
                  <a:schemeClr val="accent6"/>
                </a:solidFill>
              </a:rPr>
              <a:t>hot </a:t>
            </a:r>
            <a:r>
              <a:rPr lang="en-US" sz="3200" dirty="0" smtClean="0"/>
              <a:t>datasets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Place </a:t>
            </a:r>
            <a:r>
              <a:rPr lang="en-US" sz="3200" dirty="0" smtClean="0"/>
              <a:t>tasks for </a:t>
            </a:r>
            <a:r>
              <a:rPr lang="en-US" sz="3200" dirty="0" smtClean="0">
                <a:solidFill>
                  <a:schemeClr val="accent6"/>
                </a:solidFill>
              </a:rPr>
              <a:t>memory </a:t>
            </a:r>
            <a:r>
              <a:rPr lang="en-US" sz="3200" dirty="0" smtClean="0">
                <a:solidFill>
                  <a:schemeClr val="accent6"/>
                </a:solidFill>
              </a:rPr>
              <a:t>locality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6"/>
                </a:solidFill>
              </a:rPr>
              <a:t>Zero overhead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reads of cached </a:t>
            </a:r>
            <a:r>
              <a:rPr lang="en-US" sz="3200" dirty="0" smtClean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Outline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Implementation</a:t>
            </a:r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modifications</a:t>
            </a:r>
          </a:p>
          <a:p>
            <a:pPr lvl="1"/>
            <a:r>
              <a:rPr lang="en-US" dirty="0" smtClean="0"/>
              <a:t>Zero-copy read API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err="1" smtClean="0"/>
              <a:t>Microbenchmarks</a:t>
            </a:r>
            <a:endParaRPr lang="en-US" dirty="0" smtClean="0"/>
          </a:p>
          <a:p>
            <a:pPr lvl="1"/>
            <a:r>
              <a:rPr lang="en-US" dirty="0" err="1" smtClean="0">
                <a:latin typeface="Calibri"/>
                <a:cs typeface="Calibri"/>
              </a:rPr>
              <a:t>MapReduce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/>
              <a:t>Impala</a:t>
            </a:r>
          </a:p>
          <a:p>
            <a:r>
              <a:rPr lang="en-US" dirty="0" smtClean="0">
                <a:latin typeface="Calibri"/>
                <a:cs typeface="Calibri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Outline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Implementation</a:t>
            </a:r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modifications</a:t>
            </a:r>
          </a:p>
          <a:p>
            <a:pPr lvl="1"/>
            <a:r>
              <a:rPr lang="en-US" dirty="0" smtClean="0"/>
              <a:t>Zero-copy read API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Microbenchmarks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MapReduce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alibri"/>
              <a:cs typeface="Calibri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Impala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9530" y="5070877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73829" y="3687440"/>
            <a:ext cx="1240009" cy="907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/>
          <p:cNvSpPr txBox="1">
            <a:spLocks/>
          </p:cNvSpPr>
          <p:nvPr/>
        </p:nvSpPr>
        <p:spPr>
          <a:xfrm>
            <a:off x="600902" y="1535527"/>
            <a:ext cx="8221969" cy="215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2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02B55"/>
              </a:buClr>
              <a:buSzPct val="80000"/>
              <a:buFont typeface="Arial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err="1" smtClean="0"/>
              <a:t>NameNode</a:t>
            </a:r>
            <a:r>
              <a:rPr lang="en-US" sz="3200" dirty="0" smtClean="0"/>
              <a:t> </a:t>
            </a:r>
            <a:r>
              <a:rPr lang="en-US" sz="3200" dirty="0"/>
              <a:t>schedules which </a:t>
            </a:r>
            <a:r>
              <a:rPr lang="en-US" sz="3200" dirty="0" err="1" smtClean="0"/>
              <a:t>DataNodes</a:t>
            </a:r>
            <a:r>
              <a:rPr lang="en-US" sz="3200" dirty="0" smtClean="0"/>
              <a:t> cache </a:t>
            </a:r>
            <a:r>
              <a:rPr lang="en-US" sz="3200" dirty="0"/>
              <a:t>each block </a:t>
            </a:r>
            <a:r>
              <a:rPr lang="en-US" sz="3200" dirty="0" smtClean="0"/>
              <a:t>of </a:t>
            </a:r>
            <a:r>
              <a:rPr lang="en-US" sz="3200" dirty="0"/>
              <a:t>a file.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958" y="4338801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289887" y="4338801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3873325" y="2955857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3838" y="2955857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54351" y="2959133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94864" y="2955861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76560" y="4058318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86153" y="4063100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42182" y="4060405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99961" y="4822457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2" idx="2"/>
            <a:endCxn id="9" idx="0"/>
          </p:cNvCxnSpPr>
          <p:nvPr/>
        </p:nvCxnSpPr>
        <p:spPr>
          <a:xfrm flipH="1">
            <a:off x="4442465" y="3689473"/>
            <a:ext cx="2722" cy="138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4781019" y="3687440"/>
            <a:ext cx="1508868" cy="8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84973" y="3173186"/>
            <a:ext cx="1320427" cy="5162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NameNode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8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4973" y="3173186"/>
            <a:ext cx="1320427" cy="5162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NameNode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79530" y="5070877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73828" y="3689473"/>
            <a:ext cx="1235529" cy="881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4442465" y="3689473"/>
            <a:ext cx="2722" cy="138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25786" y="3689473"/>
            <a:ext cx="1364101" cy="903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/>
          <p:cNvSpPr txBox="1">
            <a:spLocks/>
          </p:cNvSpPr>
          <p:nvPr/>
        </p:nvSpPr>
        <p:spPr>
          <a:xfrm>
            <a:off x="595360" y="1519144"/>
            <a:ext cx="8221969" cy="215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2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19B7DD"/>
              </a:buClr>
              <a:buSzPct val="80000"/>
              <a:buFont typeface="Arial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02B55"/>
              </a:buClr>
              <a:buSzPct val="80000"/>
              <a:buFont typeface="Arial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DataNodes</a:t>
            </a:r>
            <a:r>
              <a:rPr lang="en-US" sz="3200" dirty="0" smtClean="0"/>
              <a:t> periodically send cache reports describing which replicas they have cached.</a:t>
            </a:r>
            <a:endParaRPr lang="en-US" sz="3200" dirty="0" smtClean="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4396" y="5646475"/>
            <a:ext cx="176227" cy="162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93029" y="5646475"/>
            <a:ext cx="176227" cy="162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47958" y="4338801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1652824" y="4914399"/>
            <a:ext cx="176227" cy="162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61457" y="4914399"/>
            <a:ext cx="176227" cy="162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89887" y="4338801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394753" y="4914399"/>
            <a:ext cx="176227" cy="162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03386" y="4914399"/>
            <a:ext cx="176227" cy="162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Locations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01" y="1383127"/>
            <a:ext cx="8260069" cy="2034987"/>
          </a:xfrm>
        </p:spPr>
        <p:txBody>
          <a:bodyPr/>
          <a:lstStyle/>
          <a:p>
            <a:r>
              <a:rPr lang="en-US" dirty="0" smtClean="0"/>
              <a:t>Clients can ask the </a:t>
            </a:r>
            <a:r>
              <a:rPr lang="en-US" dirty="0" err="1" smtClean="0"/>
              <a:t>NameNode</a:t>
            </a:r>
            <a:r>
              <a:rPr lang="en-US" dirty="0" smtClean="0"/>
              <a:t> where a file is cached via </a:t>
            </a:r>
            <a:r>
              <a:rPr lang="en-US" b="1" dirty="0" err="1" smtClean="0"/>
              <a:t>getFileBlockLocations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79530" y="5070877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73829" y="3687440"/>
            <a:ext cx="1240009" cy="907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7958" y="4338801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289887" y="4338801"/>
            <a:ext cx="1325870" cy="486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cxnSp>
        <p:nvCxnSpPr>
          <p:cNvPr id="26" name="Straight Arrow Connector 25"/>
          <p:cNvCxnSpPr>
            <a:stCxn id="28" idx="2"/>
            <a:endCxn id="14" idx="0"/>
          </p:cNvCxnSpPr>
          <p:nvPr/>
        </p:nvCxnSpPr>
        <p:spPr>
          <a:xfrm flipH="1">
            <a:off x="4442465" y="3689473"/>
            <a:ext cx="2722" cy="138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>
            <a:off x="4781019" y="3687440"/>
            <a:ext cx="1508868" cy="8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84973" y="3173186"/>
            <a:ext cx="1320427" cy="5162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NameNode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289887" y="3173186"/>
            <a:ext cx="1325870" cy="4862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DFSClient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stCxn id="29" idx="1"/>
          </p:cNvCxnSpPr>
          <p:nvPr/>
        </p:nvCxnSpPr>
        <p:spPr>
          <a:xfrm flipH="1">
            <a:off x="5105400" y="3416326"/>
            <a:ext cx="1184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76560" y="4058318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86153" y="4063100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42182" y="4060405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99961" y="4822457"/>
            <a:ext cx="176227" cy="162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35678" y="3175881"/>
            <a:ext cx="176227" cy="162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91707" y="3173186"/>
            <a:ext cx="176227" cy="162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Directives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cache directive describes a file or directory that should be cached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Cache replication factor</a:t>
            </a:r>
          </a:p>
          <a:p>
            <a:r>
              <a:rPr lang="en-US" dirty="0" smtClean="0"/>
              <a:t>Stored permanently on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have </a:t>
            </a:r>
            <a:r>
              <a:rPr lang="en-US" dirty="0" smtClean="0">
                <a:solidFill>
                  <a:schemeClr val="accent2"/>
                </a:solidFill>
              </a:rPr>
              <a:t>cache pools</a:t>
            </a:r>
            <a:r>
              <a:rPr lang="en-US" dirty="0" smtClean="0"/>
              <a:t> for access control and quotas, but we won’t be covering that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6300" y="1484567"/>
            <a:ext cx="1352550" cy="2137969"/>
            <a:chOff x="1026300" y="1484567"/>
            <a:chExt cx="1352550" cy="21379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5" y="1484567"/>
              <a:ext cx="1237500" cy="1239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6300" y="2914650"/>
              <a:ext cx="13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Alice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2571750"/>
            <a:ext cx="1543050" cy="1543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2188" y="4314824"/>
            <a:ext cx="2714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Hadoop cluster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76498" y="139839"/>
            <a:ext cx="4086228" cy="2870061"/>
            <a:chOff x="2476498" y="139839"/>
            <a:chExt cx="4086228" cy="2870061"/>
          </a:xfrm>
        </p:grpSpPr>
        <p:sp>
          <p:nvSpPr>
            <p:cNvPr id="12" name="Arc 11"/>
            <p:cNvSpPr/>
            <p:nvPr/>
          </p:nvSpPr>
          <p:spPr>
            <a:xfrm>
              <a:off x="2476498" y="1038226"/>
              <a:ext cx="4086228" cy="1971674"/>
            </a:xfrm>
            <a:prstGeom prst="arc">
              <a:avLst>
                <a:gd name="adj1" fmla="val 11249683"/>
                <a:gd name="adj2" fmla="val 21013645"/>
              </a:avLst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3423" y="139839"/>
              <a:ext cx="1845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Query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76499" y="1061371"/>
            <a:ext cx="4086225" cy="2980265"/>
            <a:chOff x="2476499" y="1061371"/>
            <a:chExt cx="4086225" cy="2980265"/>
          </a:xfrm>
        </p:grpSpPr>
        <p:sp>
          <p:nvSpPr>
            <p:cNvPr id="13" name="Arc 12"/>
            <p:cNvSpPr/>
            <p:nvPr/>
          </p:nvSpPr>
          <p:spPr>
            <a:xfrm rot="10800000">
              <a:off x="2476499" y="1061371"/>
              <a:ext cx="4086225" cy="1971674"/>
            </a:xfrm>
            <a:prstGeom prst="arc">
              <a:avLst>
                <a:gd name="adj1" fmla="val 11249683"/>
                <a:gd name="adj2" fmla="val 21117459"/>
              </a:avLst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39112" y="3333750"/>
              <a:ext cx="24657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Result set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9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01" y="1383127"/>
            <a:ext cx="8260069" cy="20349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DataNode</a:t>
            </a:r>
            <a:r>
              <a:rPr lang="en-US" dirty="0" smtClean="0"/>
              <a:t> pins each cached block into the page cache using </a:t>
            </a:r>
            <a:r>
              <a:rPr lang="en-US" b="1" dirty="0" err="1" smtClean="0"/>
              <a:t>mlock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Because we’re using the page cache, the blocks don’t take up any space on the Java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98" y="3581567"/>
            <a:ext cx="1431762" cy="10154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04647" y="3575188"/>
            <a:ext cx="1841848" cy="23240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smtClean="0"/>
              <a:t>Page Cache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0887" y="4949007"/>
            <a:ext cx="1391184" cy="9502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DFSClient</a:t>
            </a: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85516" y="4059948"/>
            <a:ext cx="1704941" cy="19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3552071" y="4452257"/>
            <a:ext cx="1738386" cy="97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33830" y="4946742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2045" y="3581567"/>
            <a:ext cx="8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mlock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90457" y="4059948"/>
            <a:ext cx="435114" cy="39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read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can use the zero-copy read API to map the cached replica into their own address space</a:t>
            </a:r>
          </a:p>
          <a:p>
            <a:r>
              <a:rPr lang="en-US" dirty="0" smtClean="0"/>
              <a:t>The zero-copy API avoids the overhead of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system calls</a:t>
            </a:r>
          </a:p>
          <a:p>
            <a:r>
              <a:rPr lang="en-US" dirty="0" smtClean="0"/>
              <a:t>However, we don’t verify checksums when using the zero-copy API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z</a:t>
            </a:r>
            <a:r>
              <a:rPr lang="en-US" dirty="0" smtClean="0"/>
              <a:t>ero-copy API can be only used on cached data, or when the application computes its own checksums.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Checksums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skip checksum verification when reading cached data</a:t>
            </a:r>
          </a:p>
          <a:p>
            <a:pPr lvl="1"/>
            <a:r>
              <a:rPr lang="en-US" dirty="0" err="1" smtClean="0"/>
              <a:t>DataNode</a:t>
            </a:r>
            <a:r>
              <a:rPr lang="en-US" dirty="0" smtClean="0"/>
              <a:t> already checksums when caching the block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Client needs to know that the replica is cached</a:t>
            </a:r>
          </a:p>
          <a:p>
            <a:pPr lvl="1"/>
            <a:r>
              <a:rPr lang="en-US" dirty="0" err="1" smtClean="0"/>
              <a:t>DataNode</a:t>
            </a:r>
            <a:r>
              <a:rPr lang="en-US" dirty="0" smtClean="0"/>
              <a:t> needs to notify the client if the replica is </a:t>
            </a:r>
            <a:r>
              <a:rPr lang="en-US" dirty="0" err="1" smtClean="0"/>
              <a:t>uncached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Checksums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01" y="1383127"/>
            <a:ext cx="8260069" cy="203498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DataNode</a:t>
            </a:r>
            <a:r>
              <a:rPr lang="en-US" dirty="0" smtClean="0"/>
              <a:t> and </a:t>
            </a:r>
            <a:r>
              <a:rPr lang="en-US" dirty="0" err="1" smtClean="0"/>
              <a:t>DFSClient</a:t>
            </a:r>
            <a:r>
              <a:rPr lang="en-US" dirty="0" smtClean="0"/>
              <a:t> use shared memory segments to communicate which blocks are cached.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98" y="3581567"/>
            <a:ext cx="1431762" cy="10154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04647" y="3575188"/>
            <a:ext cx="1841848" cy="23240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smtClean="0"/>
              <a:t>Page Cache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0887" y="4949007"/>
            <a:ext cx="1391184" cy="9502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err="1" smtClean="0"/>
              <a:t>DFSClient</a:t>
            </a: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85516" y="4059948"/>
            <a:ext cx="1160656" cy="6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552071" y="5424139"/>
            <a:ext cx="1252576" cy="7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33830" y="3666221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3544" y="5030412"/>
            <a:ext cx="8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mlock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81652" y="4298851"/>
            <a:ext cx="1235529" cy="923330"/>
          </a:xfrm>
          <a:prstGeom prst="rect">
            <a:avLst/>
          </a:prstGeom>
          <a:solidFill>
            <a:schemeClr val="accent6">
              <a:lumMod val="60000"/>
              <a:lumOff val="40000"/>
              <a:alpha val="42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</a:p>
          <a:p>
            <a:r>
              <a:rPr lang="en-US" dirty="0" smtClean="0"/>
              <a:t>Segment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Outline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NameNode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DataNode</a:t>
            </a:r>
            <a:r>
              <a:rPr lang="en-US" dirty="0" smtClean="0">
                <a:solidFill>
                  <a:schemeClr val="tx1"/>
                </a:solidFill>
              </a:rPr>
              <a:t> modifications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Zero-copy read API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b="1" dirty="0" smtClean="0"/>
              <a:t>Single-Node </a:t>
            </a:r>
            <a:r>
              <a:rPr lang="en-US" b="1" dirty="0" err="1" smtClean="0"/>
              <a:t>Microbenchmarks</a:t>
            </a:r>
            <a:endParaRPr lang="en-US" b="1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MapReduce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alibri"/>
              <a:cs typeface="Calibri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Impala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Cluster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5 Nodes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 </a:t>
            </a:r>
            <a:r>
              <a:rPr lang="en-US" dirty="0" err="1" smtClean="0">
                <a:sym typeface="Wingdings" panose="05000000000000000000" pitchFamily="2" charset="2"/>
              </a:rPr>
              <a:t>NameNode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4 </a:t>
            </a:r>
            <a:r>
              <a:rPr lang="en-US" dirty="0" err="1" smtClean="0">
                <a:sym typeface="Wingdings" panose="05000000000000000000" pitchFamily="2" charset="2"/>
              </a:rPr>
              <a:t>DataNodes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48GB of RAM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Configured 38GB of HDFS cache per DN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11x SATA hard disks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2x4 core 2.13 GHz </a:t>
            </a:r>
            <a:r>
              <a:rPr lang="en-US" dirty="0" err="1" smtClean="0">
                <a:sym typeface="Wingdings" panose="05000000000000000000" pitchFamily="2" charset="2"/>
              </a:rPr>
              <a:t>Westmere</a:t>
            </a:r>
            <a:r>
              <a:rPr lang="en-US" dirty="0" smtClean="0">
                <a:sym typeface="Wingdings" panose="05000000000000000000" pitchFamily="2" charset="2"/>
              </a:rPr>
              <a:t> Xeon processors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10 </a:t>
            </a:r>
            <a:r>
              <a:rPr lang="en-US" dirty="0" err="1" smtClean="0">
                <a:sym typeface="Wingdings" panose="05000000000000000000" pitchFamily="2" charset="2"/>
              </a:rPr>
              <a:t>Gbit</a:t>
            </a:r>
            <a:r>
              <a:rPr lang="en-US" dirty="0" smtClean="0">
                <a:sym typeface="Wingdings" panose="05000000000000000000" pitchFamily="2" charset="2"/>
              </a:rPr>
              <a:t>/s full-bisection bandwidth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Single-Node </a:t>
            </a:r>
            <a:r>
              <a:rPr lang="en-US" dirty="0" err="1" smtClean="0"/>
              <a:t>Microbenchmarks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faster are cached and zero-copy reads?</a:t>
            </a:r>
          </a:p>
          <a:p>
            <a:r>
              <a:rPr lang="en-US" dirty="0" smtClean="0"/>
              <a:t>Introducing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vecsum</a:t>
            </a:r>
            <a:r>
              <a:rPr lang="en-US" dirty="0" smtClean="0"/>
              <a:t> (vector sum)</a:t>
            </a:r>
          </a:p>
          <a:p>
            <a:pPr lvl="1"/>
            <a:r>
              <a:rPr lang="en-US" dirty="0" smtClean="0"/>
              <a:t>Computes sums of a file of doubles</a:t>
            </a:r>
          </a:p>
          <a:p>
            <a:pPr lvl="1"/>
            <a:r>
              <a:rPr lang="en-US" dirty="0" smtClean="0"/>
              <a:t>Highly optimized: uses SSE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ibhdfs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Can toggle between various read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22347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7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ZCR 1GB vs 20GB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734531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51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checksums matters more when going faster</a:t>
            </a:r>
            <a:endParaRPr lang="en-US" dirty="0" smtClean="0"/>
          </a:p>
          <a:p>
            <a:r>
              <a:rPr lang="en-US" dirty="0" smtClean="0"/>
              <a:t>ZCR gets close to bus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~6GB/s</a:t>
            </a:r>
            <a:endParaRPr lang="en-US" dirty="0" smtClean="0"/>
          </a:p>
          <a:p>
            <a:r>
              <a:rPr lang="en-US" dirty="0" smtClean="0"/>
              <a:t>Need to reuse client-side </a:t>
            </a:r>
            <a:r>
              <a:rPr lang="en-US" dirty="0" err="1" smtClean="0"/>
              <a:t>mmaps</a:t>
            </a:r>
            <a:r>
              <a:rPr lang="en-US" dirty="0" smtClean="0"/>
              <a:t> for maximum </a:t>
            </a:r>
            <a:r>
              <a:rPr lang="en-US" dirty="0" err="1" smtClean="0"/>
              <a:t>perf</a:t>
            </a:r>
            <a:endParaRPr lang="en-US" dirty="0"/>
          </a:p>
          <a:p>
            <a:pPr lvl="1"/>
            <a:r>
              <a:rPr lang="en-US" dirty="0" err="1" smtClean="0"/>
              <a:t>page_fault</a:t>
            </a:r>
            <a:r>
              <a:rPr lang="en-US" dirty="0" smtClean="0"/>
              <a:t> </a:t>
            </a:r>
            <a:r>
              <a:rPr lang="en-US" dirty="0" smtClean="0"/>
              <a:t>function is 1.16% of cycles in 1G</a:t>
            </a:r>
          </a:p>
          <a:p>
            <a:pPr lvl="1"/>
            <a:r>
              <a:rPr lang="en-US" dirty="0" smtClean="0"/>
              <a:t>17.55% in 20G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2571750"/>
            <a:ext cx="15430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4333875"/>
            <a:ext cx="1543050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5" y="1484567"/>
            <a:ext cx="1237500" cy="12395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6300" y="2914650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Alice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0062" y="5962650"/>
            <a:ext cx="257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Fresh data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00325" y="2571750"/>
            <a:ext cx="3619500" cy="2333625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CPU </a:t>
            </a:r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88223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15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ZCR more CPU-efficient?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066"/>
            <a:ext cx="9144000" cy="2577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1775"/>
            <a:ext cx="914400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ZCR more CPU-efficient?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066"/>
            <a:ext cx="9144000" cy="2577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1775"/>
            <a:ext cx="9144000" cy="2270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r="46249" b="9936"/>
          <a:stretch/>
        </p:blipFill>
        <p:spPr>
          <a:xfrm>
            <a:off x="666750" y="1174066"/>
            <a:ext cx="4248150" cy="23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Remote Cached vs. Local </a:t>
            </a:r>
            <a:r>
              <a:rPr lang="en-US" dirty="0" err="1" smtClean="0">
                <a:solidFill>
                  <a:srgbClr val="0392B2"/>
                </a:solidFill>
                <a:latin typeface="Calibri"/>
                <a:cs typeface="Calibri"/>
              </a:rPr>
              <a:t>Uncached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Zero-copy is only possible for local cached data</a:t>
            </a:r>
          </a:p>
          <a:p>
            <a:r>
              <a:rPr lang="en-US" dirty="0" smtClean="0"/>
              <a:t>Is it better to read from remote cache, or local disk?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Remote Cached vs. Local </a:t>
            </a:r>
            <a:r>
              <a:rPr lang="en-US" dirty="0" err="1"/>
              <a:t>U</a:t>
            </a:r>
            <a:r>
              <a:rPr lang="en-US" dirty="0" err="1" smtClean="0">
                <a:solidFill>
                  <a:srgbClr val="0392B2"/>
                </a:solidFill>
                <a:latin typeface="Calibri"/>
                <a:cs typeface="Calibri"/>
              </a:rPr>
              <a:t>ncached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256638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00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392B2"/>
                </a:solidFill>
                <a:latin typeface="Calibri"/>
                <a:cs typeface="Calibri"/>
              </a:rPr>
              <a:t>Microbenchmark</a:t>
            </a:r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 Conclusions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Short-circuit reads </a:t>
            </a:r>
            <a:r>
              <a:rPr lang="en-US" dirty="0" smtClean="0"/>
              <a:t>need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less CPU than TCP reads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ZCR is even more efficient, because it avoids a copy</a:t>
            </a:r>
          </a:p>
          <a:p>
            <a:r>
              <a:rPr lang="en-US" dirty="0" smtClean="0"/>
              <a:t>ZCR goes much faster when re-reading the same data, because it can </a:t>
            </a:r>
            <a:r>
              <a:rPr lang="en-US" dirty="0" smtClean="0"/>
              <a:t>avoid </a:t>
            </a:r>
            <a:r>
              <a:rPr lang="en-US" dirty="0" err="1" smtClean="0"/>
              <a:t>mmap</a:t>
            </a:r>
            <a:r>
              <a:rPr lang="en-US" dirty="0" smtClean="0"/>
              <a:t> page </a:t>
            </a:r>
            <a:r>
              <a:rPr lang="en-US" dirty="0" smtClean="0"/>
              <a:t>faults</a:t>
            </a:r>
            <a:endParaRPr lang="en-US" dirty="0" smtClean="0"/>
          </a:p>
          <a:p>
            <a:r>
              <a:rPr lang="en-US" dirty="0" smtClean="0"/>
              <a:t>Network and </a:t>
            </a:r>
            <a:r>
              <a:rPr lang="en-US" dirty="0" smtClean="0"/>
              <a:t>disk may be bottleneck for remote or </a:t>
            </a:r>
            <a:r>
              <a:rPr lang="en-US" dirty="0" err="1" smtClean="0"/>
              <a:t>uncached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Outline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NameNode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DataNode</a:t>
            </a:r>
            <a:r>
              <a:rPr lang="en-US" dirty="0" smtClean="0">
                <a:solidFill>
                  <a:schemeClr val="tx1"/>
                </a:solidFill>
              </a:rPr>
              <a:t> modifications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Zero-copy read API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err="1" smtClean="0"/>
              <a:t>Microbenchmarks</a:t>
            </a:r>
            <a:endParaRPr lang="en-US" dirty="0" smtClean="0"/>
          </a:p>
          <a:p>
            <a:pPr lvl="1"/>
            <a:r>
              <a:rPr lang="en-US" b="1" dirty="0" err="1" smtClean="0">
                <a:latin typeface="Calibri"/>
                <a:cs typeface="Calibri"/>
              </a:rPr>
              <a:t>MapReduce</a:t>
            </a:r>
            <a:endParaRPr lang="en-US" b="1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Impala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Started with example MR jobs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Wordcount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Grep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Same 4 DN cluster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38GB HDFS cache per DN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11 disks per DN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17GB of Wikipedia text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Small enough to fit into cache at 3x replication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Ran each job 10 times, took the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and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351485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69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and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27641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19725" y="2025789"/>
            <a:ext cx="2562225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</a:rPr>
              <a:t>Almost no speedup!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2571750"/>
            <a:ext cx="15430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4333875"/>
            <a:ext cx="1543050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5" y="1484567"/>
            <a:ext cx="1237500" cy="12395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0062" y="5962650"/>
            <a:ext cx="257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Fresh data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00325" y="2571750"/>
            <a:ext cx="3619500" cy="2333625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5" y="3381375"/>
            <a:ext cx="2438400" cy="2438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921775" y="4905375"/>
            <a:ext cx="3450450" cy="566737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21775" y="5419725"/>
            <a:ext cx="3298050" cy="104775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17025" y="5614987"/>
            <a:ext cx="3355200" cy="566739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21775" y="4114800"/>
            <a:ext cx="3450450" cy="1304925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and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761205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57350" y="1302425"/>
            <a:ext cx="238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~60MB/s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5037" y="3781425"/>
            <a:ext cx="238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~330MB/s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9212" y="2010311"/>
            <a:ext cx="3267075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</a:rPr>
              <a:t>Not I/O bound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4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and </a:t>
            </a:r>
            <a:r>
              <a:rPr lang="en-US" dirty="0" err="1"/>
              <a:t>g</a:t>
            </a:r>
            <a:r>
              <a:rPr lang="en-US" dirty="0" err="1" smtClean="0"/>
              <a:t>rep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End-to-end latency barely changes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These MR jobs are simply not I/O bound!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Best map phase throughput was about 330MB/s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44 disks can theoretically do 4400MB/s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Further </a:t>
            </a:r>
            <a:r>
              <a:rPr lang="en-US" dirty="0" smtClean="0">
                <a:sym typeface="Wingdings" panose="05000000000000000000" pitchFamily="2" charset="2"/>
              </a:rPr>
              <a:t>reasoning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Long JVM startup and initialization </a:t>
            </a:r>
            <a:r>
              <a:rPr lang="en-US" dirty="0" smtClean="0">
                <a:sym typeface="Wingdings" panose="05000000000000000000" pitchFamily="2" charset="2"/>
              </a:rPr>
              <a:t>time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Many copies in </a:t>
            </a:r>
            <a:r>
              <a:rPr lang="en-US" dirty="0" err="1" smtClean="0">
                <a:sym typeface="Wingdings" panose="05000000000000000000" pitchFamily="2" charset="2"/>
              </a:rPr>
              <a:t>TextInputFormat</a:t>
            </a:r>
            <a:r>
              <a:rPr lang="en-US" dirty="0" smtClean="0">
                <a:sym typeface="Wingdings" panose="05000000000000000000" pitchFamily="2" charset="2"/>
              </a:rPr>
              <a:t>, doesn’t use zero-copy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Caching </a:t>
            </a:r>
            <a:r>
              <a:rPr lang="en-US" dirty="0">
                <a:sym typeface="Wingdings" panose="05000000000000000000" pitchFamily="2" charset="2"/>
              </a:rPr>
              <a:t>input data doesn’t help reduce </a:t>
            </a:r>
            <a:r>
              <a:rPr lang="en-US" dirty="0" smtClean="0">
                <a:sym typeface="Wingdings" panose="05000000000000000000" pitchFamily="2" charset="2"/>
              </a:rPr>
              <a:t>step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bytecount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Trivial version of </a:t>
            </a:r>
            <a:r>
              <a:rPr lang="en-US" dirty="0" err="1" smtClean="0">
                <a:sym typeface="Wingdings" panose="05000000000000000000" pitchFamily="2" charset="2"/>
              </a:rPr>
              <a:t>wordcount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Counts # of occurrences of byte values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Heavily CPU optimized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mapper processes an entire block via ZCR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additional copies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record slop across block boundaries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Fast inner loop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Very unrealistic job, but serves as a best case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Also tried 2GB block size to amortize startup costs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42111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02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235708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19625" y="1047750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1.3x faster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57700" y="1713131"/>
            <a:ext cx="923925" cy="147774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81700" y="1713131"/>
            <a:ext cx="1857375" cy="1753969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31795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34150" y="4953000"/>
            <a:ext cx="23622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Still only ~500MB/s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 flipV="1">
            <a:off x="7715250" y="3867150"/>
            <a:ext cx="247650" cy="108585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MR jobs will see marginal improvement</a:t>
            </a:r>
          </a:p>
          <a:p>
            <a:pPr lvl="1"/>
            <a:r>
              <a:rPr lang="en-US" dirty="0" smtClean="0"/>
              <a:t>Startup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CPU </a:t>
            </a:r>
            <a:r>
              <a:rPr lang="en-US" dirty="0" smtClean="0"/>
              <a:t>inefficiencies</a:t>
            </a:r>
          </a:p>
          <a:p>
            <a:pPr lvl="1"/>
            <a:r>
              <a:rPr lang="en-US" dirty="0" smtClean="0"/>
              <a:t>Shuffle and reduce steps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 err="1" smtClean="0"/>
              <a:t>bytecount</a:t>
            </a:r>
            <a:r>
              <a:rPr lang="en-US" dirty="0" smtClean="0"/>
              <a:t> sees only modest gains</a:t>
            </a:r>
          </a:p>
          <a:p>
            <a:pPr lvl="1"/>
            <a:r>
              <a:rPr lang="en-US" dirty="0" smtClean="0"/>
              <a:t>1.3x </a:t>
            </a:r>
            <a:r>
              <a:rPr lang="en-US" dirty="0" smtClean="0"/>
              <a:t>faster than disk</a:t>
            </a:r>
            <a:endParaRPr lang="en-US" dirty="0" smtClean="0"/>
          </a:p>
          <a:p>
            <a:pPr lvl="1"/>
            <a:r>
              <a:rPr lang="en-US" dirty="0" smtClean="0"/>
              <a:t>500MB/s </a:t>
            </a:r>
            <a:r>
              <a:rPr lang="en-US" dirty="0" smtClean="0"/>
              <a:t>with caching and ZCR</a:t>
            </a:r>
            <a:endParaRPr lang="en-US" dirty="0" smtClean="0"/>
          </a:p>
          <a:p>
            <a:pPr lvl="1"/>
            <a:r>
              <a:rPr lang="en-US" dirty="0" smtClean="0"/>
              <a:t>Nowhere close to GB/s possible with memory</a:t>
            </a:r>
          </a:p>
          <a:p>
            <a:r>
              <a:rPr lang="en-US" dirty="0" smtClean="0"/>
              <a:t>Needs more work to take full advantage of </a:t>
            </a:r>
            <a:r>
              <a:rPr lang="en-US" dirty="0" smtClean="0"/>
              <a:t>caching!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Outline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NameNode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DataNode</a:t>
            </a:r>
            <a:r>
              <a:rPr lang="en-US" dirty="0" smtClean="0">
                <a:solidFill>
                  <a:schemeClr val="tx1"/>
                </a:solidFill>
              </a:rPr>
              <a:t> modifications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Zero-copy read API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err="1" smtClean="0"/>
              <a:t>Microbenchmarks</a:t>
            </a:r>
            <a:endParaRPr lang="en-US" dirty="0" smtClean="0"/>
          </a:p>
          <a:p>
            <a:pPr lvl="1"/>
            <a:r>
              <a:rPr lang="en-US" dirty="0" err="1" smtClean="0">
                <a:latin typeface="Calibri"/>
                <a:cs typeface="Calibri"/>
              </a:rPr>
              <a:t>MapReduce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b="1" dirty="0" smtClean="0"/>
              <a:t>Impala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Impala Benchmarks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OLAP database developed by </a:t>
            </a:r>
            <a:r>
              <a:rPr lang="en-US" dirty="0" err="1" smtClean="0"/>
              <a:t>Cloudera</a:t>
            </a:r>
            <a:endParaRPr lang="en-US" dirty="0" smtClean="0"/>
          </a:p>
          <a:p>
            <a:r>
              <a:rPr lang="en-US" dirty="0" smtClean="0"/>
              <a:t>Tested with Impala </a:t>
            </a:r>
            <a:r>
              <a:rPr lang="en-US" dirty="0"/>
              <a:t>1.3 (CDH 5.0</a:t>
            </a:r>
            <a:r>
              <a:rPr lang="en-US" dirty="0" smtClean="0"/>
              <a:t>)</a:t>
            </a:r>
          </a:p>
          <a:p>
            <a:r>
              <a:rPr lang="en-US" dirty="0"/>
              <a:t>Same 4 DN cluster as MR section</a:t>
            </a:r>
          </a:p>
          <a:p>
            <a:pPr lvl="1"/>
            <a:r>
              <a:rPr lang="en-US" dirty="0"/>
              <a:t>38GB of 48GB per DN configured as HDFS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152GB </a:t>
            </a:r>
            <a:r>
              <a:rPr lang="en-US" dirty="0"/>
              <a:t>aggregate HDFS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11 disks per DN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Impala Benchmarks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1TB TPC-DS </a:t>
            </a:r>
            <a:r>
              <a:rPr lang="en-US" dirty="0" err="1" smtClean="0"/>
              <a:t>store_sales</a:t>
            </a:r>
            <a:r>
              <a:rPr lang="en-US" dirty="0" smtClean="0"/>
              <a:t> table, text format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count(*)</a:t>
            </a:r>
            <a:r>
              <a:rPr lang="en-US" dirty="0" smtClean="0"/>
              <a:t> on different numbers of partitions</a:t>
            </a:r>
          </a:p>
          <a:p>
            <a:pPr lvl="1"/>
            <a:r>
              <a:rPr lang="en-US" dirty="0" smtClean="0"/>
              <a:t>Has to scan all the data, no skipping</a:t>
            </a:r>
            <a:endParaRPr lang="en-US" dirty="0"/>
          </a:p>
          <a:p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51GB small query (34% cache capacity)</a:t>
            </a:r>
          </a:p>
          <a:p>
            <a:pPr lvl="1"/>
            <a:r>
              <a:rPr lang="en-US" dirty="0" smtClean="0"/>
              <a:t>148GB big query (98% cache capacity)</a:t>
            </a:r>
          </a:p>
          <a:p>
            <a:pPr lvl="1"/>
            <a:r>
              <a:rPr lang="en-US" dirty="0" smtClean="0"/>
              <a:t>Small query with concurrent workload</a:t>
            </a:r>
          </a:p>
          <a:p>
            <a:r>
              <a:rPr lang="en-US" dirty="0" smtClean="0"/>
              <a:t>Tested “cold” and “hot”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3 &gt; /</a:t>
            </a:r>
            <a:r>
              <a:rPr lang="en-US" dirty="0" err="1" smtClean="0"/>
              <a:t>proc</a:t>
            </a:r>
            <a:r>
              <a:rPr lang="en-US" dirty="0" smtClean="0"/>
              <a:t>/sys/</a:t>
            </a:r>
            <a:r>
              <a:rPr lang="en-US" dirty="0" err="1" smtClean="0"/>
              <a:t>vm</a:t>
            </a:r>
            <a:r>
              <a:rPr lang="en-US" dirty="0" smtClean="0"/>
              <a:t>/</a:t>
            </a:r>
            <a:r>
              <a:rPr lang="en-US" dirty="0" err="1" smtClean="0"/>
              <a:t>drop_caches</a:t>
            </a:r>
            <a:endParaRPr lang="en-US" dirty="0" smtClean="0"/>
          </a:p>
          <a:p>
            <a:pPr lvl="1"/>
            <a:r>
              <a:rPr lang="en-US" dirty="0" smtClean="0"/>
              <a:t>Lets us compare HDFS caching against page cache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6300" y="1484567"/>
            <a:ext cx="1352550" cy="2137969"/>
            <a:chOff x="1026300" y="1484567"/>
            <a:chExt cx="1352550" cy="21379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5" y="1484567"/>
              <a:ext cx="1237500" cy="1239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6300" y="2914650"/>
              <a:ext cx="13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Alice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2571750"/>
            <a:ext cx="1543050" cy="1543050"/>
          </a:xfrm>
          <a:prstGeom prst="rect">
            <a:avLst/>
          </a:prstGeom>
        </p:spPr>
      </p:pic>
      <p:sp>
        <p:nvSpPr>
          <p:cNvPr id="12" name="Arc 11"/>
          <p:cNvSpPr/>
          <p:nvPr/>
        </p:nvSpPr>
        <p:spPr>
          <a:xfrm>
            <a:off x="2476498" y="1038226"/>
            <a:ext cx="4086228" cy="1971674"/>
          </a:xfrm>
          <a:prstGeom prst="arc">
            <a:avLst>
              <a:gd name="adj1" fmla="val 11249683"/>
              <a:gd name="adj2" fmla="val 21013645"/>
            </a:avLst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 rot="10800000">
            <a:off x="2476499" y="1061371"/>
            <a:ext cx="4086225" cy="1971674"/>
          </a:xfrm>
          <a:prstGeom prst="arc">
            <a:avLst>
              <a:gd name="adj1" fmla="val 11249683"/>
              <a:gd name="adj2" fmla="val 21117459"/>
            </a:avLst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4333875"/>
            <a:ext cx="1543050" cy="15430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5788" y="4207652"/>
            <a:ext cx="1933574" cy="2158084"/>
            <a:chOff x="784613" y="4207652"/>
            <a:chExt cx="1933574" cy="215808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01" y="4207652"/>
              <a:ext cx="1450198" cy="145019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84613" y="5657850"/>
              <a:ext cx="1933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Rollup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2427674" y="1619250"/>
            <a:ext cx="4230301" cy="3228975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78850" y="3771900"/>
            <a:ext cx="4431525" cy="133350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52700" y="4848226"/>
            <a:ext cx="4105275" cy="457199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1"/>
          </p:cNvCxnSpPr>
          <p:nvPr/>
        </p:nvCxnSpPr>
        <p:spPr>
          <a:xfrm flipV="1">
            <a:off x="2476499" y="3343275"/>
            <a:ext cx="4181476" cy="1895475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76498" y="5000625"/>
            <a:ext cx="4181477" cy="304801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52700" y="1876425"/>
            <a:ext cx="4257675" cy="3581401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31879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848286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>
            <a:stCxn id="8" idx="1"/>
          </p:cNvCxnSpPr>
          <p:nvPr/>
        </p:nvCxnSpPr>
        <p:spPr>
          <a:xfrm flipH="1" flipV="1">
            <a:off x="2876550" y="2266950"/>
            <a:ext cx="657225" cy="838914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3775" y="2813476"/>
            <a:ext cx="21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2550 MB/s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410450" y="3607801"/>
            <a:ext cx="209550" cy="659399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6062" y="2998052"/>
            <a:ext cx="204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17 GB/s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5424" y="1682175"/>
            <a:ext cx="210502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I/O bound!</a:t>
            </a:r>
          </a:p>
        </p:txBody>
      </p:sp>
    </p:spTree>
    <p:extLst>
      <p:ext uri="{BB962C8B-B14F-4D97-AF65-F5344CB8AC3E}">
        <p14:creationId xmlns:p14="http://schemas.microsoft.com/office/powerpoint/2010/main" val="557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772702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200400" y="2352675"/>
            <a:ext cx="0" cy="188595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5675" y="2699176"/>
            <a:ext cx="3143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3.4x faster,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disk vs. memory</a:t>
            </a:r>
          </a:p>
        </p:txBody>
      </p:sp>
    </p:spTree>
    <p:extLst>
      <p:ext uri="{BB962C8B-B14F-4D97-AF65-F5344CB8AC3E}">
        <p14:creationId xmlns:p14="http://schemas.microsoft.com/office/powerpoint/2010/main" val="4983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20032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905500" y="4543425"/>
            <a:ext cx="1743075" cy="11430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81450" y="2876550"/>
            <a:ext cx="4619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1.3x after </a:t>
            </a:r>
            <a:r>
              <a:rPr lang="en-US" sz="3200" b="1" dirty="0" err="1" smtClean="0">
                <a:solidFill>
                  <a:schemeClr val="accent2"/>
                </a:solidFill>
              </a:rPr>
              <a:t>warmup</a:t>
            </a:r>
            <a:r>
              <a:rPr lang="en-US" sz="3200" b="1" dirty="0" smtClean="0">
                <a:solidFill>
                  <a:schemeClr val="accent2"/>
                </a:solidFill>
              </a:rPr>
              <a:t>, still wins on CPU efficiency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509063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2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595011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200400" y="2352675"/>
            <a:ext cx="0" cy="207645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6625" y="2613451"/>
            <a:ext cx="210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4.2x faster, disk vs </a:t>
            </a:r>
            <a:r>
              <a:rPr lang="en-US" sz="3200" b="1" dirty="0" err="1" smtClean="0">
                <a:solidFill>
                  <a:schemeClr val="accent2"/>
                </a:solidFill>
              </a:rPr>
              <a:t>mem</a:t>
            </a:r>
            <a:endParaRPr lang="en-US" sz="32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828665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6629400" y="2714625"/>
            <a:ext cx="0" cy="1857375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8950" y="2526624"/>
            <a:ext cx="2171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4.3x faster, doesn’t fit in page cache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1288375"/>
            <a:ext cx="36957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Cannot schedule for page cache locality</a:t>
            </a:r>
          </a:p>
        </p:txBody>
      </p:sp>
    </p:spTree>
    <p:extLst>
      <p:ext uri="{BB962C8B-B14F-4D97-AF65-F5344CB8AC3E}">
        <p14:creationId xmlns:p14="http://schemas.microsoft.com/office/powerpoint/2010/main" val="34423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Query with Concurrent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676368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Query with Concurrent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38945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609975" y="2543175"/>
            <a:ext cx="0" cy="2143125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724" y="2931377"/>
            <a:ext cx="4733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7x faster when small query working set is cached</a:t>
            </a:r>
          </a:p>
        </p:txBody>
      </p:sp>
    </p:spTree>
    <p:extLst>
      <p:ext uri="{BB962C8B-B14F-4D97-AF65-F5344CB8AC3E}">
        <p14:creationId xmlns:p14="http://schemas.microsoft.com/office/powerpoint/2010/main" val="1456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Query with Concurrent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269973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562601" y="4686300"/>
            <a:ext cx="1419224" cy="219076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0550" y="3207511"/>
            <a:ext cx="4229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2x slower than isolated, CPU contention</a:t>
            </a:r>
          </a:p>
        </p:txBody>
      </p:sp>
    </p:spTree>
    <p:extLst>
      <p:ext uri="{BB962C8B-B14F-4D97-AF65-F5344CB8AC3E}">
        <p14:creationId xmlns:p14="http://schemas.microsoft.com/office/powerpoint/2010/main" val="8844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hotspots</a:t>
            </a:r>
          </a:p>
          <a:p>
            <a:pPr lvl="1"/>
            <a:r>
              <a:rPr lang="en-US" dirty="0" smtClean="0"/>
              <a:t>Everyone wants to query some fresh data</a:t>
            </a:r>
          </a:p>
          <a:p>
            <a:pPr lvl="1"/>
            <a:r>
              <a:rPr lang="en-US" dirty="0" smtClean="0"/>
              <a:t>Shared disks are unable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handle </a:t>
            </a:r>
            <a:r>
              <a:rPr lang="en-US" dirty="0" smtClean="0">
                <a:solidFill>
                  <a:schemeClr val="accent2"/>
                </a:solidFill>
              </a:rPr>
              <a:t>high </a:t>
            </a:r>
            <a:r>
              <a:rPr lang="en-US" dirty="0" smtClean="0">
                <a:solidFill>
                  <a:schemeClr val="accent2"/>
                </a:solidFill>
              </a:rPr>
              <a:t>load</a:t>
            </a:r>
          </a:p>
          <a:p>
            <a:r>
              <a:rPr lang="en-US" dirty="0" smtClean="0"/>
              <a:t>Mixed workloads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analyst making small </a:t>
            </a:r>
            <a:r>
              <a:rPr lang="en-US" dirty="0"/>
              <a:t>point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Rollup job scanning all the data</a:t>
            </a:r>
            <a:endParaRPr lang="en-US" dirty="0"/>
          </a:p>
          <a:p>
            <a:pPr lvl="1"/>
            <a:r>
              <a:rPr lang="en-US" dirty="0" smtClean="0"/>
              <a:t>Point query latency suffers because of </a:t>
            </a:r>
            <a:r>
              <a:rPr lang="en-US" dirty="0" smtClean="0">
                <a:solidFill>
                  <a:schemeClr val="accent2"/>
                </a:solidFill>
              </a:rPr>
              <a:t>I/O contention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Same theme: </a:t>
            </a:r>
            <a:r>
              <a:rPr lang="en-US" dirty="0" smtClean="0">
                <a:solidFill>
                  <a:schemeClr val="accent2"/>
                </a:solidFill>
              </a:rPr>
              <a:t>disk I/O contention!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Impala 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cache is </a:t>
            </a:r>
            <a:r>
              <a:rPr lang="en-US" dirty="0" smtClean="0">
                <a:solidFill>
                  <a:schemeClr val="accent2"/>
                </a:solidFill>
              </a:rPr>
              <a:t>faster</a:t>
            </a:r>
            <a:r>
              <a:rPr lang="en-US" dirty="0" smtClean="0"/>
              <a:t> than disk or page cache</a:t>
            </a:r>
          </a:p>
          <a:p>
            <a:r>
              <a:rPr lang="en-US" dirty="0" smtClean="0"/>
              <a:t>ZCR is </a:t>
            </a:r>
            <a:r>
              <a:rPr lang="en-US" dirty="0" smtClean="0">
                <a:solidFill>
                  <a:schemeClr val="accent2"/>
                </a:solidFill>
              </a:rPr>
              <a:t>more efficient </a:t>
            </a:r>
            <a:r>
              <a:rPr lang="en-US" dirty="0" smtClean="0"/>
              <a:t>than SCR from page cache</a:t>
            </a:r>
          </a:p>
          <a:p>
            <a:r>
              <a:rPr lang="en-US" dirty="0" smtClean="0"/>
              <a:t>Better when working set is approx. cluster memory</a:t>
            </a:r>
          </a:p>
          <a:p>
            <a:pPr lvl="1"/>
            <a:r>
              <a:rPr lang="en-US" dirty="0" smtClean="0"/>
              <a:t>Can schedule tasks for </a:t>
            </a:r>
            <a:r>
              <a:rPr lang="en-US" dirty="0" smtClean="0">
                <a:solidFill>
                  <a:schemeClr val="accent2"/>
                </a:solidFill>
              </a:rPr>
              <a:t>cache locality</a:t>
            </a:r>
          </a:p>
          <a:p>
            <a:r>
              <a:rPr lang="en-US" dirty="0" smtClean="0"/>
              <a:t>Significantly better for </a:t>
            </a:r>
            <a:r>
              <a:rPr lang="en-US" dirty="0" smtClean="0">
                <a:solidFill>
                  <a:schemeClr val="accent2"/>
                </a:solidFill>
              </a:rPr>
              <a:t>concurrent workloads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7x faster </a:t>
            </a:r>
            <a:r>
              <a:rPr lang="en-US" dirty="0" smtClean="0"/>
              <a:t>when contending with a single background query</a:t>
            </a:r>
            <a:endParaRPr lang="en-US" dirty="0"/>
          </a:p>
          <a:p>
            <a:r>
              <a:rPr lang="en-US" dirty="0" smtClean="0"/>
              <a:t>Impala performance will only improve</a:t>
            </a:r>
          </a:p>
          <a:p>
            <a:pPr lvl="1"/>
            <a:r>
              <a:rPr lang="en-US" dirty="0" smtClean="0"/>
              <a:t>Many CPU improvements on the roadmap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Outline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Implementation</a:t>
            </a:r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modifications</a:t>
            </a:r>
          </a:p>
          <a:p>
            <a:pPr lvl="1"/>
            <a:r>
              <a:rPr lang="en-US" dirty="0" smtClean="0"/>
              <a:t>Zero-copy read API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err="1" smtClean="0"/>
              <a:t>Microbenchmarks</a:t>
            </a:r>
            <a:endParaRPr lang="en-US" dirty="0" smtClean="0"/>
          </a:p>
          <a:p>
            <a:pPr lvl="1"/>
            <a:r>
              <a:rPr lang="en-US" dirty="0" err="1" smtClean="0">
                <a:latin typeface="Calibri"/>
                <a:cs typeface="Calibri"/>
              </a:rPr>
              <a:t>MapReduce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/>
              <a:t>Impala</a:t>
            </a:r>
          </a:p>
          <a:p>
            <a:r>
              <a:rPr lang="en-US" b="1" dirty="0" smtClean="0">
                <a:latin typeface="Calibri"/>
                <a:cs typeface="Calibri"/>
              </a:rPr>
              <a:t>Future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latin typeface="Calibri"/>
                <a:cs typeface="Calibri"/>
              </a:rPr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cache replacement</a:t>
            </a:r>
          </a:p>
          <a:p>
            <a:pPr lvl="1"/>
            <a:r>
              <a:rPr lang="en-US" dirty="0" smtClean="0"/>
              <a:t>LRU, LFU, ?</a:t>
            </a:r>
          </a:p>
          <a:p>
            <a:r>
              <a:rPr lang="en-US" dirty="0"/>
              <a:t>Sub-block </a:t>
            </a:r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Potentially important for automatic cache replacement</a:t>
            </a:r>
            <a:endParaRPr lang="en-US" dirty="0"/>
          </a:p>
          <a:p>
            <a:r>
              <a:rPr lang="en-US" dirty="0" smtClean="0"/>
              <a:t>Compression, encryption, serialization</a:t>
            </a:r>
          </a:p>
          <a:p>
            <a:pPr lvl="1"/>
            <a:r>
              <a:rPr lang="en-US" dirty="0" smtClean="0"/>
              <a:t>Lose many benefits of zero-copy API</a:t>
            </a:r>
          </a:p>
          <a:p>
            <a:r>
              <a:rPr lang="en-US" dirty="0" smtClean="0"/>
              <a:t>Write-side caching</a:t>
            </a:r>
          </a:p>
          <a:p>
            <a:pPr lvl="1"/>
            <a:r>
              <a:rPr lang="en-US" dirty="0" smtClean="0"/>
              <a:t>Enables Spark-like RDDs for all HDFS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I/O contention</a:t>
            </a:r>
            <a:r>
              <a:rPr lang="en-US" dirty="0" smtClean="0"/>
              <a:t> is a problem for concurrent workloads</a:t>
            </a:r>
          </a:p>
          <a:p>
            <a:r>
              <a:rPr lang="en-US" dirty="0" smtClean="0"/>
              <a:t>HDFS can now </a:t>
            </a:r>
            <a:r>
              <a:rPr lang="en-US" dirty="0" smtClean="0">
                <a:solidFill>
                  <a:schemeClr val="accent2"/>
                </a:solidFill>
              </a:rPr>
              <a:t>explicitly pin</a:t>
            </a:r>
            <a:r>
              <a:rPr lang="en-US" dirty="0" smtClean="0"/>
              <a:t> working </a:t>
            </a:r>
            <a:r>
              <a:rPr lang="en-US" dirty="0" smtClean="0"/>
              <a:t>sets </a:t>
            </a:r>
            <a:r>
              <a:rPr lang="en-US" dirty="0" smtClean="0"/>
              <a:t>into RAM</a:t>
            </a:r>
          </a:p>
          <a:p>
            <a:r>
              <a:rPr lang="en-US" dirty="0" smtClean="0"/>
              <a:t>Applications </a:t>
            </a:r>
            <a:r>
              <a:rPr lang="en-US" dirty="0" smtClean="0"/>
              <a:t>can place their tasks for </a:t>
            </a:r>
            <a:r>
              <a:rPr lang="en-US" dirty="0" smtClean="0">
                <a:solidFill>
                  <a:schemeClr val="accent2"/>
                </a:solidFill>
              </a:rPr>
              <a:t>cache locality</a:t>
            </a:r>
          </a:p>
          <a:p>
            <a:r>
              <a:rPr lang="en-US" dirty="0" smtClean="0"/>
              <a:t>Use zero-copy </a:t>
            </a:r>
            <a:r>
              <a:rPr lang="en-US" dirty="0" smtClean="0"/>
              <a:t>API to efficiently read cached data</a:t>
            </a:r>
          </a:p>
          <a:p>
            <a:r>
              <a:rPr lang="en-US" dirty="0" smtClean="0"/>
              <a:t>Substantial performance improvements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6GB/s</a:t>
            </a:r>
            <a:r>
              <a:rPr lang="en-US" dirty="0" smtClean="0"/>
              <a:t> </a:t>
            </a:r>
            <a:r>
              <a:rPr lang="en-US" dirty="0" smtClean="0"/>
              <a:t>for single thread</a:t>
            </a:r>
            <a:r>
              <a:rPr lang="en-US" dirty="0" smtClean="0"/>
              <a:t> </a:t>
            </a:r>
            <a:r>
              <a:rPr lang="en-US" dirty="0" err="1" smtClean="0"/>
              <a:t>microbenchmark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7x faster </a:t>
            </a:r>
            <a:r>
              <a:rPr lang="en-US" dirty="0" smtClean="0"/>
              <a:t>for concurrent Impala workload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8"/>
          <a:stretch/>
        </p:blipFill>
        <p:spPr>
          <a:xfrm>
            <a:off x="488594" y="1"/>
            <a:ext cx="8166812" cy="68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958"/>
          <a:stretch/>
        </p:blipFill>
        <p:spPr>
          <a:xfrm>
            <a:off x="488594" y="1"/>
            <a:ext cx="8166812" cy="684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3" r="67828"/>
          <a:stretch/>
        </p:blipFill>
        <p:spPr>
          <a:xfrm>
            <a:off x="2862470" y="3295"/>
            <a:ext cx="1081377" cy="68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853430"/>
              </p:ext>
            </p:extLst>
          </p:nvPr>
        </p:nvGraphicFramePr>
        <p:xfrm>
          <a:off x="449263" y="1382713"/>
          <a:ext cx="8229600" cy="473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76625" y="105864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Less disk parallelism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43412" y="1704975"/>
            <a:ext cx="938213" cy="140970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67375" y="1704975"/>
            <a:ext cx="1343025" cy="129540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I/O issues?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Cache</a:t>
            </a:r>
            <a:r>
              <a:rPr lang="en-US" dirty="0" smtClean="0"/>
              <a:t> important datasets in memory!</a:t>
            </a:r>
          </a:p>
          <a:p>
            <a:pPr lvl="1"/>
            <a:r>
              <a:rPr lang="en-US" dirty="0" smtClean="0"/>
              <a:t>Much </a:t>
            </a:r>
            <a:r>
              <a:rPr lang="en-US" dirty="0" smtClean="0"/>
              <a:t>higher throughput </a:t>
            </a:r>
            <a:r>
              <a:rPr lang="en-US" dirty="0" smtClean="0"/>
              <a:t>than disk</a:t>
            </a:r>
          </a:p>
          <a:p>
            <a:pPr lvl="1"/>
            <a:r>
              <a:rPr lang="en-US" dirty="0" smtClean="0"/>
              <a:t>Fast random/concurrent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Interesting </a:t>
            </a:r>
            <a:r>
              <a:rPr lang="en-US" dirty="0"/>
              <a:t>working sets often fit in cluster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Traces from Facebook’s Hive cluster</a:t>
            </a:r>
          </a:p>
          <a:p>
            <a:r>
              <a:rPr lang="en-US" dirty="0" smtClean="0"/>
              <a:t>Increasingly affordable to buy a lot of memory</a:t>
            </a:r>
          </a:p>
          <a:p>
            <a:pPr lvl="1"/>
            <a:r>
              <a:rPr lang="en-US" dirty="0" smtClean="0"/>
              <a:t>Moore’s law</a:t>
            </a:r>
          </a:p>
          <a:p>
            <a:pPr lvl="1"/>
            <a:r>
              <a:rPr lang="en-US" dirty="0" smtClean="0"/>
              <a:t>1TB </a:t>
            </a:r>
            <a:r>
              <a:rPr lang="en-US" dirty="0" smtClean="0"/>
              <a:t>server is 40k</a:t>
            </a:r>
            <a:r>
              <a:rPr lang="en-US" dirty="0"/>
              <a:t> </a:t>
            </a:r>
            <a:r>
              <a:rPr lang="en-US" dirty="0" smtClean="0"/>
              <a:t>on HP’s website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6300" y="1484567"/>
            <a:ext cx="1352550" cy="2137969"/>
            <a:chOff x="1026300" y="1484567"/>
            <a:chExt cx="1352550" cy="21379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5" y="1484567"/>
              <a:ext cx="1237500" cy="1239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6300" y="2914650"/>
              <a:ext cx="13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Alice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2571750"/>
            <a:ext cx="1543050" cy="1543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4333875"/>
            <a:ext cx="1543050" cy="15430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1924" y="1022902"/>
            <a:ext cx="333954" cy="1192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1924" y="2746927"/>
            <a:ext cx="333954" cy="1192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91924" y="4509052"/>
            <a:ext cx="333954" cy="1192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65882" y="5876925"/>
            <a:ext cx="3586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Page cache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2476498" y="863304"/>
            <a:ext cx="3351808" cy="1971674"/>
          </a:xfrm>
          <a:prstGeom prst="arc">
            <a:avLst>
              <a:gd name="adj1" fmla="val 11249683"/>
              <a:gd name="adj2" fmla="val 21013645"/>
            </a:avLst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/>
          <p:cNvSpPr/>
          <p:nvPr/>
        </p:nvSpPr>
        <p:spPr>
          <a:xfrm rot="10800000">
            <a:off x="2476496" y="886449"/>
            <a:ext cx="3351806" cy="1971674"/>
          </a:xfrm>
          <a:prstGeom prst="arc">
            <a:avLst>
              <a:gd name="adj1" fmla="val 11249683"/>
              <a:gd name="adj2" fmla="val 21117459"/>
            </a:avLst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1" grpId="0" animBg="1"/>
      <p:bldP spid="22" grpId="0" animBg="1"/>
      <p:bldP spid="27" grpId="0"/>
      <p:bldP spid="29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847725"/>
            <a:ext cx="1543050" cy="1543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6300" y="1484567"/>
            <a:ext cx="1352550" cy="2137969"/>
            <a:chOff x="1026300" y="1484567"/>
            <a:chExt cx="1352550" cy="21379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5" y="1484567"/>
              <a:ext cx="1237500" cy="1239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6300" y="2914650"/>
              <a:ext cx="13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Alice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2571750"/>
            <a:ext cx="1543050" cy="1543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4333875"/>
            <a:ext cx="1543050" cy="15430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1924" y="1022902"/>
            <a:ext cx="333954" cy="119269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1924" y="2746927"/>
            <a:ext cx="333954" cy="1192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91924" y="4509052"/>
            <a:ext cx="333954" cy="1192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01008" y="5105400"/>
            <a:ext cx="2941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Repeated query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00325" y="2571750"/>
            <a:ext cx="3148468" cy="2533650"/>
          </a:xfrm>
          <a:prstGeom prst="straightConnector1">
            <a:avLst/>
          </a:prstGeom>
          <a:ln w="76200"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00325" y="1550504"/>
            <a:ext cx="3204127" cy="357809"/>
          </a:xfrm>
          <a:prstGeom prst="straightConnector1">
            <a:avLst/>
          </a:prstGeom>
          <a:ln w="76200"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00325" y="2215598"/>
            <a:ext cx="3204127" cy="1213402"/>
          </a:xfrm>
          <a:prstGeom prst="straightConnector1">
            <a:avLst/>
          </a:prstGeom>
          <a:ln w="76200"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0336" y="1484567"/>
            <a:ext cx="783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?</a:t>
            </a:r>
            <a:endParaRPr lang="en-US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1433</Words>
  <Application>Microsoft Office PowerPoint</Application>
  <PresentationFormat>On-screen Show (4:3)</PresentationFormat>
  <Paragraphs>383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How do we solve I/O issues?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considerations</vt:lpstr>
      <vt:lpstr>Outline</vt:lpstr>
      <vt:lpstr>Outline</vt:lpstr>
      <vt:lpstr>Architecture</vt:lpstr>
      <vt:lpstr>Architecture</vt:lpstr>
      <vt:lpstr>Cache Locations API</vt:lpstr>
      <vt:lpstr>Cache Directives</vt:lpstr>
      <vt:lpstr>mlock</vt:lpstr>
      <vt:lpstr>Zero-copy read API</vt:lpstr>
      <vt:lpstr>Skipping Checksums</vt:lpstr>
      <vt:lpstr>Skipping Checksums</vt:lpstr>
      <vt:lpstr>Outline</vt:lpstr>
      <vt:lpstr>Test Cluster</vt:lpstr>
      <vt:lpstr>Single-Node Microbenchmarks</vt:lpstr>
      <vt:lpstr>Throughput</vt:lpstr>
      <vt:lpstr>ZCR 1GB vs 20GB</vt:lpstr>
      <vt:lpstr>Throughput</vt:lpstr>
      <vt:lpstr>Client CPU cycles</vt:lpstr>
      <vt:lpstr>Why is ZCR more CPU-efficient?</vt:lpstr>
      <vt:lpstr>Why is ZCR more CPU-efficient?</vt:lpstr>
      <vt:lpstr>Remote Cached vs. Local Uncached</vt:lpstr>
      <vt:lpstr>Remote Cached vs. Local Uncached</vt:lpstr>
      <vt:lpstr>Microbenchmark Conclusions</vt:lpstr>
      <vt:lpstr>Outline</vt:lpstr>
      <vt:lpstr>MapReduce</vt:lpstr>
      <vt:lpstr>wordcount and grep</vt:lpstr>
      <vt:lpstr>wordcount and grep</vt:lpstr>
      <vt:lpstr>wordcount and grep</vt:lpstr>
      <vt:lpstr>wordcount and grep</vt:lpstr>
      <vt:lpstr>Introducing bytecount</vt:lpstr>
      <vt:lpstr>bytecount</vt:lpstr>
      <vt:lpstr>bytecount</vt:lpstr>
      <vt:lpstr>bytecount</vt:lpstr>
      <vt:lpstr>MapReduce Conclusions</vt:lpstr>
      <vt:lpstr>Outline</vt:lpstr>
      <vt:lpstr>Impala Benchmarks</vt:lpstr>
      <vt:lpstr>Impala Benchmarks</vt:lpstr>
      <vt:lpstr>Small Query</vt:lpstr>
      <vt:lpstr>Small Query</vt:lpstr>
      <vt:lpstr>Small Query</vt:lpstr>
      <vt:lpstr>Small Query</vt:lpstr>
      <vt:lpstr>Big Query</vt:lpstr>
      <vt:lpstr>Big Query</vt:lpstr>
      <vt:lpstr>Big Query</vt:lpstr>
      <vt:lpstr>Small Query with Concurrent Workload</vt:lpstr>
      <vt:lpstr>Small Query with Concurrent Workload</vt:lpstr>
      <vt:lpstr>Small Query with Concurrent Workload</vt:lpstr>
      <vt:lpstr>Impala Conclusions</vt:lpstr>
      <vt:lpstr>Outline</vt:lpstr>
      <vt:lpstr>Future Work</vt:lpstr>
      <vt:lpstr>Conclusion</vt:lpstr>
      <vt:lpstr>PowerPoint Presentation</vt:lpstr>
      <vt:lpstr>PowerPoint Presentation</vt:lpstr>
      <vt:lpstr>PowerPoint Presentation</vt:lpstr>
      <vt:lpstr>bytecount</vt:lpstr>
    </vt:vector>
  </TitlesOfParts>
  <Company>Gyro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Erik Ulvestad</dc:creator>
  <cp:lastModifiedBy>andrew.wang</cp:lastModifiedBy>
  <cp:revision>448</cp:revision>
  <cp:lastPrinted>2012-09-17T22:57:27Z</cp:lastPrinted>
  <dcterms:created xsi:type="dcterms:W3CDTF">2012-10-03T01:44:46Z</dcterms:created>
  <dcterms:modified xsi:type="dcterms:W3CDTF">2014-03-27T01:31:03Z</dcterms:modified>
</cp:coreProperties>
</file>