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4"/>
  </p:notesMasterIdLst>
  <p:sldIdLst>
    <p:sldId id="256" r:id="rId3"/>
    <p:sldId id="385" r:id="rId4"/>
    <p:sldId id="393" r:id="rId5"/>
    <p:sldId id="394" r:id="rId6"/>
    <p:sldId id="265" r:id="rId7"/>
    <p:sldId id="395" r:id="rId8"/>
    <p:sldId id="311" r:id="rId9"/>
    <p:sldId id="282" r:id="rId10"/>
    <p:sldId id="349" r:id="rId11"/>
    <p:sldId id="283" r:id="rId12"/>
    <p:sldId id="355" r:id="rId13"/>
    <p:sldId id="356" r:id="rId14"/>
    <p:sldId id="381" r:id="rId15"/>
    <p:sldId id="357" r:id="rId16"/>
    <p:sldId id="266" r:id="rId17"/>
    <p:sldId id="284" r:id="rId18"/>
    <p:sldId id="379" r:id="rId19"/>
    <p:sldId id="286" r:id="rId20"/>
    <p:sldId id="272" r:id="rId21"/>
    <p:sldId id="276" r:id="rId22"/>
    <p:sldId id="348" r:id="rId23"/>
    <p:sldId id="322" r:id="rId24"/>
    <p:sldId id="324" r:id="rId25"/>
    <p:sldId id="327" r:id="rId26"/>
    <p:sldId id="328" r:id="rId27"/>
    <p:sldId id="329" r:id="rId28"/>
    <p:sldId id="326" r:id="rId29"/>
    <p:sldId id="325" r:id="rId30"/>
    <p:sldId id="330" r:id="rId31"/>
    <p:sldId id="331" r:id="rId32"/>
    <p:sldId id="332" r:id="rId33"/>
    <p:sldId id="352" r:id="rId34"/>
    <p:sldId id="353" r:id="rId35"/>
    <p:sldId id="354" r:id="rId36"/>
    <p:sldId id="333" r:id="rId37"/>
    <p:sldId id="367" r:id="rId38"/>
    <p:sldId id="366" r:id="rId39"/>
    <p:sldId id="369" r:id="rId40"/>
    <p:sldId id="371" r:id="rId41"/>
    <p:sldId id="372" r:id="rId42"/>
    <p:sldId id="373" r:id="rId43"/>
    <p:sldId id="398" r:id="rId44"/>
    <p:sldId id="396" r:id="rId45"/>
    <p:sldId id="364" r:id="rId46"/>
    <p:sldId id="336" r:id="rId47"/>
    <p:sldId id="339" r:id="rId48"/>
    <p:sldId id="338" r:id="rId49"/>
    <p:sldId id="399" r:id="rId50"/>
    <p:sldId id="374" r:id="rId51"/>
    <p:sldId id="376" r:id="rId52"/>
    <p:sldId id="375" r:id="rId53"/>
    <p:sldId id="289" r:id="rId54"/>
    <p:sldId id="300" r:id="rId55"/>
    <p:sldId id="377" r:id="rId56"/>
    <p:sldId id="299" r:id="rId57"/>
    <p:sldId id="295" r:id="rId58"/>
    <p:sldId id="362" r:id="rId59"/>
    <p:sldId id="335" r:id="rId60"/>
    <p:sldId id="361" r:id="rId61"/>
    <p:sldId id="315" r:id="rId62"/>
    <p:sldId id="351" r:id="rId63"/>
    <p:sldId id="359" r:id="rId64"/>
    <p:sldId id="360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7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>
        <p:scale>
          <a:sx n="90" d="100"/>
          <a:sy n="90" d="100"/>
        </p:scale>
        <p:origin x="-80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CA51-06A8-445E-BAC3-4A76B912B381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AE71-45FA-4445-B7F4-1A3520DF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the legend: Separated &amp; Consolidated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AE71-45FA-4445-B7F4-1A3520DF6E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AE71-45FA-4445-B7F4-1A3520DF6E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386 GB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AE71-45FA-4445-B7F4-1A3520DF6E5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the legend: Separated &amp; Consolidated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AE71-45FA-4445-B7F4-1A3520DF6E5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044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0"/>
            <a:ext cx="3044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089904" y="0"/>
            <a:ext cx="30540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8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0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5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228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0"/>
            <a:ext cx="228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0" y="0"/>
            <a:ext cx="228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fld id="{318BA781-E589-4C61-8C8B-F5ECA1300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Gill Sans MT" pitchFamily="34" charset="0"/>
              </a:defRPr>
            </a:lvl1pPr>
          </a:lstStyle>
          <a:p>
            <a:fld id="{318BA781-E589-4C61-8C8B-F5ECA1300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7724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itchFamily="34" charset="0"/>
              </a:rPr>
              <a:t>Enabling High-level SLOs on Shared Storage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953000"/>
            <a:ext cx="5791200" cy="914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Gill Sans MT" pitchFamily="34" charset="0"/>
              </a:rPr>
              <a:t>Andrew Wang, Shivaram Venkataraman, Sara Alspaugh, Randy Katz, Ion Stoica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295400"/>
            <a:ext cx="7772400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Segoe UI" pitchFamily="34" charset="0"/>
                <a:cs typeface="Segoe UI" pitchFamily="34" charset="0"/>
              </a:rPr>
              <a:t>Cake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Gill Sans MT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2443" y="6024172"/>
            <a:ext cx="2664157" cy="613567"/>
            <a:chOff x="533400" y="6024172"/>
            <a:chExt cx="2664157" cy="613567"/>
          </a:xfrm>
        </p:grpSpPr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024172"/>
              <a:ext cx="1828800" cy="613567"/>
            </a:xfrm>
            <a:prstGeom prst="rect">
              <a:avLst/>
            </a:prstGeom>
          </p:spPr>
        </p:pic>
        <p:pic>
          <p:nvPicPr>
            <p:cNvPr id="9" name="Picture 46" descr="ucb-sea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6024172"/>
              <a:ext cx="606757" cy="60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1905000"/>
            <a:ext cx="480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454" y="1946046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 smtClean="0">
                <a:solidFill>
                  <a:schemeClr val="bg2"/>
                </a:solidFill>
              </a:rPr>
              <a:t>Nope.</a:t>
            </a:r>
            <a:endParaRPr lang="en-US" sz="1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1905000"/>
            <a:ext cx="480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1752600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</a:rPr>
              <a:t>Cluster scheduling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Privacy</a:t>
            </a:r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4000" dirty="0" smtClean="0">
                <a:solidFill>
                  <a:schemeClr val="bg2"/>
                </a:solidFill>
              </a:rPr>
              <a:t>Failure domains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Performance isolation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1905000"/>
            <a:ext cx="480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1752600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4000" dirty="0" smtClean="0">
                <a:solidFill>
                  <a:schemeClr val="bg2"/>
                </a:solidFill>
              </a:rPr>
              <a:t>Performance isolation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3184"/>
          <a:stretch/>
        </p:blipFill>
        <p:spPr>
          <a:xfrm>
            <a:off x="762000" y="-1"/>
            <a:ext cx="7696200" cy="6868133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4038600" y="1600200"/>
            <a:ext cx="1066800" cy="3276600"/>
          </a:xfrm>
          <a:prstGeom prst="righ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2638335"/>
            <a:ext cx="25146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4x increase in latency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03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26670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Combine two workloads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Meet front-end </a:t>
            </a:r>
            <a:r>
              <a:rPr lang="en-US" sz="3600" dirty="0" smtClean="0">
                <a:solidFill>
                  <a:schemeClr val="accent4"/>
                </a:solidFill>
              </a:rPr>
              <a:t>latency requirements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Then </a:t>
            </a:r>
            <a:r>
              <a:rPr lang="en-US" sz="3600" dirty="0" smtClean="0">
                <a:solidFill>
                  <a:schemeClr val="accent4"/>
                </a:solidFill>
              </a:rPr>
              <a:t>maximize</a:t>
            </a:r>
            <a:r>
              <a:rPr lang="en-US" sz="3600" dirty="0" smtClean="0"/>
              <a:t> batch throughput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334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Objective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062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2133600"/>
            <a:ext cx="8991600" cy="4724400"/>
            <a:chOff x="76200" y="1219200"/>
            <a:chExt cx="8991600" cy="4724400"/>
          </a:xfrm>
        </p:grpSpPr>
        <p:sp>
          <p:nvSpPr>
            <p:cNvPr id="5" name="TextBox 4"/>
            <p:cNvSpPr txBox="1"/>
            <p:nvPr/>
          </p:nvSpPr>
          <p:spPr>
            <a:xfrm>
              <a:off x="228600" y="3696831"/>
              <a:ext cx="84582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dirty="0" smtClean="0">
                  <a:solidFill>
                    <a:schemeClr val="accent4"/>
                  </a:solidFill>
                  <a:latin typeface="Bernard MT Condensed" pitchFamily="18" charset="0"/>
                </a:rPr>
                <a:t>Throughput</a:t>
              </a:r>
              <a:endParaRPr lang="en-US" sz="14000" dirty="0">
                <a:solidFill>
                  <a:schemeClr val="accent4"/>
                </a:solidFill>
                <a:latin typeface="Bernard MT Condensed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1219200"/>
              <a:ext cx="89916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dirty="0" smtClean="0">
                  <a:solidFill>
                    <a:schemeClr val="accent6"/>
                  </a:solidFill>
                  <a:latin typeface="Aharoni" pitchFamily="2" charset="-79"/>
                  <a:cs typeface="Aharoni" pitchFamily="2" charset="-79"/>
                </a:rPr>
                <a:t>Latency</a:t>
              </a:r>
              <a:endParaRPr lang="en-US" sz="17000" dirty="0">
                <a:solidFill>
                  <a:schemeClr val="accent6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" y="2743200"/>
              <a:ext cx="28194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Brush Script MT" pitchFamily="66" charset="0"/>
                  <a:cs typeface="Calibri" pitchFamily="34" charset="0"/>
                </a:rPr>
                <a:t>vs.</a:t>
              </a:r>
              <a:endParaRPr lang="en-US" sz="9600" dirty="0">
                <a:latin typeface="Brush Script MT" pitchFamily="66" charset="0"/>
                <a:cs typeface="Calibri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6764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95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884" y="2819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6"/>
                </a:solidFill>
              </a:rPr>
              <a:t>High-percentile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242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99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6764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95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67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/>
                </a:solidFill>
              </a:rPr>
              <a:t>“…purely targeted at controlling performance at the 99.9</a:t>
            </a:r>
            <a:r>
              <a:rPr lang="en-US" sz="4400" baseline="30000" dirty="0" smtClean="0">
                <a:solidFill>
                  <a:schemeClr val="accent6"/>
                </a:solidFill>
              </a:rPr>
              <a:t>th</a:t>
            </a:r>
            <a:r>
              <a:rPr lang="en-US" sz="4400" dirty="0" smtClean="0">
                <a:solidFill>
                  <a:schemeClr val="accent6"/>
                </a:solidFill>
              </a:rPr>
              <a:t> percentile.”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24200"/>
            <a:ext cx="1036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99</a:t>
            </a:r>
            <a:r>
              <a:rPr lang="en-US" sz="35000" baseline="30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th</a:t>
            </a:r>
            <a:endParaRPr lang="en-US" sz="3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99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81000" y="3070860"/>
            <a:ext cx="10363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scan</a:t>
            </a:r>
            <a:endParaRPr lang="en-US" sz="2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905000" y="-1653540"/>
            <a:ext cx="10363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get</a:t>
            </a:r>
            <a:endParaRPr lang="en-US" sz="2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76200"/>
            <a:ext cx="10363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  <a:cs typeface="Aharoni" pitchFamily="2" charset="-79"/>
              </a:rPr>
              <a:t>put</a:t>
            </a:r>
            <a:endParaRPr lang="en-US" sz="25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4" y="2819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6"/>
                </a:solidFill>
              </a:rPr>
              <a:t>High-level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6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66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dirty="0" smtClean="0">
                <a:latin typeface="Brush Script MT" pitchFamily="66" charset="0"/>
                <a:cs typeface="Aharoni" pitchFamily="2" charset="-79"/>
              </a:rPr>
              <a:t>service-level objective</a:t>
            </a:r>
            <a:endParaRPr lang="en-US" sz="9000" dirty="0">
              <a:latin typeface="Brush Script MT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312420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 performance metric</a:t>
            </a:r>
            <a:endParaRPr lang="en-US" sz="7000" dirty="0">
              <a:solidFill>
                <a:schemeClr val="accent4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886200"/>
            <a:ext cx="9144000" cy="1400383"/>
            <a:chOff x="-76200" y="3886200"/>
            <a:chExt cx="9144000" cy="1400383"/>
          </a:xfrm>
        </p:grpSpPr>
        <p:sp>
          <p:nvSpPr>
            <p:cNvPr id="3" name="TextBox 2"/>
            <p:cNvSpPr txBox="1"/>
            <p:nvPr/>
          </p:nvSpPr>
          <p:spPr>
            <a:xfrm>
              <a:off x="-76200" y="3886200"/>
              <a:ext cx="914400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0" dirty="0" smtClean="0">
                  <a:solidFill>
                    <a:schemeClr val="accent1"/>
                  </a:solidFill>
                  <a:latin typeface="Aharoni" pitchFamily="2" charset="-79"/>
                  <a:cs typeface="Aharoni" pitchFamily="2" charset="-79"/>
                </a:rPr>
                <a:t>requirement </a:t>
              </a:r>
              <a:endParaRPr lang="en-US" sz="8500" dirty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" y="4397514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of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21771" y="4855711"/>
            <a:ext cx="9165771" cy="1392689"/>
            <a:chOff x="-76200" y="4695617"/>
            <a:chExt cx="9165771" cy="1392689"/>
          </a:xfrm>
        </p:grpSpPr>
        <p:sp>
          <p:nvSpPr>
            <p:cNvPr id="4" name="TextBox 3"/>
            <p:cNvSpPr txBox="1"/>
            <p:nvPr/>
          </p:nvSpPr>
          <p:spPr>
            <a:xfrm>
              <a:off x="-76200" y="4695617"/>
              <a:ext cx="9165771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450" dirty="0" smtClean="0">
                  <a:solidFill>
                    <a:schemeClr val="accent2"/>
                  </a:solidFill>
                  <a:latin typeface="Aharoni" pitchFamily="2" charset="-79"/>
                  <a:cs typeface="Aharoni" pitchFamily="2" charset="-79"/>
                </a:rPr>
                <a:t>type of request</a:t>
              </a:r>
              <a:endParaRPr lang="en-US" sz="8450" dirty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" y="5181600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for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6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381000"/>
            <a:ext cx="7088371" cy="16764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3898620" y="1235833"/>
            <a:ext cx="1295400" cy="4005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4343400"/>
            <a:ext cx="708837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66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dirty="0" smtClean="0">
                <a:latin typeface="Brush Script MT" pitchFamily="66" charset="0"/>
                <a:cs typeface="Aharoni" pitchFamily="2" charset="-79"/>
              </a:rPr>
              <a:t>service-level objective</a:t>
            </a:r>
            <a:endParaRPr lang="en-US" sz="9000" dirty="0">
              <a:latin typeface="Brush Script MT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312420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99</a:t>
            </a:r>
            <a:r>
              <a:rPr lang="en-US" sz="7000" baseline="30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th</a:t>
            </a:r>
            <a:r>
              <a:rPr lang="en-US" sz="70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 percentile latency</a:t>
            </a:r>
            <a:endParaRPr lang="en-US" sz="7000" dirty="0">
              <a:solidFill>
                <a:schemeClr val="accent4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886200"/>
            <a:ext cx="9144000" cy="1400383"/>
            <a:chOff x="-76200" y="3886200"/>
            <a:chExt cx="9144000" cy="1400383"/>
          </a:xfrm>
        </p:grpSpPr>
        <p:sp>
          <p:nvSpPr>
            <p:cNvPr id="3" name="TextBox 2"/>
            <p:cNvSpPr txBox="1"/>
            <p:nvPr/>
          </p:nvSpPr>
          <p:spPr>
            <a:xfrm>
              <a:off x="-76200" y="3886200"/>
              <a:ext cx="914400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0" dirty="0" smtClean="0">
                  <a:solidFill>
                    <a:schemeClr val="accent1"/>
                  </a:solidFill>
                  <a:latin typeface="Aharoni" pitchFamily="2" charset="-79"/>
                  <a:cs typeface="Aharoni" pitchFamily="2" charset="-79"/>
                </a:rPr>
                <a:t>100 milliseconds </a:t>
              </a:r>
              <a:endParaRPr lang="en-US" sz="8500" dirty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" y="4397514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of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21771" y="4855711"/>
            <a:ext cx="9165771" cy="1392689"/>
            <a:chOff x="-76200" y="4695617"/>
            <a:chExt cx="9165771" cy="1392689"/>
          </a:xfrm>
        </p:grpSpPr>
        <p:sp>
          <p:nvSpPr>
            <p:cNvPr id="4" name="TextBox 3"/>
            <p:cNvSpPr txBox="1"/>
            <p:nvPr/>
          </p:nvSpPr>
          <p:spPr>
            <a:xfrm>
              <a:off x="-76200" y="4695617"/>
              <a:ext cx="9165771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450" dirty="0">
                  <a:solidFill>
                    <a:schemeClr val="accent2"/>
                  </a:solidFill>
                  <a:latin typeface="Aharoni" pitchFamily="2" charset="-79"/>
                  <a:cs typeface="Aharoni" pitchFamily="2" charset="-79"/>
                </a:rPr>
                <a:t>g</a:t>
              </a:r>
              <a:r>
                <a:rPr lang="en-US" sz="8450" dirty="0" smtClean="0">
                  <a:solidFill>
                    <a:schemeClr val="accent2"/>
                  </a:solidFill>
                  <a:latin typeface="Aharoni" pitchFamily="2" charset="-79"/>
                  <a:cs typeface="Aharoni" pitchFamily="2" charset="-79"/>
                </a:rPr>
                <a:t>et requests</a:t>
              </a:r>
              <a:endParaRPr lang="en-US" sz="8450" dirty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" y="5181600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haroni" pitchFamily="2" charset="-79"/>
                  <a:cs typeface="Aharoni" pitchFamily="2" charset="-79"/>
                </a:rPr>
                <a:t>for</a:t>
              </a:r>
              <a:endParaRPr lang="en-US" sz="40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4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Coordinated, multi-resource </a:t>
            </a:r>
            <a:r>
              <a:rPr lang="en-US" dirty="0" smtClean="0"/>
              <a:t>scheduler for consolidated storage workloads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1"/>
                </a:solidFill>
              </a:rPr>
              <a:t>scheduling points </a:t>
            </a:r>
            <a:r>
              <a:rPr lang="en-US" dirty="0" smtClean="0"/>
              <a:t>within the system</a:t>
            </a:r>
          </a:p>
          <a:p>
            <a:r>
              <a:rPr lang="en-US" dirty="0" smtClean="0"/>
              <a:t>Dynamically </a:t>
            </a:r>
            <a:r>
              <a:rPr lang="en-US" dirty="0" smtClean="0">
                <a:solidFill>
                  <a:schemeClr val="accent1"/>
                </a:solidFill>
              </a:rPr>
              <a:t>adjust allocations </a:t>
            </a:r>
            <a:r>
              <a:rPr lang="en-US" dirty="0" smtClean="0"/>
              <a:t>to meet SLO of front-end workload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HBase</a:t>
            </a:r>
            <a:r>
              <a:rPr lang="en-US" dirty="0" smtClean="0"/>
              <a:t>/HDFS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33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Front-end web server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4953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Batch </a:t>
            </a:r>
            <a:r>
              <a:rPr lang="en-US" sz="5400" dirty="0" err="1" smtClean="0"/>
              <a:t>MapReduce</a:t>
            </a:r>
            <a:r>
              <a:rPr lang="en-US" sz="5400" dirty="0" smtClean="0"/>
              <a:t> task</a:t>
            </a:r>
            <a:endParaRPr lang="en-US" sz="5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954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95400" y="41148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3650" y="533400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Index lookup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20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533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Read data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7724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3650" y="533400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Process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20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533400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Response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266114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52750" y="533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CPU usage</a:t>
            </a:r>
            <a:endParaRPr lang="en-US" sz="5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20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533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Disk usage</a:t>
            </a:r>
            <a:endParaRPr lang="en-US" sz="5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780646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590800"/>
            <a:ext cx="20193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HBase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6819900" y="2590800"/>
            <a:ext cx="20193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1722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718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5334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Clean RPC interfaces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64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343400"/>
            <a:ext cx="3067333" cy="1021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15" y="5615763"/>
            <a:ext cx="4306185" cy="861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7" y="381000"/>
            <a:ext cx="7088371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16" y="4691755"/>
            <a:ext cx="2106984" cy="17090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82622"/>
            <a:ext cx="3124200" cy="77517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3898621" y="1235833"/>
            <a:ext cx="1295400" cy="4005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342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33800" y="1524000"/>
            <a:ext cx="1905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4600" y="5334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1</a:t>
            </a:r>
            <a:r>
              <a:rPr lang="en-US" sz="5400" baseline="30000" dirty="0" smtClean="0"/>
              <a:t>st</a:t>
            </a:r>
            <a:r>
              <a:rPr lang="en-US" sz="5400" dirty="0" smtClean="0"/>
              <a:t>-level schedulers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143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33400"/>
            <a:ext cx="6096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>
          <a:xfrm flipH="1">
            <a:off x="3733800" y="1524000"/>
            <a:ext cx="5715000" cy="2362200"/>
          </a:xfrm>
          <a:prstGeom prst="arc">
            <a:avLst>
              <a:gd name="adj1" fmla="val 15849381"/>
              <a:gd name="adj2" fmla="val 21402702"/>
            </a:avLst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799" y="533400"/>
            <a:ext cx="60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2</a:t>
            </a:r>
            <a:r>
              <a:rPr lang="en-US" sz="5400" baseline="30000" dirty="0" smtClean="0"/>
              <a:t>nd-</a:t>
            </a:r>
            <a:r>
              <a:rPr lang="en-US" sz="5400" dirty="0" smtClean="0"/>
              <a:t>level scheduler</a:t>
            </a:r>
            <a:endParaRPr lang="en-US" sz="5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15000" y="1062336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4200" y="19050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61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33400"/>
            <a:ext cx="6096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>
          <a:xfrm flipH="1">
            <a:off x="3733800" y="1524000"/>
            <a:ext cx="5715000" cy="2362200"/>
          </a:xfrm>
          <a:prstGeom prst="arc">
            <a:avLst>
              <a:gd name="adj1" fmla="val 15849381"/>
              <a:gd name="adj2" fmla="val 21402702"/>
            </a:avLst>
          </a:prstGeom>
          <a:ln w="38100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1905000"/>
            <a:ext cx="0" cy="60960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799" y="533400"/>
            <a:ext cx="60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1</a:t>
            </a:r>
            <a:r>
              <a:rPr lang="en-US" sz="5400" baseline="30000" dirty="0" smtClean="0"/>
              <a:t>st-</a:t>
            </a:r>
            <a:r>
              <a:rPr lang="en-US" sz="5400" dirty="0" smtClean="0"/>
              <a:t>level schedulers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94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1"/>
                </a:solidFill>
              </a:rPr>
              <a:t>effective control</a:t>
            </a:r>
            <a:r>
              <a:rPr lang="en-US" dirty="0" smtClean="0"/>
              <a:t> over access to the underlying </a:t>
            </a:r>
            <a:r>
              <a:rPr lang="en-US" dirty="0" smtClean="0">
                <a:solidFill>
                  <a:schemeClr val="accent1"/>
                </a:solidFill>
              </a:rPr>
              <a:t>hardware resource</a:t>
            </a:r>
          </a:p>
          <a:p>
            <a:pPr lvl="1"/>
            <a:r>
              <a:rPr lang="en-US" dirty="0" smtClean="0"/>
              <a:t>Low latency</a:t>
            </a:r>
          </a:p>
          <a:p>
            <a:r>
              <a:rPr lang="en-US" dirty="0" smtClean="0"/>
              <a:t>Expose </a:t>
            </a:r>
            <a:r>
              <a:rPr lang="en-US" dirty="0" smtClean="0">
                <a:solidFill>
                  <a:schemeClr val="accent1"/>
                </a:solidFill>
              </a:rPr>
              <a:t>scheduling knobs </a:t>
            </a:r>
            <a:r>
              <a:rPr lang="en-US" dirty="0" smtClean="0"/>
              <a:t>to the 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pPr marL="1371600" indent="-1371600">
              <a:buFont typeface="+mj-lt"/>
              <a:buAutoNum type="arabicPeriod"/>
            </a:pPr>
            <a:r>
              <a:rPr lang="en-US" sz="4800" dirty="0" smtClean="0"/>
              <a:t>Differentiated </a:t>
            </a:r>
            <a:r>
              <a:rPr lang="en-US" sz="4800" dirty="0"/>
              <a:t>Scheduling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800" dirty="0"/>
              <a:t>Chunk Large Requests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800" dirty="0"/>
              <a:t>Limit # Outstanding </a:t>
            </a:r>
            <a:r>
              <a:rPr lang="en-US" sz="4800" dirty="0" smtClean="0"/>
              <a:t>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Differentiated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Requests are handled by </a:t>
            </a:r>
            <a:r>
              <a:rPr lang="en-US" dirty="0" err="1" smtClean="0"/>
              <a:t>HBase</a:t>
            </a:r>
            <a:r>
              <a:rPr lang="en-US" dirty="0" smtClean="0"/>
              <a:t> threads</a:t>
            </a:r>
          </a:p>
          <a:p>
            <a:r>
              <a:rPr lang="en-US" dirty="0" smtClean="0"/>
              <a:t>Threads wait in OS to be scheduled on a CPU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025077" y="1718128"/>
            <a:ext cx="990598" cy="449945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324075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63" name="Block Arc 6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Block Arc 6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Block Arc 6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Block Arc 67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Block Arc 6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4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142" grpId="0" animBg="1"/>
      <p:bldP spid="14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Differentiated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Unfairness with a single FIFO queue</a:t>
            </a:r>
          </a:p>
          <a:p>
            <a:r>
              <a:rPr lang="en-US" dirty="0" smtClean="0"/>
              <a:t>Front-end requests get stuck behind batch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806168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025077" y="1718128"/>
            <a:ext cx="990598" cy="449945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057400" y="2286000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Differentiated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Separate queues </a:t>
            </a:r>
            <a:r>
              <a:rPr lang="en-US" dirty="0" smtClean="0"/>
              <a:t>for each client</a:t>
            </a:r>
          </a:p>
          <a:p>
            <a:r>
              <a:rPr lang="en-US" dirty="0" smtClean="0"/>
              <a:t>Schedule based on allocations set by the 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057400" y="1752601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324075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0" name="Block Arc 6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Block Arc 7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Block Arc 7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Block Arc 7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8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119" grpId="0" animBg="1"/>
      <p:bldP spid="142" grpId="0" animBg="1"/>
      <p:bldP spid="14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Chunk Large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Large requests tie up resources while being processed</a:t>
            </a:r>
          </a:p>
          <a:p>
            <a:r>
              <a:rPr lang="en-US" dirty="0" smtClean="0"/>
              <a:t>Lack of preemption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057400" y="1752601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0" name="Block Arc 6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Block Arc 7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Block Arc 7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Block Arc 7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478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7" name="Block Arc 7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Block Arc 7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Block Arc 7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Block Arc 8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392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3" name="Block Arc 8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Block Arc 8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Block Arc 8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8678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9" name="Block Arc 88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Block Arc 89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Block Arc 9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Block Arc 11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lock Arc 11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96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1" name="Block Arc 120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Block Arc 121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Block Arc 122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Block Arc 123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Block Arc 12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2860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7" name="Block Arc 12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Block Arc 12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Block Arc 12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Block Arc 12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lock Arc 13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2057400" y="4572000"/>
            <a:ext cx="457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25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25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2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25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2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25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25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5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2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19" grpId="0" animBg="1"/>
      <p:bldP spid="1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Chunk Large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39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Split large requests into multiple </a:t>
            </a:r>
            <a:r>
              <a:rPr lang="en-US" dirty="0" smtClean="0">
                <a:solidFill>
                  <a:schemeClr val="accent1"/>
                </a:solidFill>
              </a:rPr>
              <a:t>smaller chunks</a:t>
            </a:r>
          </a:p>
          <a:p>
            <a:r>
              <a:rPr lang="en-US" dirty="0" smtClean="0"/>
              <a:t>Only wait for a chunk, rather than an entire large request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24076" y="2286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0" name="Block Arc 6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Block Arc 7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Block Arc 7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Block Arc 7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478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77" name="Block Arc 7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Block Arc 7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Block Arc 7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Block Arc 8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392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3" name="Block Arc 8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Block Arc 8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Block Arc 8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Block Arc 8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8678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89" name="Block Arc 88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Block Arc 89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Block Arc 9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Block Arc 11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lock Arc 11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96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1" name="Block Arc 120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Block Arc 121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Block Arc 122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Block Arc 123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Block Arc 124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286000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27" name="Block Arc 12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Block Arc 12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Block Arc 12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Block Arc 12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lock Arc 13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62" name="Block Arc 16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Block Arc 16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Block Arc 16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Block Arc 16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Block Arc 16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60" grpId="0" animBg="1"/>
      <p:bldP spid="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2187476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Trend toward </a:t>
            </a:r>
            <a:r>
              <a:rPr lang="en-US" sz="4800" dirty="0" smtClean="0">
                <a:solidFill>
                  <a:schemeClr val="accent4"/>
                </a:solidFill>
              </a:rPr>
              <a:t>consolidation</a:t>
            </a:r>
            <a:r>
              <a:rPr lang="en-US" sz="4800" dirty="0" smtClean="0">
                <a:solidFill>
                  <a:schemeClr val="bg1"/>
                </a:solidFill>
              </a:rPr>
              <a:t> of front-end and back-end </a:t>
            </a:r>
            <a:r>
              <a:rPr lang="en-US" sz="4800" dirty="0" smtClean="0">
                <a:solidFill>
                  <a:schemeClr val="accent4"/>
                </a:solidFill>
              </a:rPr>
              <a:t>storage systems</a:t>
            </a:r>
            <a:endParaRPr lang="en-US" sz="4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Limit # of Outstanding 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Long queues outside of Cake impact latency</a:t>
            </a:r>
          </a:p>
          <a:p>
            <a:r>
              <a:rPr lang="en-US" dirty="0" smtClean="0"/>
              <a:t>Caused by too many outstanding requests</a:t>
            </a:r>
          </a:p>
          <a:p>
            <a:r>
              <a:rPr lang="en-US" dirty="0"/>
              <a:t>Need to determine </a:t>
            </a:r>
            <a:r>
              <a:rPr lang="en-US" dirty="0">
                <a:solidFill>
                  <a:schemeClr val="accent1"/>
                </a:solidFill>
              </a:rPr>
              <a:t>level of </a:t>
            </a:r>
            <a:r>
              <a:rPr lang="en-US" dirty="0" smtClean="0">
                <a:solidFill>
                  <a:schemeClr val="accent1"/>
                </a:solidFill>
              </a:rPr>
              <a:t>overcommit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7" grpId="0" animBg="1"/>
      <p:bldP spid="167" grpId="1" animBg="1"/>
      <p:bldP spid="167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Limit # of Outstanding 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TCP Vegas-like scheme</a:t>
            </a:r>
          </a:p>
          <a:p>
            <a:r>
              <a:rPr lang="en-US" dirty="0" smtClean="0"/>
              <a:t>Latency as estimate of load on a resource</a:t>
            </a:r>
          </a:p>
          <a:p>
            <a:r>
              <a:rPr lang="en-US" dirty="0" smtClean="0"/>
              <a:t>Dynamically adjust # of threads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90600" y="2895600"/>
            <a:ext cx="2133600" cy="990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Limit # of Outstanding Requests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77474" y="3102978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32" name="Block Arc 31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Content Placeholder 5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Upper and lower </a:t>
            </a:r>
            <a:r>
              <a:rPr lang="en-US" dirty="0" smtClean="0">
                <a:solidFill>
                  <a:schemeClr val="accent1"/>
                </a:solidFill>
              </a:rPr>
              <a:t>latency bounds</a:t>
            </a:r>
          </a:p>
          <a:p>
            <a:r>
              <a:rPr lang="en-US" dirty="0" smtClean="0"/>
              <a:t>Additively increase # threads if </a:t>
            </a:r>
            <a:r>
              <a:rPr lang="en-US" dirty="0" err="1" smtClean="0">
                <a:solidFill>
                  <a:schemeClr val="accent1"/>
                </a:solidFill>
              </a:rPr>
              <a:t>underloaded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Multiplicatively decrease # threads if </a:t>
            </a:r>
            <a:r>
              <a:rPr lang="en-US" dirty="0" smtClean="0">
                <a:solidFill>
                  <a:schemeClr val="accent1"/>
                </a:solidFill>
              </a:rPr>
              <a:t>overloaded</a:t>
            </a:r>
          </a:p>
          <a:p>
            <a:r>
              <a:rPr lang="en-US" dirty="0" smtClean="0"/>
              <a:t>Converges in the general case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65" name="Group 64"/>
          <p:cNvGrpSpPr/>
          <p:nvPr/>
        </p:nvGrpSpPr>
        <p:grpSpPr>
          <a:xfrm>
            <a:off x="1745353" y="2209800"/>
            <a:ext cx="852694" cy="381000"/>
            <a:chOff x="1745353" y="2286000"/>
            <a:chExt cx="852694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16200000" flipH="1">
            <a:off x="2533650" y="2457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1215577" y="1908626"/>
            <a:ext cx="609598" cy="449949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00400" y="313438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HBase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20964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94" name="Block Arc 93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96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678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0" name="Block Arc 99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Block Arc 100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Block Arc 102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Block Arc 103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39274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06" name="Block Arc 105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lock Arc 109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52600" y="1676401"/>
            <a:ext cx="852694" cy="381000"/>
            <a:chOff x="1745353" y="2286000"/>
            <a:chExt cx="852694" cy="381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rot="16200000" flipH="1">
            <a:off x="2495551" y="1962150"/>
            <a:ext cx="571499" cy="381000"/>
          </a:xfrm>
          <a:prstGeom prst="bentConnector3">
            <a:avLst>
              <a:gd name="adj1" fmla="val -15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1291777" y="1451428"/>
            <a:ext cx="457199" cy="449945"/>
          </a:xfrm>
          <a:prstGeom prst="bentConnector3">
            <a:avLst>
              <a:gd name="adj1" fmla="val 999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5" y="5252355"/>
            <a:ext cx="843645" cy="843645"/>
          </a:xfrm>
        </p:spPr>
      </p:pic>
      <p:pic>
        <p:nvPicPr>
          <p:cNvPr id="136" name="Content Placeholder 5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5252355"/>
            <a:ext cx="843645" cy="843645"/>
          </a:xfrm>
        </p:spPr>
      </p:pic>
      <p:grpSp>
        <p:nvGrpSpPr>
          <p:cNvPr id="137" name="Group 136"/>
          <p:cNvGrpSpPr/>
          <p:nvPr/>
        </p:nvGrpSpPr>
        <p:grpSpPr>
          <a:xfrm>
            <a:off x="1745352" y="4495800"/>
            <a:ext cx="852694" cy="381000"/>
            <a:chOff x="1745353" y="2286000"/>
            <a:chExt cx="852694" cy="381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745353" y="2286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752600" y="2667000"/>
              <a:ext cx="845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90800" y="2286000"/>
              <a:ext cx="7247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lbow Connector 140"/>
          <p:cNvCxnSpPr/>
          <p:nvPr/>
        </p:nvCxnSpPr>
        <p:spPr>
          <a:xfrm rot="16200000" flipH="1">
            <a:off x="2533649" y="4743450"/>
            <a:ext cx="495300" cy="381000"/>
          </a:xfrm>
          <a:prstGeom prst="bentConnector3">
            <a:avLst>
              <a:gd name="adj1" fmla="val -18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1109015" y="4072589"/>
            <a:ext cx="800097" cy="427321"/>
          </a:xfrm>
          <a:prstGeom prst="bentConnector3">
            <a:avLst>
              <a:gd name="adj1" fmla="val 100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90600" y="4267200"/>
            <a:ext cx="2133600" cy="1981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0400" y="4419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OS</a:t>
            </a:r>
            <a:endParaRPr lang="en-US" sz="28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4478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47" name="Block Arc 146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Block Arc 148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Block Arc 150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86000" y="3102979"/>
            <a:ext cx="189526" cy="630822"/>
            <a:chOff x="3221188" y="1831876"/>
            <a:chExt cx="257845" cy="858214"/>
          </a:xfrm>
          <a:solidFill>
            <a:schemeClr val="bg1">
              <a:lumMod val="95000"/>
            </a:schemeClr>
          </a:solidFill>
        </p:grpSpPr>
        <p:sp>
          <p:nvSpPr>
            <p:cNvPr id="153" name="Block Arc 152"/>
            <p:cNvSpPr/>
            <p:nvPr/>
          </p:nvSpPr>
          <p:spPr>
            <a:xfrm rot="16200000">
              <a:off x="3255822" y="1828032"/>
              <a:ext cx="219365" cy="227053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 rot="16200000">
              <a:off x="3255823" y="2149766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3255824" y="2466882"/>
              <a:ext cx="219365" cy="227052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Block Arc 155"/>
            <p:cNvSpPr/>
            <p:nvPr/>
          </p:nvSpPr>
          <p:spPr>
            <a:xfrm rot="5400000">
              <a:off x="3225039" y="1989676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225039" y="2309099"/>
              <a:ext cx="219354" cy="227055"/>
            </a:xfrm>
            <a:prstGeom prst="blockArc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240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057400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90676" y="17526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7906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24076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4572000"/>
            <a:ext cx="190524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7" grpId="0" animBg="1"/>
      <p:bldP spid="72" grpId="0" animBg="1"/>
      <p:bldP spid="72" grpId="1" animBg="1"/>
      <p:bldP spid="7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queues enable scheduling at each resource</a:t>
            </a:r>
          </a:p>
          <a:p>
            <a:r>
              <a:rPr lang="en-US" dirty="0" smtClean="0"/>
              <a:t>Chunk large requests for better preemption</a:t>
            </a:r>
          </a:p>
          <a:p>
            <a:r>
              <a:rPr lang="en-US" dirty="0" smtClean="0"/>
              <a:t>Dynamically size thread pools to prevent long queues outside of Cake</a:t>
            </a:r>
          </a:p>
          <a:p>
            <a:endParaRPr lang="en-US" dirty="0"/>
          </a:p>
          <a:p>
            <a:r>
              <a:rPr lang="en-US" dirty="0" smtClean="0"/>
              <a:t>More details in the 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0193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Client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590800"/>
            <a:ext cx="17145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HBase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12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31242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1200" y="33528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1200" y="3581400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96" y="4381500"/>
            <a:ext cx="19050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191000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1400" y="2590800"/>
            <a:ext cx="3048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33400"/>
            <a:ext cx="609600" cy="1295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>
          <a:xfrm flipH="1">
            <a:off x="3733800" y="1524000"/>
            <a:ext cx="5715000" cy="2362200"/>
          </a:xfrm>
          <a:prstGeom prst="arc">
            <a:avLst>
              <a:gd name="adj1" fmla="val 15849381"/>
              <a:gd name="adj2" fmla="val 21402702"/>
            </a:avLst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19050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0850" y="2590800"/>
            <a:ext cx="304800" cy="1295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Coordinates allocation at 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r>
              <a:rPr lang="en-US" dirty="0" smtClean="0"/>
              <a:t>Monitors and enforces front-end SLO</a:t>
            </a:r>
          </a:p>
          <a:p>
            <a:r>
              <a:rPr lang="en-US" dirty="0" smtClean="0"/>
              <a:t>Two allocation phases</a:t>
            </a:r>
          </a:p>
          <a:p>
            <a:pPr lvl="1"/>
            <a:r>
              <a:rPr lang="en-US" dirty="0" smtClean="0"/>
              <a:t>SLO compliance-based</a:t>
            </a:r>
          </a:p>
          <a:p>
            <a:pPr lvl="1"/>
            <a:r>
              <a:rPr lang="en-US" dirty="0" smtClean="0"/>
              <a:t>Queue occupancy-based</a:t>
            </a:r>
          </a:p>
          <a:p>
            <a:pPr lvl="1"/>
            <a:endParaRPr lang="en-US" dirty="0"/>
          </a:p>
          <a:p>
            <a:r>
              <a:rPr lang="en-US" dirty="0" smtClean="0"/>
              <a:t>Just a sketch, full details are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 compliance-based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Disk is the bottleneck in storage workloads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Improving performance requires increasing scheduling allocation at </a:t>
            </a:r>
            <a:r>
              <a:rPr lang="en-US" dirty="0" smtClean="0">
                <a:solidFill>
                  <a:schemeClr val="accent1"/>
                </a:solidFill>
              </a:rPr>
              <a:t>disk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(HDFS)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Increase allocation when </a:t>
            </a:r>
            <a:r>
              <a:rPr lang="en-US" dirty="0">
                <a:solidFill>
                  <a:schemeClr val="accent1"/>
                </a:solidFill>
              </a:rPr>
              <a:t>not meeting </a:t>
            </a:r>
            <a:r>
              <a:rPr lang="en-US" dirty="0"/>
              <a:t>SLO</a:t>
            </a:r>
          </a:p>
          <a:p>
            <a:r>
              <a:rPr lang="en-US" dirty="0"/>
              <a:t>Decrease allocation when </a:t>
            </a:r>
            <a:r>
              <a:rPr lang="en-US" dirty="0">
                <a:solidFill>
                  <a:schemeClr val="accent1"/>
                </a:solidFill>
              </a:rPr>
              <a:t>easily meeting </a:t>
            </a:r>
            <a:r>
              <a:rPr lang="en-US" dirty="0"/>
              <a:t>SLO</a:t>
            </a:r>
          </a:p>
          <a:p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Occupancy-based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</a:t>
            </a:r>
            <a:r>
              <a:rPr lang="en-US" dirty="0" err="1"/>
              <a:t>HBase</a:t>
            </a:r>
            <a:r>
              <a:rPr lang="en-US" dirty="0"/>
              <a:t>/HDFS allocation to be </a:t>
            </a:r>
            <a:r>
              <a:rPr lang="en-US" dirty="0" smtClean="0">
                <a:solidFill>
                  <a:schemeClr val="accent1"/>
                </a:solidFill>
              </a:rPr>
              <a:t>balanced</a:t>
            </a:r>
            <a:endParaRPr lang="en-US" dirty="0" smtClean="0"/>
          </a:p>
          <a:p>
            <a:r>
              <a:rPr lang="en-US" dirty="0" err="1" smtClean="0"/>
              <a:t>HBase</a:t>
            </a:r>
            <a:r>
              <a:rPr lang="en-US" dirty="0" smtClean="0"/>
              <a:t> can incorrectly </a:t>
            </a:r>
            <a:r>
              <a:rPr lang="en-US" dirty="0" smtClean="0">
                <a:solidFill>
                  <a:schemeClr val="accent1"/>
                </a:solidFill>
              </a:rPr>
              <a:t>throttle</a:t>
            </a:r>
            <a:r>
              <a:rPr lang="en-US" dirty="0" smtClean="0"/>
              <a:t> HDFS</a:t>
            </a:r>
          </a:p>
          <a:p>
            <a:r>
              <a:rPr lang="en-US" dirty="0" smtClean="0"/>
              <a:t>Look at </a:t>
            </a:r>
            <a:r>
              <a:rPr lang="en-US" dirty="0" smtClean="0">
                <a:solidFill>
                  <a:schemeClr val="accent1"/>
                </a:solidFill>
              </a:rPr>
              <a:t>queue occupancy</a:t>
            </a:r>
            <a:endParaRPr lang="en-US" dirty="0" smtClean="0"/>
          </a:p>
          <a:p>
            <a:pPr lvl="1"/>
            <a:r>
              <a:rPr lang="en-US" dirty="0" smtClean="0"/>
              <a:t>% of time a client’s request is waiting in the queue at a resource</a:t>
            </a:r>
          </a:p>
          <a:p>
            <a:pPr lvl="1"/>
            <a:r>
              <a:rPr lang="en-US" dirty="0" smtClean="0"/>
              <a:t>Measure of queuing at a resource</a:t>
            </a:r>
          </a:p>
          <a:p>
            <a:r>
              <a:rPr lang="en-US" dirty="0" smtClean="0"/>
              <a:t>Increase when more queuing at </a:t>
            </a:r>
            <a:r>
              <a:rPr lang="en-US" dirty="0" err="1" smtClean="0"/>
              <a:t>HBase</a:t>
            </a:r>
            <a:endParaRPr lang="en-US" dirty="0"/>
          </a:p>
          <a:p>
            <a:r>
              <a:rPr lang="en-US" dirty="0" smtClean="0"/>
              <a:t>Decrease when more queuing at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both proportional share and reservations at 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r>
              <a:rPr lang="en-US" dirty="0" smtClean="0"/>
              <a:t>Linear performance model</a:t>
            </a:r>
          </a:p>
          <a:p>
            <a:r>
              <a:rPr lang="en-US" dirty="0" smtClean="0"/>
              <a:t>Evaluation of convergence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pPr lvl="1"/>
            <a:r>
              <a:rPr lang="en-US" dirty="0" smtClean="0"/>
              <a:t>Effective control over resource consumption</a:t>
            </a:r>
          </a:p>
          <a:p>
            <a:pPr lvl="1"/>
            <a:r>
              <a:rPr lang="en-US" dirty="0" smtClean="0"/>
              <a:t>HBase and HDFS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-level scheduler</a:t>
            </a:r>
          </a:p>
          <a:p>
            <a:pPr lvl="1"/>
            <a:r>
              <a:rPr lang="en-US" dirty="0" smtClean="0"/>
              <a:t>Decides allocation at 1</a:t>
            </a:r>
            <a:r>
              <a:rPr lang="en-US" baseline="30000" dirty="0" smtClean="0"/>
              <a:t>st</a:t>
            </a:r>
            <a:r>
              <a:rPr lang="en-US" dirty="0" smtClean="0"/>
              <a:t>-level schedulers</a:t>
            </a:r>
          </a:p>
          <a:p>
            <a:pPr lvl="1"/>
            <a:r>
              <a:rPr lang="en-US" dirty="0" smtClean="0"/>
              <a:t>Enforces front-end client’s high-level SLO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46388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Backend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3331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Front-end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8967" y="533400"/>
            <a:ext cx="4183799" cy="2286236"/>
            <a:chOff x="648967" y="533400"/>
            <a:chExt cx="4183799" cy="2286236"/>
          </a:xfrm>
        </p:grpSpPr>
        <p:sp>
          <p:nvSpPr>
            <p:cNvPr id="6" name="Right Arrow 5"/>
            <p:cNvSpPr/>
            <p:nvPr/>
          </p:nvSpPr>
          <p:spPr>
            <a:xfrm rot="929790">
              <a:off x="648967" y="2400536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385537">
              <a:off x="951233" y="1181337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7192922">
              <a:off x="3552924" y="1053268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9605391">
              <a:off x="3918366" y="2335547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2314476" y="781050"/>
              <a:ext cx="914400" cy="419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00" y="533400"/>
            <a:ext cx="4183799" cy="2286236"/>
            <a:chOff x="4839967" y="533400"/>
            <a:chExt cx="4183799" cy="2286236"/>
          </a:xfrm>
        </p:grpSpPr>
        <p:sp>
          <p:nvSpPr>
            <p:cNvPr id="21" name="Right Arrow 20"/>
            <p:cNvSpPr/>
            <p:nvPr/>
          </p:nvSpPr>
          <p:spPr>
            <a:xfrm rot="929790">
              <a:off x="4839967" y="2400536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385537">
              <a:off x="5116478" y="1181337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7192922">
              <a:off x="7743924" y="1053268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9605391">
              <a:off x="8109366" y="2335547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6505476" y="781050"/>
              <a:ext cx="914400" cy="4191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3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/>
            <a:r>
              <a:rPr lang="en-US" dirty="0">
                <a:solidFill>
                  <a:schemeClr val="bg1"/>
                </a:solidFill>
              </a:rPr>
              <a:t>Consolidated workloads</a:t>
            </a:r>
          </a:p>
          <a:p>
            <a:pPr marL="685800" indent="-685800"/>
            <a:r>
              <a:rPr lang="en-US" dirty="0" smtClean="0">
                <a:solidFill>
                  <a:schemeClr val="bg1"/>
                </a:solidFill>
              </a:rPr>
              <a:t>Front-end YCSB client doing 1-row gets </a:t>
            </a:r>
          </a:p>
          <a:p>
            <a:pPr marL="685800" indent="-685800"/>
            <a:r>
              <a:rPr lang="en-US" dirty="0" smtClean="0">
                <a:solidFill>
                  <a:schemeClr val="bg1"/>
                </a:solidFill>
              </a:rPr>
              <a:t>Batch YCSB/MR client doing 500-row scans</a:t>
            </a:r>
          </a:p>
          <a:p>
            <a:pPr marL="685800" indent="-685800"/>
            <a:r>
              <a:rPr lang="en-US" dirty="0" smtClean="0">
                <a:solidFill>
                  <a:schemeClr val="bg1"/>
                </a:solidFill>
              </a:rPr>
              <a:t>c1.xlarge </a:t>
            </a:r>
            <a:r>
              <a:rPr lang="en-US" dirty="0">
                <a:solidFill>
                  <a:schemeClr val="bg1"/>
                </a:solidFill>
              </a:rPr>
              <a:t>EC2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Diurnal Workload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running web-serving workload</a:t>
            </a:r>
          </a:p>
          <a:p>
            <a:r>
              <a:rPr lang="en-US" dirty="0" smtClean="0"/>
              <a:t>Batch YCSB client running at max throughput</a:t>
            </a:r>
          </a:p>
          <a:p>
            <a:pPr lvl="1"/>
            <a:endParaRPr lang="en-US" dirty="0" smtClean="0"/>
          </a:p>
          <a:p>
            <a:r>
              <a:rPr lang="en-US" dirty="0"/>
              <a:t>Evaluate adaptation to dynamic </a:t>
            </a:r>
            <a:r>
              <a:rPr lang="en-US" dirty="0" smtClean="0"/>
              <a:t>workload</a:t>
            </a:r>
          </a:p>
          <a:p>
            <a:r>
              <a:rPr lang="en-US" dirty="0" smtClean="0"/>
              <a:t>Evaluate latency vs. throughput tradeoff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148252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 flipH="1">
            <a:off x="3505200" y="1752600"/>
            <a:ext cx="533400" cy="2438400"/>
          </a:xfrm>
          <a:prstGeom prst="righ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371635"/>
            <a:ext cx="202098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3x peak-to-trough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2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49543"/>
              </p:ext>
            </p:extLst>
          </p:nvPr>
        </p:nvGraphicFramePr>
        <p:xfrm>
          <a:off x="762000" y="1615596"/>
          <a:ext cx="7620000" cy="3642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8188"/>
                <a:gridCol w="2505906"/>
                <a:gridCol w="2505906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Front-end </a:t>
                      </a:r>
                    </a:p>
                    <a:p>
                      <a:r>
                        <a:rPr lang="en-US" sz="3200" baseline="0" dirty="0" smtClean="0"/>
                        <a:t>99</a:t>
                      </a:r>
                      <a:r>
                        <a:rPr lang="en-US" sz="3200" baseline="30000" dirty="0" smtClean="0"/>
                        <a:t>th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SLO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</a:t>
                      </a:r>
                      <a:r>
                        <a:rPr lang="en-US" sz="3200" baseline="0" dirty="0" smtClean="0"/>
                        <a:t> Meeting SLO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Batch Throughput</a:t>
                      </a:r>
                      <a:endParaRPr lang="en-US" sz="3200" dirty="0"/>
                    </a:p>
                  </a:txBody>
                  <a:tcPr/>
                </a:tc>
              </a:tr>
              <a:tr h="80766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98.77%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23 </a:t>
                      </a:r>
                      <a:r>
                        <a:rPr lang="en-US" sz="3200" dirty="0" err="1" smtClean="0"/>
                        <a:t>req</a:t>
                      </a:r>
                      <a:r>
                        <a:rPr lang="en-US" sz="3200" dirty="0" smtClean="0"/>
                        <a:t>/s</a:t>
                      </a:r>
                      <a:endParaRPr lang="en-US" sz="3200" dirty="0"/>
                    </a:p>
                  </a:txBody>
                  <a:tcPr/>
                </a:tc>
              </a:tr>
              <a:tr h="80766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99.72%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38 </a:t>
                      </a:r>
                      <a:r>
                        <a:rPr lang="en-US" sz="3200" dirty="0" err="1" smtClean="0"/>
                        <a:t>req</a:t>
                      </a:r>
                      <a:r>
                        <a:rPr lang="en-US" sz="3200" dirty="0" smtClean="0"/>
                        <a:t>/s</a:t>
                      </a:r>
                      <a:endParaRPr lang="en-US" sz="3200" dirty="0"/>
                    </a:p>
                  </a:txBody>
                  <a:tcPr/>
                </a:tc>
              </a:tr>
              <a:tr h="80766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99.88%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45 </a:t>
                      </a:r>
                      <a:r>
                        <a:rPr lang="en-US" sz="3200" dirty="0" err="1" smtClean="0"/>
                        <a:t>req</a:t>
                      </a:r>
                      <a:r>
                        <a:rPr lang="en-US" sz="3200" dirty="0" smtClean="0"/>
                        <a:t>/s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Cycle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20-node cluster</a:t>
            </a:r>
          </a:p>
          <a:p>
            <a:r>
              <a:rPr lang="en-US" dirty="0" smtClean="0"/>
              <a:t>Front-end YCSB client running diurnal pattern</a:t>
            </a:r>
          </a:p>
          <a:p>
            <a:r>
              <a:rPr lang="en-US" dirty="0" smtClean="0"/>
              <a:t>Batch </a:t>
            </a:r>
            <a:r>
              <a:rPr lang="en-US" dirty="0" err="1" smtClean="0"/>
              <a:t>MapReduce</a:t>
            </a:r>
            <a:r>
              <a:rPr lang="en-US" dirty="0" smtClean="0"/>
              <a:t> scanning over 386GB data</a:t>
            </a:r>
          </a:p>
          <a:p>
            <a:endParaRPr lang="en-US" dirty="0"/>
          </a:p>
          <a:p>
            <a:r>
              <a:rPr lang="en-US" dirty="0" smtClean="0"/>
              <a:t>Evaluate analytics time and provisioning cost</a:t>
            </a:r>
          </a:p>
          <a:p>
            <a:r>
              <a:rPr lang="en-US" dirty="0"/>
              <a:t>Evaluate SLO </a:t>
            </a:r>
            <a:r>
              <a:rPr lang="en-US" dirty="0" smtClean="0"/>
              <a:t>compliance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60339"/>
              </p:ext>
            </p:extLst>
          </p:nvPr>
        </p:nvGraphicFramePr>
        <p:xfrm>
          <a:off x="762000" y="1879600"/>
          <a:ext cx="7619999" cy="307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2558"/>
                <a:gridCol w="1330842"/>
                <a:gridCol w="1828800"/>
                <a:gridCol w="1447799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Scenario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Speedup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Nodes</a:t>
                      </a:r>
                      <a:endParaRPr lang="en-US" sz="3200" dirty="0"/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Unconsolidated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1722s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</a:t>
                      </a:r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Consolidated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1030s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1.7x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3254"/>
              </p:ext>
            </p:extLst>
          </p:nvPr>
        </p:nvGraphicFramePr>
        <p:xfrm>
          <a:off x="762000" y="2184400"/>
          <a:ext cx="7620000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Front-end </a:t>
                      </a:r>
                    </a:p>
                    <a:p>
                      <a:r>
                        <a:rPr lang="en-US" sz="3200" dirty="0" smtClean="0"/>
                        <a:t>99</a:t>
                      </a:r>
                      <a:r>
                        <a:rPr lang="en-US" sz="3200" baseline="30000" dirty="0" smtClean="0"/>
                        <a:t>th</a:t>
                      </a:r>
                      <a:r>
                        <a:rPr lang="en-US" sz="3200" dirty="0" smtClean="0"/>
                        <a:t> SLO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 Requests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Meeting SLO</a:t>
                      </a:r>
                      <a:endParaRPr lang="en-US" sz="3200" dirty="0"/>
                    </a:p>
                  </a:txBody>
                  <a:tcPr/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99.95%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Adapts to dynamic front-end workloads</a:t>
            </a:r>
          </a:p>
          <a:p>
            <a:r>
              <a:rPr lang="en-US" dirty="0" smtClean="0"/>
              <a:t>Can set different SLOs to flexibly move within latency vs. throughput tradeoff</a:t>
            </a:r>
          </a:p>
          <a:p>
            <a:r>
              <a:rPr lang="en-US" dirty="0" smtClean="0"/>
              <a:t>Significant gains from consolidation</a:t>
            </a:r>
          </a:p>
          <a:p>
            <a:pPr lvl="1"/>
            <a:r>
              <a:rPr lang="en-US" dirty="0" smtClean="0"/>
              <a:t>1.7x speedup</a:t>
            </a:r>
          </a:p>
          <a:p>
            <a:pPr lvl="1"/>
            <a:r>
              <a:rPr lang="en-US" dirty="0" smtClean="0"/>
              <a:t>50% provisioning cost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Coordinated, multi-resource scheduler for storage workloads</a:t>
            </a:r>
          </a:p>
          <a:p>
            <a:r>
              <a:rPr lang="en-US" dirty="0" smtClean="0"/>
              <a:t>Directly enforce high-level SLOs</a:t>
            </a:r>
          </a:p>
          <a:p>
            <a:pPr lvl="1"/>
            <a:r>
              <a:rPr lang="en-US" dirty="0" smtClean="0"/>
              <a:t>High-percentile latency</a:t>
            </a:r>
          </a:p>
          <a:p>
            <a:pPr lvl="1"/>
            <a:r>
              <a:rPr lang="en-US" dirty="0" smtClean="0"/>
              <a:t>High-level storage system operations</a:t>
            </a:r>
          </a:p>
          <a:p>
            <a:r>
              <a:rPr lang="en-US" dirty="0"/>
              <a:t>S</a:t>
            </a:r>
            <a:r>
              <a:rPr lang="en-US" dirty="0" smtClean="0"/>
              <a:t>ignificant benefits from consolidation</a:t>
            </a:r>
          </a:p>
          <a:p>
            <a:pPr lvl="1"/>
            <a:r>
              <a:rPr lang="en-US" dirty="0" smtClean="0"/>
              <a:t>Provisioning costs</a:t>
            </a:r>
          </a:p>
          <a:p>
            <a:pPr lvl="1"/>
            <a:r>
              <a:rPr lang="en-US" dirty="0" smtClean="0"/>
              <a:t>Analytics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0" y="2133600"/>
            <a:ext cx="2057400" cy="99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Data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809996" y="3124200"/>
            <a:ext cx="2057401" cy="1066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Analysis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flipH="1">
            <a:off x="78485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6388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Backend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3331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Front-end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</a:t>
            </a:fld>
            <a:endParaRPr 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4561434" y="599040"/>
            <a:ext cx="550003" cy="206192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 flipV="1">
            <a:off x="4563694" y="3540885"/>
            <a:ext cx="550003" cy="206644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8030797" y="1189402"/>
            <a:ext cx="550003" cy="91440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3" grpId="0" animBg="1"/>
      <p:bldP spid="13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148"/>
            <a:ext cx="9144000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-level Scheduling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29821"/>
              </p:ext>
            </p:extLst>
          </p:nvPr>
        </p:nvGraphicFramePr>
        <p:xfrm>
          <a:off x="457200" y="201168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5908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 </a:t>
                      </a:r>
                      <a:r>
                        <a:rPr lang="en-US" sz="2400" dirty="0" err="1" smtClean="0"/>
                        <a:t>perf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Justification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perf</a:t>
                      </a:r>
                      <a:r>
                        <a:rPr lang="en-US" sz="2400" dirty="0" smtClean="0"/>
                        <a:t> &gt;&gt; SLO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/>
                        </a:rPr>
                        <a:t> </a:t>
                      </a:r>
                      <a:r>
                        <a:rPr lang="en-US" sz="2400" dirty="0" smtClean="0"/>
                        <a:t>HDFS</a:t>
                      </a:r>
                      <a:r>
                        <a:rPr lang="en-US" sz="2400" baseline="0" dirty="0" smtClean="0"/>
                        <a:t> allocation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 safely met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perf</a:t>
                      </a:r>
                      <a:r>
                        <a:rPr lang="en-US" sz="2400" dirty="0" smtClean="0"/>
                        <a:t> &lt; SLO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/>
                        </a:rPr>
                        <a:t> </a:t>
                      </a:r>
                      <a:r>
                        <a:rPr lang="en-US" sz="2400" dirty="0" smtClean="0"/>
                        <a:t>HDFS allocation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 is not met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988146"/>
              </p:ext>
            </p:extLst>
          </p:nvPr>
        </p:nvGraphicFramePr>
        <p:xfrm>
          <a:off x="457200" y="38862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6670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Queue </a:t>
                      </a:r>
                      <a:r>
                        <a:rPr lang="en-US" sz="2400" dirty="0" err="1" smtClean="0"/>
                        <a:t>occ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Justification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HBase</a:t>
                      </a:r>
                      <a:r>
                        <a:rPr lang="en-US" sz="2400" baseline="0" dirty="0" smtClean="0"/>
                        <a:t> &gt; HDFS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/>
                        </a:rPr>
                        <a:t> </a:t>
                      </a:r>
                      <a:r>
                        <a:rPr lang="en-US" sz="2400" dirty="0" smtClean="0"/>
                        <a:t>HBase allocation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Bottlenecked on HBase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HBase</a:t>
                      </a:r>
                      <a:r>
                        <a:rPr lang="en-US" sz="2400" baseline="0" dirty="0" smtClean="0"/>
                        <a:t> &lt;&lt; HDFS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/>
                        </a:rPr>
                        <a:t></a:t>
                      </a:r>
                      <a:r>
                        <a:rPr lang="en-US" sz="2400" dirty="0" smtClean="0"/>
                        <a:t> HBase allocation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HBase is underutilized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3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Limit Outstanding Requests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4586"/>
            <a:ext cx="8229600" cy="3897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Limit Outstanding Requests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1AAA-2ECE-4969-9195-D9C506454076}" type="slidenum">
              <a:rPr lang="en-US" smtClean="0"/>
              <a:t>63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" y="1600200"/>
            <a:ext cx="8155054" cy="4525963"/>
          </a:xfrm>
        </p:spPr>
      </p:pic>
    </p:spTree>
    <p:extLst>
      <p:ext uri="{BB962C8B-B14F-4D97-AF65-F5344CB8AC3E}">
        <p14:creationId xmlns:p14="http://schemas.microsoft.com/office/powerpoint/2010/main" val="12547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4" b="31041"/>
          <a:stretch/>
        </p:blipFill>
        <p:spPr>
          <a:xfrm>
            <a:off x="3827865" y="914400"/>
            <a:ext cx="1435603" cy="619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6" r="12576" b="35411"/>
          <a:stretch/>
        </p:blipFill>
        <p:spPr>
          <a:xfrm>
            <a:off x="3810000" y="3524938"/>
            <a:ext cx="1453468" cy="742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68" y="1905000"/>
            <a:ext cx="1453468" cy="1235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t="23808" r="12677" b="22623"/>
          <a:stretch/>
        </p:blipFill>
        <p:spPr>
          <a:xfrm>
            <a:off x="6096000" y="1981200"/>
            <a:ext cx="2522157" cy="1236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1293"/>
            <a:ext cx="1933623" cy="662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225705"/>
            <a:ext cx="304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" pitchFamily="34" charset="0"/>
              </a:rPr>
              <a:t>Search</a:t>
            </a:r>
            <a:endParaRPr lang="en-US" sz="4000" dirty="0">
              <a:latin typeface="Gill Sans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5225705"/>
            <a:ext cx="304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" pitchFamily="34" charset="0"/>
              </a:rPr>
              <a:t>Browse</a:t>
            </a:r>
            <a:endParaRPr lang="en-US" sz="4000" dirty="0"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9048" y="5225705"/>
            <a:ext cx="304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MT" pitchFamily="34" charset="0"/>
              </a:rPr>
              <a:t>Decide</a:t>
            </a:r>
            <a:endParaRPr lang="en-US" sz="4000" dirty="0">
              <a:latin typeface="Gill Sans MT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67000" y="5410200"/>
            <a:ext cx="609600" cy="381000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67400" y="5410200"/>
            <a:ext cx="609600" cy="381000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50" y="0"/>
            <a:ext cx="58619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50" y="0"/>
            <a:ext cx="58619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1600200"/>
            <a:ext cx="2895600" cy="646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Gill Sans MT" pitchFamily="34" charset="0"/>
              </a:rPr>
              <a:t>News For You</a:t>
            </a:r>
            <a:endParaRPr lang="en-US" sz="3600" dirty="0">
              <a:latin typeface="Gill Sans MT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4800600" y="1923365"/>
            <a:ext cx="762000" cy="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1841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itchFamily="34" charset="0"/>
              </a:rPr>
              <a:t>Good</a:t>
            </a:r>
            <a:endParaRPr lang="en-US" sz="6000" dirty="0">
              <a:latin typeface="Gill Sans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921841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itchFamily="34" charset="0"/>
              </a:rPr>
              <a:t>Better</a:t>
            </a:r>
            <a:endParaRPr lang="en-US" sz="6000" dirty="0">
              <a:latin typeface="Gill Sans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9144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itchFamily="34" charset="0"/>
              </a:rPr>
              <a:t>Best</a:t>
            </a:r>
            <a:endParaRPr lang="en-US" sz="6000" dirty="0">
              <a:latin typeface="Gill Sans MT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t="23808" r="12677" b="22623"/>
          <a:stretch/>
        </p:blipFill>
        <p:spPr>
          <a:xfrm>
            <a:off x="6358921" y="3062798"/>
            <a:ext cx="2522157" cy="12368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80804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MT" pitchFamily="34" charset="0"/>
              </a:rPr>
              <a:t>Top News</a:t>
            </a:r>
            <a:endParaRPr lang="en-US" sz="3200" dirty="0">
              <a:latin typeface="Gill Sans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0" y="480804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MT" pitchFamily="34" charset="0"/>
              </a:rPr>
              <a:t>Personal</a:t>
            </a:r>
            <a:endParaRPr lang="en-US" sz="3200" dirty="0">
              <a:latin typeface="Gill Sans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48006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MT" pitchFamily="34" charset="0"/>
              </a:rPr>
              <a:t>Real-time</a:t>
            </a:r>
            <a:endParaRPr lang="en-US" sz="3200" dirty="0">
              <a:latin typeface="Gill Sans MT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0" t="14876" b="56924"/>
          <a:stretch/>
        </p:blipFill>
        <p:spPr>
          <a:xfrm>
            <a:off x="3593953" y="2714275"/>
            <a:ext cx="1956094" cy="193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3" y="2904407"/>
            <a:ext cx="2336854" cy="15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1" grpId="0"/>
      <p:bldP spid="12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50" y="0"/>
            <a:ext cx="58619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98120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5400" dirty="0" smtClean="0">
                <a:latin typeface="Gill Sans MT" pitchFamily="34" charset="0"/>
              </a:rPr>
              <a:t>We had the data</a:t>
            </a:r>
          </a:p>
          <a:p>
            <a:pPr marL="857250" indent="-8572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5400" dirty="0" smtClean="0">
                <a:latin typeface="Gill Sans MT" pitchFamily="34" charset="0"/>
              </a:rPr>
              <a:t>We had the content</a:t>
            </a:r>
          </a:p>
          <a:p>
            <a:pPr marL="857250" indent="-857250">
              <a:buClr>
                <a:schemeClr val="accent3"/>
              </a:buClr>
              <a:buFont typeface="Gill Sans MT" pitchFamily="34" charset="0"/>
              <a:buChar char="X"/>
            </a:pPr>
            <a:r>
              <a:rPr lang="en-US" sz="5400" dirty="0" smtClean="0">
                <a:latin typeface="Gill Sans MT" pitchFamily="34" charset="0"/>
              </a:rPr>
              <a:t>We didn’t connect the dots</a:t>
            </a:r>
            <a:endParaRPr lang="en-US" sz="5400" dirty="0">
              <a:latin typeface="Gill Sans M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0" y="2133600"/>
            <a:ext cx="2057400" cy="99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Data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809996" y="3124200"/>
            <a:ext cx="2057401" cy="1066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Analysis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flipH="1">
            <a:off x="78485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6388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Backend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3331" y="4574106"/>
            <a:ext cx="30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Front-end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7</a:t>
            </a:fld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5097099" y="-1896699"/>
            <a:ext cx="550003" cy="678180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5100" y="152400"/>
            <a:ext cx="533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Minutes to hours</a:t>
            </a:r>
            <a:endParaRPr lang="en-US" sz="5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05100" y="457200"/>
            <a:ext cx="5333999" cy="3810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203721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3"/>
                </a:solidFill>
                <a:latin typeface="Bradley Hand ITC" pitchFamily="66" charset="0"/>
              </a:rPr>
              <a:t>forever</a:t>
            </a:r>
            <a:endParaRPr lang="en-US" sz="5400" b="1" dirty="0">
              <a:solidFill>
                <a:schemeClr val="accent3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dirty="0" smtClean="0">
                <a:latin typeface="Book Antiqua" pitchFamily="18" charset="0"/>
              </a:rPr>
              <a:t>?</a:t>
            </a:r>
            <a:endParaRPr lang="en-US" sz="45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3184"/>
          <a:stretch/>
        </p:blipFill>
        <p:spPr>
          <a:xfrm>
            <a:off x="762000" y="-1"/>
            <a:ext cx="7696200" cy="6868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0"/>
            <a:ext cx="7696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252008"/>
            <a:ext cx="6248400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Half a second delay caused a 25% drop in traffic.</a:t>
            </a:r>
          </a:p>
          <a:p>
            <a:pPr algn="r"/>
            <a:r>
              <a:rPr lang="en-US" sz="4000" dirty="0" smtClean="0"/>
              <a:t>- Google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35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5" y="1921604"/>
            <a:ext cx="1828800" cy="2328863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>
          <a:xfrm flipH="1">
            <a:off x="37337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165" y="4574106"/>
            <a:ext cx="394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Consolidated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8</a:t>
            </a:fld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5143E-6 L -0.44549 0.005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4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8" y="1905000"/>
            <a:ext cx="1828800" cy="2328863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>
          <a:xfrm flipH="1">
            <a:off x="3733799" y="2438336"/>
            <a:ext cx="914401" cy="1560931"/>
          </a:xfrm>
          <a:prstGeom prst="curvedRightArrow">
            <a:avLst>
              <a:gd name="adj1" fmla="val 40901"/>
              <a:gd name="adj2" fmla="val 78585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165" y="4574106"/>
            <a:ext cx="394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Consolidated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A781-E589-4C61-8C8B-F5ECA1300D5B}" type="slidenum">
              <a:rPr lang="en-US" smtClean="0"/>
              <a:t>9</a:t>
            </a:fld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4546" y="24384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Arial" pitchFamily="34" charset="0"/>
              </a:rPr>
              <a:t>Users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2133600"/>
            <a:ext cx="381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Provisioning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Utilization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/>
              <a:t>Analysis </a:t>
            </a:r>
            <a:r>
              <a:rPr lang="en-US" sz="44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24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cean Five">
      <a:dk1>
        <a:srgbClr val="3F3F3F"/>
      </a:dk1>
      <a:lt1>
        <a:srgbClr val="FAF0D2"/>
      </a:lt1>
      <a:dk2>
        <a:srgbClr val="00535C"/>
      </a:dk2>
      <a:lt2>
        <a:srgbClr val="FAF0D2"/>
      </a:lt2>
      <a:accent1>
        <a:srgbClr val="00A0B0"/>
      </a:accent1>
      <a:accent2>
        <a:srgbClr val="6A4A3C"/>
      </a:accent2>
      <a:accent3>
        <a:srgbClr val="CC333F"/>
      </a:accent3>
      <a:accent4>
        <a:srgbClr val="EB6841"/>
      </a:accent4>
      <a:accent5>
        <a:srgbClr val="D99694"/>
      </a:accent5>
      <a:accent6>
        <a:srgbClr val="EDC951"/>
      </a:accent6>
      <a:hlink>
        <a:srgbClr val="00A0B0"/>
      </a:hlink>
      <a:folHlink>
        <a:srgbClr val="8D42C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cean Five">
      <a:dk1>
        <a:srgbClr val="3F3F3F"/>
      </a:dk1>
      <a:lt1>
        <a:srgbClr val="FAF0D2"/>
      </a:lt1>
      <a:dk2>
        <a:srgbClr val="00535C"/>
      </a:dk2>
      <a:lt2>
        <a:srgbClr val="FAF0D2"/>
      </a:lt2>
      <a:accent1>
        <a:srgbClr val="00A0B0"/>
      </a:accent1>
      <a:accent2>
        <a:srgbClr val="6A4A3C"/>
      </a:accent2>
      <a:accent3>
        <a:srgbClr val="CC333F"/>
      </a:accent3>
      <a:accent4>
        <a:srgbClr val="EB6841"/>
      </a:accent4>
      <a:accent5>
        <a:srgbClr val="D99694"/>
      </a:accent5>
      <a:accent6>
        <a:srgbClr val="EDC951"/>
      </a:accent6>
      <a:hlink>
        <a:srgbClr val="00A0B0"/>
      </a:hlink>
      <a:folHlink>
        <a:srgbClr val="8D42C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10330</TotalTime>
  <Words>968</Words>
  <Application>Microsoft Office PowerPoint</Application>
  <PresentationFormat>On-screen Show (4:3)</PresentationFormat>
  <Paragraphs>398</Paragraphs>
  <Slides>71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1_Office Theme</vt:lpstr>
      <vt:lpstr>Enabling High-level SLOs on Shared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1st-Level Schedulers</vt:lpstr>
      <vt:lpstr>Three Requirements </vt:lpstr>
      <vt:lpstr>Differentiated Scheduling</vt:lpstr>
      <vt:lpstr>Differentiated Scheduling</vt:lpstr>
      <vt:lpstr>Differentiated Scheduling</vt:lpstr>
      <vt:lpstr>Chunk Large Requests</vt:lpstr>
      <vt:lpstr>Chunk Large Requests</vt:lpstr>
      <vt:lpstr>Limit # of Outstanding Requests</vt:lpstr>
      <vt:lpstr>Limit # of Outstanding Requests</vt:lpstr>
      <vt:lpstr>Limit # of Outstanding Requests</vt:lpstr>
      <vt:lpstr>1st-level Schedulers</vt:lpstr>
      <vt:lpstr>2nd-level Scheduler</vt:lpstr>
      <vt:lpstr>2nd-level Scheduler</vt:lpstr>
      <vt:lpstr>SLO compliance-based</vt:lpstr>
      <vt:lpstr>Queue Occupancy-based</vt:lpstr>
      <vt:lpstr>Details</vt:lpstr>
      <vt:lpstr>Recap</vt:lpstr>
      <vt:lpstr>Evaluation</vt:lpstr>
      <vt:lpstr>Diurnal Workload</vt:lpstr>
      <vt:lpstr>PowerPoint Presentation</vt:lpstr>
      <vt:lpstr>PowerPoint Presentation</vt:lpstr>
      <vt:lpstr>Analysis Cycle</vt:lpstr>
      <vt:lpstr>PowerPoint Presentation</vt:lpstr>
      <vt:lpstr>PowerPoint Presentation</vt:lpstr>
      <vt:lpstr>Evaluation</vt:lpstr>
      <vt:lpstr>Conclusion</vt:lpstr>
      <vt:lpstr>PowerPoint Presentation</vt:lpstr>
      <vt:lpstr>PowerPoint Presentation</vt:lpstr>
      <vt:lpstr>2nd-level Scheduling</vt:lpstr>
      <vt:lpstr>Limit Outstanding Requests</vt:lpstr>
      <vt:lpstr>Limit Outstanding Requests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</dc:title>
  <dc:creator>Andrew</dc:creator>
  <cp:lastModifiedBy>Andrew</cp:lastModifiedBy>
  <cp:revision>243</cp:revision>
  <dcterms:created xsi:type="dcterms:W3CDTF">2012-10-03T21:27:12Z</dcterms:created>
  <dcterms:modified xsi:type="dcterms:W3CDTF">2012-10-15T16:18:18Z</dcterms:modified>
</cp:coreProperties>
</file>