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65"/>
  </p:notesMasterIdLst>
  <p:sldIdLst>
    <p:sldId id="256" r:id="rId3"/>
    <p:sldId id="385" r:id="rId4"/>
    <p:sldId id="393" r:id="rId5"/>
    <p:sldId id="394" r:id="rId6"/>
    <p:sldId id="265" r:id="rId7"/>
    <p:sldId id="395" r:id="rId8"/>
    <p:sldId id="311" r:id="rId9"/>
    <p:sldId id="282" r:id="rId10"/>
    <p:sldId id="349" r:id="rId11"/>
    <p:sldId id="283" r:id="rId12"/>
    <p:sldId id="355" r:id="rId13"/>
    <p:sldId id="356" r:id="rId14"/>
    <p:sldId id="381" r:id="rId15"/>
    <p:sldId id="357" r:id="rId16"/>
    <p:sldId id="266" r:id="rId17"/>
    <p:sldId id="284" r:id="rId18"/>
    <p:sldId id="379" r:id="rId19"/>
    <p:sldId id="286" r:id="rId20"/>
    <p:sldId id="272" r:id="rId21"/>
    <p:sldId id="276" r:id="rId22"/>
    <p:sldId id="348" r:id="rId23"/>
    <p:sldId id="322" r:id="rId24"/>
    <p:sldId id="324" r:id="rId25"/>
    <p:sldId id="327" r:id="rId26"/>
    <p:sldId id="328" r:id="rId27"/>
    <p:sldId id="329" r:id="rId28"/>
    <p:sldId id="326" r:id="rId29"/>
    <p:sldId id="325" r:id="rId30"/>
    <p:sldId id="330" r:id="rId31"/>
    <p:sldId id="331" r:id="rId32"/>
    <p:sldId id="332" r:id="rId33"/>
    <p:sldId id="352" r:id="rId34"/>
    <p:sldId id="353" r:id="rId35"/>
    <p:sldId id="354" r:id="rId36"/>
    <p:sldId id="333" r:id="rId37"/>
    <p:sldId id="367" r:id="rId38"/>
    <p:sldId id="366" r:id="rId39"/>
    <p:sldId id="369" r:id="rId40"/>
    <p:sldId id="371" r:id="rId41"/>
    <p:sldId id="372" r:id="rId42"/>
    <p:sldId id="373" r:id="rId43"/>
    <p:sldId id="398" r:id="rId44"/>
    <p:sldId id="396" r:id="rId45"/>
    <p:sldId id="364" r:id="rId46"/>
    <p:sldId id="336" r:id="rId47"/>
    <p:sldId id="339" r:id="rId48"/>
    <p:sldId id="338" r:id="rId49"/>
    <p:sldId id="399" r:id="rId50"/>
    <p:sldId id="374" r:id="rId51"/>
    <p:sldId id="376" r:id="rId52"/>
    <p:sldId id="375" r:id="rId53"/>
    <p:sldId id="289" r:id="rId54"/>
    <p:sldId id="300" r:id="rId55"/>
    <p:sldId id="377" r:id="rId56"/>
    <p:sldId id="299" r:id="rId57"/>
    <p:sldId id="295" r:id="rId58"/>
    <p:sldId id="362" r:id="rId59"/>
    <p:sldId id="335" r:id="rId60"/>
    <p:sldId id="361" r:id="rId61"/>
    <p:sldId id="315" r:id="rId62"/>
    <p:sldId id="359" r:id="rId63"/>
    <p:sldId id="360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73" autoAdjust="0"/>
  </p:normalViewPr>
  <p:slideViewPr>
    <p:cSldViewPr>
      <p:cViewPr>
        <p:scale>
          <a:sx n="90" d="100"/>
          <a:sy n="90" d="100"/>
        </p:scale>
        <p:origin x="-2244" y="-8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0CA51-06A8-445E-BAC3-4A76B912B381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8AE71-45FA-4445-B7F4-1A3520DF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53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 the legend: Separated &amp; Consolidated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8AE71-45FA-4445-B7F4-1A3520DF6E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86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Baseline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8AE71-45FA-4445-B7F4-1A3520DF6E5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76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386 GB of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8AE71-45FA-4445-B7F4-1A3520DF6E5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92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98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3044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0"/>
            <a:ext cx="3044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089904" y="0"/>
            <a:ext cx="305409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08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98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62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04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96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75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83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21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70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8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67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06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85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57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6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37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50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20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53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78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29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72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228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286000" y="0"/>
            <a:ext cx="228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572000" y="0"/>
            <a:ext cx="228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858000" y="0"/>
            <a:ext cx="228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92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MT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MT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ill Sans MT" pitchFamily="34" charset="0"/>
              </a:defRPr>
            </a:lvl1pPr>
          </a:lstStyle>
          <a:p>
            <a:fld id="{318BA781-E589-4C61-8C8B-F5ECA1300D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2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Gill Sans M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Gill Sans MT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  <a:latin typeface="Gill Sans MT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Gill Sans MT" pitchFamily="34" charset="0"/>
              </a:defRPr>
            </a:lvl1pPr>
          </a:lstStyle>
          <a:p>
            <a:fld id="{318BA781-E589-4C61-8C8B-F5ECA1300D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4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6000" kern="1200">
          <a:solidFill>
            <a:schemeClr val="bg2"/>
          </a:solidFill>
          <a:latin typeface="Gill Sans M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2"/>
          </a:solidFill>
          <a:latin typeface="Gill Sans M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2"/>
          </a:solidFill>
          <a:latin typeface="Gill Sans M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2"/>
          </a:solidFill>
          <a:latin typeface="Gill Sans M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2"/>
          </a:solidFill>
          <a:latin typeface="Gill Sans M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2"/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743200"/>
            <a:ext cx="7772400" cy="1600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Gill Sans MT" pitchFamily="34" charset="0"/>
              </a:rPr>
              <a:t>Enabling High-level SLOs on Shared Storage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latin typeface="Gill Sans M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953000"/>
            <a:ext cx="5791200" cy="9144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Gill Sans MT" pitchFamily="34" charset="0"/>
              </a:rPr>
              <a:t>Andrew Wang, Shivaram Venkataraman, Sara Alspaugh, Randy Katz, Ion Stoica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1295400"/>
            <a:ext cx="7772400" cy="1828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600" dirty="0" smtClean="0">
                <a:solidFill>
                  <a:schemeClr val="accent6">
                    <a:lumMod val="75000"/>
                  </a:schemeClr>
                </a:solidFill>
                <a:latin typeface="Gill Sans MT" pitchFamily="34" charset="0"/>
                <a:ea typeface="Segoe UI" pitchFamily="34" charset="0"/>
                <a:cs typeface="Segoe UI" pitchFamily="34" charset="0"/>
              </a:rPr>
              <a:t>Cake</a:t>
            </a:r>
            <a:endParaRPr lang="en-US" sz="9600" dirty="0">
              <a:solidFill>
                <a:schemeClr val="accent6">
                  <a:lumMod val="75000"/>
                </a:schemeClr>
              </a:solidFill>
              <a:latin typeface="Gill Sans MT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12443" y="6024172"/>
            <a:ext cx="2664157" cy="613567"/>
            <a:chOff x="533400" y="6024172"/>
            <a:chExt cx="2664157" cy="613567"/>
          </a:xfrm>
        </p:grpSpPr>
        <p:pic>
          <p:nvPicPr>
            <p:cNvPr id="8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6024172"/>
              <a:ext cx="1828800" cy="613567"/>
            </a:xfrm>
            <a:prstGeom prst="rect">
              <a:avLst/>
            </a:prstGeom>
          </p:spPr>
        </p:pic>
        <p:pic>
          <p:nvPicPr>
            <p:cNvPr id="9" name="Picture 46" descr="ucb-seal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6024172"/>
              <a:ext cx="606757" cy="609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8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248" y="1905000"/>
            <a:ext cx="1828800" cy="232886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14800" y="1905000"/>
            <a:ext cx="48006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700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63454" y="1946046"/>
            <a:ext cx="5029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0" dirty="0" smtClean="0">
                <a:solidFill>
                  <a:schemeClr val="bg2"/>
                </a:solidFill>
              </a:rPr>
              <a:t>Nope.</a:t>
            </a:r>
            <a:endParaRPr lang="en-US" sz="14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12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248" y="1905000"/>
            <a:ext cx="1828800" cy="232886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14800" y="1905000"/>
            <a:ext cx="48006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700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8600" y="1752600"/>
            <a:ext cx="5029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2"/>
                </a:solidFill>
              </a:rPr>
              <a:t>Cluster scheduling</a:t>
            </a:r>
          </a:p>
          <a:p>
            <a:r>
              <a:rPr lang="en-US" sz="4000" dirty="0" smtClean="0">
                <a:solidFill>
                  <a:schemeClr val="bg2"/>
                </a:solidFill>
              </a:rPr>
              <a:t>Privacy</a:t>
            </a:r>
          </a:p>
          <a:p>
            <a:r>
              <a:rPr lang="en-US" sz="4000" dirty="0" smtClean="0">
                <a:solidFill>
                  <a:schemeClr val="bg2"/>
                </a:solidFill>
              </a:rPr>
              <a:t>Failure domains</a:t>
            </a:r>
          </a:p>
          <a:p>
            <a:r>
              <a:rPr lang="en-US" sz="4000" dirty="0" smtClean="0">
                <a:solidFill>
                  <a:schemeClr val="bg2"/>
                </a:solidFill>
              </a:rPr>
              <a:t>Performance isolation</a:t>
            </a:r>
            <a:endParaRPr lang="en-US" sz="4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75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248" y="1905000"/>
            <a:ext cx="1828800" cy="232886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14800" y="1905000"/>
            <a:ext cx="48006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700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8600" y="1752600"/>
            <a:ext cx="5029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 smtClean="0">
              <a:solidFill>
                <a:schemeClr val="bg2"/>
              </a:solidFill>
            </a:endParaRPr>
          </a:p>
          <a:p>
            <a:endParaRPr lang="en-US" sz="4000" dirty="0">
              <a:solidFill>
                <a:schemeClr val="bg2"/>
              </a:solidFill>
            </a:endParaRPr>
          </a:p>
          <a:p>
            <a:endParaRPr lang="en-US" sz="4000" dirty="0" smtClean="0">
              <a:solidFill>
                <a:schemeClr val="bg2"/>
              </a:solidFill>
            </a:endParaRPr>
          </a:p>
          <a:p>
            <a:r>
              <a:rPr lang="en-US" sz="4000" dirty="0" smtClean="0">
                <a:solidFill>
                  <a:schemeClr val="bg2"/>
                </a:solidFill>
              </a:rPr>
              <a:t>Performance isolation</a:t>
            </a:r>
            <a:endParaRPr lang="en-US" sz="4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12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4" b="3184"/>
          <a:stretch/>
        </p:blipFill>
        <p:spPr>
          <a:xfrm>
            <a:off x="762000" y="-1"/>
            <a:ext cx="7696200" cy="6868133"/>
          </a:xfrm>
          <a:prstGeom prst="rect">
            <a:avLst/>
          </a:prstGeom>
        </p:spPr>
      </p:pic>
      <p:sp>
        <p:nvSpPr>
          <p:cNvPr id="2" name="Right Brace 1"/>
          <p:cNvSpPr/>
          <p:nvPr/>
        </p:nvSpPr>
        <p:spPr>
          <a:xfrm>
            <a:off x="4038600" y="1600200"/>
            <a:ext cx="1066800" cy="3276600"/>
          </a:xfrm>
          <a:prstGeom prst="righ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86400" y="2638335"/>
            <a:ext cx="2514600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4x increase in latency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2035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2667000"/>
            <a:ext cx="830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Combine two workloads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Meet front-end </a:t>
            </a:r>
            <a:r>
              <a:rPr lang="en-US" sz="3600" dirty="0" smtClean="0">
                <a:solidFill>
                  <a:schemeClr val="accent4"/>
                </a:solidFill>
              </a:rPr>
              <a:t>latency requirements</a:t>
            </a:r>
            <a:endParaRPr lang="en-US" sz="36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Then </a:t>
            </a:r>
            <a:r>
              <a:rPr lang="en-US" sz="3600" dirty="0" smtClean="0">
                <a:solidFill>
                  <a:schemeClr val="accent4"/>
                </a:solidFill>
              </a:rPr>
              <a:t>maximize</a:t>
            </a:r>
            <a:r>
              <a:rPr lang="en-US" sz="3600" dirty="0" smtClean="0"/>
              <a:t> batch throughput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533400"/>
            <a:ext cx="586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Objective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20629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6200" y="2133600"/>
            <a:ext cx="8991600" cy="4724400"/>
            <a:chOff x="76200" y="1219200"/>
            <a:chExt cx="8991600" cy="4724400"/>
          </a:xfrm>
        </p:grpSpPr>
        <p:sp>
          <p:nvSpPr>
            <p:cNvPr id="5" name="TextBox 4"/>
            <p:cNvSpPr txBox="1"/>
            <p:nvPr/>
          </p:nvSpPr>
          <p:spPr>
            <a:xfrm>
              <a:off x="228600" y="3696831"/>
              <a:ext cx="845820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0" dirty="0" smtClean="0">
                  <a:solidFill>
                    <a:schemeClr val="accent4"/>
                  </a:solidFill>
                  <a:latin typeface="Bernard MT Condensed" pitchFamily="18" charset="0"/>
                </a:rPr>
                <a:t>Throughput</a:t>
              </a:r>
              <a:endParaRPr lang="en-US" sz="14000" dirty="0">
                <a:solidFill>
                  <a:schemeClr val="accent4"/>
                </a:solidFill>
                <a:latin typeface="Bernard MT Condensed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200" y="1219200"/>
              <a:ext cx="8991600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0" dirty="0" smtClean="0">
                  <a:solidFill>
                    <a:schemeClr val="accent6"/>
                  </a:solidFill>
                  <a:latin typeface="Aharoni" pitchFamily="2" charset="-79"/>
                  <a:cs typeface="Aharoni" pitchFamily="2" charset="-79"/>
                </a:rPr>
                <a:t>Latency</a:t>
              </a:r>
              <a:endParaRPr lang="en-US" sz="17000" dirty="0">
                <a:solidFill>
                  <a:schemeClr val="accent6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8600" y="2743200"/>
              <a:ext cx="28194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>
                  <a:latin typeface="Brush Script MT" pitchFamily="66" charset="0"/>
                  <a:cs typeface="Calibri" pitchFamily="34" charset="0"/>
                </a:rPr>
                <a:t>vs.</a:t>
              </a:r>
              <a:endParaRPr lang="en-US" sz="9600" dirty="0">
                <a:latin typeface="Brush Script MT" pitchFamily="66" charset="0"/>
                <a:cs typeface="Calibri" pitchFamily="34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7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676400"/>
            <a:ext cx="103632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0" dirty="0" smtClean="0">
                <a:solidFill>
                  <a:schemeClr val="accent1">
                    <a:lumMod val="75000"/>
                  </a:schemeClr>
                </a:solidFill>
                <a:latin typeface="Bodoni MT Black" pitchFamily="18" charset="0"/>
                <a:cs typeface="Aharoni" pitchFamily="2" charset="-79"/>
              </a:rPr>
              <a:t>95</a:t>
            </a:r>
            <a:r>
              <a:rPr lang="en-US" sz="35000" baseline="30000" dirty="0" smtClean="0">
                <a:solidFill>
                  <a:schemeClr val="accent1">
                    <a:lumMod val="75000"/>
                  </a:schemeClr>
                </a:solidFill>
                <a:latin typeface="Bodoni MT Black" pitchFamily="18" charset="0"/>
                <a:cs typeface="Aharoni" pitchFamily="2" charset="-79"/>
              </a:rPr>
              <a:t>th</a:t>
            </a:r>
            <a:endParaRPr lang="en-US" sz="35000" dirty="0">
              <a:solidFill>
                <a:schemeClr val="accent1">
                  <a:lumMod val="75000"/>
                </a:schemeClr>
              </a:solidFill>
              <a:latin typeface="Bodoni MT Black" pitchFamily="18" charset="0"/>
              <a:cs typeface="Aharoni" pitchFamily="2" charset="-79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884" y="28194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accent6"/>
                </a:solidFill>
              </a:rPr>
              <a:t>High-percentile latency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124200"/>
            <a:ext cx="103632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0" dirty="0" smtClean="0">
                <a:solidFill>
                  <a:schemeClr val="accent1">
                    <a:lumMod val="75000"/>
                  </a:schemeClr>
                </a:solidFill>
                <a:latin typeface="Bodoni MT Black" pitchFamily="18" charset="0"/>
                <a:cs typeface="Aharoni" pitchFamily="2" charset="-79"/>
              </a:rPr>
              <a:t>99</a:t>
            </a:r>
            <a:r>
              <a:rPr lang="en-US" sz="35000" baseline="30000" dirty="0" smtClean="0">
                <a:solidFill>
                  <a:schemeClr val="accent1">
                    <a:lumMod val="75000"/>
                  </a:schemeClr>
                </a:solidFill>
                <a:latin typeface="Bodoni MT Black" pitchFamily="18" charset="0"/>
                <a:cs typeface="Aharoni" pitchFamily="2" charset="-79"/>
              </a:rPr>
              <a:t>th</a:t>
            </a:r>
            <a:endParaRPr lang="en-US" sz="35000" dirty="0">
              <a:solidFill>
                <a:schemeClr val="accent1">
                  <a:lumMod val="75000"/>
                </a:schemeClr>
              </a:solidFill>
              <a:latin typeface="Bodoni MT Black" pitchFamily="18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923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676400"/>
            <a:ext cx="103632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0" dirty="0" smtClean="0">
                <a:solidFill>
                  <a:schemeClr val="accent1">
                    <a:lumMod val="75000"/>
                  </a:schemeClr>
                </a:solidFill>
                <a:latin typeface="Bodoni MT Black" pitchFamily="18" charset="0"/>
                <a:cs typeface="Aharoni" pitchFamily="2" charset="-79"/>
              </a:rPr>
              <a:t>95</a:t>
            </a:r>
            <a:r>
              <a:rPr lang="en-US" sz="35000" baseline="30000" dirty="0" smtClean="0">
                <a:solidFill>
                  <a:schemeClr val="accent1">
                    <a:lumMod val="75000"/>
                  </a:schemeClr>
                </a:solidFill>
                <a:latin typeface="Bodoni MT Black" pitchFamily="18" charset="0"/>
                <a:cs typeface="Aharoni" pitchFamily="2" charset="-79"/>
              </a:rPr>
              <a:t>th</a:t>
            </a:r>
            <a:endParaRPr lang="en-US" sz="35000" dirty="0">
              <a:solidFill>
                <a:schemeClr val="accent1">
                  <a:lumMod val="75000"/>
                </a:schemeClr>
              </a:solidFill>
              <a:latin typeface="Bodoni MT Black" pitchFamily="18" charset="0"/>
              <a:cs typeface="Aharoni" pitchFamily="2" charset="-79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66700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6"/>
                </a:solidFill>
              </a:rPr>
              <a:t>“…purely targeted at controlling performance at the 99.9</a:t>
            </a:r>
            <a:r>
              <a:rPr lang="en-US" sz="4400" baseline="30000" dirty="0" smtClean="0">
                <a:solidFill>
                  <a:schemeClr val="accent6"/>
                </a:solidFill>
              </a:rPr>
              <a:t>th</a:t>
            </a:r>
            <a:r>
              <a:rPr lang="en-US" sz="4400" dirty="0" smtClean="0">
                <a:solidFill>
                  <a:schemeClr val="accent6"/>
                </a:solidFill>
              </a:rPr>
              <a:t> percentile.”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124200"/>
            <a:ext cx="103632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0" dirty="0" smtClean="0">
                <a:solidFill>
                  <a:schemeClr val="accent1">
                    <a:lumMod val="75000"/>
                  </a:schemeClr>
                </a:solidFill>
                <a:latin typeface="Bodoni MT Black" pitchFamily="18" charset="0"/>
                <a:cs typeface="Aharoni" pitchFamily="2" charset="-79"/>
              </a:rPr>
              <a:t>99</a:t>
            </a:r>
            <a:r>
              <a:rPr lang="en-US" sz="35000" baseline="30000" dirty="0" smtClean="0">
                <a:solidFill>
                  <a:schemeClr val="accent1">
                    <a:lumMod val="75000"/>
                  </a:schemeClr>
                </a:solidFill>
                <a:latin typeface="Bodoni MT Black" pitchFamily="18" charset="0"/>
                <a:cs typeface="Aharoni" pitchFamily="2" charset="-79"/>
              </a:rPr>
              <a:t>th</a:t>
            </a:r>
            <a:endParaRPr lang="en-US" sz="35000" dirty="0">
              <a:solidFill>
                <a:schemeClr val="accent1">
                  <a:lumMod val="75000"/>
                </a:schemeClr>
              </a:solidFill>
              <a:latin typeface="Bodoni MT Black" pitchFamily="18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0996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381000" y="3070860"/>
            <a:ext cx="103632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0" dirty="0" smtClean="0">
                <a:solidFill>
                  <a:schemeClr val="accent1">
                    <a:lumMod val="75000"/>
                  </a:schemeClr>
                </a:solidFill>
                <a:latin typeface="Bodoni MT Black" pitchFamily="18" charset="0"/>
                <a:cs typeface="Aharoni" pitchFamily="2" charset="-79"/>
              </a:rPr>
              <a:t>scan</a:t>
            </a:r>
            <a:endParaRPr lang="en-US" sz="25000" dirty="0">
              <a:solidFill>
                <a:schemeClr val="accent1">
                  <a:lumMod val="75000"/>
                </a:schemeClr>
              </a:solidFill>
              <a:latin typeface="Bodoni MT Black" pitchFamily="18" charset="0"/>
              <a:cs typeface="Aharoni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905000" y="-1653540"/>
            <a:ext cx="103632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0" dirty="0" smtClean="0">
                <a:solidFill>
                  <a:schemeClr val="accent1">
                    <a:lumMod val="75000"/>
                  </a:schemeClr>
                </a:solidFill>
                <a:latin typeface="Bodoni MT Black" pitchFamily="18" charset="0"/>
                <a:cs typeface="Aharoni" pitchFamily="2" charset="-79"/>
              </a:rPr>
              <a:t>get</a:t>
            </a:r>
            <a:endParaRPr lang="en-US" sz="25000" dirty="0">
              <a:solidFill>
                <a:schemeClr val="accent1">
                  <a:lumMod val="75000"/>
                </a:schemeClr>
              </a:solidFill>
              <a:latin typeface="Bodoni MT Black" pitchFamily="18" charset="0"/>
              <a:cs typeface="Aharoni" pitchFamily="2" charset="-79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18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81200" y="76200"/>
            <a:ext cx="103632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0" dirty="0" smtClean="0">
                <a:solidFill>
                  <a:schemeClr val="accent1">
                    <a:lumMod val="75000"/>
                  </a:schemeClr>
                </a:solidFill>
                <a:latin typeface="Bodoni MT Black" pitchFamily="18" charset="0"/>
                <a:cs typeface="Aharoni" pitchFamily="2" charset="-79"/>
              </a:rPr>
              <a:t>put</a:t>
            </a:r>
            <a:endParaRPr lang="en-US" sz="25000" dirty="0">
              <a:solidFill>
                <a:schemeClr val="accent1">
                  <a:lumMod val="75000"/>
                </a:schemeClr>
              </a:solidFill>
              <a:latin typeface="Bodoni MT Black" pitchFamily="18" charset="0"/>
              <a:cs typeface="Aharoni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84" y="28194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accent6"/>
                </a:solidFill>
              </a:rPr>
              <a:t>High-level operations</a:t>
            </a:r>
          </a:p>
        </p:txBody>
      </p:sp>
    </p:spTree>
    <p:extLst>
      <p:ext uri="{BB962C8B-B14F-4D97-AF65-F5344CB8AC3E}">
        <p14:creationId xmlns:p14="http://schemas.microsoft.com/office/powerpoint/2010/main" val="273663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19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1066800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0" dirty="0" smtClean="0">
                <a:latin typeface="Brush Script MT" pitchFamily="66" charset="0"/>
                <a:cs typeface="Aharoni" pitchFamily="2" charset="-79"/>
              </a:rPr>
              <a:t>service-level objective</a:t>
            </a:r>
            <a:endParaRPr lang="en-US" sz="9000" dirty="0">
              <a:latin typeface="Brush Script MT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" y="3124200"/>
            <a:ext cx="914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0" dirty="0" smtClean="0">
                <a:solidFill>
                  <a:schemeClr val="accent4"/>
                </a:solidFill>
                <a:latin typeface="Aharoni" pitchFamily="2" charset="-79"/>
                <a:cs typeface="Aharoni" pitchFamily="2" charset="-79"/>
              </a:rPr>
              <a:t> performance metric</a:t>
            </a:r>
            <a:endParaRPr lang="en-US" sz="7000" dirty="0">
              <a:solidFill>
                <a:schemeClr val="accent4"/>
              </a:solidFill>
              <a:latin typeface="Aharoni" pitchFamily="2" charset="-79"/>
              <a:cs typeface="Aharoni" pitchFamily="2" charset="-79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3886200"/>
            <a:ext cx="9144000" cy="1400383"/>
            <a:chOff x="-76200" y="3886200"/>
            <a:chExt cx="9144000" cy="1400383"/>
          </a:xfrm>
        </p:grpSpPr>
        <p:sp>
          <p:nvSpPr>
            <p:cNvPr id="3" name="TextBox 2"/>
            <p:cNvSpPr txBox="1"/>
            <p:nvPr/>
          </p:nvSpPr>
          <p:spPr>
            <a:xfrm>
              <a:off x="-76200" y="3886200"/>
              <a:ext cx="9144000" cy="1400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500" dirty="0" smtClean="0">
                  <a:solidFill>
                    <a:schemeClr val="accent1"/>
                  </a:solidFill>
                  <a:latin typeface="Aharoni" pitchFamily="2" charset="-79"/>
                  <a:cs typeface="Aharoni" pitchFamily="2" charset="-79"/>
                </a:rPr>
                <a:t>requirement </a:t>
              </a:r>
              <a:endParaRPr lang="en-US" sz="8500" dirty="0">
                <a:solidFill>
                  <a:schemeClr val="accent1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2400" y="4397514"/>
              <a:ext cx="914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Aharoni" pitchFamily="2" charset="-79"/>
                  <a:cs typeface="Aharoni" pitchFamily="2" charset="-79"/>
                </a:rPr>
                <a:t>of</a:t>
              </a:r>
              <a:endParaRPr lang="en-US" sz="4000" dirty="0">
                <a:latin typeface="Aharoni" pitchFamily="2" charset="-79"/>
                <a:cs typeface="Aharoni" pitchFamily="2" charset="-79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-21771" y="4855711"/>
            <a:ext cx="9165771" cy="1392689"/>
            <a:chOff x="-76200" y="4695617"/>
            <a:chExt cx="9165771" cy="1392689"/>
          </a:xfrm>
        </p:grpSpPr>
        <p:sp>
          <p:nvSpPr>
            <p:cNvPr id="4" name="TextBox 3"/>
            <p:cNvSpPr txBox="1"/>
            <p:nvPr/>
          </p:nvSpPr>
          <p:spPr>
            <a:xfrm>
              <a:off x="-76200" y="4695617"/>
              <a:ext cx="9165771" cy="1392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450" dirty="0" smtClean="0">
                  <a:solidFill>
                    <a:schemeClr val="accent2"/>
                  </a:solidFill>
                  <a:latin typeface="Aharoni" pitchFamily="2" charset="-79"/>
                  <a:cs typeface="Aharoni" pitchFamily="2" charset="-79"/>
                </a:rPr>
                <a:t>type of request</a:t>
              </a:r>
              <a:endParaRPr lang="en-US" sz="8450" dirty="0">
                <a:solidFill>
                  <a:schemeClr val="accent2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2400" y="5181600"/>
              <a:ext cx="914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Aharoni" pitchFamily="2" charset="-79"/>
                  <a:cs typeface="Aharoni" pitchFamily="2" charset="-79"/>
                </a:rPr>
                <a:t>for</a:t>
              </a:r>
              <a:endParaRPr lang="en-US" sz="4000" dirty="0">
                <a:latin typeface="Aharoni" pitchFamily="2" charset="-79"/>
                <a:cs typeface="Aharoni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262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2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37" y="381000"/>
            <a:ext cx="7088371" cy="1676400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 rot="5400000">
            <a:off x="3898620" y="1235833"/>
            <a:ext cx="1295400" cy="4005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37" y="4343400"/>
            <a:ext cx="7088371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6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1066800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0" dirty="0" smtClean="0">
                <a:latin typeface="Brush Script MT" pitchFamily="66" charset="0"/>
                <a:cs typeface="Aharoni" pitchFamily="2" charset="-79"/>
              </a:rPr>
              <a:t>service-level objective</a:t>
            </a:r>
            <a:endParaRPr lang="en-US" sz="9000" dirty="0">
              <a:latin typeface="Brush Script MT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" y="3124200"/>
            <a:ext cx="914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0" dirty="0" smtClean="0">
                <a:solidFill>
                  <a:schemeClr val="accent4"/>
                </a:solidFill>
                <a:latin typeface="Aharoni" pitchFamily="2" charset="-79"/>
                <a:cs typeface="Aharoni" pitchFamily="2" charset="-79"/>
              </a:rPr>
              <a:t>99</a:t>
            </a:r>
            <a:r>
              <a:rPr lang="en-US" sz="7000" baseline="30000" dirty="0" smtClean="0">
                <a:solidFill>
                  <a:schemeClr val="accent4"/>
                </a:solidFill>
                <a:latin typeface="Aharoni" pitchFamily="2" charset="-79"/>
                <a:cs typeface="Aharoni" pitchFamily="2" charset="-79"/>
              </a:rPr>
              <a:t>th</a:t>
            </a:r>
            <a:r>
              <a:rPr lang="en-US" sz="7000" dirty="0" smtClean="0">
                <a:solidFill>
                  <a:schemeClr val="accent4"/>
                </a:solidFill>
                <a:latin typeface="Aharoni" pitchFamily="2" charset="-79"/>
                <a:cs typeface="Aharoni" pitchFamily="2" charset="-79"/>
              </a:rPr>
              <a:t> percentile latency</a:t>
            </a:r>
            <a:endParaRPr lang="en-US" sz="7000" dirty="0">
              <a:solidFill>
                <a:schemeClr val="accent4"/>
              </a:solidFill>
              <a:latin typeface="Aharoni" pitchFamily="2" charset="-79"/>
              <a:cs typeface="Aharoni" pitchFamily="2" charset="-79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3886200"/>
            <a:ext cx="9144000" cy="1400383"/>
            <a:chOff x="-76200" y="3886200"/>
            <a:chExt cx="9144000" cy="1400383"/>
          </a:xfrm>
        </p:grpSpPr>
        <p:sp>
          <p:nvSpPr>
            <p:cNvPr id="3" name="TextBox 2"/>
            <p:cNvSpPr txBox="1"/>
            <p:nvPr/>
          </p:nvSpPr>
          <p:spPr>
            <a:xfrm>
              <a:off x="-76200" y="3886200"/>
              <a:ext cx="9144000" cy="1400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500" dirty="0" smtClean="0">
                  <a:solidFill>
                    <a:schemeClr val="accent1"/>
                  </a:solidFill>
                  <a:latin typeface="Aharoni" pitchFamily="2" charset="-79"/>
                  <a:cs typeface="Aharoni" pitchFamily="2" charset="-79"/>
                </a:rPr>
                <a:t>100 milliseconds </a:t>
              </a:r>
              <a:endParaRPr lang="en-US" sz="8500" dirty="0">
                <a:solidFill>
                  <a:schemeClr val="accent1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2400" y="4397514"/>
              <a:ext cx="914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Aharoni" pitchFamily="2" charset="-79"/>
                  <a:cs typeface="Aharoni" pitchFamily="2" charset="-79"/>
                </a:rPr>
                <a:t>of</a:t>
              </a:r>
              <a:endParaRPr lang="en-US" sz="4000" dirty="0">
                <a:latin typeface="Aharoni" pitchFamily="2" charset="-79"/>
                <a:cs typeface="Aharoni" pitchFamily="2" charset="-79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-21771" y="4855711"/>
            <a:ext cx="9165771" cy="1392689"/>
            <a:chOff x="-76200" y="4695617"/>
            <a:chExt cx="9165771" cy="1392689"/>
          </a:xfrm>
        </p:grpSpPr>
        <p:sp>
          <p:nvSpPr>
            <p:cNvPr id="4" name="TextBox 3"/>
            <p:cNvSpPr txBox="1"/>
            <p:nvPr/>
          </p:nvSpPr>
          <p:spPr>
            <a:xfrm>
              <a:off x="-76200" y="4695617"/>
              <a:ext cx="9165771" cy="1392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450" dirty="0">
                  <a:solidFill>
                    <a:schemeClr val="accent2"/>
                  </a:solidFill>
                  <a:latin typeface="Aharoni" pitchFamily="2" charset="-79"/>
                  <a:cs typeface="Aharoni" pitchFamily="2" charset="-79"/>
                </a:rPr>
                <a:t>g</a:t>
              </a:r>
              <a:r>
                <a:rPr lang="en-US" sz="8450" dirty="0" smtClean="0">
                  <a:solidFill>
                    <a:schemeClr val="accent2"/>
                  </a:solidFill>
                  <a:latin typeface="Aharoni" pitchFamily="2" charset="-79"/>
                  <a:cs typeface="Aharoni" pitchFamily="2" charset="-79"/>
                </a:rPr>
                <a:t>et requests</a:t>
              </a:r>
              <a:endParaRPr lang="en-US" sz="8450" dirty="0">
                <a:solidFill>
                  <a:schemeClr val="accent2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2400" y="5181600"/>
              <a:ext cx="914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Aharoni" pitchFamily="2" charset="-79"/>
                  <a:cs typeface="Aharoni" pitchFamily="2" charset="-79"/>
                </a:rPr>
                <a:t>for</a:t>
              </a:r>
              <a:endParaRPr lang="en-US" sz="4000" dirty="0">
                <a:latin typeface="Aharoni" pitchFamily="2" charset="-79"/>
                <a:cs typeface="Aharoni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943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Coordinated, multi-resource </a:t>
            </a:r>
            <a:r>
              <a:rPr lang="en-US" dirty="0" smtClean="0"/>
              <a:t>scheduler for consolidated storage workloads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solidFill>
                  <a:schemeClr val="accent1"/>
                </a:solidFill>
              </a:rPr>
              <a:t>scheduling points </a:t>
            </a:r>
            <a:r>
              <a:rPr lang="en-US" dirty="0" smtClean="0"/>
              <a:t>within the system</a:t>
            </a:r>
          </a:p>
          <a:p>
            <a:r>
              <a:rPr lang="en-US" dirty="0" smtClean="0"/>
              <a:t>Dynamically </a:t>
            </a:r>
            <a:r>
              <a:rPr lang="en-US" dirty="0" smtClean="0">
                <a:solidFill>
                  <a:schemeClr val="accent1"/>
                </a:solidFill>
              </a:rPr>
              <a:t>adjust allocations </a:t>
            </a:r>
            <a:r>
              <a:rPr lang="en-US" dirty="0" smtClean="0"/>
              <a:t>to meet SLO of front-end workload</a:t>
            </a:r>
          </a:p>
          <a:p>
            <a:r>
              <a:rPr lang="en-US" dirty="0" smtClean="0"/>
              <a:t>Built on </a:t>
            </a:r>
            <a:r>
              <a:rPr lang="en-US" dirty="0" err="1" smtClean="0"/>
              <a:t>HBase</a:t>
            </a:r>
            <a:r>
              <a:rPr lang="en-US" dirty="0" smtClean="0"/>
              <a:t>/HDFS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2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2590800"/>
            <a:ext cx="20193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Client</a:t>
            </a:r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3581400" y="2590800"/>
            <a:ext cx="2019300" cy="1295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HBase</a:t>
            </a:r>
            <a:endParaRPr lang="en-US" sz="4800" dirty="0"/>
          </a:p>
        </p:txBody>
      </p:sp>
      <p:sp>
        <p:nvSpPr>
          <p:cNvPr id="7" name="Rectangle 6"/>
          <p:cNvSpPr/>
          <p:nvPr/>
        </p:nvSpPr>
        <p:spPr>
          <a:xfrm>
            <a:off x="6819900" y="2590800"/>
            <a:ext cx="2019300" cy="1295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HDFS</a:t>
            </a:r>
            <a:endParaRPr lang="en-US" sz="4800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" y="5334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Front-end web server</a:t>
            </a:r>
            <a:endParaRPr lang="en-US" sz="5400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" y="49530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Batch </a:t>
            </a:r>
            <a:r>
              <a:rPr lang="en-US" sz="5400" dirty="0" err="1" smtClean="0"/>
              <a:t>MapReduce</a:t>
            </a:r>
            <a:r>
              <a:rPr lang="en-US" sz="5400" dirty="0" smtClean="0"/>
              <a:t> task</a:t>
            </a:r>
            <a:endParaRPr lang="en-US" sz="5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295400" y="1524000"/>
            <a:ext cx="19050" cy="838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1295400" y="4114800"/>
            <a:ext cx="19050" cy="838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514600" y="2895600"/>
            <a:ext cx="91440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71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2590800"/>
            <a:ext cx="20193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Client</a:t>
            </a:r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3581400" y="2590800"/>
            <a:ext cx="2019300" cy="1295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HBase</a:t>
            </a:r>
            <a:endParaRPr lang="en-US" sz="4800" dirty="0"/>
          </a:p>
        </p:txBody>
      </p:sp>
      <p:sp>
        <p:nvSpPr>
          <p:cNvPr id="7" name="Rectangle 6"/>
          <p:cNvSpPr/>
          <p:nvPr/>
        </p:nvSpPr>
        <p:spPr>
          <a:xfrm>
            <a:off x="6819900" y="2590800"/>
            <a:ext cx="2019300" cy="1295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HDFS</a:t>
            </a:r>
            <a:endParaRPr lang="en-US" sz="48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14600" y="2895600"/>
            <a:ext cx="91440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33650" y="533400"/>
            <a:ext cx="4095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Index lookup</a:t>
            </a:r>
            <a:endParaRPr lang="en-US" sz="54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572000" y="1524000"/>
            <a:ext cx="19050" cy="838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791200" y="28956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27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2590800"/>
            <a:ext cx="20193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Client</a:t>
            </a:r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3581400" y="2590800"/>
            <a:ext cx="2019300" cy="1295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HBase</a:t>
            </a:r>
            <a:endParaRPr lang="en-US" sz="4800" dirty="0"/>
          </a:p>
        </p:txBody>
      </p:sp>
      <p:sp>
        <p:nvSpPr>
          <p:cNvPr id="7" name="Rectangle 6"/>
          <p:cNvSpPr/>
          <p:nvPr/>
        </p:nvSpPr>
        <p:spPr>
          <a:xfrm>
            <a:off x="6819900" y="2590800"/>
            <a:ext cx="2019300" cy="1295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HDFS</a:t>
            </a:r>
            <a:endParaRPr lang="en-US" sz="48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791200" y="28956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14600" y="2895600"/>
            <a:ext cx="91440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67400" y="53340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Read data</a:t>
            </a:r>
            <a:endParaRPr lang="en-US" sz="54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7772400" y="1524000"/>
            <a:ext cx="19050" cy="838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791200" y="31242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43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2590800"/>
            <a:ext cx="20193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Client</a:t>
            </a:r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3581400" y="2590800"/>
            <a:ext cx="2019300" cy="1295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HBase</a:t>
            </a:r>
            <a:endParaRPr lang="en-US" sz="4800" dirty="0"/>
          </a:p>
        </p:txBody>
      </p:sp>
      <p:sp>
        <p:nvSpPr>
          <p:cNvPr id="7" name="Rectangle 6"/>
          <p:cNvSpPr/>
          <p:nvPr/>
        </p:nvSpPr>
        <p:spPr>
          <a:xfrm>
            <a:off x="6819900" y="2590800"/>
            <a:ext cx="2019300" cy="1295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HDFS</a:t>
            </a:r>
            <a:endParaRPr lang="en-US" sz="48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791200" y="28956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14600" y="2895600"/>
            <a:ext cx="91440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791200" y="31242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91200" y="33528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791200" y="35814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33650" y="533400"/>
            <a:ext cx="4095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Process</a:t>
            </a:r>
            <a:endParaRPr lang="en-US" sz="54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572000" y="1524000"/>
            <a:ext cx="19050" cy="838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3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2590800"/>
            <a:ext cx="20193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Client</a:t>
            </a:r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3581400" y="2590800"/>
            <a:ext cx="2019300" cy="1295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HBase</a:t>
            </a:r>
            <a:endParaRPr lang="en-US" sz="4800" dirty="0"/>
          </a:p>
        </p:txBody>
      </p:sp>
      <p:sp>
        <p:nvSpPr>
          <p:cNvPr id="7" name="Rectangle 6"/>
          <p:cNvSpPr/>
          <p:nvPr/>
        </p:nvSpPr>
        <p:spPr>
          <a:xfrm>
            <a:off x="6819900" y="2590800"/>
            <a:ext cx="2019300" cy="1295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HDFS</a:t>
            </a:r>
            <a:endParaRPr lang="en-US" sz="48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791200" y="28956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14600" y="2895600"/>
            <a:ext cx="91440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514600" y="3581400"/>
            <a:ext cx="91440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791200" y="31242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91200" y="33528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791200" y="35814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533400"/>
            <a:ext cx="4095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Response</a:t>
            </a:r>
            <a:endParaRPr lang="en-US" sz="54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266114" y="1524000"/>
            <a:ext cx="19050" cy="838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8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2590800"/>
            <a:ext cx="20193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Client</a:t>
            </a:r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3581400" y="2590800"/>
            <a:ext cx="2019300" cy="1295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HBase</a:t>
            </a:r>
            <a:endParaRPr lang="en-US" sz="4800" dirty="0"/>
          </a:p>
        </p:txBody>
      </p:sp>
      <p:sp>
        <p:nvSpPr>
          <p:cNvPr id="7" name="Rectangle 6"/>
          <p:cNvSpPr/>
          <p:nvPr/>
        </p:nvSpPr>
        <p:spPr>
          <a:xfrm>
            <a:off x="6819900" y="2590800"/>
            <a:ext cx="2019300" cy="1295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HDFS</a:t>
            </a:r>
            <a:endParaRPr lang="en-US" sz="48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791200" y="28956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14600" y="2895600"/>
            <a:ext cx="91440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514600" y="3581400"/>
            <a:ext cx="91440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791200" y="31242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91200" y="33528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791200" y="35814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4191000"/>
            <a:ext cx="1905000" cy="1905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952750" y="5334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CPU usage</a:t>
            </a:r>
            <a:endParaRPr lang="en-US" sz="54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572000" y="1524000"/>
            <a:ext cx="19050" cy="838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86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2590800"/>
            <a:ext cx="20193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Client</a:t>
            </a:r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3581400" y="2590800"/>
            <a:ext cx="2019300" cy="1295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HBase</a:t>
            </a:r>
            <a:endParaRPr lang="en-US" sz="4800" dirty="0"/>
          </a:p>
        </p:txBody>
      </p:sp>
      <p:sp>
        <p:nvSpPr>
          <p:cNvPr id="7" name="Rectangle 6"/>
          <p:cNvSpPr/>
          <p:nvPr/>
        </p:nvSpPr>
        <p:spPr>
          <a:xfrm>
            <a:off x="6819900" y="2590800"/>
            <a:ext cx="2019300" cy="1295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HDFS</a:t>
            </a:r>
            <a:endParaRPr lang="en-US" sz="48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791200" y="28956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14600" y="2895600"/>
            <a:ext cx="91440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514600" y="3581400"/>
            <a:ext cx="91440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791200" y="31242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91200" y="33528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791200" y="35814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196" y="4381500"/>
            <a:ext cx="1905000" cy="1790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91200" y="5334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Disk usage</a:t>
            </a:r>
            <a:endParaRPr lang="en-US" sz="54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780646" y="1524000"/>
            <a:ext cx="19050" cy="838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41910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3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2590800"/>
            <a:ext cx="20193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Client</a:t>
            </a:r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3581400" y="2590800"/>
            <a:ext cx="2019300" cy="1295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HBase</a:t>
            </a:r>
            <a:endParaRPr lang="en-US" sz="4800" dirty="0"/>
          </a:p>
        </p:txBody>
      </p:sp>
      <p:sp>
        <p:nvSpPr>
          <p:cNvPr id="7" name="Rectangle 6"/>
          <p:cNvSpPr/>
          <p:nvPr/>
        </p:nvSpPr>
        <p:spPr>
          <a:xfrm>
            <a:off x="6819900" y="2590800"/>
            <a:ext cx="2019300" cy="1295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HDFS</a:t>
            </a:r>
            <a:endParaRPr lang="en-US" sz="48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791200" y="28956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14600" y="2895600"/>
            <a:ext cx="91440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514600" y="3581400"/>
            <a:ext cx="91440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791200" y="31242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91200" y="33528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791200" y="35814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196" y="4381500"/>
            <a:ext cx="1905000" cy="1790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4191000"/>
            <a:ext cx="1905000" cy="19050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6172200" y="1524000"/>
            <a:ext cx="19050" cy="838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971800" y="1524000"/>
            <a:ext cx="19050" cy="838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71600" y="53340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Clean RPC interfaces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0649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343400"/>
            <a:ext cx="3067333" cy="10214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015" y="5615763"/>
            <a:ext cx="4306185" cy="8612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37" y="381000"/>
            <a:ext cx="7088371" cy="1676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016" y="4691755"/>
            <a:ext cx="2106984" cy="17090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482622"/>
            <a:ext cx="3124200" cy="775178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 rot="5400000">
            <a:off x="3898621" y="1235833"/>
            <a:ext cx="1295400" cy="4005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7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2590800"/>
            <a:ext cx="20193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Client</a:t>
            </a:r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3886200" y="2590800"/>
            <a:ext cx="1714500" cy="1295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HBase</a:t>
            </a:r>
            <a:endParaRPr lang="en-US" sz="4400" dirty="0"/>
          </a:p>
        </p:txBody>
      </p:sp>
      <p:sp>
        <p:nvSpPr>
          <p:cNvPr id="7" name="Rectangle 6"/>
          <p:cNvSpPr/>
          <p:nvPr/>
        </p:nvSpPr>
        <p:spPr>
          <a:xfrm>
            <a:off x="7086600" y="2590800"/>
            <a:ext cx="1752600" cy="1295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HDFS</a:t>
            </a:r>
            <a:endParaRPr lang="en-US" sz="4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791200" y="28956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14600" y="2895600"/>
            <a:ext cx="91440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514600" y="3581400"/>
            <a:ext cx="91440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791200" y="31242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91200" y="33528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791200" y="35814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196" y="4381500"/>
            <a:ext cx="1905000" cy="1790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4191000"/>
            <a:ext cx="1905000" cy="1905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581400" y="2590800"/>
            <a:ext cx="304800" cy="1295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800850" y="2590800"/>
            <a:ext cx="304800" cy="1295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934200" y="1524000"/>
            <a:ext cx="19050" cy="838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733800" y="1524000"/>
            <a:ext cx="19050" cy="838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14600" y="533400"/>
            <a:ext cx="601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1</a:t>
            </a:r>
            <a:r>
              <a:rPr lang="en-US" sz="5400" baseline="30000" dirty="0" smtClean="0"/>
              <a:t>st</a:t>
            </a:r>
            <a:r>
              <a:rPr lang="en-US" sz="5400" dirty="0" smtClean="0"/>
              <a:t>-level schedulers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61430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2590800"/>
            <a:ext cx="20193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Client</a:t>
            </a:r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3886200" y="2590800"/>
            <a:ext cx="1714500" cy="1295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HBase</a:t>
            </a:r>
            <a:endParaRPr lang="en-US" sz="4400" dirty="0"/>
          </a:p>
        </p:txBody>
      </p:sp>
      <p:sp>
        <p:nvSpPr>
          <p:cNvPr id="7" name="Rectangle 6"/>
          <p:cNvSpPr/>
          <p:nvPr/>
        </p:nvSpPr>
        <p:spPr>
          <a:xfrm>
            <a:off x="7086600" y="2590800"/>
            <a:ext cx="1752600" cy="1295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HDFS</a:t>
            </a:r>
            <a:endParaRPr lang="en-US" sz="4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791200" y="28956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14600" y="2895600"/>
            <a:ext cx="91440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514600" y="3581400"/>
            <a:ext cx="91440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791200" y="31242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91200" y="33528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791200" y="35814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196" y="4381500"/>
            <a:ext cx="1905000" cy="1790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4191000"/>
            <a:ext cx="1905000" cy="1905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581400" y="2590800"/>
            <a:ext cx="304800" cy="1295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781800" y="533400"/>
            <a:ext cx="609600" cy="1295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7" name="Arc 26"/>
          <p:cNvSpPr/>
          <p:nvPr/>
        </p:nvSpPr>
        <p:spPr>
          <a:xfrm flipH="1">
            <a:off x="3733800" y="1524000"/>
            <a:ext cx="5715000" cy="2362200"/>
          </a:xfrm>
          <a:prstGeom prst="arc">
            <a:avLst>
              <a:gd name="adj1" fmla="val 15849381"/>
              <a:gd name="adj2" fmla="val 21402702"/>
            </a:avLst>
          </a:prstGeom>
          <a:ln w="38100">
            <a:solidFill>
              <a:schemeClr val="accent3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4799" y="533400"/>
            <a:ext cx="6086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2</a:t>
            </a:r>
            <a:r>
              <a:rPr lang="en-US" sz="5400" baseline="30000" dirty="0" smtClean="0"/>
              <a:t>nd-</a:t>
            </a:r>
            <a:r>
              <a:rPr lang="en-US" sz="5400" dirty="0" smtClean="0"/>
              <a:t>level scheduler</a:t>
            </a:r>
            <a:endParaRPr lang="en-US" sz="5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715000" y="1062336"/>
            <a:ext cx="9144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934200" y="1905000"/>
            <a:ext cx="0" cy="609600"/>
          </a:xfrm>
          <a:prstGeom prst="straightConnector1">
            <a:avLst/>
          </a:prstGeom>
          <a:ln w="3810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800850" y="2590800"/>
            <a:ext cx="304800" cy="1295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6615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2590800"/>
            <a:ext cx="2019300" cy="12954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Client</a:t>
            </a:r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3886200" y="2590800"/>
            <a:ext cx="1714500" cy="12954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HBase</a:t>
            </a:r>
            <a:endParaRPr lang="en-US" sz="4400" dirty="0"/>
          </a:p>
        </p:txBody>
      </p:sp>
      <p:sp>
        <p:nvSpPr>
          <p:cNvPr id="7" name="Rectangle 6"/>
          <p:cNvSpPr/>
          <p:nvPr/>
        </p:nvSpPr>
        <p:spPr>
          <a:xfrm>
            <a:off x="7086600" y="2590800"/>
            <a:ext cx="1752600" cy="12954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HDFS</a:t>
            </a:r>
            <a:endParaRPr lang="en-US" sz="4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791200" y="2895600"/>
            <a:ext cx="914400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14600" y="2895600"/>
            <a:ext cx="914400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514600" y="3581400"/>
            <a:ext cx="914400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791200" y="3124200"/>
            <a:ext cx="914400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91200" y="3352800"/>
            <a:ext cx="914400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791200" y="3581400"/>
            <a:ext cx="914400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196" y="4381500"/>
            <a:ext cx="1905000" cy="1790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4191000"/>
            <a:ext cx="1905000" cy="1905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581400" y="2590800"/>
            <a:ext cx="304800" cy="1295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781800" y="533400"/>
            <a:ext cx="609600" cy="12954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7" name="Arc 26"/>
          <p:cNvSpPr/>
          <p:nvPr/>
        </p:nvSpPr>
        <p:spPr>
          <a:xfrm flipH="1">
            <a:off x="3733800" y="1524000"/>
            <a:ext cx="5715000" cy="2362200"/>
          </a:xfrm>
          <a:prstGeom prst="arc">
            <a:avLst>
              <a:gd name="adj1" fmla="val 15849381"/>
              <a:gd name="adj2" fmla="val 21402702"/>
            </a:avLst>
          </a:prstGeom>
          <a:ln w="38100">
            <a:solidFill>
              <a:schemeClr val="tx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934200" y="1905000"/>
            <a:ext cx="0" cy="60960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800850" y="2590800"/>
            <a:ext cx="304800" cy="1295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4799" y="533400"/>
            <a:ext cx="6086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1</a:t>
            </a:r>
            <a:r>
              <a:rPr lang="en-US" sz="5400" baseline="30000" dirty="0" smtClean="0"/>
              <a:t>st-</a:t>
            </a:r>
            <a:r>
              <a:rPr lang="en-US" sz="5400" dirty="0" smtClean="0"/>
              <a:t>level schedulers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0945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-Level Schedulers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</a:t>
            </a:r>
            <a:r>
              <a:rPr lang="en-US" dirty="0" smtClean="0">
                <a:solidFill>
                  <a:schemeClr val="accent1"/>
                </a:solidFill>
              </a:rPr>
              <a:t>effective control</a:t>
            </a:r>
            <a:r>
              <a:rPr lang="en-US" dirty="0" smtClean="0"/>
              <a:t> over access to the underlying </a:t>
            </a:r>
            <a:r>
              <a:rPr lang="en-US" dirty="0" smtClean="0">
                <a:solidFill>
                  <a:schemeClr val="accent1"/>
                </a:solidFill>
              </a:rPr>
              <a:t>hardware resource</a:t>
            </a:r>
          </a:p>
          <a:p>
            <a:pPr lvl="1"/>
            <a:r>
              <a:rPr lang="en-US" dirty="0" smtClean="0"/>
              <a:t>Low latency</a:t>
            </a:r>
          </a:p>
          <a:p>
            <a:r>
              <a:rPr lang="en-US" dirty="0" smtClean="0"/>
              <a:t>Expose </a:t>
            </a:r>
            <a:r>
              <a:rPr lang="en-US" dirty="0" smtClean="0">
                <a:solidFill>
                  <a:schemeClr val="accent1"/>
                </a:solidFill>
              </a:rPr>
              <a:t>scheduling knobs </a:t>
            </a:r>
            <a:r>
              <a:rPr lang="en-US" dirty="0" smtClean="0"/>
              <a:t>to the 2</a:t>
            </a:r>
            <a:r>
              <a:rPr lang="en-US" baseline="30000" dirty="0" smtClean="0"/>
              <a:t>nd</a:t>
            </a:r>
            <a:r>
              <a:rPr lang="en-US" dirty="0" smtClean="0"/>
              <a:t>-level scheduler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6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Requirements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>
            <a:normAutofit/>
          </a:bodyPr>
          <a:lstStyle/>
          <a:p>
            <a:pPr marL="1371600" indent="-1371600">
              <a:buFont typeface="+mj-lt"/>
              <a:buAutoNum type="arabicPeriod"/>
            </a:pPr>
            <a:r>
              <a:rPr lang="en-US" sz="4800" dirty="0" smtClean="0"/>
              <a:t>Differentiated </a:t>
            </a:r>
            <a:r>
              <a:rPr lang="en-US" sz="4800" dirty="0"/>
              <a:t>Scheduling</a:t>
            </a:r>
          </a:p>
          <a:p>
            <a:pPr marL="1371600" indent="-1371600">
              <a:buFont typeface="+mj-lt"/>
              <a:buAutoNum type="arabicPeriod"/>
            </a:pPr>
            <a:r>
              <a:rPr lang="en-US" sz="4800" dirty="0"/>
              <a:t>Chunk Large Requests</a:t>
            </a:r>
          </a:p>
          <a:p>
            <a:pPr marL="1371600" indent="-1371600">
              <a:buFont typeface="+mj-lt"/>
              <a:buAutoNum type="arabicPeriod"/>
            </a:pPr>
            <a:r>
              <a:rPr lang="en-US" sz="4800" dirty="0"/>
              <a:t>Limit # Outstanding </a:t>
            </a:r>
            <a:r>
              <a:rPr lang="en-US" sz="4800" dirty="0" smtClean="0"/>
              <a:t>Requests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990600" y="2895600"/>
            <a:ext cx="2133600" cy="9906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Differentiated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1AAA-2ECE-4969-9195-D9C506454076}" type="slidenum">
              <a:rPr lang="en-US" smtClean="0"/>
              <a:t>35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477474" y="3102978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32" name="Block Arc 31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Block Arc 32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Block Arc 33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Block Arc 34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Block Arc 35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Content Placeholder 5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Requests are handled by </a:t>
            </a:r>
            <a:r>
              <a:rPr lang="en-US" dirty="0" err="1" smtClean="0"/>
              <a:t>HBase</a:t>
            </a:r>
            <a:r>
              <a:rPr lang="en-US" dirty="0" smtClean="0"/>
              <a:t> threads</a:t>
            </a:r>
          </a:p>
          <a:p>
            <a:r>
              <a:rPr lang="en-US" dirty="0" smtClean="0"/>
              <a:t>Threads wait in OS to be scheduled on a CPU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1745353" y="2209800"/>
            <a:ext cx="852694" cy="381000"/>
            <a:chOff x="1745353" y="2286000"/>
            <a:chExt cx="852694" cy="3810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1745353" y="2286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752600" y="2667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590800" y="2286000"/>
              <a:ext cx="7247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Elbow Connector 66"/>
          <p:cNvCxnSpPr/>
          <p:nvPr/>
        </p:nvCxnSpPr>
        <p:spPr>
          <a:xfrm rot="16200000" flipH="1">
            <a:off x="2533650" y="2457450"/>
            <a:ext cx="495300" cy="381000"/>
          </a:xfrm>
          <a:prstGeom prst="bentConnector3">
            <a:avLst>
              <a:gd name="adj1" fmla="val -187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324076" y="2286000"/>
            <a:ext cx="190524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Elbow Connector 73"/>
          <p:cNvCxnSpPr/>
          <p:nvPr/>
        </p:nvCxnSpPr>
        <p:spPr>
          <a:xfrm rot="16200000" flipH="1">
            <a:off x="1025077" y="1718128"/>
            <a:ext cx="990598" cy="449945"/>
          </a:xfrm>
          <a:prstGeom prst="bentConnector3">
            <a:avLst>
              <a:gd name="adj1" fmla="val 1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200400" y="3134381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HBase</a:t>
            </a:r>
            <a:endParaRPr lang="en-US" sz="2800" dirty="0"/>
          </a:p>
        </p:txBody>
      </p:sp>
      <p:grpSp>
        <p:nvGrpSpPr>
          <p:cNvPr id="93" name="Group 92"/>
          <p:cNvGrpSpPr/>
          <p:nvPr/>
        </p:nvGrpSpPr>
        <p:grpSpPr>
          <a:xfrm>
            <a:off x="2096474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94" name="Block Arc 93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Block Arc 94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Block Arc 95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Block Arc 96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Block Arc 97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867874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00" name="Block Arc 99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Block Arc 100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Block Arc 101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Block Arc 102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Block Arc 103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639274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06" name="Block Arc 105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" name="Block Arc 106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8" name="Block Arc 107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9" name="Block Arc 108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Block Arc 109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35" name="Content Placeholder 5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155" y="5252355"/>
            <a:ext cx="843645" cy="843645"/>
          </a:xfrm>
        </p:spPr>
      </p:pic>
      <p:pic>
        <p:nvPicPr>
          <p:cNvPr id="136" name="Content Placeholder 5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756" y="5252355"/>
            <a:ext cx="843645" cy="843645"/>
          </a:xfrm>
        </p:spPr>
      </p:pic>
      <p:grpSp>
        <p:nvGrpSpPr>
          <p:cNvPr id="137" name="Group 136"/>
          <p:cNvGrpSpPr/>
          <p:nvPr/>
        </p:nvGrpSpPr>
        <p:grpSpPr>
          <a:xfrm>
            <a:off x="1745352" y="4495800"/>
            <a:ext cx="852694" cy="381000"/>
            <a:chOff x="1745353" y="2286000"/>
            <a:chExt cx="852694" cy="381000"/>
          </a:xfrm>
        </p:grpSpPr>
        <p:cxnSp>
          <p:nvCxnSpPr>
            <p:cNvPr id="138" name="Straight Connector 137"/>
            <p:cNvCxnSpPr/>
            <p:nvPr/>
          </p:nvCxnSpPr>
          <p:spPr>
            <a:xfrm>
              <a:off x="1745353" y="2286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752600" y="2667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2590800" y="2286000"/>
              <a:ext cx="7247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Elbow Connector 140"/>
          <p:cNvCxnSpPr/>
          <p:nvPr/>
        </p:nvCxnSpPr>
        <p:spPr>
          <a:xfrm rot="16200000" flipH="1">
            <a:off x="2533649" y="4743450"/>
            <a:ext cx="495300" cy="381000"/>
          </a:xfrm>
          <a:prstGeom prst="bentConnector3">
            <a:avLst>
              <a:gd name="adj1" fmla="val -187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2324075" y="4572000"/>
            <a:ext cx="190524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Elbow Connector 142"/>
          <p:cNvCxnSpPr/>
          <p:nvPr/>
        </p:nvCxnSpPr>
        <p:spPr>
          <a:xfrm rot="16200000" flipH="1">
            <a:off x="1109015" y="4072589"/>
            <a:ext cx="800097" cy="427321"/>
          </a:xfrm>
          <a:prstGeom prst="bentConnector3">
            <a:avLst>
              <a:gd name="adj1" fmla="val 1001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990600" y="4267200"/>
            <a:ext cx="2133600" cy="19812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200400" y="44196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OS</a:t>
            </a:r>
            <a:endParaRPr lang="en-US" sz="2800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1447800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47" name="Block Arc 146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8" name="Block Arc 147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Block Arc 148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0" name="Block Arc 149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1" name="Block Arc 150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286000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53" name="Block Arc 152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4" name="Block Arc 153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5" name="Block Arc 154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6" name="Block Arc 155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7" name="Block Arc 156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477474" y="3102978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63" name="Block Arc 62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Block Arc 63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Block Arc 65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" name="Block Arc 67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Block Arc 69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448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9" grpId="1" animBg="1"/>
      <p:bldP spid="142" grpId="0" animBg="1"/>
      <p:bldP spid="142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990600" y="2895600"/>
            <a:ext cx="2133600" cy="9906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Differentiated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1AAA-2ECE-4969-9195-D9C506454076}" type="slidenum">
              <a:rPr lang="en-US" smtClean="0"/>
              <a:t>36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477474" y="3102978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32" name="Block Arc 31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Block Arc 32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Block Arc 33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Block Arc 34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Block Arc 35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Content Placeholder 5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Unfairness with a single FIFO queue</a:t>
            </a:r>
          </a:p>
          <a:p>
            <a:r>
              <a:rPr lang="en-US" dirty="0" smtClean="0"/>
              <a:t>Front-end requests get stuck behind batch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1745353" y="2209800"/>
            <a:ext cx="852694" cy="381000"/>
            <a:chOff x="1745353" y="2286000"/>
            <a:chExt cx="852694" cy="3810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1745353" y="2286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752600" y="2667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590800" y="2286000"/>
              <a:ext cx="7247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Elbow Connector 66"/>
          <p:cNvCxnSpPr/>
          <p:nvPr/>
        </p:nvCxnSpPr>
        <p:spPr>
          <a:xfrm rot="16200000" flipH="1">
            <a:off x="2533650" y="2457450"/>
            <a:ext cx="495300" cy="381000"/>
          </a:xfrm>
          <a:prstGeom prst="bentConnector3">
            <a:avLst>
              <a:gd name="adj1" fmla="val -187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806168" y="2286000"/>
            <a:ext cx="190524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Elbow Connector 73"/>
          <p:cNvCxnSpPr/>
          <p:nvPr/>
        </p:nvCxnSpPr>
        <p:spPr>
          <a:xfrm rot="16200000" flipH="1">
            <a:off x="1025077" y="1718128"/>
            <a:ext cx="990598" cy="449945"/>
          </a:xfrm>
          <a:prstGeom prst="bentConnector3">
            <a:avLst>
              <a:gd name="adj1" fmla="val 1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200400" y="3134381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HBase</a:t>
            </a:r>
            <a:endParaRPr lang="en-US" sz="2800" dirty="0"/>
          </a:p>
        </p:txBody>
      </p:sp>
      <p:grpSp>
        <p:nvGrpSpPr>
          <p:cNvPr id="93" name="Group 92"/>
          <p:cNvGrpSpPr/>
          <p:nvPr/>
        </p:nvGrpSpPr>
        <p:grpSpPr>
          <a:xfrm>
            <a:off x="2096474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94" name="Block Arc 93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Block Arc 94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Block Arc 95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Block Arc 96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Block Arc 97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867874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00" name="Block Arc 99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Block Arc 100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Block Arc 101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Block Arc 102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Block Arc 103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639274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06" name="Block Arc 105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" name="Block Arc 106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8" name="Block Arc 107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9" name="Block Arc 108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Block Arc 109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35" name="Content Placeholder 5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155" y="5252355"/>
            <a:ext cx="843645" cy="843645"/>
          </a:xfrm>
        </p:spPr>
      </p:pic>
      <p:pic>
        <p:nvPicPr>
          <p:cNvPr id="136" name="Content Placeholder 5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756" y="5252355"/>
            <a:ext cx="843645" cy="843645"/>
          </a:xfrm>
        </p:spPr>
      </p:pic>
      <p:grpSp>
        <p:nvGrpSpPr>
          <p:cNvPr id="137" name="Group 136"/>
          <p:cNvGrpSpPr/>
          <p:nvPr/>
        </p:nvGrpSpPr>
        <p:grpSpPr>
          <a:xfrm>
            <a:off x="1745352" y="4495800"/>
            <a:ext cx="852694" cy="381000"/>
            <a:chOff x="1745353" y="2286000"/>
            <a:chExt cx="852694" cy="381000"/>
          </a:xfrm>
        </p:grpSpPr>
        <p:cxnSp>
          <p:nvCxnSpPr>
            <p:cNvPr id="138" name="Straight Connector 137"/>
            <p:cNvCxnSpPr/>
            <p:nvPr/>
          </p:nvCxnSpPr>
          <p:spPr>
            <a:xfrm>
              <a:off x="1745353" y="2286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752600" y="2667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2590800" y="2286000"/>
              <a:ext cx="7247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Elbow Connector 140"/>
          <p:cNvCxnSpPr/>
          <p:nvPr/>
        </p:nvCxnSpPr>
        <p:spPr>
          <a:xfrm rot="16200000" flipH="1">
            <a:off x="2533649" y="4743450"/>
            <a:ext cx="495300" cy="381000"/>
          </a:xfrm>
          <a:prstGeom prst="bentConnector3">
            <a:avLst>
              <a:gd name="adj1" fmla="val -187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 rot="16200000" flipH="1">
            <a:off x="1109015" y="4072589"/>
            <a:ext cx="800097" cy="427321"/>
          </a:xfrm>
          <a:prstGeom prst="bentConnector3">
            <a:avLst>
              <a:gd name="adj1" fmla="val 1001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990600" y="4267200"/>
            <a:ext cx="2133600" cy="19812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5" name="TextBox 144"/>
          <p:cNvSpPr txBox="1"/>
          <p:nvPr/>
        </p:nvSpPr>
        <p:spPr>
          <a:xfrm>
            <a:off x="3200400" y="44196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OS</a:t>
            </a:r>
            <a:endParaRPr lang="en-US" sz="2800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1447800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47" name="Block Arc 146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8" name="Block Arc 147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Block Arc 148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0" name="Block Arc 149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1" name="Block Arc 150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286000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53" name="Block Arc 152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4" name="Block Arc 153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5" name="Block Arc 154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6" name="Block Arc 155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7" name="Block Arc 156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2057400" y="2286000"/>
            <a:ext cx="4572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8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9" grpId="1" animBg="1"/>
      <p:bldP spid="69" grpId="2" animBg="1"/>
      <p:bldP spid="6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990600" y="2895600"/>
            <a:ext cx="2133600" cy="9906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Differentiated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1AAA-2ECE-4969-9195-D9C506454076}" type="slidenum">
              <a:rPr lang="en-US" smtClean="0"/>
              <a:t>37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477474" y="3102978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32" name="Block Arc 31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Block Arc 32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Block Arc 33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Block Arc 34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Block Arc 35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Content Placeholder 5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accent1"/>
                </a:solidFill>
              </a:rPr>
              <a:t>Separate queues </a:t>
            </a:r>
            <a:r>
              <a:rPr lang="en-US" dirty="0" smtClean="0"/>
              <a:t>for each client</a:t>
            </a:r>
          </a:p>
          <a:p>
            <a:r>
              <a:rPr lang="en-US" dirty="0" smtClean="0"/>
              <a:t>Schedule based on allocations set by the 2</a:t>
            </a:r>
            <a:r>
              <a:rPr lang="en-US" baseline="30000" dirty="0" smtClean="0"/>
              <a:t>nd</a:t>
            </a:r>
            <a:r>
              <a:rPr lang="en-US" dirty="0" smtClean="0"/>
              <a:t>-level scheduler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1745353" y="2209800"/>
            <a:ext cx="852694" cy="381000"/>
            <a:chOff x="1745353" y="2286000"/>
            <a:chExt cx="852694" cy="3810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1745353" y="2286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752600" y="2667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590800" y="2286000"/>
              <a:ext cx="7247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Elbow Connector 66"/>
          <p:cNvCxnSpPr/>
          <p:nvPr/>
        </p:nvCxnSpPr>
        <p:spPr>
          <a:xfrm rot="16200000" flipH="1">
            <a:off x="2533650" y="2457450"/>
            <a:ext cx="495300" cy="381000"/>
          </a:xfrm>
          <a:prstGeom prst="bentConnector3">
            <a:avLst>
              <a:gd name="adj1" fmla="val -187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324076" y="2286000"/>
            <a:ext cx="190524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Elbow Connector 73"/>
          <p:cNvCxnSpPr/>
          <p:nvPr/>
        </p:nvCxnSpPr>
        <p:spPr>
          <a:xfrm rot="16200000" flipH="1">
            <a:off x="1215577" y="1908626"/>
            <a:ext cx="609598" cy="449949"/>
          </a:xfrm>
          <a:prstGeom prst="bentConnector3">
            <a:avLst>
              <a:gd name="adj1" fmla="val 10003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200400" y="3134381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HBase</a:t>
            </a:r>
            <a:endParaRPr lang="en-US" sz="2800" dirty="0"/>
          </a:p>
        </p:txBody>
      </p:sp>
      <p:grpSp>
        <p:nvGrpSpPr>
          <p:cNvPr id="93" name="Group 92"/>
          <p:cNvGrpSpPr/>
          <p:nvPr/>
        </p:nvGrpSpPr>
        <p:grpSpPr>
          <a:xfrm>
            <a:off x="2096474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94" name="Block Arc 93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Block Arc 94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Block Arc 95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Block Arc 96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Block Arc 97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867874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00" name="Block Arc 99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Block Arc 100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Block Arc 101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Block Arc 102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Block Arc 103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639274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06" name="Block Arc 105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" name="Block Arc 106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8" name="Block Arc 107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9" name="Block Arc 108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Block Arc 109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752600" y="1676401"/>
            <a:ext cx="852694" cy="381000"/>
            <a:chOff x="1745353" y="2286000"/>
            <a:chExt cx="852694" cy="381000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1745353" y="2286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752600" y="2667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590800" y="2286000"/>
              <a:ext cx="7247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Elbow Connector 114"/>
          <p:cNvCxnSpPr/>
          <p:nvPr/>
        </p:nvCxnSpPr>
        <p:spPr>
          <a:xfrm rot="16200000" flipH="1">
            <a:off x="2495551" y="1962150"/>
            <a:ext cx="571499" cy="381000"/>
          </a:xfrm>
          <a:prstGeom prst="bentConnector3">
            <a:avLst>
              <a:gd name="adj1" fmla="val -157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/>
          <p:nvPr/>
        </p:nvCxnSpPr>
        <p:spPr>
          <a:xfrm rot="16200000" flipH="1">
            <a:off x="1291777" y="1451428"/>
            <a:ext cx="457199" cy="449945"/>
          </a:xfrm>
          <a:prstGeom prst="bentConnector3">
            <a:avLst>
              <a:gd name="adj1" fmla="val 9997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2057400" y="1752601"/>
            <a:ext cx="4572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5" name="Content Placeholder 5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155" y="5252355"/>
            <a:ext cx="843645" cy="843645"/>
          </a:xfrm>
        </p:spPr>
      </p:pic>
      <p:pic>
        <p:nvPicPr>
          <p:cNvPr id="136" name="Content Placeholder 5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756" y="5252355"/>
            <a:ext cx="843645" cy="843645"/>
          </a:xfrm>
        </p:spPr>
      </p:pic>
      <p:grpSp>
        <p:nvGrpSpPr>
          <p:cNvPr id="137" name="Group 136"/>
          <p:cNvGrpSpPr/>
          <p:nvPr/>
        </p:nvGrpSpPr>
        <p:grpSpPr>
          <a:xfrm>
            <a:off x="1745352" y="4495800"/>
            <a:ext cx="852694" cy="381000"/>
            <a:chOff x="1745353" y="2286000"/>
            <a:chExt cx="852694" cy="381000"/>
          </a:xfrm>
        </p:grpSpPr>
        <p:cxnSp>
          <p:nvCxnSpPr>
            <p:cNvPr id="138" name="Straight Connector 137"/>
            <p:cNvCxnSpPr/>
            <p:nvPr/>
          </p:nvCxnSpPr>
          <p:spPr>
            <a:xfrm>
              <a:off x="1745353" y="2286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752600" y="2667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2590800" y="2286000"/>
              <a:ext cx="7247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Elbow Connector 140"/>
          <p:cNvCxnSpPr/>
          <p:nvPr/>
        </p:nvCxnSpPr>
        <p:spPr>
          <a:xfrm rot="16200000" flipH="1">
            <a:off x="2533649" y="4743450"/>
            <a:ext cx="495300" cy="381000"/>
          </a:xfrm>
          <a:prstGeom prst="bentConnector3">
            <a:avLst>
              <a:gd name="adj1" fmla="val -187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2324075" y="4572000"/>
            <a:ext cx="190524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Elbow Connector 142"/>
          <p:cNvCxnSpPr/>
          <p:nvPr/>
        </p:nvCxnSpPr>
        <p:spPr>
          <a:xfrm rot="16200000" flipH="1">
            <a:off x="1109015" y="4072589"/>
            <a:ext cx="800097" cy="427321"/>
          </a:xfrm>
          <a:prstGeom prst="bentConnector3">
            <a:avLst>
              <a:gd name="adj1" fmla="val 1001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990600" y="4267200"/>
            <a:ext cx="2133600" cy="19812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5" name="TextBox 144"/>
          <p:cNvSpPr txBox="1"/>
          <p:nvPr/>
        </p:nvSpPr>
        <p:spPr>
          <a:xfrm>
            <a:off x="3200400" y="44196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OS</a:t>
            </a:r>
            <a:endParaRPr lang="en-US" sz="2800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1447800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47" name="Block Arc 146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8" name="Block Arc 147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Block Arc 148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0" name="Block Arc 149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1" name="Block Arc 150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286000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53" name="Block Arc 152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4" name="Block Arc 153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5" name="Block Arc 154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6" name="Block Arc 155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7" name="Block Arc 156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477474" y="3102978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70" name="Block Arc 69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1" name="Block Arc 70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2" name="Block Arc 71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Block Arc 72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Block Arc 74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688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 tmFilter="0, 0; .2, .5; .8, .5; 1, 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0" autoRev="1" fill="hold"/>
                                        <p:tgtEl>
                                          <p:spTgt spid="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9" grpId="1" animBg="1"/>
      <p:bldP spid="119" grpId="0" animBg="1"/>
      <p:bldP spid="142" grpId="0" animBg="1"/>
      <p:bldP spid="142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990600" y="2895600"/>
            <a:ext cx="2133600" cy="9906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Chunk Large Requests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1AAA-2ECE-4969-9195-D9C506454076}" type="slidenum">
              <a:rPr lang="en-US" smtClean="0"/>
              <a:t>38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477474" y="3102978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32" name="Block Arc 31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Block Arc 32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Block Arc 33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Block Arc 34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Block Arc 35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Content Placeholder 5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Large requests tie up resources while being processed</a:t>
            </a:r>
          </a:p>
          <a:p>
            <a:r>
              <a:rPr lang="en-US" dirty="0" smtClean="0"/>
              <a:t>Lack of preemption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1745353" y="2209800"/>
            <a:ext cx="852694" cy="381000"/>
            <a:chOff x="1745353" y="2286000"/>
            <a:chExt cx="852694" cy="3810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1745353" y="2286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752600" y="2667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590800" y="2286000"/>
              <a:ext cx="7247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Elbow Connector 66"/>
          <p:cNvCxnSpPr/>
          <p:nvPr/>
        </p:nvCxnSpPr>
        <p:spPr>
          <a:xfrm rot="16200000" flipH="1">
            <a:off x="2533650" y="2457450"/>
            <a:ext cx="495300" cy="381000"/>
          </a:xfrm>
          <a:prstGeom prst="bentConnector3">
            <a:avLst>
              <a:gd name="adj1" fmla="val -187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324076" y="2286000"/>
            <a:ext cx="190524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Elbow Connector 73"/>
          <p:cNvCxnSpPr/>
          <p:nvPr/>
        </p:nvCxnSpPr>
        <p:spPr>
          <a:xfrm rot="16200000" flipH="1">
            <a:off x="1215577" y="1908626"/>
            <a:ext cx="609598" cy="449949"/>
          </a:xfrm>
          <a:prstGeom prst="bentConnector3">
            <a:avLst>
              <a:gd name="adj1" fmla="val 10003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200400" y="3134381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HBase</a:t>
            </a:r>
            <a:endParaRPr lang="en-US" sz="2800" dirty="0"/>
          </a:p>
        </p:txBody>
      </p:sp>
      <p:grpSp>
        <p:nvGrpSpPr>
          <p:cNvPr id="93" name="Group 92"/>
          <p:cNvGrpSpPr/>
          <p:nvPr/>
        </p:nvGrpSpPr>
        <p:grpSpPr>
          <a:xfrm>
            <a:off x="2096474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94" name="Block Arc 93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Block Arc 94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Block Arc 95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Block Arc 96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Block Arc 97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867874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00" name="Block Arc 99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Block Arc 100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Block Arc 101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Block Arc 102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Block Arc 103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639274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06" name="Block Arc 105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" name="Block Arc 106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8" name="Block Arc 107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9" name="Block Arc 108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Block Arc 109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752600" y="1676401"/>
            <a:ext cx="852694" cy="381000"/>
            <a:chOff x="1745353" y="2286000"/>
            <a:chExt cx="852694" cy="381000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1745353" y="2286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752600" y="2667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590800" y="2286000"/>
              <a:ext cx="7247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Elbow Connector 114"/>
          <p:cNvCxnSpPr/>
          <p:nvPr/>
        </p:nvCxnSpPr>
        <p:spPr>
          <a:xfrm rot="16200000" flipH="1">
            <a:off x="2495551" y="1962150"/>
            <a:ext cx="571499" cy="381000"/>
          </a:xfrm>
          <a:prstGeom prst="bentConnector3">
            <a:avLst>
              <a:gd name="adj1" fmla="val -157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/>
          <p:nvPr/>
        </p:nvCxnSpPr>
        <p:spPr>
          <a:xfrm rot="16200000" flipH="1">
            <a:off x="1291777" y="1451428"/>
            <a:ext cx="457199" cy="449945"/>
          </a:xfrm>
          <a:prstGeom prst="bentConnector3">
            <a:avLst>
              <a:gd name="adj1" fmla="val 9997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2057400" y="1752601"/>
            <a:ext cx="4572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5" name="Content Placeholder 5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155" y="5252355"/>
            <a:ext cx="843645" cy="843645"/>
          </a:xfrm>
        </p:spPr>
      </p:pic>
      <p:pic>
        <p:nvPicPr>
          <p:cNvPr id="136" name="Content Placeholder 5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756" y="5252355"/>
            <a:ext cx="843645" cy="843645"/>
          </a:xfrm>
        </p:spPr>
      </p:pic>
      <p:grpSp>
        <p:nvGrpSpPr>
          <p:cNvPr id="137" name="Group 136"/>
          <p:cNvGrpSpPr/>
          <p:nvPr/>
        </p:nvGrpSpPr>
        <p:grpSpPr>
          <a:xfrm>
            <a:off x="1745352" y="4495800"/>
            <a:ext cx="852694" cy="381000"/>
            <a:chOff x="1745353" y="2286000"/>
            <a:chExt cx="852694" cy="381000"/>
          </a:xfrm>
        </p:grpSpPr>
        <p:cxnSp>
          <p:nvCxnSpPr>
            <p:cNvPr id="138" name="Straight Connector 137"/>
            <p:cNvCxnSpPr/>
            <p:nvPr/>
          </p:nvCxnSpPr>
          <p:spPr>
            <a:xfrm>
              <a:off x="1745353" y="2286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752600" y="2667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2590800" y="2286000"/>
              <a:ext cx="7247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Elbow Connector 140"/>
          <p:cNvCxnSpPr/>
          <p:nvPr/>
        </p:nvCxnSpPr>
        <p:spPr>
          <a:xfrm rot="16200000" flipH="1">
            <a:off x="2533649" y="4743450"/>
            <a:ext cx="495300" cy="381000"/>
          </a:xfrm>
          <a:prstGeom prst="bentConnector3">
            <a:avLst>
              <a:gd name="adj1" fmla="val -187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 rot="16200000" flipH="1">
            <a:off x="1109015" y="4072589"/>
            <a:ext cx="800097" cy="427321"/>
          </a:xfrm>
          <a:prstGeom prst="bentConnector3">
            <a:avLst>
              <a:gd name="adj1" fmla="val 1001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990600" y="4267200"/>
            <a:ext cx="2133600" cy="19812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5" name="TextBox 144"/>
          <p:cNvSpPr txBox="1"/>
          <p:nvPr/>
        </p:nvSpPr>
        <p:spPr>
          <a:xfrm>
            <a:off x="3200400" y="44196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OS</a:t>
            </a:r>
            <a:endParaRPr lang="en-US" sz="2800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1447800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47" name="Block Arc 146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8" name="Block Arc 147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Block Arc 148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0" name="Block Arc 149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1" name="Block Arc 150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286000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53" name="Block Arc 152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4" name="Block Arc 153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5" name="Block Arc 154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6" name="Block Arc 155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7" name="Block Arc 156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477474" y="3102978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70" name="Block Arc 69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1" name="Block Arc 70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2" name="Block Arc 71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Block Arc 72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Block Arc 74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447800" y="3102978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77" name="Block Arc 76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8" name="Block Arc 77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9" name="Block Arc 78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Block Arc 79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1" name="Block Arc 80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639274" y="3102978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83" name="Block Arc 82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Block Arc 83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Block Arc 84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6" name="Block Arc 85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Block Arc 86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867874" y="3102978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89" name="Block Arc 88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Block Arc 89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Block Arc 91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6" name="Block Arc 115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7" name="Block Arc 116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096474" y="3102978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21" name="Block Arc 120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2" name="Block Arc 121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3" name="Block Arc 122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4" name="Block Arc 123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5" name="Block Arc 124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286000" y="3102978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27" name="Block Arc 126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8" name="Block Arc 127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9" name="Block Arc 128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0" name="Block Arc 129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1" name="Block Arc 130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3" name="Rectangle 132"/>
          <p:cNvSpPr/>
          <p:nvPr/>
        </p:nvSpPr>
        <p:spPr>
          <a:xfrm>
            <a:off x="2057400" y="4572000"/>
            <a:ext cx="4572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3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5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125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50" tmFilter="0, 0; .2, .5; .8, .5; 1, 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125" autoRev="1" fill="hold"/>
                                        <p:tgtEl>
                                          <p:spTgt spid="1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5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125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125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50" tmFilter="0, 0; .2, .5; .8, .5; 1, 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125" autoRev="1" fill="hold"/>
                                        <p:tgtEl>
                                          <p:spTgt spid="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"/>
                            </p:stCondLst>
                            <p:childTnLst>
                              <p:par>
                                <p:cTn id="5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5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125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5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125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750"/>
                            </p:stCondLst>
                            <p:childTnLst>
                              <p:par>
                                <p:cTn id="6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50" tmFilter="0, 0; .2, .5; .8, .5; 1, 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125" autoRev="1" fill="hold"/>
                                        <p:tgtEl>
                                          <p:spTgt spid="1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5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125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250"/>
                            </p:stCondLst>
                            <p:childTnLst>
                              <p:par>
                                <p:cTn id="7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5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125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50" tmFilter="0, 0; .2, .5; .8, .5; 1, 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125" autoRev="1" fill="hold"/>
                                        <p:tgtEl>
                                          <p:spTgt spid="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750"/>
                            </p:stCondLst>
                            <p:childTnLst>
                              <p:par>
                                <p:cTn id="8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5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125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19" grpId="0" animBg="1"/>
      <p:bldP spid="13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990600" y="2895600"/>
            <a:ext cx="2133600" cy="9906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Chunk Large Requests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1AAA-2ECE-4969-9195-D9C506454076}" type="slidenum">
              <a:rPr lang="en-US" smtClean="0"/>
              <a:t>39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477474" y="3102978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32" name="Block Arc 31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Block Arc 32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Block Arc 33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Block Arc 34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Block Arc 35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Content Placeholder 5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Split large requests into multiple </a:t>
            </a:r>
            <a:r>
              <a:rPr lang="en-US" dirty="0" smtClean="0">
                <a:solidFill>
                  <a:schemeClr val="accent1"/>
                </a:solidFill>
              </a:rPr>
              <a:t>smaller chunks</a:t>
            </a:r>
          </a:p>
          <a:p>
            <a:r>
              <a:rPr lang="en-US" dirty="0" smtClean="0"/>
              <a:t>Only wait for a chunk, rather than an entire large request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1745353" y="2209800"/>
            <a:ext cx="852694" cy="381000"/>
            <a:chOff x="1745353" y="2286000"/>
            <a:chExt cx="852694" cy="3810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1745353" y="2286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752600" y="2667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590800" y="2286000"/>
              <a:ext cx="7247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Elbow Connector 66"/>
          <p:cNvCxnSpPr/>
          <p:nvPr/>
        </p:nvCxnSpPr>
        <p:spPr>
          <a:xfrm rot="16200000" flipH="1">
            <a:off x="2533650" y="2457450"/>
            <a:ext cx="495300" cy="381000"/>
          </a:xfrm>
          <a:prstGeom prst="bentConnector3">
            <a:avLst>
              <a:gd name="adj1" fmla="val -187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324076" y="2286000"/>
            <a:ext cx="190524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Elbow Connector 73"/>
          <p:cNvCxnSpPr/>
          <p:nvPr/>
        </p:nvCxnSpPr>
        <p:spPr>
          <a:xfrm rot="16200000" flipH="1">
            <a:off x="1215577" y="1908626"/>
            <a:ext cx="609598" cy="449949"/>
          </a:xfrm>
          <a:prstGeom prst="bentConnector3">
            <a:avLst>
              <a:gd name="adj1" fmla="val 10003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200400" y="3134381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HBase</a:t>
            </a:r>
            <a:endParaRPr lang="en-US" sz="2800" dirty="0"/>
          </a:p>
        </p:txBody>
      </p:sp>
      <p:grpSp>
        <p:nvGrpSpPr>
          <p:cNvPr id="93" name="Group 92"/>
          <p:cNvGrpSpPr/>
          <p:nvPr/>
        </p:nvGrpSpPr>
        <p:grpSpPr>
          <a:xfrm>
            <a:off x="2096474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94" name="Block Arc 93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Block Arc 94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Block Arc 95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Block Arc 96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Block Arc 97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867874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00" name="Block Arc 99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Block Arc 100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Block Arc 101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Block Arc 102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Block Arc 103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639274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06" name="Block Arc 105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" name="Block Arc 106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8" name="Block Arc 107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9" name="Block Arc 108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Block Arc 109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752600" y="1676401"/>
            <a:ext cx="852694" cy="381000"/>
            <a:chOff x="1745353" y="2286000"/>
            <a:chExt cx="852694" cy="381000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1745353" y="2286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752600" y="2667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590800" y="2286000"/>
              <a:ext cx="7247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Elbow Connector 114"/>
          <p:cNvCxnSpPr/>
          <p:nvPr/>
        </p:nvCxnSpPr>
        <p:spPr>
          <a:xfrm rot="16200000" flipH="1">
            <a:off x="2495551" y="1962150"/>
            <a:ext cx="571499" cy="381000"/>
          </a:xfrm>
          <a:prstGeom prst="bentConnector3">
            <a:avLst>
              <a:gd name="adj1" fmla="val -157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/>
          <p:nvPr/>
        </p:nvCxnSpPr>
        <p:spPr>
          <a:xfrm rot="16200000" flipH="1">
            <a:off x="1291777" y="1451428"/>
            <a:ext cx="457199" cy="449945"/>
          </a:xfrm>
          <a:prstGeom prst="bentConnector3">
            <a:avLst>
              <a:gd name="adj1" fmla="val 9997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Content Placeholder 5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155" y="5252355"/>
            <a:ext cx="843645" cy="843645"/>
          </a:xfrm>
        </p:spPr>
      </p:pic>
      <p:pic>
        <p:nvPicPr>
          <p:cNvPr id="136" name="Content Placeholder 5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756" y="5252355"/>
            <a:ext cx="843645" cy="843645"/>
          </a:xfrm>
        </p:spPr>
      </p:pic>
      <p:grpSp>
        <p:nvGrpSpPr>
          <p:cNvPr id="137" name="Group 136"/>
          <p:cNvGrpSpPr/>
          <p:nvPr/>
        </p:nvGrpSpPr>
        <p:grpSpPr>
          <a:xfrm>
            <a:off x="1745352" y="4495800"/>
            <a:ext cx="852694" cy="381000"/>
            <a:chOff x="1745353" y="2286000"/>
            <a:chExt cx="852694" cy="381000"/>
          </a:xfrm>
        </p:grpSpPr>
        <p:cxnSp>
          <p:nvCxnSpPr>
            <p:cNvPr id="138" name="Straight Connector 137"/>
            <p:cNvCxnSpPr/>
            <p:nvPr/>
          </p:nvCxnSpPr>
          <p:spPr>
            <a:xfrm>
              <a:off x="1745353" y="2286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752600" y="2667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2590800" y="2286000"/>
              <a:ext cx="7247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Elbow Connector 140"/>
          <p:cNvCxnSpPr/>
          <p:nvPr/>
        </p:nvCxnSpPr>
        <p:spPr>
          <a:xfrm rot="16200000" flipH="1">
            <a:off x="2533649" y="4743450"/>
            <a:ext cx="495300" cy="381000"/>
          </a:xfrm>
          <a:prstGeom prst="bentConnector3">
            <a:avLst>
              <a:gd name="adj1" fmla="val -187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 rot="16200000" flipH="1">
            <a:off x="1109015" y="4072589"/>
            <a:ext cx="800097" cy="427321"/>
          </a:xfrm>
          <a:prstGeom prst="bentConnector3">
            <a:avLst>
              <a:gd name="adj1" fmla="val 1001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990600" y="4267200"/>
            <a:ext cx="2133600" cy="19812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5" name="TextBox 144"/>
          <p:cNvSpPr txBox="1"/>
          <p:nvPr/>
        </p:nvSpPr>
        <p:spPr>
          <a:xfrm>
            <a:off x="3200400" y="44196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OS</a:t>
            </a:r>
            <a:endParaRPr lang="en-US" sz="2800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1447800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47" name="Block Arc 146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8" name="Block Arc 147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Block Arc 148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0" name="Block Arc 149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1" name="Block Arc 150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286000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53" name="Block Arc 152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4" name="Block Arc 153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5" name="Block Arc 154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6" name="Block Arc 155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7" name="Block Arc 156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477474" y="3102978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70" name="Block Arc 69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1" name="Block Arc 70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2" name="Block Arc 71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Block Arc 72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Block Arc 74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447800" y="3102978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77" name="Block Arc 76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8" name="Block Arc 77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9" name="Block Arc 78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Block Arc 79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1" name="Block Arc 80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639274" y="3102978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83" name="Block Arc 82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Block Arc 83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Block Arc 84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6" name="Block Arc 85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Block Arc 86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867874" y="3102978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89" name="Block Arc 88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Block Arc 89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Block Arc 91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6" name="Block Arc 115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7" name="Block Arc 116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096474" y="3102978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21" name="Block Arc 120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2" name="Block Arc 121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3" name="Block Arc 122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4" name="Block Arc 123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5" name="Block Arc 124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286000" y="3102978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27" name="Block Arc 126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8" name="Block Arc 127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9" name="Block Arc 128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0" name="Block Arc 129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1" name="Block Arc 130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2" name="Rectangle 131"/>
          <p:cNvSpPr/>
          <p:nvPr/>
        </p:nvSpPr>
        <p:spPr>
          <a:xfrm>
            <a:off x="2324076" y="1752600"/>
            <a:ext cx="19052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2057400" y="1752600"/>
            <a:ext cx="19052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1790676" y="1752600"/>
            <a:ext cx="19052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2324076" y="4572000"/>
            <a:ext cx="19052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2057400" y="4572000"/>
            <a:ext cx="19052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1790676" y="4572000"/>
            <a:ext cx="19052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60"/>
          <p:cNvGrpSpPr/>
          <p:nvPr/>
        </p:nvGrpSpPr>
        <p:grpSpPr>
          <a:xfrm>
            <a:off x="2477474" y="3102978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62" name="Block Arc 161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3" name="Block Arc 162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4" name="Block Arc 163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5" name="Block Arc 164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Block Arc 165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7" name="Rectangle 166"/>
          <p:cNvSpPr/>
          <p:nvPr/>
        </p:nvSpPr>
        <p:spPr>
          <a:xfrm>
            <a:off x="1790676" y="4572000"/>
            <a:ext cx="190524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7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60" grpId="0" animBg="1"/>
      <p:bldP spid="16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14400" y="2187476"/>
            <a:ext cx="746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Trend toward </a:t>
            </a:r>
            <a:r>
              <a:rPr lang="en-US" sz="4800" dirty="0" smtClean="0">
                <a:solidFill>
                  <a:schemeClr val="accent4"/>
                </a:solidFill>
              </a:rPr>
              <a:t>consolidation</a:t>
            </a:r>
            <a:r>
              <a:rPr lang="en-US" sz="4800" dirty="0" smtClean="0">
                <a:solidFill>
                  <a:schemeClr val="bg1"/>
                </a:solidFill>
              </a:rPr>
              <a:t> of front-end and back-end </a:t>
            </a:r>
            <a:r>
              <a:rPr lang="en-US" sz="4800" dirty="0" smtClean="0">
                <a:solidFill>
                  <a:schemeClr val="accent4"/>
                </a:solidFill>
              </a:rPr>
              <a:t>storage systems</a:t>
            </a:r>
            <a:endParaRPr lang="en-US" sz="4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32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990600" y="2895600"/>
            <a:ext cx="2133600" cy="9906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dirty="0" smtClean="0"/>
              <a:t>Limit # of Outstanding Requests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1AAA-2ECE-4969-9195-D9C506454076}" type="slidenum">
              <a:rPr lang="en-US" smtClean="0"/>
              <a:t>40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477474" y="3102978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32" name="Block Arc 31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Block Arc 32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Block Arc 33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Block Arc 34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Block Arc 35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Content Placeholder 5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Long queues outside of Cake impact latency</a:t>
            </a:r>
          </a:p>
          <a:p>
            <a:r>
              <a:rPr lang="en-US" dirty="0" smtClean="0"/>
              <a:t>Caused by too many outstanding requests</a:t>
            </a:r>
          </a:p>
          <a:p>
            <a:r>
              <a:rPr lang="en-US" dirty="0"/>
              <a:t>Need to determine </a:t>
            </a:r>
            <a:r>
              <a:rPr lang="en-US" dirty="0">
                <a:solidFill>
                  <a:schemeClr val="accent1"/>
                </a:solidFill>
              </a:rPr>
              <a:t>level of </a:t>
            </a:r>
            <a:r>
              <a:rPr lang="en-US" dirty="0" smtClean="0">
                <a:solidFill>
                  <a:schemeClr val="accent1"/>
                </a:solidFill>
              </a:rPr>
              <a:t>overcommit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1745353" y="2209800"/>
            <a:ext cx="852694" cy="381000"/>
            <a:chOff x="1745353" y="2286000"/>
            <a:chExt cx="852694" cy="3810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1745353" y="2286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752600" y="2667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590800" y="2286000"/>
              <a:ext cx="7247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Elbow Connector 66"/>
          <p:cNvCxnSpPr/>
          <p:nvPr/>
        </p:nvCxnSpPr>
        <p:spPr>
          <a:xfrm rot="16200000" flipH="1">
            <a:off x="2533650" y="2457450"/>
            <a:ext cx="495300" cy="381000"/>
          </a:xfrm>
          <a:prstGeom prst="bentConnector3">
            <a:avLst>
              <a:gd name="adj1" fmla="val -187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 rot="16200000" flipH="1">
            <a:off x="1215577" y="1908626"/>
            <a:ext cx="609598" cy="449949"/>
          </a:xfrm>
          <a:prstGeom prst="bentConnector3">
            <a:avLst>
              <a:gd name="adj1" fmla="val 10003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200400" y="3134381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HBase</a:t>
            </a:r>
            <a:endParaRPr lang="en-US" sz="2800" dirty="0"/>
          </a:p>
        </p:txBody>
      </p:sp>
      <p:grpSp>
        <p:nvGrpSpPr>
          <p:cNvPr id="93" name="Group 92"/>
          <p:cNvGrpSpPr/>
          <p:nvPr/>
        </p:nvGrpSpPr>
        <p:grpSpPr>
          <a:xfrm>
            <a:off x="2096474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94" name="Block Arc 93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Block Arc 94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Block Arc 95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Block Arc 96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Block Arc 97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867874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00" name="Block Arc 99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Block Arc 100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Block Arc 101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Block Arc 102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Block Arc 103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639274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06" name="Block Arc 105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" name="Block Arc 106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8" name="Block Arc 107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9" name="Block Arc 108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Block Arc 109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752600" y="1676401"/>
            <a:ext cx="852694" cy="381000"/>
            <a:chOff x="1745353" y="2286000"/>
            <a:chExt cx="852694" cy="381000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1745353" y="2286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752600" y="2667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590800" y="2286000"/>
              <a:ext cx="7247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Elbow Connector 114"/>
          <p:cNvCxnSpPr/>
          <p:nvPr/>
        </p:nvCxnSpPr>
        <p:spPr>
          <a:xfrm rot="16200000" flipH="1">
            <a:off x="2495551" y="1962150"/>
            <a:ext cx="571499" cy="381000"/>
          </a:xfrm>
          <a:prstGeom prst="bentConnector3">
            <a:avLst>
              <a:gd name="adj1" fmla="val -157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/>
          <p:nvPr/>
        </p:nvCxnSpPr>
        <p:spPr>
          <a:xfrm rot="16200000" flipH="1">
            <a:off x="1291777" y="1451428"/>
            <a:ext cx="457199" cy="449945"/>
          </a:xfrm>
          <a:prstGeom prst="bentConnector3">
            <a:avLst>
              <a:gd name="adj1" fmla="val 9997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Content Placeholder 5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155" y="5252355"/>
            <a:ext cx="843645" cy="843645"/>
          </a:xfrm>
        </p:spPr>
      </p:pic>
      <p:pic>
        <p:nvPicPr>
          <p:cNvPr id="136" name="Content Placeholder 5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756" y="5252355"/>
            <a:ext cx="843645" cy="843645"/>
          </a:xfrm>
        </p:spPr>
      </p:pic>
      <p:grpSp>
        <p:nvGrpSpPr>
          <p:cNvPr id="137" name="Group 136"/>
          <p:cNvGrpSpPr/>
          <p:nvPr/>
        </p:nvGrpSpPr>
        <p:grpSpPr>
          <a:xfrm>
            <a:off x="1745352" y="4495800"/>
            <a:ext cx="852694" cy="381000"/>
            <a:chOff x="1745353" y="2286000"/>
            <a:chExt cx="852694" cy="381000"/>
          </a:xfrm>
        </p:grpSpPr>
        <p:cxnSp>
          <p:nvCxnSpPr>
            <p:cNvPr id="138" name="Straight Connector 137"/>
            <p:cNvCxnSpPr/>
            <p:nvPr/>
          </p:nvCxnSpPr>
          <p:spPr>
            <a:xfrm>
              <a:off x="1745353" y="2286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752600" y="2667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2590800" y="2286000"/>
              <a:ext cx="7247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Elbow Connector 140"/>
          <p:cNvCxnSpPr/>
          <p:nvPr/>
        </p:nvCxnSpPr>
        <p:spPr>
          <a:xfrm rot="16200000" flipH="1">
            <a:off x="2533649" y="4743450"/>
            <a:ext cx="495300" cy="381000"/>
          </a:xfrm>
          <a:prstGeom prst="bentConnector3">
            <a:avLst>
              <a:gd name="adj1" fmla="val -187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 rot="16200000" flipH="1">
            <a:off x="1109015" y="4072589"/>
            <a:ext cx="800097" cy="427321"/>
          </a:xfrm>
          <a:prstGeom prst="bentConnector3">
            <a:avLst>
              <a:gd name="adj1" fmla="val 1001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990600" y="4267200"/>
            <a:ext cx="2133600" cy="19812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5" name="TextBox 144"/>
          <p:cNvSpPr txBox="1"/>
          <p:nvPr/>
        </p:nvSpPr>
        <p:spPr>
          <a:xfrm>
            <a:off x="3200400" y="44196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OS</a:t>
            </a:r>
            <a:endParaRPr lang="en-US" sz="2800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1447800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47" name="Block Arc 146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8" name="Block Arc 147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Block Arc 148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0" name="Block Arc 149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1" name="Block Arc 150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286000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53" name="Block Arc 152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4" name="Block Arc 153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5" name="Block Arc 154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6" name="Block Arc 155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7" name="Block Arc 156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2" name="Rectangle 131"/>
          <p:cNvSpPr/>
          <p:nvPr/>
        </p:nvSpPr>
        <p:spPr>
          <a:xfrm>
            <a:off x="2324076" y="1752600"/>
            <a:ext cx="19052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2057400" y="1752600"/>
            <a:ext cx="19052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1790676" y="1752600"/>
            <a:ext cx="19052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2324076" y="4572000"/>
            <a:ext cx="19052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2057400" y="4572000"/>
            <a:ext cx="19052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1790676" y="4572000"/>
            <a:ext cx="190524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1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1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1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1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1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1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158" grpId="1" animBg="1"/>
      <p:bldP spid="158" grpId="2" animBg="1"/>
      <p:bldP spid="159" grpId="0" animBg="1"/>
      <p:bldP spid="159" grpId="1" animBg="1"/>
      <p:bldP spid="159" grpId="2" animBg="1"/>
      <p:bldP spid="167" grpId="0" animBg="1"/>
      <p:bldP spid="167" grpId="1" animBg="1"/>
      <p:bldP spid="167" grpId="2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990600" y="2895600"/>
            <a:ext cx="2133600" cy="9906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dirty="0" smtClean="0"/>
              <a:t>Limit # of Outstanding Requests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1AAA-2ECE-4969-9195-D9C506454076}" type="slidenum">
              <a:rPr lang="en-US" smtClean="0"/>
              <a:t>41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477474" y="3102978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32" name="Block Arc 31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Block Arc 32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Block Arc 33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Block Arc 34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Block Arc 35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Content Placeholder 5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TCP Vegas-like scheme</a:t>
            </a:r>
          </a:p>
          <a:p>
            <a:r>
              <a:rPr lang="en-US" dirty="0" smtClean="0"/>
              <a:t>Latency as estimate of load on a resource</a:t>
            </a:r>
          </a:p>
          <a:p>
            <a:r>
              <a:rPr lang="en-US" dirty="0" smtClean="0"/>
              <a:t>Dynamically adjust # of threads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65" name="Group 64"/>
          <p:cNvGrpSpPr/>
          <p:nvPr/>
        </p:nvGrpSpPr>
        <p:grpSpPr>
          <a:xfrm>
            <a:off x="1745353" y="2209800"/>
            <a:ext cx="852694" cy="381000"/>
            <a:chOff x="1745353" y="2286000"/>
            <a:chExt cx="852694" cy="3810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1745353" y="2286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752600" y="2667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590800" y="2286000"/>
              <a:ext cx="7247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Elbow Connector 66"/>
          <p:cNvCxnSpPr/>
          <p:nvPr/>
        </p:nvCxnSpPr>
        <p:spPr>
          <a:xfrm rot="16200000" flipH="1">
            <a:off x="2533650" y="2457450"/>
            <a:ext cx="495300" cy="381000"/>
          </a:xfrm>
          <a:prstGeom prst="bentConnector3">
            <a:avLst>
              <a:gd name="adj1" fmla="val -187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 rot="16200000" flipH="1">
            <a:off x="1215577" y="1908626"/>
            <a:ext cx="609598" cy="449949"/>
          </a:xfrm>
          <a:prstGeom prst="bentConnector3">
            <a:avLst>
              <a:gd name="adj1" fmla="val 10003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200400" y="3134381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HBase</a:t>
            </a:r>
            <a:endParaRPr lang="en-US" sz="2800" dirty="0"/>
          </a:p>
        </p:txBody>
      </p:sp>
      <p:grpSp>
        <p:nvGrpSpPr>
          <p:cNvPr id="93" name="Group 92"/>
          <p:cNvGrpSpPr/>
          <p:nvPr/>
        </p:nvGrpSpPr>
        <p:grpSpPr>
          <a:xfrm>
            <a:off x="2096474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94" name="Block Arc 93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Block Arc 94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Block Arc 95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Block Arc 96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Block Arc 97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867874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00" name="Block Arc 99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Block Arc 100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Block Arc 101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Block Arc 102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Block Arc 103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639274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06" name="Block Arc 105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" name="Block Arc 106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8" name="Block Arc 107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9" name="Block Arc 108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Block Arc 109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752600" y="1676401"/>
            <a:ext cx="852694" cy="381000"/>
            <a:chOff x="1745353" y="2286000"/>
            <a:chExt cx="852694" cy="381000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1745353" y="2286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752600" y="2667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590800" y="2286000"/>
              <a:ext cx="7247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Elbow Connector 114"/>
          <p:cNvCxnSpPr/>
          <p:nvPr/>
        </p:nvCxnSpPr>
        <p:spPr>
          <a:xfrm rot="16200000" flipH="1">
            <a:off x="2495551" y="1962150"/>
            <a:ext cx="571499" cy="381000"/>
          </a:xfrm>
          <a:prstGeom prst="bentConnector3">
            <a:avLst>
              <a:gd name="adj1" fmla="val -157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/>
          <p:nvPr/>
        </p:nvCxnSpPr>
        <p:spPr>
          <a:xfrm rot="16200000" flipH="1">
            <a:off x="1291777" y="1451428"/>
            <a:ext cx="457199" cy="449945"/>
          </a:xfrm>
          <a:prstGeom prst="bentConnector3">
            <a:avLst>
              <a:gd name="adj1" fmla="val 9997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Content Placeholder 5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155" y="5252355"/>
            <a:ext cx="843645" cy="843645"/>
          </a:xfrm>
        </p:spPr>
      </p:pic>
      <p:pic>
        <p:nvPicPr>
          <p:cNvPr id="136" name="Content Placeholder 5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756" y="5252355"/>
            <a:ext cx="843645" cy="843645"/>
          </a:xfrm>
        </p:spPr>
      </p:pic>
      <p:grpSp>
        <p:nvGrpSpPr>
          <p:cNvPr id="137" name="Group 136"/>
          <p:cNvGrpSpPr/>
          <p:nvPr/>
        </p:nvGrpSpPr>
        <p:grpSpPr>
          <a:xfrm>
            <a:off x="1745352" y="4495800"/>
            <a:ext cx="852694" cy="381000"/>
            <a:chOff x="1745353" y="2286000"/>
            <a:chExt cx="852694" cy="381000"/>
          </a:xfrm>
        </p:grpSpPr>
        <p:cxnSp>
          <p:nvCxnSpPr>
            <p:cNvPr id="138" name="Straight Connector 137"/>
            <p:cNvCxnSpPr/>
            <p:nvPr/>
          </p:nvCxnSpPr>
          <p:spPr>
            <a:xfrm>
              <a:off x="1745353" y="2286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752600" y="2667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2590800" y="2286000"/>
              <a:ext cx="7247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Elbow Connector 140"/>
          <p:cNvCxnSpPr/>
          <p:nvPr/>
        </p:nvCxnSpPr>
        <p:spPr>
          <a:xfrm rot="16200000" flipH="1">
            <a:off x="2533649" y="4743450"/>
            <a:ext cx="495300" cy="381000"/>
          </a:xfrm>
          <a:prstGeom prst="bentConnector3">
            <a:avLst>
              <a:gd name="adj1" fmla="val -187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 rot="16200000" flipH="1">
            <a:off x="1109015" y="4072589"/>
            <a:ext cx="800097" cy="427321"/>
          </a:xfrm>
          <a:prstGeom prst="bentConnector3">
            <a:avLst>
              <a:gd name="adj1" fmla="val 1001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990600" y="4267200"/>
            <a:ext cx="2133600" cy="19812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5" name="TextBox 144"/>
          <p:cNvSpPr txBox="1"/>
          <p:nvPr/>
        </p:nvSpPr>
        <p:spPr>
          <a:xfrm>
            <a:off x="3200400" y="44196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OS</a:t>
            </a:r>
            <a:endParaRPr lang="en-US" sz="2800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1447800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47" name="Block Arc 146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8" name="Block Arc 147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Block Arc 148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0" name="Block Arc 149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1" name="Block Arc 150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286000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53" name="Block Arc 152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4" name="Block Arc 153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5" name="Block Arc 154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6" name="Block Arc 155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7" name="Block Arc 156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2" name="Rectangle 131"/>
          <p:cNvSpPr/>
          <p:nvPr/>
        </p:nvSpPr>
        <p:spPr>
          <a:xfrm>
            <a:off x="2324076" y="1752600"/>
            <a:ext cx="19052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2057400" y="1752600"/>
            <a:ext cx="19052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1790676" y="1752600"/>
            <a:ext cx="19052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2324076" y="4572000"/>
            <a:ext cx="19052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2057400" y="4572000"/>
            <a:ext cx="19052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1790676" y="4572000"/>
            <a:ext cx="190524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324076" y="4572000"/>
            <a:ext cx="19052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057400" y="4572000"/>
            <a:ext cx="19052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5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990600" y="2895600"/>
            <a:ext cx="2133600" cy="9906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dirty="0" smtClean="0"/>
              <a:t>Limit # of Outstanding Requests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1AAA-2ECE-4969-9195-D9C506454076}" type="slidenum">
              <a:rPr lang="en-US" smtClean="0"/>
              <a:t>42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477474" y="3102978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32" name="Block Arc 31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Block Arc 32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Block Arc 33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Block Arc 34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Block Arc 35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Content Placeholder 5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Upper and lower </a:t>
            </a:r>
            <a:r>
              <a:rPr lang="en-US" dirty="0" smtClean="0">
                <a:solidFill>
                  <a:schemeClr val="accent1"/>
                </a:solidFill>
              </a:rPr>
              <a:t>latency bounds</a:t>
            </a:r>
          </a:p>
          <a:p>
            <a:r>
              <a:rPr lang="en-US" dirty="0" smtClean="0"/>
              <a:t>Additively increase # threads if </a:t>
            </a:r>
            <a:r>
              <a:rPr lang="en-US" dirty="0" err="1" smtClean="0">
                <a:solidFill>
                  <a:schemeClr val="accent1"/>
                </a:solidFill>
              </a:rPr>
              <a:t>underloaded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Multiplicatively decrease # threads if </a:t>
            </a:r>
            <a:r>
              <a:rPr lang="en-US" dirty="0" smtClean="0">
                <a:solidFill>
                  <a:schemeClr val="accent1"/>
                </a:solidFill>
              </a:rPr>
              <a:t>overloaded</a:t>
            </a:r>
          </a:p>
          <a:p>
            <a:r>
              <a:rPr lang="en-US" dirty="0" smtClean="0"/>
              <a:t>Converges in the general case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65" name="Group 64"/>
          <p:cNvGrpSpPr/>
          <p:nvPr/>
        </p:nvGrpSpPr>
        <p:grpSpPr>
          <a:xfrm>
            <a:off x="1745353" y="2209800"/>
            <a:ext cx="852694" cy="381000"/>
            <a:chOff x="1745353" y="2286000"/>
            <a:chExt cx="852694" cy="3810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1745353" y="2286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752600" y="2667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590800" y="2286000"/>
              <a:ext cx="7247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Elbow Connector 66"/>
          <p:cNvCxnSpPr/>
          <p:nvPr/>
        </p:nvCxnSpPr>
        <p:spPr>
          <a:xfrm rot="16200000" flipH="1">
            <a:off x="2533650" y="2457450"/>
            <a:ext cx="495300" cy="381000"/>
          </a:xfrm>
          <a:prstGeom prst="bentConnector3">
            <a:avLst>
              <a:gd name="adj1" fmla="val -187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 rot="16200000" flipH="1">
            <a:off x="1215577" y="1908626"/>
            <a:ext cx="609598" cy="449949"/>
          </a:xfrm>
          <a:prstGeom prst="bentConnector3">
            <a:avLst>
              <a:gd name="adj1" fmla="val 10003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200400" y="3134381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HBase</a:t>
            </a:r>
            <a:endParaRPr lang="en-US" sz="2800" dirty="0"/>
          </a:p>
        </p:txBody>
      </p:sp>
      <p:grpSp>
        <p:nvGrpSpPr>
          <p:cNvPr id="93" name="Group 92"/>
          <p:cNvGrpSpPr/>
          <p:nvPr/>
        </p:nvGrpSpPr>
        <p:grpSpPr>
          <a:xfrm>
            <a:off x="2096474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94" name="Block Arc 93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Block Arc 94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Block Arc 95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Block Arc 96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Block Arc 97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867874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00" name="Block Arc 99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Block Arc 100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Block Arc 101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Block Arc 102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Block Arc 103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639274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06" name="Block Arc 105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" name="Block Arc 106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8" name="Block Arc 107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9" name="Block Arc 108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Block Arc 109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752600" y="1676401"/>
            <a:ext cx="852694" cy="381000"/>
            <a:chOff x="1745353" y="2286000"/>
            <a:chExt cx="852694" cy="381000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1745353" y="2286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752600" y="2667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590800" y="2286000"/>
              <a:ext cx="7247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Elbow Connector 114"/>
          <p:cNvCxnSpPr/>
          <p:nvPr/>
        </p:nvCxnSpPr>
        <p:spPr>
          <a:xfrm rot="16200000" flipH="1">
            <a:off x="2495551" y="1962150"/>
            <a:ext cx="571499" cy="381000"/>
          </a:xfrm>
          <a:prstGeom prst="bentConnector3">
            <a:avLst>
              <a:gd name="adj1" fmla="val -157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/>
          <p:nvPr/>
        </p:nvCxnSpPr>
        <p:spPr>
          <a:xfrm rot="16200000" flipH="1">
            <a:off x="1291777" y="1451428"/>
            <a:ext cx="457199" cy="449945"/>
          </a:xfrm>
          <a:prstGeom prst="bentConnector3">
            <a:avLst>
              <a:gd name="adj1" fmla="val 9997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Content Placeholder 5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155" y="5252355"/>
            <a:ext cx="843645" cy="843645"/>
          </a:xfrm>
        </p:spPr>
      </p:pic>
      <p:pic>
        <p:nvPicPr>
          <p:cNvPr id="136" name="Content Placeholder 5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756" y="5252355"/>
            <a:ext cx="843645" cy="843645"/>
          </a:xfrm>
        </p:spPr>
      </p:pic>
      <p:grpSp>
        <p:nvGrpSpPr>
          <p:cNvPr id="137" name="Group 136"/>
          <p:cNvGrpSpPr/>
          <p:nvPr/>
        </p:nvGrpSpPr>
        <p:grpSpPr>
          <a:xfrm>
            <a:off x="1745352" y="4495800"/>
            <a:ext cx="852694" cy="381000"/>
            <a:chOff x="1745353" y="2286000"/>
            <a:chExt cx="852694" cy="381000"/>
          </a:xfrm>
        </p:grpSpPr>
        <p:cxnSp>
          <p:nvCxnSpPr>
            <p:cNvPr id="138" name="Straight Connector 137"/>
            <p:cNvCxnSpPr/>
            <p:nvPr/>
          </p:nvCxnSpPr>
          <p:spPr>
            <a:xfrm>
              <a:off x="1745353" y="2286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752600" y="2667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2590800" y="2286000"/>
              <a:ext cx="7247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Elbow Connector 140"/>
          <p:cNvCxnSpPr/>
          <p:nvPr/>
        </p:nvCxnSpPr>
        <p:spPr>
          <a:xfrm rot="16200000" flipH="1">
            <a:off x="2533649" y="4743450"/>
            <a:ext cx="495300" cy="381000"/>
          </a:xfrm>
          <a:prstGeom prst="bentConnector3">
            <a:avLst>
              <a:gd name="adj1" fmla="val -187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 rot="16200000" flipH="1">
            <a:off x="1109015" y="4072589"/>
            <a:ext cx="800097" cy="427321"/>
          </a:xfrm>
          <a:prstGeom prst="bentConnector3">
            <a:avLst>
              <a:gd name="adj1" fmla="val 1001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990600" y="4267200"/>
            <a:ext cx="2133600" cy="19812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5" name="TextBox 144"/>
          <p:cNvSpPr txBox="1"/>
          <p:nvPr/>
        </p:nvSpPr>
        <p:spPr>
          <a:xfrm>
            <a:off x="3200400" y="44196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OS</a:t>
            </a:r>
            <a:endParaRPr lang="en-US" sz="2800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1447800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47" name="Block Arc 146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8" name="Block Arc 147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Block Arc 148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0" name="Block Arc 149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1" name="Block Arc 150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286000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53" name="Block Arc 152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4" name="Block Arc 153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5" name="Block Arc 154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6" name="Block Arc 155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7" name="Block Arc 156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2" name="Rectangle 131"/>
          <p:cNvSpPr/>
          <p:nvPr/>
        </p:nvSpPr>
        <p:spPr>
          <a:xfrm>
            <a:off x="2324076" y="1752600"/>
            <a:ext cx="19052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2057400" y="1752600"/>
            <a:ext cx="19052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1790676" y="1752600"/>
            <a:ext cx="19052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2324076" y="4572000"/>
            <a:ext cx="19052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2057400" y="4572000"/>
            <a:ext cx="19052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1790676" y="4572000"/>
            <a:ext cx="190524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324076" y="4572000"/>
            <a:ext cx="190524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057400" y="4572000"/>
            <a:ext cx="190524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300" tmFilter="0, 0; .2, .5; .8, .5; 1, 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150" autoRev="1" fill="hold"/>
                                        <p:tgtEl>
                                          <p:spTgt spid="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"/>
                            </p:stCondLst>
                            <p:childTnLst>
                              <p:par>
                                <p:cTn id="3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300" tmFilter="0, 0; .2, .5; .8, .5; 1, 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50" autoRev="1" fill="hold"/>
                                        <p:tgtEl>
                                          <p:spTgt spid="1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"/>
                            </p:stCondLst>
                            <p:childTnLst>
                              <p:par>
                                <p:cTn id="3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300" tmFilter="0, 0; .2, .5; .8, .5; 1, 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150" autoRev="1" fill="hold"/>
                                        <p:tgtEl>
                                          <p:spTgt spid="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167" grpId="0" animBg="1"/>
      <p:bldP spid="72" grpId="0" animBg="1"/>
      <p:bldP spid="72" grpId="1" animBg="1"/>
      <p:bldP spid="7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-level Schedulers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queues enable scheduling at each resource</a:t>
            </a:r>
          </a:p>
          <a:p>
            <a:r>
              <a:rPr lang="en-US" dirty="0" smtClean="0"/>
              <a:t>Chunk large requests for better preemption</a:t>
            </a:r>
          </a:p>
          <a:p>
            <a:r>
              <a:rPr lang="en-US" dirty="0" smtClean="0"/>
              <a:t>Dynamically size thread pools to prevent long queues outside of Cake</a:t>
            </a:r>
          </a:p>
          <a:p>
            <a:endParaRPr lang="en-US" dirty="0"/>
          </a:p>
          <a:p>
            <a:r>
              <a:rPr lang="en-US" dirty="0" smtClean="0"/>
              <a:t>More details in the paper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44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2590800"/>
            <a:ext cx="2019300" cy="12954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Client</a:t>
            </a:r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3886200" y="2590800"/>
            <a:ext cx="1714500" cy="12954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HBase</a:t>
            </a:r>
            <a:endParaRPr lang="en-US" sz="4400" dirty="0"/>
          </a:p>
        </p:txBody>
      </p:sp>
      <p:sp>
        <p:nvSpPr>
          <p:cNvPr id="7" name="Rectangle 6"/>
          <p:cNvSpPr/>
          <p:nvPr/>
        </p:nvSpPr>
        <p:spPr>
          <a:xfrm>
            <a:off x="7086600" y="2590800"/>
            <a:ext cx="1752600" cy="12954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HDFS</a:t>
            </a:r>
            <a:endParaRPr lang="en-US" sz="4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791200" y="2895600"/>
            <a:ext cx="914400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14600" y="2895600"/>
            <a:ext cx="914400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514600" y="3581400"/>
            <a:ext cx="914400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791200" y="3124200"/>
            <a:ext cx="914400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91200" y="3352800"/>
            <a:ext cx="914400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791200" y="3581400"/>
            <a:ext cx="914400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196" y="4381500"/>
            <a:ext cx="1905000" cy="1790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4191000"/>
            <a:ext cx="1905000" cy="1905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581400" y="2590800"/>
            <a:ext cx="304800" cy="12954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781800" y="533400"/>
            <a:ext cx="609600" cy="12954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7" name="Arc 26"/>
          <p:cNvSpPr/>
          <p:nvPr/>
        </p:nvSpPr>
        <p:spPr>
          <a:xfrm flipH="1">
            <a:off x="3733800" y="1524000"/>
            <a:ext cx="5715000" cy="2362200"/>
          </a:xfrm>
          <a:prstGeom prst="arc">
            <a:avLst>
              <a:gd name="adj1" fmla="val 15849381"/>
              <a:gd name="adj2" fmla="val 21402702"/>
            </a:avLst>
          </a:prstGeom>
          <a:ln w="38100">
            <a:solidFill>
              <a:schemeClr val="accent3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934200" y="1905000"/>
            <a:ext cx="0" cy="609600"/>
          </a:xfrm>
          <a:prstGeom prst="straightConnector1">
            <a:avLst/>
          </a:prstGeom>
          <a:ln w="3810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800850" y="2590800"/>
            <a:ext cx="304800" cy="12954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-level Scheduler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99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-level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Coordinates allocation at 1</a:t>
            </a:r>
            <a:r>
              <a:rPr lang="en-US" baseline="30000" dirty="0" smtClean="0"/>
              <a:t>st</a:t>
            </a:r>
            <a:r>
              <a:rPr lang="en-US" dirty="0" smtClean="0"/>
              <a:t>-level schedulers</a:t>
            </a:r>
          </a:p>
          <a:p>
            <a:r>
              <a:rPr lang="en-US" dirty="0" smtClean="0"/>
              <a:t>Monitors and enforces front-end SLO</a:t>
            </a:r>
          </a:p>
          <a:p>
            <a:r>
              <a:rPr lang="en-US" dirty="0" smtClean="0"/>
              <a:t>Two allocation phases</a:t>
            </a:r>
          </a:p>
          <a:p>
            <a:pPr lvl="1"/>
            <a:r>
              <a:rPr lang="en-US" dirty="0" smtClean="0"/>
              <a:t>SLO compliance-based</a:t>
            </a:r>
          </a:p>
          <a:p>
            <a:pPr lvl="1"/>
            <a:r>
              <a:rPr lang="en-US" dirty="0" smtClean="0"/>
              <a:t>Queue occupancy-based</a:t>
            </a:r>
          </a:p>
          <a:p>
            <a:pPr lvl="1"/>
            <a:endParaRPr lang="en-US" dirty="0"/>
          </a:p>
          <a:p>
            <a:r>
              <a:rPr lang="en-US" dirty="0" smtClean="0"/>
              <a:t>Just a sketch, full details are in the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1AAA-2ECE-4969-9195-D9C5064540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2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 compliance-based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Disk is the bottleneck in storage workloads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Improving performance requires increasing scheduling allocation at </a:t>
            </a:r>
            <a:r>
              <a:rPr lang="en-US" dirty="0" smtClean="0">
                <a:solidFill>
                  <a:schemeClr val="accent1"/>
                </a:solidFill>
              </a:rPr>
              <a:t>disk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(HDFS)</a:t>
            </a: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/>
              <a:t>Increase allocation when </a:t>
            </a:r>
            <a:r>
              <a:rPr lang="en-US" dirty="0">
                <a:solidFill>
                  <a:schemeClr val="accent1"/>
                </a:solidFill>
              </a:rPr>
              <a:t>not meeting </a:t>
            </a:r>
            <a:r>
              <a:rPr lang="en-US" dirty="0"/>
              <a:t>SLO</a:t>
            </a:r>
          </a:p>
          <a:p>
            <a:r>
              <a:rPr lang="en-US" dirty="0"/>
              <a:t>Decrease allocation when </a:t>
            </a:r>
            <a:r>
              <a:rPr lang="en-US" dirty="0">
                <a:solidFill>
                  <a:schemeClr val="accent1"/>
                </a:solidFill>
              </a:rPr>
              <a:t>easily meeting </a:t>
            </a:r>
            <a:r>
              <a:rPr lang="en-US" dirty="0"/>
              <a:t>SLO</a:t>
            </a:r>
          </a:p>
          <a:p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1AAA-2ECE-4969-9195-D9C5064540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8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Occupancy-based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Want </a:t>
            </a:r>
            <a:r>
              <a:rPr lang="en-US" dirty="0" err="1"/>
              <a:t>HBase</a:t>
            </a:r>
            <a:r>
              <a:rPr lang="en-US" dirty="0"/>
              <a:t>/HDFS allocation to be </a:t>
            </a:r>
            <a:r>
              <a:rPr lang="en-US" dirty="0" smtClean="0">
                <a:solidFill>
                  <a:schemeClr val="accent1"/>
                </a:solidFill>
              </a:rPr>
              <a:t>balanced</a:t>
            </a:r>
            <a:endParaRPr lang="en-US" dirty="0" smtClean="0"/>
          </a:p>
          <a:p>
            <a:r>
              <a:rPr lang="en-US" dirty="0" err="1" smtClean="0"/>
              <a:t>HBase</a:t>
            </a:r>
            <a:r>
              <a:rPr lang="en-US" dirty="0" smtClean="0"/>
              <a:t> can incorrectly </a:t>
            </a:r>
            <a:r>
              <a:rPr lang="en-US" dirty="0" smtClean="0">
                <a:solidFill>
                  <a:schemeClr val="accent1"/>
                </a:solidFill>
              </a:rPr>
              <a:t>throttle</a:t>
            </a:r>
            <a:r>
              <a:rPr lang="en-US" dirty="0" smtClean="0"/>
              <a:t> HDFS</a:t>
            </a:r>
          </a:p>
          <a:p>
            <a:r>
              <a:rPr lang="en-US" dirty="0" smtClean="0"/>
              <a:t>Look at </a:t>
            </a:r>
            <a:r>
              <a:rPr lang="en-US" dirty="0" smtClean="0">
                <a:solidFill>
                  <a:schemeClr val="accent1"/>
                </a:solidFill>
              </a:rPr>
              <a:t>queue occupancy</a:t>
            </a:r>
            <a:endParaRPr lang="en-US" dirty="0" smtClean="0"/>
          </a:p>
          <a:p>
            <a:pPr lvl="1"/>
            <a:r>
              <a:rPr lang="en-US" dirty="0" smtClean="0"/>
              <a:t>% of time a client’s request is waiting in the queue at a resource</a:t>
            </a:r>
          </a:p>
          <a:p>
            <a:pPr lvl="1"/>
            <a:r>
              <a:rPr lang="en-US" dirty="0" smtClean="0"/>
              <a:t>Measure of queuing at a resource</a:t>
            </a:r>
          </a:p>
          <a:p>
            <a:r>
              <a:rPr lang="en-US" dirty="0" smtClean="0"/>
              <a:t>Increase when more queuing at </a:t>
            </a:r>
            <a:r>
              <a:rPr lang="en-US" dirty="0" err="1" smtClean="0"/>
              <a:t>HBase</a:t>
            </a:r>
            <a:endParaRPr lang="en-US" dirty="0"/>
          </a:p>
          <a:p>
            <a:r>
              <a:rPr lang="en-US" dirty="0" smtClean="0"/>
              <a:t>Decrease when more queuing at HDFS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1AAA-2ECE-4969-9195-D9C5064540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both proportional share and reservations at 1</a:t>
            </a:r>
            <a:r>
              <a:rPr lang="en-US" baseline="30000" dirty="0" smtClean="0"/>
              <a:t>st</a:t>
            </a:r>
            <a:r>
              <a:rPr lang="en-US" dirty="0" smtClean="0"/>
              <a:t>-level schedulers</a:t>
            </a:r>
          </a:p>
          <a:p>
            <a:r>
              <a:rPr lang="en-US" dirty="0" smtClean="0"/>
              <a:t>Linear performance model</a:t>
            </a:r>
          </a:p>
          <a:p>
            <a:r>
              <a:rPr lang="en-US" dirty="0" smtClean="0"/>
              <a:t>Evaluation of convergence properties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5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-level schedulers</a:t>
            </a:r>
          </a:p>
          <a:p>
            <a:pPr lvl="1"/>
            <a:r>
              <a:rPr lang="en-US" dirty="0" smtClean="0"/>
              <a:t>Effective control over resource consumption</a:t>
            </a:r>
          </a:p>
          <a:p>
            <a:pPr lvl="1"/>
            <a:r>
              <a:rPr lang="en-US" dirty="0" smtClean="0"/>
              <a:t>HBase and HDFS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-level scheduler</a:t>
            </a:r>
          </a:p>
          <a:p>
            <a:pPr lvl="1"/>
            <a:r>
              <a:rPr lang="en-US" dirty="0" smtClean="0"/>
              <a:t>Decides allocation at 1</a:t>
            </a:r>
            <a:r>
              <a:rPr lang="en-US" baseline="30000" dirty="0" smtClean="0"/>
              <a:t>st</a:t>
            </a:r>
            <a:r>
              <a:rPr lang="en-US" dirty="0" smtClean="0"/>
              <a:t>-level schedulers</a:t>
            </a:r>
          </a:p>
          <a:p>
            <a:pPr lvl="1"/>
            <a:r>
              <a:rPr lang="en-US" dirty="0" smtClean="0"/>
              <a:t>Enforces front-end client’s high-level SLO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1AAA-2ECE-4969-9195-D9C5064540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1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248" y="1905000"/>
            <a:ext cx="1828800" cy="2328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305" y="1921604"/>
            <a:ext cx="1828800" cy="23288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346388" y="4574106"/>
            <a:ext cx="3092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Backend</a:t>
            </a:r>
            <a:endParaRPr lang="en-US" sz="5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33331" y="4574106"/>
            <a:ext cx="3092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Front-end</a:t>
            </a:r>
            <a:endParaRPr lang="en-US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48967" y="533400"/>
            <a:ext cx="4183799" cy="2286236"/>
            <a:chOff x="648967" y="533400"/>
            <a:chExt cx="4183799" cy="2286236"/>
          </a:xfrm>
        </p:grpSpPr>
        <p:sp>
          <p:nvSpPr>
            <p:cNvPr id="6" name="Right Arrow 5"/>
            <p:cNvSpPr/>
            <p:nvPr/>
          </p:nvSpPr>
          <p:spPr>
            <a:xfrm rot="929790">
              <a:off x="648967" y="2400536"/>
              <a:ext cx="914400" cy="4191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 rot="2385537">
              <a:off x="951233" y="1181337"/>
              <a:ext cx="914400" cy="4191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Arrow 17"/>
            <p:cNvSpPr/>
            <p:nvPr/>
          </p:nvSpPr>
          <p:spPr>
            <a:xfrm rot="7192922">
              <a:off x="3552924" y="1053268"/>
              <a:ext cx="914400" cy="4191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Arrow 18"/>
            <p:cNvSpPr/>
            <p:nvPr/>
          </p:nvSpPr>
          <p:spPr>
            <a:xfrm rot="9605391">
              <a:off x="3918366" y="2335547"/>
              <a:ext cx="914400" cy="4191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/>
            <p:cNvSpPr/>
            <p:nvPr/>
          </p:nvSpPr>
          <p:spPr>
            <a:xfrm rot="5400000">
              <a:off x="2314476" y="781050"/>
              <a:ext cx="914400" cy="4191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24400" y="533400"/>
            <a:ext cx="4183799" cy="2286236"/>
            <a:chOff x="4839967" y="533400"/>
            <a:chExt cx="4183799" cy="2286236"/>
          </a:xfrm>
        </p:grpSpPr>
        <p:sp>
          <p:nvSpPr>
            <p:cNvPr id="21" name="Right Arrow 20"/>
            <p:cNvSpPr/>
            <p:nvPr/>
          </p:nvSpPr>
          <p:spPr>
            <a:xfrm rot="929790">
              <a:off x="4839967" y="2400536"/>
              <a:ext cx="914400" cy="4191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Arrow 21"/>
            <p:cNvSpPr/>
            <p:nvPr/>
          </p:nvSpPr>
          <p:spPr>
            <a:xfrm rot="2385537">
              <a:off x="5116478" y="1181337"/>
              <a:ext cx="914400" cy="4191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/>
            <p:cNvSpPr/>
            <p:nvPr/>
          </p:nvSpPr>
          <p:spPr>
            <a:xfrm rot="7192922">
              <a:off x="7743924" y="1053268"/>
              <a:ext cx="914400" cy="4191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/>
            <p:cNvSpPr/>
            <p:nvPr/>
          </p:nvSpPr>
          <p:spPr>
            <a:xfrm rot="9605391">
              <a:off x="8109366" y="2335547"/>
              <a:ext cx="914400" cy="4191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 rot="5400000">
              <a:off x="6505476" y="781050"/>
              <a:ext cx="914400" cy="4191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839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indent="-685800"/>
            <a:r>
              <a:rPr lang="en-US" dirty="0">
                <a:solidFill>
                  <a:schemeClr val="bg1"/>
                </a:solidFill>
              </a:rPr>
              <a:t>Consolidated workloads</a:t>
            </a:r>
          </a:p>
          <a:p>
            <a:pPr marL="685800" indent="-685800"/>
            <a:r>
              <a:rPr lang="en-US" dirty="0" smtClean="0">
                <a:solidFill>
                  <a:schemeClr val="bg1"/>
                </a:solidFill>
              </a:rPr>
              <a:t>Front-end YCSB client doing 1-row gets </a:t>
            </a:r>
          </a:p>
          <a:p>
            <a:pPr marL="685800" indent="-685800"/>
            <a:r>
              <a:rPr lang="en-US" dirty="0" smtClean="0">
                <a:solidFill>
                  <a:schemeClr val="bg1"/>
                </a:solidFill>
              </a:rPr>
              <a:t>Batch YCSB/MR client doing 500-row scans</a:t>
            </a:r>
          </a:p>
          <a:p>
            <a:pPr marL="685800" indent="-685800"/>
            <a:r>
              <a:rPr lang="en-US" dirty="0" smtClean="0">
                <a:solidFill>
                  <a:schemeClr val="bg1"/>
                </a:solidFill>
              </a:rPr>
              <a:t>c1.xlarge </a:t>
            </a:r>
            <a:r>
              <a:rPr lang="en-US" dirty="0">
                <a:solidFill>
                  <a:schemeClr val="bg1"/>
                </a:solidFill>
              </a:rPr>
              <a:t>EC2 instances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2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Diurnal Workload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Front-end running web-serving workload</a:t>
            </a:r>
          </a:p>
          <a:p>
            <a:r>
              <a:rPr lang="en-US" dirty="0" smtClean="0"/>
              <a:t>Batch YCSB client running at max throughput</a:t>
            </a:r>
          </a:p>
          <a:p>
            <a:pPr lvl="1"/>
            <a:endParaRPr lang="en-US" dirty="0" smtClean="0"/>
          </a:p>
          <a:p>
            <a:r>
              <a:rPr lang="en-US" dirty="0"/>
              <a:t>Evaluate adaptation to dynamic </a:t>
            </a:r>
            <a:r>
              <a:rPr lang="en-US" dirty="0" smtClean="0"/>
              <a:t>workload</a:t>
            </a:r>
          </a:p>
          <a:p>
            <a:r>
              <a:rPr lang="en-US" dirty="0" smtClean="0"/>
              <a:t>Evaluate latency vs. throughput tradeoff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3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148252"/>
          </a:xfrm>
          <a:prstGeom prst="rect">
            <a:avLst/>
          </a:prstGeom>
        </p:spPr>
      </p:pic>
      <p:sp>
        <p:nvSpPr>
          <p:cNvPr id="4" name="Right Brace 3"/>
          <p:cNvSpPr/>
          <p:nvPr/>
        </p:nvSpPr>
        <p:spPr>
          <a:xfrm flipH="1">
            <a:off x="3505200" y="1752600"/>
            <a:ext cx="533400" cy="2438400"/>
          </a:xfrm>
          <a:prstGeom prst="righ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9200" y="2371635"/>
            <a:ext cx="2020986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3x peak-to-trough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8127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849543"/>
              </p:ext>
            </p:extLst>
          </p:nvPr>
        </p:nvGraphicFramePr>
        <p:xfrm>
          <a:off x="762000" y="1615596"/>
          <a:ext cx="7620000" cy="36422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8188"/>
                <a:gridCol w="2505906"/>
                <a:gridCol w="2505906"/>
              </a:tblGrid>
              <a:tr h="1219200">
                <a:tc>
                  <a:txBody>
                    <a:bodyPr/>
                    <a:lstStyle/>
                    <a:p>
                      <a:r>
                        <a:rPr lang="en-US" sz="3200" baseline="0" dirty="0" smtClean="0"/>
                        <a:t>Front-end </a:t>
                      </a:r>
                    </a:p>
                    <a:p>
                      <a:r>
                        <a:rPr lang="en-US" sz="3200" baseline="0" dirty="0" smtClean="0"/>
                        <a:t>99</a:t>
                      </a:r>
                      <a:r>
                        <a:rPr lang="en-US" sz="3200" baseline="30000" dirty="0" smtClean="0"/>
                        <a:t>th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dirty="0" smtClean="0"/>
                        <a:t>SLO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%</a:t>
                      </a:r>
                      <a:r>
                        <a:rPr lang="en-US" sz="3200" baseline="0" dirty="0" smtClean="0"/>
                        <a:t> Meeting SLO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Batch Throughput</a:t>
                      </a:r>
                      <a:endParaRPr lang="en-US" sz="3200" dirty="0"/>
                    </a:p>
                  </a:txBody>
                  <a:tcPr/>
                </a:tc>
              </a:tr>
              <a:tr h="807668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100ms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98.77%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23 </a:t>
                      </a:r>
                      <a:r>
                        <a:rPr lang="en-US" sz="3200" dirty="0" err="1" smtClean="0"/>
                        <a:t>req</a:t>
                      </a:r>
                      <a:r>
                        <a:rPr lang="en-US" sz="3200" dirty="0" smtClean="0"/>
                        <a:t>/s</a:t>
                      </a:r>
                      <a:endParaRPr lang="en-US" sz="3200" dirty="0"/>
                    </a:p>
                  </a:txBody>
                  <a:tcPr/>
                </a:tc>
              </a:tr>
              <a:tr h="807668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150ms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99.72%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38 </a:t>
                      </a:r>
                      <a:r>
                        <a:rPr lang="en-US" sz="3200" dirty="0" err="1" smtClean="0"/>
                        <a:t>req</a:t>
                      </a:r>
                      <a:r>
                        <a:rPr lang="en-US" sz="3200" dirty="0" smtClean="0"/>
                        <a:t>/s</a:t>
                      </a:r>
                      <a:endParaRPr lang="en-US" sz="3200" dirty="0"/>
                    </a:p>
                  </a:txBody>
                  <a:tcPr/>
                </a:tc>
              </a:tr>
              <a:tr h="807668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200ms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99.88%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45 </a:t>
                      </a:r>
                      <a:r>
                        <a:rPr lang="en-US" sz="3200" dirty="0" err="1" smtClean="0"/>
                        <a:t>req</a:t>
                      </a:r>
                      <a:r>
                        <a:rPr lang="en-US" sz="3200" dirty="0" smtClean="0"/>
                        <a:t>/s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5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Cycle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20-node cluster</a:t>
            </a:r>
          </a:p>
          <a:p>
            <a:r>
              <a:rPr lang="en-US" dirty="0" smtClean="0"/>
              <a:t>Front-end YCSB client running diurnal pattern</a:t>
            </a:r>
          </a:p>
          <a:p>
            <a:r>
              <a:rPr lang="en-US" dirty="0" smtClean="0"/>
              <a:t>Batch </a:t>
            </a:r>
            <a:r>
              <a:rPr lang="en-US" dirty="0" err="1" smtClean="0"/>
              <a:t>MapReduce</a:t>
            </a:r>
            <a:r>
              <a:rPr lang="en-US" dirty="0" smtClean="0"/>
              <a:t> scanning over 386GB data</a:t>
            </a:r>
          </a:p>
          <a:p>
            <a:endParaRPr lang="en-US" dirty="0"/>
          </a:p>
          <a:p>
            <a:r>
              <a:rPr lang="en-US" dirty="0" smtClean="0"/>
              <a:t>Evaluate analytics time and provisioning cost</a:t>
            </a:r>
          </a:p>
          <a:p>
            <a:r>
              <a:rPr lang="en-US" dirty="0"/>
              <a:t>Evaluate SLO </a:t>
            </a:r>
            <a:r>
              <a:rPr lang="en-US" dirty="0" smtClean="0"/>
              <a:t>compliance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5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55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260339"/>
              </p:ext>
            </p:extLst>
          </p:nvPr>
        </p:nvGraphicFramePr>
        <p:xfrm>
          <a:off x="762000" y="1879600"/>
          <a:ext cx="7619999" cy="3073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12558"/>
                <a:gridCol w="1330842"/>
                <a:gridCol w="1828800"/>
                <a:gridCol w="1447799"/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Scenario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Time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Speedup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Nodes</a:t>
                      </a:r>
                      <a:endParaRPr lang="en-US" sz="3200" dirty="0"/>
                    </a:p>
                  </a:txBody>
                  <a:tcPr/>
                </a:tc>
              </a:tr>
              <a:tr h="11557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Unconsolidated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1722s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40</a:t>
                      </a:r>
                    </a:p>
                  </a:txBody>
                  <a:tcPr/>
                </a:tc>
              </a:tr>
              <a:tr h="11557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Consolidated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1030s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1.7x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20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14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56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143254"/>
              </p:ext>
            </p:extLst>
          </p:nvPr>
        </p:nvGraphicFramePr>
        <p:xfrm>
          <a:off x="762000" y="2184400"/>
          <a:ext cx="7620000" cy="2311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0000"/>
                <a:gridCol w="3810000"/>
              </a:tblGrid>
              <a:tr h="11557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Front-end </a:t>
                      </a:r>
                    </a:p>
                    <a:p>
                      <a:r>
                        <a:rPr lang="en-US" sz="3200" dirty="0" smtClean="0"/>
                        <a:t>99</a:t>
                      </a:r>
                      <a:r>
                        <a:rPr lang="en-US" sz="3200" baseline="30000" dirty="0" smtClean="0"/>
                        <a:t>th</a:t>
                      </a:r>
                      <a:r>
                        <a:rPr lang="en-US" sz="3200" dirty="0" smtClean="0"/>
                        <a:t> SLO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% Requests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dirty="0" smtClean="0"/>
                        <a:t>Meeting SLO</a:t>
                      </a:r>
                      <a:endParaRPr lang="en-US" sz="3200" dirty="0"/>
                    </a:p>
                  </a:txBody>
                  <a:tcPr/>
                </a:tc>
              </a:tr>
              <a:tr h="11557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100ms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99.95%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39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Adapts to dynamic front-end workloads</a:t>
            </a:r>
          </a:p>
          <a:p>
            <a:r>
              <a:rPr lang="en-US" dirty="0" smtClean="0"/>
              <a:t>Can set different SLOs to flexibly move within latency vs. throughput tradeoff</a:t>
            </a:r>
          </a:p>
          <a:p>
            <a:r>
              <a:rPr lang="en-US" dirty="0" smtClean="0"/>
              <a:t>Significant gains from consolidation</a:t>
            </a:r>
          </a:p>
          <a:p>
            <a:pPr lvl="1"/>
            <a:r>
              <a:rPr lang="en-US" dirty="0" smtClean="0"/>
              <a:t>1.7x speedup</a:t>
            </a:r>
          </a:p>
          <a:p>
            <a:pPr lvl="1"/>
            <a:r>
              <a:rPr lang="en-US" dirty="0" smtClean="0"/>
              <a:t>50% provisioning cost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3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Coordinated, multi-resource scheduler for storage workloads</a:t>
            </a:r>
          </a:p>
          <a:p>
            <a:r>
              <a:rPr lang="en-US" dirty="0" smtClean="0"/>
              <a:t>Directly enforce high-level SLOs</a:t>
            </a:r>
          </a:p>
          <a:p>
            <a:pPr lvl="1"/>
            <a:r>
              <a:rPr lang="en-US" dirty="0" smtClean="0"/>
              <a:t>High-percentile latency</a:t>
            </a:r>
          </a:p>
          <a:p>
            <a:pPr lvl="1"/>
            <a:r>
              <a:rPr lang="en-US" dirty="0" smtClean="0"/>
              <a:t>High-level storage system operations</a:t>
            </a:r>
          </a:p>
          <a:p>
            <a:r>
              <a:rPr lang="en-US" dirty="0"/>
              <a:t>S</a:t>
            </a:r>
            <a:r>
              <a:rPr lang="en-US" dirty="0" smtClean="0"/>
              <a:t>ignificant benefits from consolidation</a:t>
            </a:r>
          </a:p>
          <a:p>
            <a:pPr lvl="1"/>
            <a:r>
              <a:rPr lang="en-US" dirty="0" smtClean="0"/>
              <a:t>Provisioning costs</a:t>
            </a:r>
          </a:p>
          <a:p>
            <a:pPr lvl="1"/>
            <a:r>
              <a:rPr lang="en-US" dirty="0" smtClean="0"/>
              <a:t>Analytics time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2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248" y="1905000"/>
            <a:ext cx="1828800" cy="2328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305" y="1921604"/>
            <a:ext cx="1828800" cy="232886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810000" y="2133600"/>
            <a:ext cx="2057400" cy="990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  <a:cs typeface="Arial" pitchFamily="34" charset="0"/>
              </a:rPr>
              <a:t>Data</a:t>
            </a:r>
            <a:endParaRPr lang="en-US" sz="2800" dirty="0">
              <a:latin typeface="+mj-lt"/>
              <a:cs typeface="Arial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 flipH="1">
            <a:off x="3809996" y="3124200"/>
            <a:ext cx="2057401" cy="1066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  <a:cs typeface="Arial" pitchFamily="34" charset="0"/>
              </a:rPr>
              <a:t>Analysis</a:t>
            </a:r>
            <a:endParaRPr lang="en-US" sz="2800" dirty="0">
              <a:latin typeface="+mj-lt"/>
              <a:cs typeface="Arial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74546" y="2438400"/>
            <a:ext cx="1600200" cy="1295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  <a:cs typeface="Arial" pitchFamily="34" charset="0"/>
              </a:rPr>
              <a:t>Users</a:t>
            </a:r>
            <a:endParaRPr lang="en-US" sz="2800" dirty="0">
              <a:latin typeface="+mj-lt"/>
              <a:cs typeface="Arial" pitchFamily="34" charset="0"/>
            </a:endParaRPr>
          </a:p>
        </p:txBody>
      </p:sp>
      <p:sp>
        <p:nvSpPr>
          <p:cNvPr id="12" name="Curved Right Arrow 11"/>
          <p:cNvSpPr/>
          <p:nvPr/>
        </p:nvSpPr>
        <p:spPr>
          <a:xfrm flipH="1">
            <a:off x="7848599" y="2438336"/>
            <a:ext cx="914401" cy="1560931"/>
          </a:xfrm>
          <a:prstGeom prst="curvedRightArrow">
            <a:avLst>
              <a:gd name="adj1" fmla="val 40901"/>
              <a:gd name="adj2" fmla="val 78585"/>
              <a:gd name="adj3" fmla="val 2500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46388" y="4574106"/>
            <a:ext cx="3092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Backend</a:t>
            </a:r>
            <a:endParaRPr lang="en-US" sz="5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33331" y="4574106"/>
            <a:ext cx="3092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Front-end</a:t>
            </a:r>
            <a:endParaRPr lang="en-US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6</a:t>
            </a:fld>
            <a:endParaRPr lang="en-US"/>
          </a:p>
        </p:txBody>
      </p:sp>
      <p:sp>
        <p:nvSpPr>
          <p:cNvPr id="3" name="Left Brace 2"/>
          <p:cNvSpPr/>
          <p:nvPr/>
        </p:nvSpPr>
        <p:spPr>
          <a:xfrm rot="5400000">
            <a:off x="4561434" y="599040"/>
            <a:ext cx="550003" cy="2061921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 rot="16200000" flipV="1">
            <a:off x="4563694" y="3540885"/>
            <a:ext cx="550003" cy="2066440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5400000">
            <a:off x="8030797" y="1189402"/>
            <a:ext cx="550003" cy="914401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8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3" grpId="0" animBg="1"/>
      <p:bldP spid="13" grpId="0" animBg="1"/>
      <p:bldP spid="1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60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148"/>
            <a:ext cx="9144000" cy="513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0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Limit Outstanding Requests</a:t>
            </a:r>
            <a:endParaRPr lang="en-US" sz="5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14586"/>
            <a:ext cx="8229600" cy="389719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1AAA-2ECE-4969-9195-D9C5064540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6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Limit Outstanding Requests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1AAA-2ECE-4969-9195-D9C506454076}" type="slidenum">
              <a:rPr lang="en-US" smtClean="0"/>
              <a:t>62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73" y="1600200"/>
            <a:ext cx="8155054" cy="4525963"/>
          </a:xfrm>
        </p:spPr>
      </p:pic>
    </p:spTree>
    <p:extLst>
      <p:ext uri="{BB962C8B-B14F-4D97-AF65-F5344CB8AC3E}">
        <p14:creationId xmlns:p14="http://schemas.microsoft.com/office/powerpoint/2010/main" val="125478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248" y="1905000"/>
            <a:ext cx="1828800" cy="2328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305" y="1921604"/>
            <a:ext cx="1828800" cy="232886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810000" y="2133600"/>
            <a:ext cx="2057400" cy="990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  <a:cs typeface="Arial" pitchFamily="34" charset="0"/>
              </a:rPr>
              <a:t>Data</a:t>
            </a:r>
            <a:endParaRPr lang="en-US" sz="2800" dirty="0">
              <a:latin typeface="+mj-lt"/>
              <a:cs typeface="Arial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 flipH="1">
            <a:off x="3809996" y="3124200"/>
            <a:ext cx="2057401" cy="1066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  <a:cs typeface="Arial" pitchFamily="34" charset="0"/>
              </a:rPr>
              <a:t>Analysis</a:t>
            </a:r>
            <a:endParaRPr lang="en-US" sz="2800" dirty="0">
              <a:latin typeface="+mj-lt"/>
              <a:cs typeface="Arial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74546" y="2438400"/>
            <a:ext cx="1600200" cy="1295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  <a:cs typeface="Arial" pitchFamily="34" charset="0"/>
              </a:rPr>
              <a:t>Users</a:t>
            </a:r>
            <a:endParaRPr lang="en-US" sz="2800" dirty="0">
              <a:latin typeface="+mj-lt"/>
              <a:cs typeface="Arial" pitchFamily="34" charset="0"/>
            </a:endParaRPr>
          </a:p>
        </p:txBody>
      </p:sp>
      <p:sp>
        <p:nvSpPr>
          <p:cNvPr id="12" name="Curved Right Arrow 11"/>
          <p:cNvSpPr/>
          <p:nvPr/>
        </p:nvSpPr>
        <p:spPr>
          <a:xfrm flipH="1">
            <a:off x="7848599" y="2438336"/>
            <a:ext cx="914401" cy="1560931"/>
          </a:xfrm>
          <a:prstGeom prst="curvedRightArrow">
            <a:avLst>
              <a:gd name="adj1" fmla="val 40901"/>
              <a:gd name="adj2" fmla="val 78585"/>
              <a:gd name="adj3" fmla="val 2500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46388" y="4574106"/>
            <a:ext cx="3092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Backend</a:t>
            </a:r>
            <a:endParaRPr lang="en-US" sz="5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33331" y="4574106"/>
            <a:ext cx="3092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Front-end</a:t>
            </a:r>
            <a:endParaRPr lang="en-US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7</a:t>
            </a:fld>
            <a:endParaRPr lang="en-US"/>
          </a:p>
        </p:txBody>
      </p:sp>
      <p:sp>
        <p:nvSpPr>
          <p:cNvPr id="17" name="Left Brace 16"/>
          <p:cNvSpPr/>
          <p:nvPr/>
        </p:nvSpPr>
        <p:spPr>
          <a:xfrm rot="5400000">
            <a:off x="5097099" y="-1896699"/>
            <a:ext cx="550003" cy="6781802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05100" y="152400"/>
            <a:ext cx="5333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Minutes to hours</a:t>
            </a:r>
            <a:endParaRPr lang="en-US" sz="5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705100" y="457200"/>
            <a:ext cx="5333999" cy="381000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" y="203721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3"/>
                </a:solidFill>
                <a:latin typeface="Bradley Hand ITC" pitchFamily="66" charset="0"/>
              </a:rPr>
              <a:t>forever</a:t>
            </a:r>
            <a:endParaRPr lang="en-US" sz="5400" b="1" dirty="0">
              <a:solidFill>
                <a:schemeClr val="accent3"/>
              </a:solidFill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74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248" y="1905000"/>
            <a:ext cx="1828800" cy="2328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305" y="1921604"/>
            <a:ext cx="1828800" cy="2328863"/>
          </a:xfrm>
          <a:prstGeom prst="rect">
            <a:avLst/>
          </a:prstGeom>
        </p:spPr>
      </p:pic>
      <p:sp>
        <p:nvSpPr>
          <p:cNvPr id="12" name="Curved Right Arrow 11"/>
          <p:cNvSpPr/>
          <p:nvPr/>
        </p:nvSpPr>
        <p:spPr>
          <a:xfrm flipH="1">
            <a:off x="3733799" y="2438336"/>
            <a:ext cx="914401" cy="1560931"/>
          </a:xfrm>
          <a:prstGeom prst="curvedRightArrow">
            <a:avLst>
              <a:gd name="adj1" fmla="val 40901"/>
              <a:gd name="adj2" fmla="val 78585"/>
              <a:gd name="adj3" fmla="val 2500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7165" y="4574106"/>
            <a:ext cx="3944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Consolidated</a:t>
            </a:r>
            <a:endParaRPr lang="en-US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8</a:t>
            </a:fld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74546" y="2438400"/>
            <a:ext cx="1600200" cy="1295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  <a:cs typeface="Arial" pitchFamily="34" charset="0"/>
              </a:rPr>
              <a:t>Users</a:t>
            </a:r>
            <a:endParaRPr lang="en-US" sz="28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97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45143E-6 L -0.44549 0.00578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74" y="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248" y="1905000"/>
            <a:ext cx="1828800" cy="2328863"/>
          </a:xfrm>
          <a:prstGeom prst="rect">
            <a:avLst/>
          </a:prstGeom>
        </p:spPr>
      </p:pic>
      <p:sp>
        <p:nvSpPr>
          <p:cNvPr id="12" name="Curved Right Arrow 11"/>
          <p:cNvSpPr/>
          <p:nvPr/>
        </p:nvSpPr>
        <p:spPr>
          <a:xfrm flipH="1">
            <a:off x="3733799" y="2438336"/>
            <a:ext cx="914401" cy="1560931"/>
          </a:xfrm>
          <a:prstGeom prst="curvedRightArrow">
            <a:avLst>
              <a:gd name="adj1" fmla="val 40901"/>
              <a:gd name="adj2" fmla="val 78585"/>
              <a:gd name="adj3" fmla="val 2500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7165" y="4574106"/>
            <a:ext cx="3944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Consolidated</a:t>
            </a:r>
            <a:endParaRPr lang="en-US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9</a:t>
            </a:fld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74546" y="2438400"/>
            <a:ext cx="1600200" cy="1295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  <a:cs typeface="Arial" pitchFamily="34" charset="0"/>
              </a:rPr>
              <a:t>Users</a:t>
            </a:r>
            <a:endParaRPr lang="en-US" sz="2800" dirty="0">
              <a:latin typeface="+mj-lt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1600" y="2133600"/>
            <a:ext cx="3810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4400" dirty="0" smtClean="0"/>
              <a:t>Provisioning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4400" dirty="0" smtClean="0"/>
              <a:t>Utilization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4400" dirty="0"/>
              <a:t>Analysis </a:t>
            </a:r>
            <a:r>
              <a:rPr lang="en-US" sz="4400" dirty="0" smtClean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9240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cean Five">
      <a:dk1>
        <a:srgbClr val="3F3F3F"/>
      </a:dk1>
      <a:lt1>
        <a:srgbClr val="FAF0D2"/>
      </a:lt1>
      <a:dk2>
        <a:srgbClr val="00535C"/>
      </a:dk2>
      <a:lt2>
        <a:srgbClr val="FAF0D2"/>
      </a:lt2>
      <a:accent1>
        <a:srgbClr val="00A0B0"/>
      </a:accent1>
      <a:accent2>
        <a:srgbClr val="6A4A3C"/>
      </a:accent2>
      <a:accent3>
        <a:srgbClr val="CC333F"/>
      </a:accent3>
      <a:accent4>
        <a:srgbClr val="EB6841"/>
      </a:accent4>
      <a:accent5>
        <a:srgbClr val="D99694"/>
      </a:accent5>
      <a:accent6>
        <a:srgbClr val="EDC951"/>
      </a:accent6>
      <a:hlink>
        <a:srgbClr val="00A0B0"/>
      </a:hlink>
      <a:folHlink>
        <a:srgbClr val="8D42C6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cean Five">
      <a:dk1>
        <a:srgbClr val="3F3F3F"/>
      </a:dk1>
      <a:lt1>
        <a:srgbClr val="FAF0D2"/>
      </a:lt1>
      <a:dk2>
        <a:srgbClr val="00535C"/>
      </a:dk2>
      <a:lt2>
        <a:srgbClr val="FAF0D2"/>
      </a:lt2>
      <a:accent1>
        <a:srgbClr val="00A0B0"/>
      </a:accent1>
      <a:accent2>
        <a:srgbClr val="6A4A3C"/>
      </a:accent2>
      <a:accent3>
        <a:srgbClr val="CC333F"/>
      </a:accent3>
      <a:accent4>
        <a:srgbClr val="EB6841"/>
      </a:accent4>
      <a:accent5>
        <a:srgbClr val="D99694"/>
      </a:accent5>
      <a:accent6>
        <a:srgbClr val="EDC951"/>
      </a:accent6>
      <a:hlink>
        <a:srgbClr val="00A0B0"/>
      </a:hlink>
      <a:folHlink>
        <a:srgbClr val="8D42C6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10332</TotalTime>
  <Words>866</Words>
  <Application>Microsoft Office PowerPoint</Application>
  <PresentationFormat>On-screen Show (4:3)</PresentationFormat>
  <Paragraphs>355</Paragraphs>
  <Slides>62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64" baseType="lpstr">
      <vt:lpstr>Office Theme</vt:lpstr>
      <vt:lpstr>1_Office Theme</vt:lpstr>
      <vt:lpstr>Enabling High-level SLOs on Shared Storage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1st-Level Schedulers</vt:lpstr>
      <vt:lpstr>Three Requirements </vt:lpstr>
      <vt:lpstr>Differentiated Scheduling</vt:lpstr>
      <vt:lpstr>Differentiated Scheduling</vt:lpstr>
      <vt:lpstr>Differentiated Scheduling</vt:lpstr>
      <vt:lpstr>Chunk Large Requests</vt:lpstr>
      <vt:lpstr>Chunk Large Requests</vt:lpstr>
      <vt:lpstr>Limit # of Outstanding Requests</vt:lpstr>
      <vt:lpstr>Limit # of Outstanding Requests</vt:lpstr>
      <vt:lpstr>Limit # of Outstanding Requests</vt:lpstr>
      <vt:lpstr>1st-level Schedulers</vt:lpstr>
      <vt:lpstr>2nd-level Scheduler</vt:lpstr>
      <vt:lpstr>2nd-level Scheduler</vt:lpstr>
      <vt:lpstr>SLO compliance-based</vt:lpstr>
      <vt:lpstr>Queue Occupancy-based</vt:lpstr>
      <vt:lpstr>Details</vt:lpstr>
      <vt:lpstr>Recap</vt:lpstr>
      <vt:lpstr>Evaluation</vt:lpstr>
      <vt:lpstr>Diurnal Workload</vt:lpstr>
      <vt:lpstr>PowerPoint Presentation</vt:lpstr>
      <vt:lpstr>PowerPoint Presentation</vt:lpstr>
      <vt:lpstr>Analysis Cycle</vt:lpstr>
      <vt:lpstr>PowerPoint Presentation</vt:lpstr>
      <vt:lpstr>PowerPoint Presentation</vt:lpstr>
      <vt:lpstr>Evaluation</vt:lpstr>
      <vt:lpstr>Conclusion</vt:lpstr>
      <vt:lpstr>PowerPoint Presentation</vt:lpstr>
      <vt:lpstr>PowerPoint Presentation</vt:lpstr>
      <vt:lpstr>Limit Outstanding Requests</vt:lpstr>
      <vt:lpstr>Limit Outstanding Requests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Cake</dc:title>
  <dc:creator>Andrew</dc:creator>
  <cp:lastModifiedBy>Andrew</cp:lastModifiedBy>
  <cp:revision>244</cp:revision>
  <dcterms:created xsi:type="dcterms:W3CDTF">2012-10-03T21:27:12Z</dcterms:created>
  <dcterms:modified xsi:type="dcterms:W3CDTF">2012-10-17T21:00:32Z</dcterms:modified>
</cp:coreProperties>
</file>