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6858000" cx="9144000"/>
  <p:notesSz cx="6858000" cy="9144000"/>
  <p:embeddedFontLst>
    <p:embeddedFont>
      <p:font typeface="Raleway ExtraBold"/>
      <p:bold r:id="rId22"/>
      <p:boldItalic r:id="rId23"/>
    </p:embeddedFont>
    <p:embeddedFont>
      <p:font typeface="Gill Sans"/>
      <p:regular r:id="rId24"/>
      <p:bold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26" roundtripDataSignature="AMtx7mjqh1Qz4z864JQAgP4/ce52OVmi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59C2CAD-8C7C-4672-B85E-1FFF38CDCFBB}">
  <a:tblStyle styleId="{B59C2CAD-8C7C-4672-B85E-1FFF38CDCFBB}" styleName="Table_0">
    <a:wholeTbl>
      <a:tcTxStyle b="off" i="off">
        <a:font>
          <a:latin typeface="Gill Sans MT"/>
          <a:ea typeface="Gill Sans MT"/>
          <a:cs typeface="Gill Sans MT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7EEF0"/>
          </a:solidFill>
        </a:fill>
      </a:tcStyle>
    </a:wholeTbl>
    <a:band1H>
      <a:tcTxStyle/>
      <a:tcStyle>
        <a:fill>
          <a:solidFill>
            <a:srgbClr val="CCDBE1"/>
          </a:solidFill>
        </a:fill>
      </a:tcStyle>
    </a:band1H>
    <a:band2H>
      <a:tcTxStyle/>
    </a:band2H>
    <a:band1V>
      <a:tcTxStyle/>
      <a:tcStyle>
        <a:fill>
          <a:solidFill>
            <a:srgbClr val="CCDBE1"/>
          </a:solidFill>
        </a:fill>
      </a:tcStyle>
    </a:band1V>
    <a:band2V>
      <a:tcTxStyle/>
    </a:band2V>
    <a:lastCol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RalewayExtraBold-bold.fntdata"/><Relationship Id="rId21" Type="http://schemas.openxmlformats.org/officeDocument/2006/relationships/slide" Target="slides/slide15.xml"/><Relationship Id="rId24" Type="http://schemas.openxmlformats.org/officeDocument/2006/relationships/font" Target="fonts/GillSans-regular.fntdata"/><Relationship Id="rId23" Type="http://schemas.openxmlformats.org/officeDocument/2006/relationships/font" Target="fonts/RalewayExtraBold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customschemas.google.com/relationships/presentationmetadata" Target="metadata"/><Relationship Id="rId25" Type="http://schemas.openxmlformats.org/officeDocument/2006/relationships/font" Target="fonts/GillSans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I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2f4a18aa09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g12f4a18aa09_0_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2f4a18aa09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g12f4a18aa09_0_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1cb0ca7c8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g11cb0ca7c8e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2f4a18aa09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g12f4a18aa09_0_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5"/>
          <p:cNvSpPr txBox="1"/>
          <p:nvPr>
            <p:ph type="title"/>
          </p:nvPr>
        </p:nvSpPr>
        <p:spPr>
          <a:xfrm>
            <a:off x="1435608" y="274320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5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5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5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4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4"/>
          <p:cNvSpPr txBox="1"/>
          <p:nvPr>
            <p:ph idx="1" type="body"/>
          </p:nvPr>
        </p:nvSpPr>
        <p:spPr>
          <a:xfrm rot="5400000">
            <a:off x="2784348" y="99060"/>
            <a:ext cx="4800600" cy="7498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⚫"/>
              <a:defRPr/>
            </a:lvl1pPr>
            <a:lvl2pPr indent="-3429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91" name="Google Shape;91;p24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4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4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5"/>
          <p:cNvSpPr txBox="1"/>
          <p:nvPr>
            <p:ph type="title"/>
          </p:nvPr>
        </p:nvSpPr>
        <p:spPr>
          <a:xfrm rot="5400000">
            <a:off x="4846638" y="2286002"/>
            <a:ext cx="5851525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5"/>
          <p:cNvSpPr txBox="1"/>
          <p:nvPr>
            <p:ph idx="1" type="body"/>
          </p:nvPr>
        </p:nvSpPr>
        <p:spPr>
          <a:xfrm rot="5400000">
            <a:off x="998538" y="419103"/>
            <a:ext cx="5851525" cy="55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⚫"/>
              <a:defRPr/>
            </a:lvl1pPr>
            <a:lvl2pPr indent="-3429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97" name="Google Shape;97;p25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5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5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6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6"/>
          <p:cNvSpPr txBox="1"/>
          <p:nvPr>
            <p:ph idx="1" type="body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⚫"/>
              <a:defRPr/>
            </a:lvl1pPr>
            <a:lvl2pPr indent="-3429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28" name="Google Shape;28;p16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6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6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7"/>
          <p:cNvSpPr txBox="1"/>
          <p:nvPr>
            <p:ph type="ctrTitle"/>
          </p:nvPr>
        </p:nvSpPr>
        <p:spPr>
          <a:xfrm>
            <a:off x="1432560" y="359898"/>
            <a:ext cx="7406640" cy="14721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7"/>
          <p:cNvSpPr txBox="1"/>
          <p:nvPr>
            <p:ph idx="1" type="subTitle"/>
          </p:nvPr>
        </p:nvSpPr>
        <p:spPr>
          <a:xfrm>
            <a:off x="1432560" y="1850064"/>
            <a:ext cx="740664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80"/>
              <a:buNone/>
              <a:defRPr sz="2600">
                <a:solidFill>
                  <a:srgbClr val="341108"/>
                </a:solidFill>
              </a:defRPr>
            </a:lvl1pPr>
            <a:lvl2pPr lvl="1" algn="ctr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34" name="Google Shape;34;p17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7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7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37" name="Google Shape;37;p1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>
            <a:gsLst>
              <a:gs pos="0">
                <a:srgbClr val="D7F6FF">
                  <a:alpha val="94901"/>
                </a:srgbClr>
              </a:gs>
              <a:gs pos="50000">
                <a:srgbClr val="C0E3F0">
                  <a:alpha val="89803"/>
                </a:srgbClr>
              </a:gs>
              <a:gs pos="95000">
                <a:srgbClr val="65C6EA">
                  <a:alpha val="87843"/>
                </a:srgbClr>
              </a:gs>
              <a:gs pos="100000">
                <a:srgbClr val="00BBF1">
                  <a:alpha val="84705"/>
                </a:srgbClr>
              </a:gs>
            </a:gsLst>
            <a:path path="circle">
              <a:fillToRect b="100%" r="100%"/>
            </a:path>
            <a:tileRect l="-100%" t="-100%"/>
          </a:gradFill>
          <a:ln cap="rnd" cmpd="sng" w="9525">
            <a:solidFill>
              <a:srgbClr val="2F8DA4">
                <a:alpha val="6000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8" name="Google Shape;38;p17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cap="rnd" cmpd="sng" w="12700">
            <a:solidFill>
              <a:srgbClr val="317F92">
                <a:alpha val="6000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8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1" name="Google Shape;41;p18"/>
          <p:cNvSpPr txBox="1"/>
          <p:nvPr>
            <p:ph type="title"/>
          </p:nvPr>
        </p:nvSpPr>
        <p:spPr>
          <a:xfrm>
            <a:off x="2578392" y="2600325"/>
            <a:ext cx="64008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000"/>
              <a:buFont typeface="Gill Sans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8"/>
          <p:cNvSpPr txBox="1"/>
          <p:nvPr>
            <p:ph idx="1" type="body"/>
          </p:nvPr>
        </p:nvSpPr>
        <p:spPr>
          <a:xfrm>
            <a:off x="2578392" y="1066800"/>
            <a:ext cx="6400800" cy="15097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34110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43" name="Google Shape;43;p18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8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8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46" name="Google Shape;46;p18"/>
          <p:cNvSpPr/>
          <p:nvPr/>
        </p:nvSpPr>
        <p:spPr>
          <a:xfrm>
            <a:off x="2286000" y="0"/>
            <a:ext cx="76200" cy="6858054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8550" rotWithShape="0" algn="tl" dir="10800000" dist="38000">
              <a:srgbClr val="6F6A5F">
                <a:alpha val="2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7" name="Google Shape;47;p18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>
            <a:gsLst>
              <a:gs pos="0">
                <a:srgbClr val="D7F6FF">
                  <a:alpha val="94901"/>
                </a:srgbClr>
              </a:gs>
              <a:gs pos="50000">
                <a:srgbClr val="C0E3F0">
                  <a:alpha val="89803"/>
                </a:srgbClr>
              </a:gs>
              <a:gs pos="95000">
                <a:srgbClr val="65C6EA">
                  <a:alpha val="87843"/>
                </a:srgbClr>
              </a:gs>
              <a:gs pos="100000">
                <a:srgbClr val="00BBF1">
                  <a:alpha val="84705"/>
                </a:srgbClr>
              </a:gs>
            </a:gsLst>
            <a:path path="circle">
              <a:fillToRect b="100%" r="100%"/>
            </a:path>
            <a:tileRect l="-100%" t="-100%"/>
          </a:gradFill>
          <a:ln cap="rnd" cmpd="sng" w="9525">
            <a:solidFill>
              <a:srgbClr val="2F8DA4">
                <a:alpha val="6000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8" name="Google Shape;48;p1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cap="rnd" cmpd="sng" w="12700">
            <a:solidFill>
              <a:srgbClr val="317F92">
                <a:alpha val="6000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9"/>
          <p:cNvSpPr txBox="1"/>
          <p:nvPr>
            <p:ph type="title"/>
          </p:nvPr>
        </p:nvSpPr>
        <p:spPr>
          <a:xfrm>
            <a:off x="1435608" y="274320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9"/>
          <p:cNvSpPr txBox="1"/>
          <p:nvPr>
            <p:ph idx="1" type="body"/>
          </p:nvPr>
        </p:nvSpPr>
        <p:spPr>
          <a:xfrm>
            <a:off x="1435608" y="1524000"/>
            <a:ext cx="3657600" cy="4663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084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40"/>
              <a:buChar char="⚫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400"/>
              <a:buChar char="◦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●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52" name="Google Shape;52;p19"/>
          <p:cNvSpPr txBox="1"/>
          <p:nvPr>
            <p:ph idx="2" type="body"/>
          </p:nvPr>
        </p:nvSpPr>
        <p:spPr>
          <a:xfrm>
            <a:off x="5276088" y="1524000"/>
            <a:ext cx="3657600" cy="4663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084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40"/>
              <a:buChar char="⚫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400"/>
              <a:buChar char="◦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●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53" name="Google Shape;53;p19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9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9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showMasterSp="0" type="twoTxTwoObj">
  <p:cSld name="TWO_OBJECTS_WITH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0"/>
          <p:cNvSpPr txBox="1"/>
          <p:nvPr>
            <p:ph type="title"/>
          </p:nvPr>
        </p:nvSpPr>
        <p:spPr>
          <a:xfrm>
            <a:off x="457200" y="516033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500"/>
              <a:buFont typeface="Gill Sans"/>
              <a:buNone/>
              <a:defRPr b="1" sz="45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0"/>
          <p:cNvSpPr txBox="1"/>
          <p:nvPr>
            <p:ph idx="1" type="body"/>
          </p:nvPr>
        </p:nvSpPr>
        <p:spPr>
          <a:xfrm>
            <a:off x="457200" y="328278"/>
            <a:ext cx="4023360" cy="640080"/>
          </a:xfrm>
          <a:prstGeom prst="rect">
            <a:avLst/>
          </a:prstGeom>
          <a:solidFill>
            <a:schemeClr val="lt1"/>
          </a:solidFill>
          <a:ln cap="flat" cmpd="sng" w="107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1520"/>
              <a:buNone/>
              <a:defRPr b="0" sz="19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59" name="Google Shape;59;p20"/>
          <p:cNvSpPr txBox="1"/>
          <p:nvPr>
            <p:ph idx="2" type="body"/>
          </p:nvPr>
        </p:nvSpPr>
        <p:spPr>
          <a:xfrm>
            <a:off x="4663440" y="328278"/>
            <a:ext cx="4023360" cy="640080"/>
          </a:xfrm>
          <a:prstGeom prst="rect">
            <a:avLst/>
          </a:prstGeom>
          <a:solidFill>
            <a:schemeClr val="lt1"/>
          </a:solidFill>
          <a:ln cap="flat" cmpd="sng" w="107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1520"/>
              <a:buNone/>
              <a:defRPr b="0" sz="19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60" name="Google Shape;60;p20"/>
          <p:cNvSpPr txBox="1"/>
          <p:nvPr>
            <p:ph idx="3" type="body"/>
          </p:nvPr>
        </p:nvSpPr>
        <p:spPr>
          <a:xfrm>
            <a:off x="457200" y="969336"/>
            <a:ext cx="4023360" cy="4114800"/>
          </a:xfrm>
          <a:prstGeom prst="rect">
            <a:avLst/>
          </a:prstGeom>
          <a:noFill/>
          <a:ln cap="flat" cmpd="sng" w="10775">
            <a:solidFill>
              <a:schemeClr val="lt1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052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920"/>
              <a:buChar char="⚫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000"/>
              <a:buChar char="◦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800"/>
              <a:buChar char="●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600"/>
              <a:buChar char="●"/>
              <a:defRPr sz="16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61" name="Google Shape;61;p20"/>
          <p:cNvSpPr txBox="1"/>
          <p:nvPr>
            <p:ph idx="4" type="body"/>
          </p:nvPr>
        </p:nvSpPr>
        <p:spPr>
          <a:xfrm>
            <a:off x="4663440" y="969336"/>
            <a:ext cx="4023360" cy="4114800"/>
          </a:xfrm>
          <a:prstGeom prst="rect">
            <a:avLst/>
          </a:prstGeom>
          <a:noFill/>
          <a:ln cap="flat" cmpd="sng" w="10775">
            <a:solidFill>
              <a:schemeClr val="lt1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052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920"/>
              <a:buChar char="⚫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000"/>
              <a:buChar char="◦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800"/>
              <a:buChar char="●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600"/>
              <a:buChar char="●"/>
              <a:defRPr sz="16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62" name="Google Shape;62;p20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0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0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1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7" name="Google Shape;67;p21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1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1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70" name="Google Shape;70;p21"/>
          <p:cNvSpPr/>
          <p:nvPr/>
        </p:nvSpPr>
        <p:spPr>
          <a:xfrm>
            <a:off x="1014984" y="-54"/>
            <a:ext cx="73152" cy="6858054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8550" rotWithShape="0" algn="tl" dir="10800000" dist="38000">
              <a:srgbClr val="6F6A5F">
                <a:alpha val="2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2"/>
          <p:cNvSpPr txBox="1"/>
          <p:nvPr>
            <p:ph type="title"/>
          </p:nvPr>
        </p:nvSpPr>
        <p:spPr>
          <a:xfrm>
            <a:off x="457200" y="216778"/>
            <a:ext cx="3810000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909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2200"/>
              <a:buFont typeface="Gill Sans"/>
              <a:buNone/>
              <a:defRPr b="1" sz="22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2"/>
          <p:cNvSpPr txBox="1"/>
          <p:nvPr>
            <p:ph idx="1" type="body"/>
          </p:nvPr>
        </p:nvSpPr>
        <p:spPr>
          <a:xfrm>
            <a:off x="457200" y="1406964"/>
            <a:ext cx="3810000" cy="6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74" name="Google Shape;74;p22"/>
          <p:cNvSpPr txBox="1"/>
          <p:nvPr>
            <p:ph idx="2" type="body"/>
          </p:nvPr>
        </p:nvSpPr>
        <p:spPr>
          <a:xfrm>
            <a:off x="457200" y="2133600"/>
            <a:ext cx="8153400" cy="3992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116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Char char="⚫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800"/>
              <a:buChar char="◦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●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●"/>
              <a:defRPr sz="20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75" name="Google Shape;75;p22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2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2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3"/>
          <p:cNvSpPr txBox="1"/>
          <p:nvPr>
            <p:ph type="title"/>
          </p:nvPr>
        </p:nvSpPr>
        <p:spPr>
          <a:xfrm>
            <a:off x="5886896" y="1066800"/>
            <a:ext cx="2743200" cy="1981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2100"/>
              <a:buFont typeface="Gill Sans"/>
              <a:buNone/>
              <a:defRPr b="1" sz="21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3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3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3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83" name="Google Shape;83;p23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cap="sq" cmpd="sng" w="889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500" rotWithShape="0" algn="tl" dir="5400000" dist="18500">
              <a:srgbClr val="000000">
                <a:alpha val="34901"/>
              </a:srgbClr>
            </a:outerShdw>
          </a:effectLst>
        </p:spPr>
        <p:txBody>
          <a:bodyPr anchorCtr="0" anchor="t" bIns="45700" lIns="91425" spcFirstLastPara="1" rIns="91425" wrap="square" tIns="274300">
            <a:normAutofit/>
          </a:bodyPr>
          <a:lstStyle/>
          <a:p>
            <a:pPr indent="0" lvl="0" marL="0" marR="0" rtl="0" algn="l">
              <a:lnSpc>
                <a:spcPct val="9375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None/>
            </a:pPr>
            <a:r>
              <a:t/>
            </a:r>
            <a:endParaRPr sz="32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4" name="Google Shape;84;p23"/>
          <p:cNvSpPr/>
          <p:nvPr>
            <p:ph idx="2" type="pic"/>
          </p:nvPr>
        </p:nvSpPr>
        <p:spPr>
          <a:xfrm>
            <a:off x="838200" y="1143003"/>
            <a:ext cx="4419600" cy="3514531"/>
          </a:xfrm>
          <a:prstGeom prst="roundRect">
            <a:avLst>
              <a:gd fmla="val 783" name="adj"/>
            </a:avLst>
          </a:prstGeom>
          <a:solidFill>
            <a:schemeClr val="lt2"/>
          </a:solidFill>
          <a:ln>
            <a:noFill/>
          </a:ln>
        </p:spPr>
      </p:sp>
      <p:sp>
        <p:nvSpPr>
          <p:cNvPr id="85" name="Google Shape;85;p23"/>
          <p:cNvSpPr/>
          <p:nvPr/>
        </p:nvSpPr>
        <p:spPr>
          <a:xfrm rot="-2131329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4705"/>
            </a:srgbClr>
          </a:solidFill>
          <a:ln cap="rnd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25400" sx="96000" rotWithShape="0" algn="tl" dir="3300000" dist="25400" sy="96000">
              <a:srgbClr val="EAD8B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6" name="Google Shape;86;p23"/>
          <p:cNvSpPr/>
          <p:nvPr/>
        </p:nvSpPr>
        <p:spPr>
          <a:xfrm flipH="1" rot="2103354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4705"/>
            </a:srgbClr>
          </a:solidFill>
          <a:ln cap="rnd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25400" sx="96000" rotWithShape="0" algn="tl" dir="3300000" dist="25400" sy="96000">
              <a:schemeClr val="lt2">
                <a:alpha val="20000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7" name="Google Shape;87;p23"/>
          <p:cNvSpPr txBox="1"/>
          <p:nvPr>
            <p:ph idx="1" type="body"/>
          </p:nvPr>
        </p:nvSpPr>
        <p:spPr>
          <a:xfrm>
            <a:off x="838200" y="4800600"/>
            <a:ext cx="441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777777"/>
                </a:solidFill>
              </a:defRPr>
            </a:lvl1pPr>
            <a:lvl2pPr indent="-3048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200"/>
              <a:buChar char="◦"/>
              <a:defRPr sz="1200"/>
            </a:lvl2pPr>
            <a:lvl3pPr indent="-2921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000"/>
              <a:buChar char="●"/>
              <a:defRPr sz="1000"/>
            </a:lvl3pPr>
            <a:lvl4pPr indent="-28575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Char char="●"/>
              <a:defRPr sz="9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1">
            <a:alphaModFix/>
          </a:blip>
          <a:tile algn="tl" flip="xy" tx="0" sx="90000" ty="0" sy="90000"/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fmla="val 0" name="adj1"/>
              <a:gd fmla="val 5402120" name="adj2"/>
            </a:avLst>
          </a:prstGeom>
          <a:solidFill>
            <a:srgbClr val="FEF9F3">
              <a:alpha val="32941"/>
            </a:srgbClr>
          </a:solidFill>
          <a:ln cap="rnd" cmpd="sng" w="9525">
            <a:solidFill>
              <a:srgbClr val="D1C19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" name="Google Shape;11;p14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cap="rnd" cmpd="sng" w="27300">
            <a:solidFill>
              <a:srgbClr val="FFF5DB"/>
            </a:solidFill>
            <a:prstDash val="solid"/>
            <a:round/>
            <a:headEnd len="sm" w="sm" type="none"/>
            <a:tailEnd len="sm" w="sm" type="none"/>
          </a:ln>
          <a:effectLst>
            <a:outerShdw blurRad="25400" rotWithShape="0" algn="tl" dir="5400000" dist="25400">
              <a:srgbClr val="ADA48C">
                <a:alpha val="8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" name="Google Shape;12;p14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fmla="val 11833" name="adj"/>
            </a:avLst>
          </a:prstGeom>
          <a:gradFill>
            <a:gsLst>
              <a:gs pos="0">
                <a:srgbClr val="FEFBF4">
                  <a:alpha val="69803"/>
                </a:srgbClr>
              </a:gs>
              <a:gs pos="70000">
                <a:srgbClr val="FFFDF8">
                  <a:alpha val="54901"/>
                </a:srgbClr>
              </a:gs>
              <a:gs pos="100000">
                <a:srgbClr val="EDCF8C">
                  <a:alpha val="60000"/>
                </a:srgbClr>
              </a:gs>
            </a:gsLst>
            <a:path path="circle">
              <a:fillToRect b="100%" r="100%"/>
            </a:path>
            <a:tileRect l="-100%" t="-100%"/>
          </a:gradFill>
          <a:ln cap="rnd" cmpd="sng" w="9525">
            <a:solidFill>
              <a:srgbClr val="C5B390"/>
            </a:solidFill>
            <a:prstDash val="solid"/>
            <a:round/>
            <a:headEnd len="sm" w="sm" type="none"/>
            <a:tailEnd len="sm" w="sm" type="none"/>
          </a:ln>
          <a:effectLst>
            <a:outerShdw blurRad="12700" rotWithShape="0" algn="tl" dir="4500000" dist="15000">
              <a:srgbClr val="564E4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" name="Google Shape;13;p14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4" name="Google Shape;14;p14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  <a:defRPr b="0" i="0" sz="4300" u="none" cap="none" strike="noStrike">
                <a:solidFill>
                  <a:srgbClr val="56221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5" name="Google Shape;15;p14"/>
          <p:cNvSpPr txBox="1"/>
          <p:nvPr>
            <p:ph idx="1" type="body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116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⚫"/>
              <a:defRPr b="0" i="0" sz="3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Verdana"/>
              <a:buChar char="◦"/>
              <a:defRPr b="0" i="0" sz="2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6" name="Google Shape;16;p14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7" name="Google Shape;17;p14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8" name="Google Shape;18;p14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9" name="Google Shape;19;p14"/>
          <p:cNvSpPr/>
          <p:nvPr/>
        </p:nvSpPr>
        <p:spPr>
          <a:xfrm>
            <a:off x="1014984" y="-54"/>
            <a:ext cx="73152" cy="6858054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8550" rotWithShape="0" algn="tl" dir="10800000" dist="38000">
              <a:srgbClr val="6F6A5F">
                <a:alpha val="2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hu-taxer-frontend-urtjok3rza-wl.a.run.app/login" TargetMode="External"/><Relationship Id="rId4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hyperlink" Target="https://www.incometaxindia.gov.in/pages/tools/income-tax-calculator.aspx" TargetMode="External"/><Relationship Id="rId5" Type="http://schemas.openxmlformats.org/officeDocument/2006/relationships/hyperlink" Target="https://swagger.io/docs/" TargetMode="External"/><Relationship Id="rId6" Type="http://schemas.openxmlformats.org/officeDocument/2006/relationships/hyperlink" Target="https://testing-library.com/docs/react-testing-library/intro/" TargetMode="External"/><Relationship Id="rId7" Type="http://schemas.openxmlformats.org/officeDocument/2006/relationships/hyperlink" Target="https://docs.spring.io/spring-boot/docs/1.5.2.RELEASE/reference/html/boot-features-testing.html" TargetMode="External"/><Relationship Id="rId8" Type="http://schemas.openxmlformats.org/officeDocument/2006/relationships/hyperlink" Target="https://javatodev.com/spring-boot-jwt-authentication/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"/>
          <p:cNvSpPr txBox="1"/>
          <p:nvPr/>
        </p:nvSpPr>
        <p:spPr>
          <a:xfrm>
            <a:off x="6572250" y="573881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rgbClr val="888888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5" name="Google Shape;105;p1"/>
          <p:cNvSpPr/>
          <p:nvPr/>
        </p:nvSpPr>
        <p:spPr>
          <a:xfrm flipH="1" rot="10800000">
            <a:off x="7130143" y="5312160"/>
            <a:ext cx="968829" cy="868205"/>
          </a:xfrm>
          <a:prstGeom prst="rtTriangle">
            <a:avLst/>
          </a:prstGeom>
          <a:solidFill>
            <a:srgbClr val="F2F2F2">
              <a:alpha val="16862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"/>
          <p:cNvSpPr txBox="1"/>
          <p:nvPr/>
        </p:nvSpPr>
        <p:spPr>
          <a:xfrm>
            <a:off x="642910" y="3929066"/>
            <a:ext cx="39555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2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Prepared By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Apurva Dubey[181209</a:t>
            </a:r>
            <a:r>
              <a:rPr b="1" i="0" lang="en-I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 </a:t>
            </a:r>
            <a:endParaRPr b="1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7" name="Google Shape;107;p1"/>
          <p:cNvSpPr txBox="1"/>
          <p:nvPr/>
        </p:nvSpPr>
        <p:spPr>
          <a:xfrm>
            <a:off x="1214414" y="2500306"/>
            <a:ext cx="7344600" cy="20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4800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SAVE++</a:t>
            </a:r>
            <a:endParaRPr b="1" i="0" sz="4800" u="none" cap="none" strike="noStrike">
              <a:solidFill>
                <a:srgbClr val="26262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168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rgbClr val="26262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None/>
            </a:pPr>
            <a:r>
              <a:rPr b="1" i="0" lang="en-IN" sz="2400" u="none" cap="none" strike="noStrike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0" lvl="0" marL="0" marR="0" rtl="0" algn="l">
              <a:spcBef>
                <a:spcPts val="84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108" name="Google Shape;108;p1"/>
          <p:cNvSpPr txBox="1"/>
          <p:nvPr>
            <p:ph idx="11" type="ftr"/>
          </p:nvPr>
        </p:nvSpPr>
        <p:spPr>
          <a:xfrm>
            <a:off x="1216968" y="6165304"/>
            <a:ext cx="7927032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100" cap="none"/>
              <a:t>DEPARTMENT OF COMPUTER SCIENCE &amp; ENGINEERING AND  INFORMATION TECHNOLOGY (CSE&amp;IT)</a:t>
            </a:r>
            <a:endParaRPr b="1" sz="1100" cap="none"/>
          </a:p>
        </p:txBody>
      </p:sp>
      <p:sp>
        <p:nvSpPr>
          <p:cNvPr id="109" name="Google Shape;109;p1"/>
          <p:cNvSpPr txBox="1"/>
          <p:nvPr/>
        </p:nvSpPr>
        <p:spPr>
          <a:xfrm>
            <a:off x="5000628" y="3929066"/>
            <a:ext cx="39555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35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Supervisor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Dr. Ruchi Verma</a:t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Assistant Professor(SG)</a:t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35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35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35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descr="JUIT Office Photos | Glassdoor" id="110" name="Google Shape;110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872208" cy="1872208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"/>
          <p:cNvSpPr/>
          <p:nvPr/>
        </p:nvSpPr>
        <p:spPr>
          <a:xfrm>
            <a:off x="2500298" y="1571612"/>
            <a:ext cx="551503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Major Project Part I (10B19CI791/10B29CI792 </a:t>
            </a:r>
            <a:r>
              <a:rPr b="0" i="0" lang="en-I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2" name="Google Shape;112;p1"/>
          <p:cNvSpPr txBox="1"/>
          <p:nvPr/>
        </p:nvSpPr>
        <p:spPr>
          <a:xfrm>
            <a:off x="1714480" y="0"/>
            <a:ext cx="7429520" cy="107154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2800"/>
              <a:buFont typeface="Times New Roman"/>
              <a:buNone/>
            </a:pPr>
            <a:r>
              <a:rPr b="1" i="0" lang="en-IN" sz="2800" u="none" cap="none" strike="noStrike">
                <a:solidFill>
                  <a:srgbClr val="00B0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JAYPEE UNIVERSITY OF INFORMATION TECHNOLOGY, WAKNAGHAT-173234</a:t>
            </a:r>
            <a:endParaRPr b="1" i="0" sz="2800" u="none" cap="none" strike="noStrike">
              <a:solidFill>
                <a:srgbClr val="00B0F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2f4a18aa09_0_26"/>
          <p:cNvSpPr txBox="1"/>
          <p:nvPr>
            <p:ph type="title"/>
          </p:nvPr>
        </p:nvSpPr>
        <p:spPr>
          <a:xfrm>
            <a:off x="1435608" y="274638"/>
            <a:ext cx="7498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en-IN"/>
              <a:t>Implementation</a:t>
            </a:r>
            <a:endParaRPr/>
          </a:p>
        </p:txBody>
      </p:sp>
      <p:pic>
        <p:nvPicPr>
          <p:cNvPr descr="JUIT Office Photos | Glassdoor" id="187" name="Google Shape;187;g12f4a18aa09_0_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59632" cy="1259632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g12f4a18aa09_0_26"/>
          <p:cNvSpPr txBox="1"/>
          <p:nvPr>
            <p:ph idx="11" type="ftr"/>
          </p:nvPr>
        </p:nvSpPr>
        <p:spPr>
          <a:xfrm>
            <a:off x="1216968" y="6165304"/>
            <a:ext cx="79269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100" cap="none"/>
              <a:t>DEPARTMENT OF COMPUTER SCIENCE &amp; ENGINEERING AND  INFORMATION TECHNOLOGY (CSE&amp;IT)</a:t>
            </a:r>
            <a:endParaRPr b="1" sz="1100" cap="none"/>
          </a:p>
        </p:txBody>
      </p:sp>
      <p:pic>
        <p:nvPicPr>
          <p:cNvPr id="189" name="Google Shape;189;g12f4a18aa09_0_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76538" y="1417638"/>
            <a:ext cx="2268270" cy="44428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g12f4a18aa09_0_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07583" y="1489438"/>
            <a:ext cx="3477025" cy="44428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2f4a18aa09_0_34"/>
          <p:cNvSpPr txBox="1"/>
          <p:nvPr>
            <p:ph type="title"/>
          </p:nvPr>
        </p:nvSpPr>
        <p:spPr>
          <a:xfrm>
            <a:off x="1435608" y="274638"/>
            <a:ext cx="7498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en-IN"/>
              <a:t>Implementation</a:t>
            </a:r>
            <a:endParaRPr/>
          </a:p>
        </p:txBody>
      </p:sp>
      <p:pic>
        <p:nvPicPr>
          <p:cNvPr descr="JUIT Office Photos | Glassdoor" id="196" name="Google Shape;196;g12f4a18aa09_0_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59632" cy="1259632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g12f4a18aa09_0_34"/>
          <p:cNvSpPr txBox="1"/>
          <p:nvPr>
            <p:ph idx="11" type="ftr"/>
          </p:nvPr>
        </p:nvSpPr>
        <p:spPr>
          <a:xfrm>
            <a:off x="1216968" y="6165304"/>
            <a:ext cx="79269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100" cap="none"/>
              <a:t>DEPARTMENT OF COMPUTER SCIENCE &amp; ENGINEERING AND  INFORMATION TECHNOLOGY (CSE&amp;IT)</a:t>
            </a:r>
            <a:endParaRPr b="1" sz="1100" cap="none"/>
          </a:p>
        </p:txBody>
      </p:sp>
      <p:pic>
        <p:nvPicPr>
          <p:cNvPr id="198" name="Google Shape;198;g12f4a18aa09_0_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59625" y="1458629"/>
            <a:ext cx="7674075" cy="43851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1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b="1" lang="en-IN"/>
              <a:t>Project Outcome(Most Imp)</a:t>
            </a:r>
            <a:endParaRPr b="1"/>
          </a:p>
        </p:txBody>
      </p:sp>
      <p:graphicFrame>
        <p:nvGraphicFramePr>
          <p:cNvPr id="204" name="Google Shape;204;p11"/>
          <p:cNvGraphicFramePr/>
          <p:nvPr/>
        </p:nvGraphicFramePr>
        <p:xfrm>
          <a:off x="1071538" y="14478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{B59C2CAD-8C7C-4672-B85E-1FFF38CDCFBB}</a:tableStyleId>
              </a:tblPr>
              <a:tblGrid>
                <a:gridCol w="1904750"/>
                <a:gridCol w="2242575"/>
                <a:gridCol w="1695225"/>
                <a:gridCol w="2229900"/>
              </a:tblGrid>
              <a:tr h="12668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cap="none" strike="noStrike"/>
                        <a:t>OUTCOME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STATUS(Communicated/ Accepted/Published/App Hosted)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Journal</a:t>
                      </a:r>
                      <a:r>
                        <a:rPr lang="en-IN" sz="1800"/>
                        <a:t> Name/Patent Number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Platform Name where Website is Hosted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6047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Website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Hosted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sng">
                          <a:solidFill>
                            <a:schemeClr val="hlink"/>
                          </a:solidFill>
                          <a:hlinkClick r:id="rId3"/>
                        </a:rPr>
                        <a:t>https://hu-taxer-frontend-urtjok3rza-wl.a.run.app/login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GCP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pic>
        <p:nvPicPr>
          <p:cNvPr descr="JUIT Office Photos | Glassdoor" id="205" name="Google Shape;205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1259632" cy="1259632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11"/>
          <p:cNvSpPr txBox="1"/>
          <p:nvPr>
            <p:ph idx="11" type="ftr"/>
          </p:nvPr>
        </p:nvSpPr>
        <p:spPr>
          <a:xfrm>
            <a:off x="1216968" y="6165304"/>
            <a:ext cx="7927032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100" cap="none"/>
              <a:t>DEPARTMENT OF COMPUTER SCIENCE &amp; ENGINEERING AND  INFORMATION TECHNOLOGY (CSE&amp;IT)</a:t>
            </a:r>
            <a:endParaRPr b="1" sz="1100" cap="none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2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ct val="100000"/>
              <a:buFont typeface="Gill Sans"/>
              <a:buNone/>
            </a:pPr>
            <a:r>
              <a:rPr lang="en-IN"/>
              <a:t>Future Innovations in the same Project</a:t>
            </a:r>
            <a:endParaRPr/>
          </a:p>
        </p:txBody>
      </p:sp>
      <p:sp>
        <p:nvSpPr>
          <p:cNvPr id="212" name="Google Shape;212;p12"/>
          <p:cNvSpPr txBox="1"/>
          <p:nvPr/>
        </p:nvSpPr>
        <p:spPr>
          <a:xfrm>
            <a:off x="1000100" y="1500174"/>
            <a:ext cx="8143800" cy="35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780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IN" sz="2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Dynamic React Js Form</a:t>
            </a:r>
            <a:endParaRPr sz="2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4572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17780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Char char="•"/>
            </a:pPr>
            <a:r>
              <a:rPr lang="en-IN" sz="2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Landing Page to describe more about our platform</a:t>
            </a:r>
            <a:endParaRPr sz="2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4572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17780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Char char="•"/>
            </a:pPr>
            <a:r>
              <a:rPr lang="en-IN" sz="2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Cover other categories of taxpayers</a:t>
            </a:r>
            <a:endParaRPr sz="2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descr="JUIT Office Photos | Glassdoor" id="213" name="Google Shape;213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59632" cy="1259632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12"/>
          <p:cNvSpPr txBox="1"/>
          <p:nvPr>
            <p:ph idx="11" type="ftr"/>
          </p:nvPr>
        </p:nvSpPr>
        <p:spPr>
          <a:xfrm>
            <a:off x="1216968" y="6165304"/>
            <a:ext cx="7927032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100" cap="none"/>
              <a:t>DEPARTMENT OF COMPUTER SCIENCE &amp; ENGINEERING AND  INFORMATION TECHNOLOGY (CSE&amp;IT)</a:t>
            </a:r>
            <a:endParaRPr b="1" sz="1100" cap="none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3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en-IN"/>
              <a:t>References</a:t>
            </a:r>
            <a:endParaRPr/>
          </a:p>
        </p:txBody>
      </p:sp>
      <p:pic>
        <p:nvPicPr>
          <p:cNvPr descr="JUIT Office Photos | Glassdoor" id="220" name="Google Shape;220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59632" cy="1259632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13"/>
          <p:cNvSpPr txBox="1"/>
          <p:nvPr>
            <p:ph idx="11" type="ftr"/>
          </p:nvPr>
        </p:nvSpPr>
        <p:spPr>
          <a:xfrm>
            <a:off x="1216968" y="6165304"/>
            <a:ext cx="7927032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100" cap="none"/>
              <a:t>DEPARTMENT OF COMPUTER SCIENCE &amp; ENGINEERING AND  INFORMATION TECHNOLOGY (CSE&amp;IT)</a:t>
            </a:r>
            <a:endParaRPr b="1" sz="1100" cap="none"/>
          </a:p>
        </p:txBody>
      </p:sp>
      <p:sp>
        <p:nvSpPr>
          <p:cNvPr id="222" name="Google Shape;222;p13"/>
          <p:cNvSpPr txBox="1"/>
          <p:nvPr/>
        </p:nvSpPr>
        <p:spPr>
          <a:xfrm>
            <a:off x="1073775" y="1347300"/>
            <a:ext cx="7860000" cy="42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30"/>
              </a:spcBef>
              <a:spcAft>
                <a:spcPts val="0"/>
              </a:spcAft>
              <a:buSzPts val="1800"/>
              <a:buFont typeface="Gill Sans"/>
              <a:buChar char="●"/>
            </a:pPr>
            <a:r>
              <a:rPr lang="en-IN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Income Tax Government Website, </a:t>
            </a:r>
            <a:r>
              <a:rPr lang="en-IN" sz="1800" u="sng">
                <a:solidFill>
                  <a:srgbClr val="1155CC"/>
                </a:solidFill>
                <a:latin typeface="Gill Sans"/>
                <a:ea typeface="Gill Sans"/>
                <a:cs typeface="Gill Sans"/>
                <a:sym typeface="Gill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https://www.incometaxindia.gov.in/pages/tools/income-tax-calculator.aspx</a:t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Gill Sans"/>
              <a:buChar char="●"/>
            </a:pPr>
            <a:r>
              <a:rPr lang="en-IN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Swagger Documentation, </a:t>
            </a:r>
            <a:r>
              <a:rPr lang="en-IN" sz="1800" u="sng">
                <a:solidFill>
                  <a:srgbClr val="1155CC"/>
                </a:solidFill>
                <a:latin typeface="Gill Sans"/>
                <a:ea typeface="Gill Sans"/>
                <a:cs typeface="Gill Sans"/>
                <a:sym typeface="Gill Sans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https://swagger.io/docs/</a:t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Gill Sans"/>
              <a:buChar char="●"/>
            </a:pPr>
            <a:r>
              <a:rPr lang="en-IN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React Testing Documentation, </a:t>
            </a:r>
            <a:r>
              <a:rPr lang="en-IN" sz="1800" u="sng">
                <a:solidFill>
                  <a:srgbClr val="1155CC"/>
                </a:solidFill>
                <a:latin typeface="Gill Sans"/>
                <a:ea typeface="Gill Sans"/>
                <a:cs typeface="Gill Sans"/>
                <a:sym typeface="Gill Sans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https://testing-library.com/docs/react-testing-library/intro/</a:t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Gill Sans"/>
              <a:buChar char="●"/>
            </a:pPr>
            <a:r>
              <a:rPr lang="en-IN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Spring Boot Testing Documentation, </a:t>
            </a:r>
            <a:r>
              <a:rPr lang="en-IN" sz="1800" u="sng">
                <a:solidFill>
                  <a:srgbClr val="1155CC"/>
                </a:solidFill>
                <a:latin typeface="Gill Sans"/>
                <a:ea typeface="Gill Sans"/>
                <a:cs typeface="Gill Sans"/>
                <a:sym typeface="Gill Sans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https://docs.spring.io/spring-boot/docs/1.5.2.RELEASE/reference/html/boot-features-testing.html</a:t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Gill Sans"/>
              <a:buChar char="●"/>
            </a:pPr>
            <a:r>
              <a:rPr lang="en-IN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JWT Authentication Documentation, </a:t>
            </a:r>
            <a:r>
              <a:rPr lang="en-IN" sz="1800" u="sng">
                <a:solidFill>
                  <a:srgbClr val="1155CC"/>
                </a:solidFill>
                <a:latin typeface="Gill Sans"/>
                <a:ea typeface="Gill Sans"/>
                <a:cs typeface="Gill Sans"/>
                <a:sym typeface="Gill Sans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https://javatodev.com/spring-boot-jwt-authentication/</a:t>
            </a:r>
            <a:r>
              <a:rPr lang="en-IN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 </a:t>
            </a:r>
            <a:endParaRPr sz="1800"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JUIT Office Photos | Glassdoor" id="227" name="Google Shape;227;g11cb0ca7c8e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59632" cy="1259632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g11cb0ca7c8e_0_0"/>
          <p:cNvSpPr txBox="1"/>
          <p:nvPr>
            <p:ph idx="11" type="ftr"/>
          </p:nvPr>
        </p:nvSpPr>
        <p:spPr>
          <a:xfrm>
            <a:off x="1216968" y="6165304"/>
            <a:ext cx="79269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100" cap="none"/>
              <a:t>DEPARTMENT OF COMPUTER SCIENCE &amp; ENGINEERING AND  INFORMATION TECHNOLOGY (CSE&amp;IT)</a:t>
            </a:r>
            <a:endParaRPr b="1" sz="1100" cap="none"/>
          </a:p>
        </p:txBody>
      </p:sp>
      <p:sp>
        <p:nvSpPr>
          <p:cNvPr id="229" name="Google Shape;229;g11cb0ca7c8e_0_0"/>
          <p:cNvSpPr txBox="1"/>
          <p:nvPr/>
        </p:nvSpPr>
        <p:spPr>
          <a:xfrm>
            <a:off x="1124400" y="1886400"/>
            <a:ext cx="75363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9600">
                <a:latin typeface="Gill Sans"/>
                <a:ea typeface="Gill Sans"/>
                <a:cs typeface="Gill Sans"/>
                <a:sym typeface="Gill Sans"/>
              </a:rPr>
              <a:t>THANK YOU</a:t>
            </a:r>
            <a:endParaRPr sz="9600"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6"/>
          <p:cNvSpPr txBox="1"/>
          <p:nvPr>
            <p:ph type="title"/>
          </p:nvPr>
        </p:nvSpPr>
        <p:spPr>
          <a:xfrm>
            <a:off x="1435608" y="274320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en-IN"/>
              <a:t>Problem Statement</a:t>
            </a:r>
            <a:endParaRPr/>
          </a:p>
        </p:txBody>
      </p:sp>
      <p:sp>
        <p:nvSpPr>
          <p:cNvPr id="118" name="Google Shape;118;p6"/>
          <p:cNvSpPr txBox="1"/>
          <p:nvPr/>
        </p:nvSpPr>
        <p:spPr>
          <a:xfrm>
            <a:off x="1000100" y="1500174"/>
            <a:ext cx="8143800" cy="41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81000" lvl="0" marL="457200" marR="0" rtl="0" algn="l">
              <a:lnSpc>
                <a:spcPct val="150000"/>
              </a:lnSpc>
              <a:spcBef>
                <a:spcPts val="30"/>
              </a:spcBef>
              <a:spcAft>
                <a:spcPts val="0"/>
              </a:spcAft>
              <a:buClr>
                <a:srgbClr val="111111"/>
              </a:buClr>
              <a:buSzPts val="2400"/>
              <a:buFont typeface="Gill Sans"/>
              <a:buChar char="●"/>
            </a:pPr>
            <a:r>
              <a:rPr lang="en-IN" sz="2400">
                <a:solidFill>
                  <a:srgbClr val="111111"/>
                </a:solidFill>
                <a:highlight>
                  <a:srgbClr val="FFFFFF"/>
                </a:highlight>
                <a:latin typeface="Gill Sans"/>
                <a:ea typeface="Gill Sans"/>
                <a:cs typeface="Gill Sans"/>
                <a:sym typeface="Gill Sans"/>
              </a:rPr>
              <a:t>Income tax is levied on the income earned after considering few deductions. With too many tax exemptions and deductions, calculating tax can be complicated. </a:t>
            </a:r>
            <a:endParaRPr sz="2400">
              <a:solidFill>
                <a:srgbClr val="111111"/>
              </a:solidFill>
              <a:highlight>
                <a:srgbClr val="FFFFFF"/>
              </a:highlight>
              <a:latin typeface="Gill Sans"/>
              <a:ea typeface="Gill Sans"/>
              <a:cs typeface="Gill Sans"/>
              <a:sym typeface="Gill Sans"/>
            </a:endParaRP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2400"/>
              <a:buFont typeface="Gill Sans"/>
              <a:buChar char="●"/>
            </a:pPr>
            <a:r>
              <a:rPr lang="en-IN" sz="2400">
                <a:solidFill>
                  <a:srgbClr val="111111"/>
                </a:solidFill>
                <a:highlight>
                  <a:srgbClr val="FFFFFF"/>
                </a:highlight>
                <a:latin typeface="Gill Sans"/>
                <a:ea typeface="Gill Sans"/>
                <a:cs typeface="Gill Sans"/>
                <a:sym typeface="Gill Sans"/>
              </a:rPr>
              <a:t>Deciding which regime is better is also a tedious task</a:t>
            </a:r>
            <a:endParaRPr sz="2400">
              <a:solidFill>
                <a:srgbClr val="111111"/>
              </a:solidFill>
              <a:highlight>
                <a:srgbClr val="FFFFFF"/>
              </a:highlight>
              <a:latin typeface="Gill Sans"/>
              <a:ea typeface="Gill Sans"/>
              <a:cs typeface="Gill Sans"/>
              <a:sym typeface="Gill Sans"/>
            </a:endParaRP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2400"/>
              <a:buFont typeface="Gill Sans"/>
              <a:buChar char="●"/>
            </a:pPr>
            <a:r>
              <a:rPr lang="en-IN" sz="2400">
                <a:solidFill>
                  <a:srgbClr val="111111"/>
                </a:solidFill>
                <a:highlight>
                  <a:srgbClr val="FFFFFF"/>
                </a:highlight>
                <a:latin typeface="Gill Sans"/>
                <a:ea typeface="Gill Sans"/>
                <a:cs typeface="Gill Sans"/>
                <a:sym typeface="Gill Sans"/>
              </a:rPr>
              <a:t>Exploring and doing research on all kinds of tax </a:t>
            </a:r>
            <a:r>
              <a:rPr lang="en-IN" sz="2400">
                <a:solidFill>
                  <a:srgbClr val="111111"/>
                </a:solidFill>
                <a:highlight>
                  <a:srgbClr val="FFFFFF"/>
                </a:highlight>
                <a:latin typeface="Gill Sans"/>
                <a:ea typeface="Gill Sans"/>
                <a:cs typeface="Gill Sans"/>
                <a:sym typeface="Gill Sans"/>
              </a:rPr>
              <a:t>exemptions</a:t>
            </a:r>
            <a:r>
              <a:rPr lang="en-IN" sz="2400">
                <a:solidFill>
                  <a:srgbClr val="111111"/>
                </a:solidFill>
                <a:highlight>
                  <a:srgbClr val="FFFFFF"/>
                </a:highlight>
                <a:latin typeface="Gill Sans"/>
                <a:ea typeface="Gill Sans"/>
                <a:cs typeface="Gill Sans"/>
                <a:sym typeface="Gill Sans"/>
              </a:rPr>
              <a:t> is time consuming</a:t>
            </a:r>
            <a:endParaRPr sz="2400">
              <a:solidFill>
                <a:srgbClr val="111111"/>
              </a:solidFill>
              <a:highlight>
                <a:srgbClr val="FFFFFF"/>
              </a:highlight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descr="JUIT Office Photos | Glassdoor" id="119" name="Google Shape;119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59632" cy="1259632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6"/>
          <p:cNvSpPr txBox="1"/>
          <p:nvPr>
            <p:ph idx="11" type="ftr"/>
          </p:nvPr>
        </p:nvSpPr>
        <p:spPr>
          <a:xfrm>
            <a:off x="1216968" y="6165304"/>
            <a:ext cx="7927032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100" cap="none"/>
              <a:t>DEPARTMENT OF COMPUTER SCIENCE &amp; ENGINEERING AND  INFORMATION TECHNOLOGY (CSE&amp;IT)</a:t>
            </a:r>
            <a:endParaRPr b="1" sz="1100" cap="none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"/>
          <p:cNvSpPr txBox="1"/>
          <p:nvPr>
            <p:ph type="title"/>
          </p:nvPr>
        </p:nvSpPr>
        <p:spPr>
          <a:xfrm>
            <a:off x="1435608" y="274320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en-IN"/>
              <a:t>Project Objectives</a:t>
            </a:r>
            <a:endParaRPr/>
          </a:p>
        </p:txBody>
      </p:sp>
      <p:sp>
        <p:nvSpPr>
          <p:cNvPr id="126" name="Google Shape;126;p4"/>
          <p:cNvSpPr txBox="1"/>
          <p:nvPr/>
        </p:nvSpPr>
        <p:spPr>
          <a:xfrm>
            <a:off x="714348" y="2000240"/>
            <a:ext cx="69294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7" name="Google Shape;127;p4"/>
          <p:cNvSpPr txBox="1"/>
          <p:nvPr/>
        </p:nvSpPr>
        <p:spPr>
          <a:xfrm>
            <a:off x="1000100" y="1500174"/>
            <a:ext cx="8143800" cy="56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780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IN" sz="2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Understand the income tax acts in Indian Constitution</a:t>
            </a:r>
            <a:endParaRPr sz="2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4572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17780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Char char="•"/>
            </a:pPr>
            <a:r>
              <a:rPr lang="en-IN" sz="2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Understand it’s calculation</a:t>
            </a:r>
            <a:endParaRPr sz="2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4572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17780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Char char="•"/>
            </a:pPr>
            <a:r>
              <a:rPr lang="en-IN" sz="2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Design a user friendly product</a:t>
            </a:r>
            <a:endParaRPr sz="2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4572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17780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Char char="•"/>
            </a:pPr>
            <a:r>
              <a:rPr lang="en-IN" sz="2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Keep the content minimal but useful</a:t>
            </a:r>
            <a:endParaRPr sz="2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4572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17780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Char char="•"/>
            </a:pPr>
            <a:r>
              <a:rPr lang="en-IN" sz="2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Save user’s time</a:t>
            </a:r>
            <a:endParaRPr sz="2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4572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17780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Char char="•"/>
            </a:pPr>
            <a:r>
              <a:rPr lang="en-IN" sz="2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Suggest tax benefits</a:t>
            </a:r>
            <a:endParaRPr sz="2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descr="JUIT Office Photos | Glassdoor" id="128" name="Google Shape;128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59632" cy="1259632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4"/>
          <p:cNvSpPr txBox="1"/>
          <p:nvPr>
            <p:ph idx="11" type="ftr"/>
          </p:nvPr>
        </p:nvSpPr>
        <p:spPr>
          <a:xfrm>
            <a:off x="1216968" y="6165304"/>
            <a:ext cx="7927032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100" cap="none"/>
              <a:t>DEPARTMENT OF COMPUTER SCIENCE &amp; ENGINEERING AND  INFORMATION TECHNOLOGY (CSE&amp;IT)</a:t>
            </a:r>
            <a:endParaRPr b="1" sz="1100" cap="none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5"/>
          <p:cNvSpPr txBox="1"/>
          <p:nvPr>
            <p:ph type="title"/>
          </p:nvPr>
        </p:nvSpPr>
        <p:spPr>
          <a:xfrm>
            <a:off x="1435608" y="274320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en-IN"/>
              <a:t>Individual Contribution</a:t>
            </a:r>
            <a:endParaRPr/>
          </a:p>
        </p:txBody>
      </p:sp>
      <p:sp>
        <p:nvSpPr>
          <p:cNvPr id="135" name="Google Shape;135;p5"/>
          <p:cNvSpPr txBox="1"/>
          <p:nvPr/>
        </p:nvSpPr>
        <p:spPr>
          <a:xfrm>
            <a:off x="714348" y="2000240"/>
            <a:ext cx="69294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6" name="Google Shape;136;p5"/>
          <p:cNvSpPr txBox="1"/>
          <p:nvPr/>
        </p:nvSpPr>
        <p:spPr>
          <a:xfrm>
            <a:off x="1000100" y="1571612"/>
            <a:ext cx="8143800" cy="52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780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IN" sz="2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Frontend</a:t>
            </a:r>
            <a:endParaRPr sz="2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406400" lvl="1" marL="9144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○"/>
            </a:pPr>
            <a:r>
              <a:rPr lang="en-IN" sz="2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Designed and coded the SignUp and Login Page with form </a:t>
            </a:r>
            <a:r>
              <a:rPr lang="en-IN" sz="2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validation</a:t>
            </a:r>
            <a:r>
              <a:rPr lang="en-IN" sz="2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and error handling(frontend)</a:t>
            </a:r>
            <a:endParaRPr sz="2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406400" lvl="1" marL="9144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Char char="○"/>
            </a:pPr>
            <a:r>
              <a:rPr lang="en-IN" sz="2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Navbar with logout feature</a:t>
            </a:r>
            <a:endParaRPr sz="2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406400" lvl="1" marL="9144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Char char="○"/>
            </a:pPr>
            <a:r>
              <a:rPr lang="en-IN" sz="2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Login with Google feature(not deployed)</a:t>
            </a:r>
            <a:endParaRPr sz="2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406400" lvl="1" marL="9144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Char char="○"/>
            </a:pPr>
            <a:r>
              <a:rPr lang="en-IN" sz="2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Testing of all components</a:t>
            </a:r>
            <a:endParaRPr sz="2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4572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17780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Char char="•"/>
            </a:pPr>
            <a:r>
              <a:rPr lang="en-IN" sz="2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Backend:</a:t>
            </a:r>
            <a:endParaRPr sz="2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406400" lvl="1" marL="9144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Char char="○"/>
            </a:pPr>
            <a:r>
              <a:rPr lang="en-IN" sz="2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JWT authentication</a:t>
            </a:r>
            <a:endParaRPr sz="2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descr="JUIT Office Photos | Glassdoor" id="137" name="Google Shape;137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59632" cy="1259632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5"/>
          <p:cNvSpPr txBox="1"/>
          <p:nvPr>
            <p:ph idx="11" type="ftr"/>
          </p:nvPr>
        </p:nvSpPr>
        <p:spPr>
          <a:xfrm>
            <a:off x="1216968" y="6165304"/>
            <a:ext cx="7927032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100" cap="none"/>
              <a:t>DEPARTMENT OF COMPUTER SCIENCE &amp; ENGINEERING AND  INFORMATION TECHNOLOGY (CSE&amp;IT)</a:t>
            </a:r>
            <a:endParaRPr b="1" sz="1100" cap="none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"/>
          <p:cNvSpPr txBox="1"/>
          <p:nvPr>
            <p:ph type="title"/>
          </p:nvPr>
        </p:nvSpPr>
        <p:spPr>
          <a:xfrm>
            <a:off x="1435608" y="274320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en-IN"/>
              <a:t>Introduction to Project</a:t>
            </a:r>
            <a:endParaRPr/>
          </a:p>
        </p:txBody>
      </p:sp>
      <p:sp>
        <p:nvSpPr>
          <p:cNvPr id="144" name="Google Shape;144;p3"/>
          <p:cNvSpPr txBox="1"/>
          <p:nvPr/>
        </p:nvSpPr>
        <p:spPr>
          <a:xfrm>
            <a:off x="714348" y="2000240"/>
            <a:ext cx="69294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45" name="Google Shape;145;p3"/>
          <p:cNvSpPr txBox="1"/>
          <p:nvPr/>
        </p:nvSpPr>
        <p:spPr>
          <a:xfrm>
            <a:off x="1000100" y="1500174"/>
            <a:ext cx="8143800" cy="48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780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IN" sz="2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Tax Calculation </a:t>
            </a:r>
            <a:endParaRPr sz="2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4572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17780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Char char="•"/>
            </a:pPr>
            <a:r>
              <a:rPr lang="en-IN" sz="2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Suggest which regime is better</a:t>
            </a:r>
            <a:endParaRPr sz="2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4572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17780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Char char="•"/>
            </a:pPr>
            <a:r>
              <a:rPr lang="en-IN" sz="2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Recommends tax saving ways</a:t>
            </a:r>
            <a:endParaRPr sz="2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4572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17780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Char char="•"/>
            </a:pPr>
            <a:r>
              <a:rPr lang="en-IN" sz="2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Enter your details once, and can calculate tax multiple times</a:t>
            </a:r>
            <a:endParaRPr sz="2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descr="JUIT Office Photos | Glassdoor" id="146" name="Google Shape;146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59632" cy="1259632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3"/>
          <p:cNvSpPr txBox="1"/>
          <p:nvPr>
            <p:ph idx="11" type="ftr"/>
          </p:nvPr>
        </p:nvSpPr>
        <p:spPr>
          <a:xfrm>
            <a:off x="1216968" y="6165304"/>
            <a:ext cx="7927032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100" cap="none"/>
              <a:t>DEPARTMENT OF COMPUTER SCIENCE &amp; ENGINEERING AND  INFORMATION TECHNOLOGY (CSE&amp;IT)</a:t>
            </a:r>
            <a:endParaRPr b="1" sz="1100" cap="none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7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en-IN"/>
              <a:t>Methodology Used</a:t>
            </a:r>
            <a:endParaRPr/>
          </a:p>
        </p:txBody>
      </p:sp>
      <p:pic>
        <p:nvPicPr>
          <p:cNvPr descr="JUIT Office Photos | Glassdoor" id="153" name="Google Shape;153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59632" cy="1259632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7"/>
          <p:cNvSpPr txBox="1"/>
          <p:nvPr>
            <p:ph idx="11" type="ftr"/>
          </p:nvPr>
        </p:nvSpPr>
        <p:spPr>
          <a:xfrm>
            <a:off x="1216968" y="6165304"/>
            <a:ext cx="7927032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100" cap="none"/>
              <a:t>DEPARTMENT OF COMPUTER SCIENCE &amp; ENGINEERING AND  INFORMATION TECHNOLOGY (CSE&amp;IT)</a:t>
            </a:r>
            <a:endParaRPr b="1" sz="1100" cap="none"/>
          </a:p>
        </p:txBody>
      </p:sp>
      <p:pic>
        <p:nvPicPr>
          <p:cNvPr id="155" name="Google Shape;155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17350" y="2036013"/>
            <a:ext cx="7172325" cy="324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8"/>
          <p:cNvSpPr txBox="1"/>
          <p:nvPr>
            <p:ph type="title"/>
          </p:nvPr>
        </p:nvSpPr>
        <p:spPr>
          <a:xfrm>
            <a:off x="1435608" y="274320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3600"/>
              <a:buFont typeface="Gill Sans"/>
              <a:buNone/>
            </a:pPr>
            <a:r>
              <a:rPr lang="en-IN" sz="3600"/>
              <a:t>Tools Platforms/Technology/Languages</a:t>
            </a:r>
            <a:br>
              <a:rPr lang="en-IN" sz="3600"/>
            </a:br>
            <a:r>
              <a:rPr lang="en-IN" sz="3600"/>
              <a:t>Used</a:t>
            </a:r>
            <a:endParaRPr sz="3600"/>
          </a:p>
        </p:txBody>
      </p:sp>
      <p:sp>
        <p:nvSpPr>
          <p:cNvPr id="161" name="Google Shape;161;p8"/>
          <p:cNvSpPr txBox="1"/>
          <p:nvPr/>
        </p:nvSpPr>
        <p:spPr>
          <a:xfrm>
            <a:off x="714348" y="2000240"/>
            <a:ext cx="69294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62" name="Google Shape;162;p8"/>
          <p:cNvSpPr txBox="1"/>
          <p:nvPr/>
        </p:nvSpPr>
        <p:spPr>
          <a:xfrm>
            <a:off x="357158" y="1500174"/>
            <a:ext cx="7572428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63" name="Google Shape;163;p8"/>
          <p:cNvSpPr txBox="1"/>
          <p:nvPr/>
        </p:nvSpPr>
        <p:spPr>
          <a:xfrm>
            <a:off x="1000100" y="1500174"/>
            <a:ext cx="8143800" cy="56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17780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IN" sz="2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Technology used </a:t>
            </a:r>
            <a:endParaRPr sz="2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406400" lvl="1" marL="9144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Char char="○"/>
            </a:pPr>
            <a:r>
              <a:rPr lang="en-IN" sz="2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React Js</a:t>
            </a:r>
            <a:endParaRPr sz="2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406400" lvl="1" marL="9144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Char char="○"/>
            </a:pPr>
            <a:r>
              <a:rPr lang="en-IN" sz="2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Spring Boot</a:t>
            </a:r>
            <a:endParaRPr sz="2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40640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Char char="•"/>
            </a:pPr>
            <a:r>
              <a:rPr lang="en-IN" sz="2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Platforms used</a:t>
            </a:r>
            <a:endParaRPr sz="2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406400" lvl="1" marL="9144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Char char="○"/>
            </a:pPr>
            <a:r>
              <a:rPr lang="en-IN" sz="2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Postman</a:t>
            </a:r>
            <a:endParaRPr sz="2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406400" lvl="1" marL="9144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Char char="○"/>
            </a:pPr>
            <a:r>
              <a:rPr lang="en-IN" sz="2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GCP</a:t>
            </a:r>
            <a:endParaRPr sz="2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406400" lvl="1" marL="9144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Char char="○"/>
            </a:pPr>
            <a:r>
              <a:rPr lang="en-IN" sz="2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Github</a:t>
            </a:r>
            <a:endParaRPr sz="2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406400" lvl="1" marL="9144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Char char="○"/>
            </a:pPr>
            <a:r>
              <a:rPr lang="en-IN" sz="2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VsCode</a:t>
            </a:r>
            <a:endParaRPr sz="2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406400" lvl="1" marL="9144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Char char="○"/>
            </a:pPr>
            <a:r>
              <a:rPr lang="en-IN" sz="2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InteliJ</a:t>
            </a:r>
            <a:endParaRPr sz="2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descr="JUIT Office Photos | Glassdoor" id="164" name="Google Shape;164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59632" cy="1259632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8"/>
          <p:cNvSpPr txBox="1"/>
          <p:nvPr>
            <p:ph idx="11" type="ftr"/>
          </p:nvPr>
        </p:nvSpPr>
        <p:spPr>
          <a:xfrm>
            <a:off x="1216968" y="6165304"/>
            <a:ext cx="7927032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100" cap="none"/>
              <a:t>DEPARTMENT OF COMPUTER SCIENCE &amp; ENGINEERING AND  INFORMATION TECHNOLOGY (CSE&amp;IT)</a:t>
            </a:r>
            <a:endParaRPr b="1" sz="1100" cap="none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en-IN"/>
              <a:t>Implementation</a:t>
            </a:r>
            <a:endParaRPr/>
          </a:p>
        </p:txBody>
      </p:sp>
      <p:pic>
        <p:nvPicPr>
          <p:cNvPr descr="JUIT Office Photos | Glassdoor" id="171" name="Google Shape;171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59632" cy="1259632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9"/>
          <p:cNvSpPr txBox="1"/>
          <p:nvPr>
            <p:ph idx="11" type="ftr"/>
          </p:nvPr>
        </p:nvSpPr>
        <p:spPr>
          <a:xfrm>
            <a:off x="1216968" y="6165304"/>
            <a:ext cx="7927032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100" cap="none"/>
              <a:t>DEPARTMENT OF COMPUTER SCIENCE &amp; ENGINEERING AND  INFORMATION TECHNOLOGY (CSE&amp;IT)</a:t>
            </a:r>
            <a:endParaRPr b="1" sz="1100" cap="none"/>
          </a:p>
        </p:txBody>
      </p:sp>
      <p:pic>
        <p:nvPicPr>
          <p:cNvPr id="173" name="Google Shape;173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6525" y="1326913"/>
            <a:ext cx="7797169" cy="44428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2f4a18aa09_0_18"/>
          <p:cNvSpPr txBox="1"/>
          <p:nvPr>
            <p:ph type="title"/>
          </p:nvPr>
        </p:nvSpPr>
        <p:spPr>
          <a:xfrm>
            <a:off x="1435608" y="274638"/>
            <a:ext cx="7498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en-IN"/>
              <a:t>Implementation</a:t>
            </a:r>
            <a:endParaRPr/>
          </a:p>
        </p:txBody>
      </p:sp>
      <p:pic>
        <p:nvPicPr>
          <p:cNvPr descr="JUIT Office Photos | Glassdoor" id="179" name="Google Shape;179;g12f4a18aa09_0_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59632" cy="1259632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g12f4a18aa09_0_18"/>
          <p:cNvSpPr txBox="1"/>
          <p:nvPr>
            <p:ph idx="11" type="ftr"/>
          </p:nvPr>
        </p:nvSpPr>
        <p:spPr>
          <a:xfrm>
            <a:off x="1216968" y="6165304"/>
            <a:ext cx="79269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100" cap="none"/>
              <a:t>DEPARTMENT OF COMPUTER SCIENCE &amp; ENGINEERING AND  INFORMATION TECHNOLOGY (CSE&amp;IT)</a:t>
            </a:r>
            <a:endParaRPr b="1" sz="1100" cap="none"/>
          </a:p>
        </p:txBody>
      </p:sp>
      <p:pic>
        <p:nvPicPr>
          <p:cNvPr id="181" name="Google Shape;181;g12f4a18aa09_0_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16975" y="1337038"/>
            <a:ext cx="7797169" cy="44428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olstice">
  <a:themeElements>
    <a:clrScheme name="Solstice">
      <a:dk1>
        <a:srgbClr val="000000"/>
      </a:dk1>
      <a:lt1>
        <a:srgbClr val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2021-03-03T15:44:50Z</dcterms:created>
  <dc:creator>HP</dc:creator>
</cp:coreProperties>
</file>