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4879D24-7E6A-4EA8-A011-8C40FCFF4255}">
  <a:tblStyle styleId="{24879D24-7E6A-4EA8-A011-8C40FCFF4255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Depot Search Relevance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Saad Padela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Umber Singh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Kevin McLanahan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Final Submission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14375" y="1919075"/>
            <a:ext cx="8561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Model #6: </a:t>
            </a:r>
            <a:r>
              <a:rPr lang="en"/>
              <a:t>Bagging Regressor with Random Forest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Needed a model that incorporated errors into the predictions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 bagging regressor with random forest regressors as the base estimator proved to be the top performer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Achieved a R^2 score of 0.082, the only model to beat guessing the mean for every data point regardless of features.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Feature Engineering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of the techniques we implemented were based on counting the number of matching words between the query and either the product title, description, or a subset of its attributes.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key to improved performance is adding new features...perhaps do more with attributes (e.g., infer category given presence of category-specific attributes, or size-based comparison with height/length/weight)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Without prior experience in search, we found it difficult to ideate on new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Re-visit TFIDF/MNB; focus on identifying crucial match words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 ensemble models by polling the results of multiple techniques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Overview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652200" cy="31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Font typeface="Trebuchet MS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Home Depot wants an algorithm to predict search relevance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Trebuchet MS"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Why: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nderstand how changes to their search algorithms affect user experience.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Trebuchet MS"/>
            </a:pPr>
            <a:r>
              <a:rPr b="1" lang="en" sz="1400">
                <a:latin typeface="Trebuchet MS"/>
                <a:ea typeface="Trebuchet MS"/>
                <a:cs typeface="Trebuchet MS"/>
                <a:sym typeface="Trebuchet MS"/>
              </a:rPr>
              <a:t>Current State: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Human raters evaluate a sample of search results on a scale from 1 to 3 (3 = highly relevant)</a:t>
            </a:r>
          </a:p>
          <a:p>
            <a:pPr indent="-317500" lvl="0" marL="457200">
              <a:spcBef>
                <a:spcPts val="0"/>
              </a:spcBef>
              <a:buSzPct val="100000"/>
              <a:buFont typeface="Trebuchet MS"/>
            </a:pPr>
            <a:r>
              <a:rPr b="1" lang="en" sz="1400">
                <a:latin typeface="Trebuchet MS"/>
                <a:ea typeface="Trebuchet MS"/>
                <a:cs typeface="Trebuchet MS"/>
                <a:sym typeface="Trebuchet MS"/>
              </a:rPr>
              <a:t>Future State: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Search relevance algorithm will allow dev teams to run through more design iterations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424" y="2203385"/>
            <a:ext cx="4866499" cy="244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Process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50" y="1988250"/>
            <a:ext cx="7146500" cy="29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2825" y="1919075"/>
            <a:ext cx="5918100" cy="316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Relevance Score (label, train only)</a:t>
            </a:r>
          </a:p>
          <a:p>
            <a:pPr indent="-228600" lvl="0" marL="457200" rtl="0">
              <a:spcBef>
                <a:spcPts val="0"/>
              </a:spcBef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Query</a:t>
            </a:r>
          </a:p>
          <a:p>
            <a:pPr indent="-228600" lvl="0" marL="457200" rtl="0">
              <a:spcBef>
                <a:spcPts val="0"/>
              </a:spcBef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Product</a:t>
            </a:r>
          </a:p>
          <a:p>
            <a:pPr indent="-228600" lvl="1" marL="914400" rtl="0">
              <a:spcBef>
                <a:spcPts val="0"/>
              </a:spcBef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</a:p>
          <a:p>
            <a:pPr indent="-228600" lvl="1" marL="914400" rtl="0">
              <a:spcBef>
                <a:spcPts val="0"/>
              </a:spcBef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Description</a:t>
            </a:r>
          </a:p>
          <a:p>
            <a:pPr indent="-228600" lvl="1" marL="914400" rtl="0">
              <a:spcBef>
                <a:spcPts val="0"/>
              </a:spcBef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Attributes</a:t>
            </a:r>
          </a:p>
          <a:p>
            <a:pPr indent="-304800" lvl="2" marL="1371600" rtl="0">
              <a:spcBef>
                <a:spcPts val="0"/>
              </a:spcBef>
              <a:buSzPct val="100000"/>
              <a:buFont typeface="Trebuchet MS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Hundreds of attributes per product, non-standard classification</a:t>
            </a:r>
          </a:p>
          <a:p>
            <a:pPr indent="-304800" lvl="2" marL="1371600" rtl="0">
              <a:spcBef>
                <a:spcPts val="0"/>
              </a:spcBef>
              <a:buSzPct val="100000"/>
              <a:buFont typeface="Trebuchet MS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For example, a desk lamp would share electrical-attributes with a vacuum cleaner, but the latter would not have any lighting-attributes</a:t>
            </a:r>
          </a:p>
          <a:p>
            <a:pPr indent="-228600" lvl="0" marL="457200" rtl="0">
              <a:spcBef>
                <a:spcPts val="0"/>
              </a:spcBef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Scoring: Based on Root Mean Squared Error (RMSE)</a:t>
            </a:r>
          </a:p>
          <a:p>
            <a:pPr indent="-228600" lvl="1" marL="914400">
              <a:spcBef>
                <a:spcPts val="0"/>
              </a:spcBef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Keyword-Match Benchmark Score: 0.511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649" y="1763000"/>
            <a:ext cx="3067524" cy="2066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Identified Challenges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0" y="1694725"/>
            <a:ext cx="4610700" cy="33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Consolidating Data, we Identified a Few Trends that May Pose Issues: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Brand 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part of human relevancy scoring guide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Seen in data, with relevancy score as product ID decreases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Repetitive Query Terms</a:t>
            </a:r>
          </a:p>
          <a:p>
            <a:pPr indent="-3048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40% of search-terms appear in both Training and Test datasets</a:t>
            </a:r>
          </a:p>
          <a:p>
            <a:pPr indent="-3048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Fix: add unique index value to each 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225" y="2441687"/>
            <a:ext cx="4459774" cy="18939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0" y="1694725"/>
            <a:ext cx="8694000" cy="344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words in query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query words present in title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the ratio differences of each query word to the title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query words present in description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query words present in the MFG Brand attribute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the ratio differences of each query word to the MFG Brand attribute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TFIDF word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Used a snowball stemmer to try to generalize the word matching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Used the ratio differences in addition to exact matching to try to account for word misspellings and approximate matches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 Model Overview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70750" y="2219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{24879D24-7E6A-4EA8-A011-8C40FCFF4255}</a:tableStyleId>
              </a:tblPr>
              <a:tblGrid>
                <a:gridCol w="738475"/>
                <a:gridCol w="1165725"/>
                <a:gridCol w="1269475"/>
                <a:gridCol w="2002525"/>
                <a:gridCol w="3066400"/>
                <a:gridCol w="759875"/>
              </a:tblGrid>
              <a:tr h="465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</a:t>
                      </a:r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</a:t>
                      </a:r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Engineering/Selection</a:t>
                      </a:r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Was Learned/Reference to In-Class Material</a:t>
                      </a:r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292900">
                <a:tc grid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0.63</a:t>
                      </a: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Bagging RF Regressor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per Forest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 per Bagging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Query matching and approximate matches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Bagging helped significantly to reduce the error of this highly muddled data set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 0.48552</a:t>
                      </a:r>
                    </a:p>
                    <a:p>
                      <a:pPr indent="-228600" lvl="0" marL="45720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271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TFIDF + MNB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 = 1.1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Matched Words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Multinomial Naive Bayes on matched words (w/ tf-idf weighting) helped introduce semantic component to the analysis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 0.71</a:t>
                      </a:r>
                    </a:p>
                  </a:txBody>
                  <a:tcPr marT="63500" marB="63500" marR="63500" marL="63500"/>
                </a:tc>
              </a:tr>
              <a:tr h="29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Multi-Layer NN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 nodes/layer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layers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Query matching and approximate matches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Neither rectifier, maxout, nor sigmoid activation was able to achieve good results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 0.5719</a:t>
                      </a:r>
                    </a:p>
                  </a:txBody>
                  <a:tcPr marT="63500" marB="63500" marR="63500" marL="63500"/>
                </a:tc>
              </a:tr>
              <a:tr h="29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GMM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component, full covariance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Query matching and approximate matches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Tried various methods of clustering inputs and outputs with minimal benefit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 0.5422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Steps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Model #0</a:t>
            </a:r>
            <a:r>
              <a:rPr lang="en"/>
              <a:t> -- Baseline Approach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Baseline approach (via Kaggle/Home Depot) was to submit the mean of the test dataset as the prediction for every observation, irrespective of individual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Model #1</a:t>
            </a:r>
            <a:r>
              <a:rPr lang="en"/>
              <a:t> -- K Nearest Neighbors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model used to generate first submission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able to achieve 24% accuracy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Model #2 </a:t>
            </a:r>
            <a:r>
              <a:rPr lang="en"/>
              <a:t>-- Random Forest Regressor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Regressor generates continuous output (vs. Classifier)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Performed better than KNN, but even after parameter tuning, unable to beat the benchmark approach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Tried These Approaches, But...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14375" y="1919075"/>
            <a:ext cx="4400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Model #3</a:t>
            </a:r>
            <a:r>
              <a:rPr lang="en"/>
              <a:t> -- Gaussian Mixture 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2-D projection captured 91% of variance; however, the data did not lend itself to clustering (see right)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Model #4</a:t>
            </a:r>
            <a:r>
              <a:rPr lang="en"/>
              <a:t> -- Neural Nets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1,000 Hidden Variables; did not beat RF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Model #5 </a:t>
            </a:r>
            <a:r>
              <a:rPr lang="en"/>
              <a:t>-- Multinomial Naive Bayes w/ TF-IDF Weighting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Trained on array of matched words between query &amp; title or description, weighted by tf-idf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325" y="1832375"/>
            <a:ext cx="3734899" cy="316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