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8"/>
    <p:restoredTop sz="94719"/>
  </p:normalViewPr>
  <p:slideViewPr>
    <p:cSldViewPr snapToGrid="0">
      <p:cViewPr>
        <p:scale>
          <a:sx n="160" d="100"/>
          <a:sy n="160" d="100"/>
        </p:scale>
        <p:origin x="192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D3BED-21AE-7948-8587-CC54A6A3C89D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6BEED-3FFB-B542-94CC-60D50DA4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CC020-1003-A457-399A-0441C81C9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A804DC-CD57-D22C-2BC5-BD275957B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76B2A0-758E-DC47-06D0-B2ADE8F60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PURPLE,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BACD7-4F8C-12D8-6A95-C909323D5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0BA16-E234-0545-A13B-76B88073AB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3527-A5ED-4B97-E2DC-09DB7F184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C4A64-E138-DAE2-262D-BF1BEAD4D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7B99-2F7E-3B21-6982-A1BEEB61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B661-1826-4996-6ED9-A0E334F3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302D-3A14-79BB-4BCD-604F0701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BC99-35FF-2A5F-D770-C6C7CE2B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B5522-57EC-8240-3297-25E7446E3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3451-1B1C-6015-B87C-E5437AAC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3B88-5EF0-2DD1-FD76-971EF48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1A4D-9693-8DAB-7EFF-BD0774E9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1B368-7A2D-4B5A-0CA5-8E756C388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0E44F-611F-6BCC-D313-F08FA253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A47F-5607-3101-FBC8-C31C32C9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50DC-7DD4-50FB-4755-BA2871BB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2FC5-968C-EDD8-BE24-B89BE5A8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CFD5-1EC1-0E38-149B-54A665E6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EBAE-9156-3F03-B776-68CC9193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F3C4-5E20-B1CC-6DFC-6B4C3F65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AB76-893E-B7F1-54DE-4D040F38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39124-53FD-19F3-923D-31189D1A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786-4BBD-2797-DAC1-EC93F0C0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67FF-B041-7DC7-4275-905134B4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F045-54FC-24F4-6DD1-11E95B19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ED88-248F-9969-7F1C-645353AB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6450-2DA1-D94C-8573-BE029E73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2D6A-1785-F592-06E6-35D78B48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D2AA-2275-14B9-810E-93464E11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CB1E6-EF7F-BAB1-DBCA-086BA317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0DC16-60D5-1F5B-8BE4-72620A3A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7FF0A-AA60-0FC7-8851-F7464A30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F4903-A642-8448-03E4-A380FB3A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6127-9131-0270-22EC-A053988A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19CDF-1EDC-3132-0552-2D0CADDE8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A589A-EBE9-F008-4CAC-12300FE0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34921-C438-A1C6-8999-92B7FC1B9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EDD66-E874-DDE3-5520-422D9E591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B1A73-AE6B-EE92-F629-D331801F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0538D-6D9A-F451-8045-28B53487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AF574-12DD-4FDF-79DB-5B8AEECD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7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146F-F71F-391C-9E00-5C1091DE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96F6B-EE18-CEA3-4DCF-B3FA1587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B8942-8691-CD86-AFFE-987C2B17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B2211-C065-967A-39C3-8BB6EDAD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BF630-8C13-7293-3A67-B526A575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AEE1E-1DF4-5DA2-0D80-E5060CAB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E7D1E-CAF5-6E7D-4EF4-11E820A1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800B-E269-B120-5B69-D83D9FEB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2E7F-40FF-542E-CA99-718DDC77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4C7F3-228F-3161-ADBB-E4E661DF6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794F-96D0-9D9A-F6CD-3A2BF26F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7D3BC-7F73-DA52-29A7-79F6228B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D7BEC-EAA0-58CC-D5EE-51C29FE7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6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CCCC-E9A8-1E21-2E58-AB66B1AF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EEE42-B751-8CAF-D662-D2DE3C2DD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02BD3-1F55-C0EE-5790-BCFED23D3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0E28E-2054-8ED5-BA74-5FCBC519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C40F-4397-B182-D878-65950F71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6B84-7216-05A1-5255-9F78B661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3FBE1-03DE-4C49-7CD6-A3105D1F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F670-0B6B-B2D1-775C-234D599D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AA6B-E0A3-CB80-1069-871981D0F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B1BFA-C5AE-FA47-A144-5A930C23E276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A5C6-ADDB-0CAD-B5F3-16D11009B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FF52-E350-A478-4139-0DED9D4C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23A6A-F922-E54A-95F4-DC9722DC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51233-0528-7D62-A65E-96A29EA6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646DA7B-92F5-2AB1-7CA6-17B208E0FF61}"/>
              </a:ext>
            </a:extLst>
          </p:cNvPr>
          <p:cNvGrpSpPr/>
          <p:nvPr/>
        </p:nvGrpSpPr>
        <p:grpSpPr>
          <a:xfrm>
            <a:off x="157383" y="385792"/>
            <a:ext cx="12034617" cy="6472208"/>
            <a:chOff x="-83342" y="329884"/>
            <a:chExt cx="12034617" cy="647220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756408C-5CA7-AEF1-6104-74804536436F}"/>
                </a:ext>
              </a:extLst>
            </p:cNvPr>
            <p:cNvSpPr/>
            <p:nvPr/>
          </p:nvSpPr>
          <p:spPr>
            <a:xfrm>
              <a:off x="5912490" y="5843945"/>
              <a:ext cx="283139" cy="153139"/>
            </a:xfrm>
            <a:prstGeom prst="rect">
              <a:avLst/>
            </a:prstGeom>
            <a:solidFill>
              <a:srgbClr val="0B9396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04E3D6C-F474-0ED2-9BBF-BC7FEC01BD7D}"/>
                </a:ext>
              </a:extLst>
            </p:cNvPr>
            <p:cNvSpPr/>
            <p:nvPr/>
          </p:nvSpPr>
          <p:spPr>
            <a:xfrm>
              <a:off x="5912490" y="6323644"/>
              <a:ext cx="283139" cy="153139"/>
            </a:xfrm>
            <a:prstGeom prst="rect">
              <a:avLst/>
            </a:prstGeom>
            <a:solidFill>
              <a:srgbClr val="00206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D4661E5-2CBA-C557-9E97-D179EE6BEC9D}"/>
                </a:ext>
              </a:extLst>
            </p:cNvPr>
            <p:cNvSpPr/>
            <p:nvPr/>
          </p:nvSpPr>
          <p:spPr>
            <a:xfrm>
              <a:off x="5307912" y="5095210"/>
              <a:ext cx="3753951" cy="1706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E64FA22-91BA-A077-D0B1-70DCE99B3FB9}"/>
                </a:ext>
              </a:extLst>
            </p:cNvPr>
            <p:cNvSpPr/>
            <p:nvPr/>
          </p:nvSpPr>
          <p:spPr>
            <a:xfrm>
              <a:off x="5912490" y="6089384"/>
              <a:ext cx="283139" cy="153139"/>
            </a:xfrm>
            <a:prstGeom prst="rect">
              <a:avLst/>
            </a:prstGeom>
            <a:solidFill>
              <a:srgbClr val="EF9A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033549D-54EB-57EA-7991-5C17C9774287}"/>
                </a:ext>
              </a:extLst>
            </p:cNvPr>
            <p:cNvSpPr/>
            <p:nvPr/>
          </p:nvSpPr>
          <p:spPr>
            <a:xfrm>
              <a:off x="5504375" y="5595041"/>
              <a:ext cx="283139" cy="153139"/>
            </a:xfrm>
            <a:prstGeom prst="rect">
              <a:avLst/>
            </a:prstGeom>
            <a:solidFill>
              <a:schemeClr val="accent2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47A2FAB-D77F-7210-CD06-D7ADE505A7FC}"/>
                </a:ext>
              </a:extLst>
            </p:cNvPr>
            <p:cNvSpPr txBox="1"/>
            <p:nvPr/>
          </p:nvSpPr>
          <p:spPr>
            <a:xfrm>
              <a:off x="5778029" y="5551390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Sash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8681FFC-E900-024C-F241-F1E1905630C0}"/>
                </a:ext>
              </a:extLst>
            </p:cNvPr>
            <p:cNvSpPr/>
            <p:nvPr/>
          </p:nvSpPr>
          <p:spPr>
            <a:xfrm>
              <a:off x="5504375" y="5362717"/>
              <a:ext cx="283139" cy="1531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6E1149A-16EE-03DB-C617-A6171A935E54}"/>
                </a:ext>
              </a:extLst>
            </p:cNvPr>
            <p:cNvSpPr txBox="1"/>
            <p:nvPr/>
          </p:nvSpPr>
          <p:spPr>
            <a:xfrm>
              <a:off x="5736953" y="5087680"/>
              <a:ext cx="1348278" cy="18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Oncoanalyser</a:t>
              </a:r>
              <a:endParaRPr lang="en-US" sz="12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A50BBB-584B-AE84-73E0-99BD1EFACF37}"/>
                </a:ext>
              </a:extLst>
            </p:cNvPr>
            <p:cNvSpPr/>
            <p:nvPr/>
          </p:nvSpPr>
          <p:spPr>
            <a:xfrm>
              <a:off x="5494890" y="5144904"/>
              <a:ext cx="283139" cy="15313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E279D9D-EF92-9185-99C5-A69C44AD4681}"/>
                </a:ext>
              </a:extLst>
            </p:cNvPr>
            <p:cNvSpPr txBox="1"/>
            <p:nvPr/>
          </p:nvSpPr>
          <p:spPr>
            <a:xfrm>
              <a:off x="5736953" y="5329125"/>
              <a:ext cx="800135" cy="18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Dragen</a:t>
              </a:r>
              <a:endParaRPr lang="en-US" sz="12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A14E360-C21D-F3F7-1FDE-FA65DE8C1665}"/>
                </a:ext>
              </a:extLst>
            </p:cNvPr>
            <p:cNvSpPr/>
            <p:nvPr/>
          </p:nvSpPr>
          <p:spPr>
            <a:xfrm>
              <a:off x="5912490" y="6557770"/>
              <a:ext cx="283139" cy="153139"/>
            </a:xfrm>
            <a:prstGeom prst="rect">
              <a:avLst/>
            </a:prstGeom>
            <a:solidFill>
              <a:srgbClr val="F90000">
                <a:alpha val="4313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7BD4173-864A-7A77-DA4E-4A5EB6DBFA2E}"/>
                </a:ext>
              </a:extLst>
            </p:cNvPr>
            <p:cNvSpPr txBox="1"/>
            <p:nvPr/>
          </p:nvSpPr>
          <p:spPr>
            <a:xfrm>
              <a:off x="6153970" y="6504860"/>
              <a:ext cx="766235" cy="18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C222DE-3E93-D70F-4B83-B28F388076B5}"/>
                </a:ext>
              </a:extLst>
            </p:cNvPr>
            <p:cNvSpPr txBox="1"/>
            <p:nvPr/>
          </p:nvSpPr>
          <p:spPr>
            <a:xfrm>
              <a:off x="4331620" y="5748180"/>
              <a:ext cx="830583" cy="311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Legend</a:t>
              </a:r>
              <a:endParaRPr lang="en-US" sz="20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554060-EC20-D2C5-B9A8-67507B217A2A}"/>
                </a:ext>
              </a:extLst>
            </p:cNvPr>
            <p:cNvSpPr/>
            <p:nvPr/>
          </p:nvSpPr>
          <p:spPr>
            <a:xfrm>
              <a:off x="2284554" y="1567352"/>
              <a:ext cx="9666721" cy="3463160"/>
            </a:xfrm>
            <a:prstGeom prst="rect">
              <a:avLst/>
            </a:prstGeom>
            <a:solidFill>
              <a:schemeClr val="accent2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67D3EE5-7812-EA1A-3ED0-043DD1B030A6}"/>
                </a:ext>
              </a:extLst>
            </p:cNvPr>
            <p:cNvSpPr/>
            <p:nvPr/>
          </p:nvSpPr>
          <p:spPr>
            <a:xfrm>
              <a:off x="9538540" y="1617113"/>
              <a:ext cx="2321661" cy="3357767"/>
            </a:xfrm>
            <a:prstGeom prst="rect">
              <a:avLst/>
            </a:prstGeom>
            <a:solidFill>
              <a:srgbClr val="F90000">
                <a:alpha val="4313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1EE5BC-7214-5F5E-F420-33D77E0832AF}"/>
                </a:ext>
              </a:extLst>
            </p:cNvPr>
            <p:cNvSpPr/>
            <p:nvPr/>
          </p:nvSpPr>
          <p:spPr>
            <a:xfrm>
              <a:off x="3524596" y="428434"/>
              <a:ext cx="8171411" cy="60160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E51AB8C-A5B2-671A-042C-1A94A812B9A8}"/>
                </a:ext>
              </a:extLst>
            </p:cNvPr>
            <p:cNvSpPr/>
            <p:nvPr/>
          </p:nvSpPr>
          <p:spPr>
            <a:xfrm>
              <a:off x="-11223" y="1563940"/>
              <a:ext cx="2258806" cy="34631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4F55BD8-CD05-7CC7-9636-EED49251E497}"/>
                </a:ext>
              </a:extLst>
            </p:cNvPr>
            <p:cNvSpPr/>
            <p:nvPr/>
          </p:nvSpPr>
          <p:spPr>
            <a:xfrm>
              <a:off x="7392844" y="2637489"/>
              <a:ext cx="2319795" cy="491174"/>
            </a:xfrm>
            <a:prstGeom prst="rect">
              <a:avLst/>
            </a:prstGeom>
            <a:solidFill>
              <a:srgbClr val="EF9A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15DBD96-F3E4-CE58-110A-4D3674B938E0}"/>
                </a:ext>
              </a:extLst>
            </p:cNvPr>
            <p:cNvSpPr/>
            <p:nvPr/>
          </p:nvSpPr>
          <p:spPr>
            <a:xfrm>
              <a:off x="2317533" y="2087379"/>
              <a:ext cx="5122423" cy="470925"/>
            </a:xfrm>
            <a:prstGeom prst="rect">
              <a:avLst/>
            </a:prstGeom>
            <a:solidFill>
              <a:srgbClr val="0B9396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AEF2A3-932C-25FA-6A4C-27C4871A3932}"/>
                </a:ext>
              </a:extLst>
            </p:cNvPr>
            <p:cNvSpPr/>
            <p:nvPr/>
          </p:nvSpPr>
          <p:spPr>
            <a:xfrm>
              <a:off x="2335292" y="3950330"/>
              <a:ext cx="3320143" cy="487700"/>
            </a:xfrm>
            <a:prstGeom prst="rect">
              <a:avLst/>
            </a:prstGeom>
            <a:solidFill>
              <a:srgbClr val="00206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ADB2947-48C1-DA4D-1199-16EAD58544B9}"/>
                </a:ext>
              </a:extLst>
            </p:cNvPr>
            <p:cNvSpPr/>
            <p:nvPr/>
          </p:nvSpPr>
          <p:spPr>
            <a:xfrm>
              <a:off x="8828322" y="661949"/>
              <a:ext cx="1011397" cy="206192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AMBER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DF4DD40-7891-0DE3-9027-4AD63A32A15D}"/>
                </a:ext>
              </a:extLst>
            </p:cNvPr>
            <p:cNvSpPr/>
            <p:nvPr/>
          </p:nvSpPr>
          <p:spPr>
            <a:xfrm>
              <a:off x="311589" y="2114331"/>
              <a:ext cx="1743309" cy="3842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Somatic small variant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84494E6-0ACE-C038-8655-F8B77C05845C}"/>
                </a:ext>
              </a:extLst>
            </p:cNvPr>
            <p:cNvSpPr/>
            <p:nvPr/>
          </p:nvSpPr>
          <p:spPr>
            <a:xfrm>
              <a:off x="7472924" y="663118"/>
              <a:ext cx="1011397" cy="206192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COBALT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80F870D-37D9-BD0E-A027-4A1DB4B08C7D}"/>
                </a:ext>
              </a:extLst>
            </p:cNvPr>
            <p:cNvSpPr/>
            <p:nvPr/>
          </p:nvSpPr>
          <p:spPr>
            <a:xfrm>
              <a:off x="4737853" y="661949"/>
              <a:ext cx="1011397" cy="206192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SAGE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484A78C-942A-BBB4-0654-DE1271201C79}"/>
                </a:ext>
              </a:extLst>
            </p:cNvPr>
            <p:cNvSpPr/>
            <p:nvPr/>
          </p:nvSpPr>
          <p:spPr>
            <a:xfrm>
              <a:off x="6045535" y="661949"/>
              <a:ext cx="1011397" cy="206192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GRIDSS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8FCE90A-4C6B-1C63-B9CC-A889772A2B70}"/>
                </a:ext>
              </a:extLst>
            </p:cNvPr>
            <p:cNvSpPr/>
            <p:nvPr/>
          </p:nvSpPr>
          <p:spPr>
            <a:xfrm>
              <a:off x="2327912" y="2119411"/>
              <a:ext cx="1631668" cy="374030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bolt: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SNV Callings Integration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55489E4-2C93-F56D-313C-D2A731A25D3E}"/>
                </a:ext>
              </a:extLst>
            </p:cNvPr>
            <p:cNvSpPr/>
            <p:nvPr/>
          </p:nvSpPr>
          <p:spPr>
            <a:xfrm>
              <a:off x="4117875" y="2127237"/>
              <a:ext cx="1360150" cy="371308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bolt: 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SNV annotation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30D90CE-FF48-F240-9043-4D52184AF367}"/>
                </a:ext>
              </a:extLst>
            </p:cNvPr>
            <p:cNvSpPr/>
            <p:nvPr/>
          </p:nvSpPr>
          <p:spPr>
            <a:xfrm>
              <a:off x="7472924" y="2207442"/>
              <a:ext cx="1011397" cy="206192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PURPLE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A83E92B-9622-C015-1454-FB255ED23EDC}"/>
                </a:ext>
              </a:extLst>
            </p:cNvPr>
            <p:cNvSpPr/>
            <p:nvPr/>
          </p:nvSpPr>
          <p:spPr>
            <a:xfrm>
              <a:off x="5667278" y="2127237"/>
              <a:ext cx="926500" cy="371308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bolt: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SNV filter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A3877C2-6679-B934-CBF7-2874C332771E}"/>
                </a:ext>
              </a:extLst>
            </p:cNvPr>
            <p:cNvSpPr/>
            <p:nvPr/>
          </p:nvSpPr>
          <p:spPr>
            <a:xfrm>
              <a:off x="4607575" y="574350"/>
              <a:ext cx="6927717" cy="370247"/>
            </a:xfrm>
            <a:prstGeom prst="roundRect">
              <a:avLst>
                <a:gd name="adj" fmla="val 13817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4836BC-7FBA-A372-BFB8-6C3C7756781F}"/>
                </a:ext>
              </a:extLst>
            </p:cNvPr>
            <p:cNvSpPr txBox="1"/>
            <p:nvPr/>
          </p:nvSpPr>
          <p:spPr>
            <a:xfrm>
              <a:off x="3447672" y="633580"/>
              <a:ext cx="111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/>
                <a:t>Oncoanalyser</a:t>
              </a:r>
              <a:endParaRPr lang="en-US" sz="120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0DFBF1-5E2D-E851-DA91-9148BB4BD92E}"/>
                </a:ext>
              </a:extLst>
            </p:cNvPr>
            <p:cNvSpPr/>
            <p:nvPr/>
          </p:nvSpPr>
          <p:spPr>
            <a:xfrm>
              <a:off x="284515" y="4048100"/>
              <a:ext cx="1799919" cy="318710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Germline small variant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4219D7C-2FEE-8F4F-D34A-0E47B6106D90}"/>
                </a:ext>
              </a:extLst>
            </p:cNvPr>
            <p:cNvSpPr/>
            <p:nvPr/>
          </p:nvSpPr>
          <p:spPr>
            <a:xfrm>
              <a:off x="2471377" y="4017485"/>
              <a:ext cx="1058487" cy="371308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bolt: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AU" sz="105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SNV </a:t>
              </a:r>
              <a:r>
                <a:rPr lang="en-US" sz="1050" dirty="0">
                  <a:solidFill>
                    <a:sysClr val="windowText" lastClr="000000"/>
                  </a:solidFill>
                </a:rPr>
                <a:t>prepare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3ABA95A-9FAD-9660-CB89-A4EFD5ABA3D8}"/>
                </a:ext>
              </a:extLst>
            </p:cNvPr>
            <p:cNvSpPr/>
            <p:nvPr/>
          </p:nvSpPr>
          <p:spPr>
            <a:xfrm>
              <a:off x="3933988" y="4064253"/>
              <a:ext cx="1663143" cy="277350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bolt: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SNV prioritize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5C54C95-60D1-0F9D-35FB-44D68ECDAA99}"/>
                </a:ext>
              </a:extLst>
            </p:cNvPr>
            <p:cNvSpPr/>
            <p:nvPr/>
          </p:nvSpPr>
          <p:spPr>
            <a:xfrm>
              <a:off x="7456548" y="2684198"/>
              <a:ext cx="1050932" cy="371308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bolt: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SV annotation 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7AD0651-CC60-47EA-529A-4BE1EB4354EF}"/>
                </a:ext>
              </a:extLst>
            </p:cNvPr>
            <p:cNvSpPr/>
            <p:nvPr/>
          </p:nvSpPr>
          <p:spPr>
            <a:xfrm>
              <a:off x="8724563" y="2684198"/>
              <a:ext cx="926500" cy="371308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bolt: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SV priorities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C37CE2C-3625-0A13-D3DE-8AAFD693480D}"/>
                </a:ext>
              </a:extLst>
            </p:cNvPr>
            <p:cNvSpPr/>
            <p:nvPr/>
          </p:nvSpPr>
          <p:spPr>
            <a:xfrm>
              <a:off x="10358469" y="1692694"/>
              <a:ext cx="926500" cy="301656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LINX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report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2E46130-3FF4-F5BD-AF51-43E7DA13740E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 flipV="1">
              <a:off x="2054898" y="2306426"/>
              <a:ext cx="273014" cy="2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C752BAAD-4547-44FB-6FF8-C35E1F41738E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>
              <a:off x="7296566" y="1840732"/>
              <a:ext cx="682057" cy="366710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356DCFB-FD76-3D9B-7A0A-0AE925801168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3959580" y="2306426"/>
              <a:ext cx="158295" cy="646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50282D-6500-59DC-0928-2A826F45228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5478025" y="2312891"/>
              <a:ext cx="189253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190394-163B-8B89-48A4-3BA8BE41F62B}"/>
                </a:ext>
              </a:extLst>
            </p:cNvPr>
            <p:cNvCxnSpPr>
              <a:cxnSpLocks/>
              <a:stCxn id="16" idx="3"/>
              <a:endCxn id="425" idx="1"/>
            </p:cNvCxnSpPr>
            <p:nvPr/>
          </p:nvCxnSpPr>
          <p:spPr>
            <a:xfrm flipV="1">
              <a:off x="6593778" y="2311821"/>
              <a:ext cx="165921" cy="107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DBCF0C-6550-1F70-5A98-2FECE50C25E4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8507480" y="2869852"/>
              <a:ext cx="217083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31FE92-A774-8FF4-388D-3EBED2245BA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3529864" y="4202928"/>
              <a:ext cx="404124" cy="2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5BE8AFD8-AC27-9170-B2C0-E313D32CB7FF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 rot="5400000">
              <a:off x="7986672" y="860092"/>
              <a:ext cx="1339301" cy="1355398"/>
            </a:xfrm>
            <a:prstGeom prst="bentConnector3">
              <a:avLst>
                <a:gd name="adj1" fmla="val 72965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223F8CA-88D2-2567-CF0B-DF7A7612962C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2084434" y="4203139"/>
              <a:ext cx="386943" cy="431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577A49-EEDD-7AB3-5C24-A3FFC9BFB8B3}"/>
                </a:ext>
              </a:extLst>
            </p:cNvPr>
            <p:cNvCxnSpPr>
              <a:cxnSpLocks/>
              <a:stCxn id="14" idx="2"/>
              <a:endCxn id="24" idx="0"/>
            </p:cNvCxnSpPr>
            <p:nvPr/>
          </p:nvCxnSpPr>
          <p:spPr>
            <a:xfrm>
              <a:off x="7978623" y="2413634"/>
              <a:ext cx="3391" cy="27056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C2FA18F7-9414-606F-3B94-E76F34EEF45D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 flipV="1">
              <a:off x="8484321" y="1994350"/>
              <a:ext cx="2337398" cy="316188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C3E75747-5848-5B59-B309-34EEAF9378E2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rot="5400000">
              <a:off x="3568014" y="443873"/>
              <a:ext cx="1251270" cy="2099806"/>
            </a:xfrm>
            <a:prstGeom prst="bentConnector3">
              <a:avLst>
                <a:gd name="adj1" fmla="val 57972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661C878-DBE0-1513-9D45-F67611023921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>
              <a:off x="7978623" y="869310"/>
              <a:ext cx="0" cy="13381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7DA695-58CF-83D7-2433-59AD52CC01FC}"/>
                </a:ext>
              </a:extLst>
            </p:cNvPr>
            <p:cNvSpPr txBox="1"/>
            <p:nvPr/>
          </p:nvSpPr>
          <p:spPr>
            <a:xfrm>
              <a:off x="2284554" y="1558804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Sash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F2F162-7A26-3E50-80DC-3F8E2617F45B}"/>
                </a:ext>
              </a:extLst>
            </p:cNvPr>
            <p:cNvSpPr txBox="1"/>
            <p:nvPr/>
          </p:nvSpPr>
          <p:spPr>
            <a:xfrm>
              <a:off x="-83342" y="1564403"/>
              <a:ext cx="1721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Dragen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 Variant Calling </a:t>
              </a:r>
            </a:p>
            <a:p>
              <a:endParaRPr lang="en-US" sz="1200" dirty="0"/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428BE25-84D7-3E34-003C-23C72C322E18}"/>
                </a:ext>
              </a:extLst>
            </p:cNvPr>
            <p:cNvSpPr/>
            <p:nvPr/>
          </p:nvSpPr>
          <p:spPr>
            <a:xfrm>
              <a:off x="10122414" y="2883564"/>
              <a:ext cx="1395243" cy="410596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bolt: 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PCGR/CPSR report</a:t>
              </a: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5345B795-85DA-F7BB-17CE-CED692BE5A4A}"/>
                </a:ext>
              </a:extLst>
            </p:cNvPr>
            <p:cNvSpPr/>
            <p:nvPr/>
          </p:nvSpPr>
          <p:spPr>
            <a:xfrm>
              <a:off x="10054649" y="653469"/>
              <a:ext cx="1345494" cy="206192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ysClr val="windowText" lastClr="000000"/>
                  </a:solidFill>
                </a:rPr>
                <a:t>VIRUSBreakend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1" name="Elbow Connector 240">
              <a:extLst>
                <a:ext uri="{FF2B5EF4-FFF2-40B4-BE49-F238E27FC236}">
                  <a16:creationId xmlns:a16="http://schemas.microsoft.com/office/drawing/2014/main" id="{B8D65EE3-2C16-3311-0FDB-0181349A6273}"/>
                </a:ext>
              </a:extLst>
            </p:cNvPr>
            <p:cNvCxnSpPr>
              <a:cxnSpLocks/>
              <a:stCxn id="5" idx="2"/>
              <a:endCxn id="246" idx="1"/>
            </p:cNvCxnSpPr>
            <p:nvPr/>
          </p:nvCxnSpPr>
          <p:spPr>
            <a:xfrm rot="16200000" flipH="1">
              <a:off x="5099101" y="-1417279"/>
              <a:ext cx="1262299" cy="9094012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D13AB46E-E4D9-9392-FB40-2A4B0D40D38A}"/>
                </a:ext>
              </a:extLst>
            </p:cNvPr>
            <p:cNvSpPr/>
            <p:nvPr/>
          </p:nvSpPr>
          <p:spPr>
            <a:xfrm>
              <a:off x="10277256" y="3519096"/>
              <a:ext cx="1069290" cy="483561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bolt: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Cancer report</a:t>
              </a:r>
            </a:p>
          </p:txBody>
        </p: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C6673090-5183-8EBE-A846-84D166F20683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5400000" flipH="1" flipV="1">
              <a:off x="5572173" y="-624358"/>
              <a:ext cx="284760" cy="9060156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>
              <a:extLst>
                <a:ext uri="{FF2B5EF4-FFF2-40B4-BE49-F238E27FC236}">
                  <a16:creationId xmlns:a16="http://schemas.microsoft.com/office/drawing/2014/main" id="{2BACDB24-4D69-5CDE-C958-B5D2FAA7F36C}"/>
                </a:ext>
              </a:extLst>
            </p:cNvPr>
            <p:cNvCxnSpPr>
              <a:cxnSpLocks/>
              <a:stCxn id="489" idx="2"/>
              <a:endCxn id="246" idx="3"/>
            </p:cNvCxnSpPr>
            <p:nvPr/>
          </p:nvCxnSpPr>
          <p:spPr>
            <a:xfrm rot="10800000" flipV="1">
              <a:off x="11346546" y="3152327"/>
              <a:ext cx="331028" cy="608550"/>
            </a:xfrm>
            <a:prstGeom prst="bentConnector3">
              <a:avLst>
                <a:gd name="adj1" fmla="val 4362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>
              <a:extLst>
                <a:ext uri="{FF2B5EF4-FFF2-40B4-BE49-F238E27FC236}">
                  <a16:creationId xmlns:a16="http://schemas.microsoft.com/office/drawing/2014/main" id="{C5D4C508-0854-7234-74FA-AA6BC8150657}"/>
                </a:ext>
              </a:extLst>
            </p:cNvPr>
            <p:cNvCxnSpPr>
              <a:cxnSpLocks/>
            </p:cNvCxnSpPr>
            <p:nvPr/>
          </p:nvCxnSpPr>
          <p:spPr>
            <a:xfrm>
              <a:off x="8468419" y="2310538"/>
              <a:ext cx="2345603" cy="129492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ACFE8846-0EA2-FCA5-B7E4-BB41C560C530}"/>
                </a:ext>
              </a:extLst>
            </p:cNvPr>
            <p:cNvSpPr/>
            <p:nvPr/>
          </p:nvSpPr>
          <p:spPr>
            <a:xfrm>
              <a:off x="10363961" y="4352280"/>
              <a:ext cx="915516" cy="426259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ysClr val="windowText" lastClr="000000"/>
                  </a:solidFill>
                </a:rPr>
                <a:t>MultiQC</a:t>
              </a:r>
              <a:r>
                <a:rPr lang="en-US" sz="1050" dirty="0">
                  <a:solidFill>
                    <a:sysClr val="windowText" lastClr="000000"/>
                  </a:solidFill>
                </a:rPr>
                <a:t> report</a:t>
              </a:r>
            </a:p>
          </p:txBody>
        </p: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C0FF9C61-198D-15BB-AE76-4C63EC53C0BF}"/>
                </a:ext>
              </a:extLst>
            </p:cNvPr>
            <p:cNvCxnSpPr>
              <a:cxnSpLocks/>
              <a:stCxn id="124" idx="2"/>
              <a:endCxn id="246" idx="0"/>
            </p:cNvCxnSpPr>
            <p:nvPr/>
          </p:nvCxnSpPr>
          <p:spPr>
            <a:xfrm flipH="1">
              <a:off x="10811901" y="3294160"/>
              <a:ext cx="8135" cy="22493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41B3A59-A39A-E99E-F2C2-8000153A7FE1}"/>
                </a:ext>
              </a:extLst>
            </p:cNvPr>
            <p:cNvCxnSpPr>
              <a:cxnSpLocks/>
              <a:endCxn id="296" idx="0"/>
            </p:cNvCxnSpPr>
            <p:nvPr/>
          </p:nvCxnSpPr>
          <p:spPr>
            <a:xfrm>
              <a:off x="10821719" y="4031062"/>
              <a:ext cx="0" cy="32121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>
              <a:extLst>
                <a:ext uri="{FF2B5EF4-FFF2-40B4-BE49-F238E27FC236}">
                  <a16:creationId xmlns:a16="http://schemas.microsoft.com/office/drawing/2014/main" id="{E3A46FAF-46A1-7B68-486B-9A96AB9DEC18}"/>
                </a:ext>
              </a:extLst>
            </p:cNvPr>
            <p:cNvCxnSpPr>
              <a:cxnSpLocks/>
              <a:stCxn id="25" idx="2"/>
              <a:endCxn id="296" idx="1"/>
            </p:cNvCxnSpPr>
            <p:nvPr/>
          </p:nvCxnSpPr>
          <p:spPr>
            <a:xfrm rot="16200000" flipH="1">
              <a:off x="9020935" y="3222384"/>
              <a:ext cx="1509904" cy="1176148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Elbow Connector 343">
              <a:extLst>
                <a:ext uri="{FF2B5EF4-FFF2-40B4-BE49-F238E27FC236}">
                  <a16:creationId xmlns:a16="http://schemas.microsoft.com/office/drawing/2014/main" id="{D6983068-8E49-D431-5090-920BA42EBDA8}"/>
                </a:ext>
              </a:extLst>
            </p:cNvPr>
            <p:cNvCxnSpPr>
              <a:cxnSpLocks/>
              <a:stCxn id="124" idx="3"/>
              <a:endCxn id="296" idx="3"/>
            </p:cNvCxnSpPr>
            <p:nvPr/>
          </p:nvCxnSpPr>
          <p:spPr>
            <a:xfrm flipH="1">
              <a:off x="11279477" y="3088862"/>
              <a:ext cx="238180" cy="1476548"/>
            </a:xfrm>
            <a:prstGeom prst="bentConnector3">
              <a:avLst>
                <a:gd name="adj1" fmla="val -95978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41E7227-B719-9F2B-EDA3-00AE321E39B0}"/>
                </a:ext>
              </a:extLst>
            </p:cNvPr>
            <p:cNvSpPr txBox="1"/>
            <p:nvPr/>
          </p:nvSpPr>
          <p:spPr>
            <a:xfrm>
              <a:off x="6138561" y="5786949"/>
              <a:ext cx="2794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 fontAlgn="base"/>
              <a:r>
                <a:rPr lang="en-AU" sz="12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Somatic Small Variants (SNV somatic)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DCDC36FB-0D26-1781-C3F9-F83F076615D4}"/>
                </a:ext>
              </a:extLst>
            </p:cNvPr>
            <p:cNvSpPr/>
            <p:nvPr/>
          </p:nvSpPr>
          <p:spPr>
            <a:xfrm>
              <a:off x="5856302" y="1646893"/>
              <a:ext cx="1475808" cy="419787"/>
            </a:xfrm>
            <a:prstGeom prst="rect">
              <a:avLst/>
            </a:prstGeom>
            <a:solidFill>
              <a:srgbClr val="EF9A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C416CD4-CF6E-BDED-74D2-E5233F7F9883}"/>
                </a:ext>
              </a:extLst>
            </p:cNvPr>
            <p:cNvSpPr txBox="1"/>
            <p:nvPr/>
          </p:nvSpPr>
          <p:spPr>
            <a:xfrm>
              <a:off x="6166940" y="6039822"/>
              <a:ext cx="2957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 fontAlgn="base"/>
              <a:r>
                <a:rPr lang="en-AU" sz="12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Somatic Structural Variants (SV somatic)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50ECC2DA-8F91-C131-0BDB-E9EBE1377534}"/>
                </a:ext>
              </a:extLst>
            </p:cNvPr>
            <p:cNvSpPr txBox="1"/>
            <p:nvPr/>
          </p:nvSpPr>
          <p:spPr>
            <a:xfrm>
              <a:off x="6161695" y="6266883"/>
              <a:ext cx="2492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 fontAlgn="base"/>
              <a:r>
                <a:rPr lang="en-AU" sz="12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Germline Variants (SNV germline)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C1233B5A-3AEC-186D-8C70-8F4D040474D2}"/>
                </a:ext>
              </a:extLst>
            </p:cNvPr>
            <p:cNvSpPr txBox="1"/>
            <p:nvPr/>
          </p:nvSpPr>
          <p:spPr>
            <a:xfrm>
              <a:off x="136198" y="329884"/>
              <a:ext cx="335285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u="sng" dirty="0"/>
                <a:t>sash pipeline </a:t>
              </a:r>
            </a:p>
            <a:p>
              <a:r>
                <a:rPr lang="en-US" sz="4000" u="sng" dirty="0"/>
                <a:t>overview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FEE5E63-4FB8-79DC-5336-633EFA998268}"/>
                </a:ext>
              </a:extLst>
            </p:cNvPr>
            <p:cNvSpPr/>
            <p:nvPr/>
          </p:nvSpPr>
          <p:spPr>
            <a:xfrm>
              <a:off x="5907160" y="1686490"/>
              <a:ext cx="1389406" cy="308483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GRIPSS: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SV Filtering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C090ADB0-6848-F790-F891-E88A820B246E}"/>
                </a:ext>
              </a:extLst>
            </p:cNvPr>
            <p:cNvSpPr txBox="1"/>
            <p:nvPr/>
          </p:nvSpPr>
          <p:spPr>
            <a:xfrm>
              <a:off x="9673048" y="1589197"/>
              <a:ext cx="766235" cy="18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420" name="Elbow Connector 419">
              <a:extLst>
                <a:ext uri="{FF2B5EF4-FFF2-40B4-BE49-F238E27FC236}">
                  <a16:creationId xmlns:a16="http://schemas.microsoft.com/office/drawing/2014/main" id="{E8F2CD7F-9561-55BD-C0BF-398209182929}"/>
                </a:ext>
              </a:extLst>
            </p:cNvPr>
            <p:cNvCxnSpPr>
              <a:cxnSpLocks/>
              <a:stCxn id="16" idx="2"/>
              <a:endCxn id="246" idx="1"/>
            </p:cNvCxnSpPr>
            <p:nvPr/>
          </p:nvCxnSpPr>
          <p:spPr>
            <a:xfrm rot="16200000" flipH="1">
              <a:off x="7572726" y="1056347"/>
              <a:ext cx="1262332" cy="4146728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Rounded Rectangle 424">
              <a:extLst>
                <a:ext uri="{FF2B5EF4-FFF2-40B4-BE49-F238E27FC236}">
                  <a16:creationId xmlns:a16="http://schemas.microsoft.com/office/drawing/2014/main" id="{F466E133-E1D1-7FA4-B20C-5255729644C7}"/>
                </a:ext>
              </a:extLst>
            </p:cNvPr>
            <p:cNvSpPr/>
            <p:nvPr/>
          </p:nvSpPr>
          <p:spPr>
            <a:xfrm>
              <a:off x="6759699" y="2116634"/>
              <a:ext cx="611623" cy="390373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PAVE: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SNV</a:t>
              </a:r>
            </a:p>
          </p:txBody>
        </p:sp>
        <p:cxnSp>
          <p:nvCxnSpPr>
            <p:cNvPr id="445" name="Elbow Connector 444">
              <a:extLst>
                <a:ext uri="{FF2B5EF4-FFF2-40B4-BE49-F238E27FC236}">
                  <a16:creationId xmlns:a16="http://schemas.microsoft.com/office/drawing/2014/main" id="{663DE1B6-BD3A-059F-C104-1F4B7CC7D993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8484321" y="2310538"/>
              <a:ext cx="1810241" cy="1292249"/>
            </a:xfrm>
            <a:prstGeom prst="bentConnector3">
              <a:avLst>
                <a:gd name="adj1" fmla="val 72841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Elbow Connector 457">
              <a:extLst>
                <a:ext uri="{FF2B5EF4-FFF2-40B4-BE49-F238E27FC236}">
                  <a16:creationId xmlns:a16="http://schemas.microsoft.com/office/drawing/2014/main" id="{F856E2FB-14CD-9875-790A-132268676E01}"/>
                </a:ext>
              </a:extLst>
            </p:cNvPr>
            <p:cNvCxnSpPr>
              <a:cxnSpLocks/>
              <a:stCxn id="199" idx="3"/>
              <a:endCxn id="489" idx="0"/>
            </p:cNvCxnSpPr>
            <p:nvPr/>
          </p:nvCxnSpPr>
          <p:spPr>
            <a:xfrm>
              <a:off x="11400143" y="756565"/>
              <a:ext cx="270943" cy="2299751"/>
            </a:xfrm>
            <a:prstGeom prst="bentConnector3">
              <a:avLst>
                <a:gd name="adj1" fmla="val 9402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Arc 488">
              <a:extLst>
                <a:ext uri="{FF2B5EF4-FFF2-40B4-BE49-F238E27FC236}">
                  <a16:creationId xmlns:a16="http://schemas.microsoft.com/office/drawing/2014/main" id="{D36605D5-361E-96EC-97C0-353779A95F91}"/>
                </a:ext>
              </a:extLst>
            </p:cNvPr>
            <p:cNvSpPr/>
            <p:nvPr/>
          </p:nvSpPr>
          <p:spPr>
            <a:xfrm>
              <a:off x="11640513" y="3053052"/>
              <a:ext cx="45719" cy="111318"/>
            </a:xfrm>
            <a:prstGeom prst="arc">
              <a:avLst>
                <a:gd name="adj1" fmla="val 16702487"/>
                <a:gd name="adj2" fmla="val 4317907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7" name="Rounded Rectangle 506">
            <a:extLst>
              <a:ext uri="{FF2B5EF4-FFF2-40B4-BE49-F238E27FC236}">
                <a16:creationId xmlns:a16="http://schemas.microsoft.com/office/drawing/2014/main" id="{FF1D2D40-82B6-A5DE-EECB-6B25209AAACF}"/>
              </a:ext>
            </a:extLst>
          </p:cNvPr>
          <p:cNvSpPr/>
          <p:nvPr/>
        </p:nvSpPr>
        <p:spPr>
          <a:xfrm>
            <a:off x="10564950" y="2495938"/>
            <a:ext cx="1011397" cy="301656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ysClr val="windowText" lastClr="000000"/>
                </a:solidFill>
              </a:rPr>
              <a:t>bolt:PURPLE</a:t>
            </a:r>
            <a:endParaRPr lang="en-US" sz="105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BAF plot</a:t>
            </a:r>
          </a:p>
        </p:txBody>
      </p: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59BAB151-31DF-A021-FBAF-981C56C3F26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614113" y="2366446"/>
            <a:ext cx="99536" cy="40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C064E19F-846E-2A4B-E7C6-14B030E8694B}"/>
              </a:ext>
            </a:extLst>
          </p:cNvPr>
          <p:cNvCxnSpPr>
            <a:cxnSpLocks/>
            <a:stCxn id="507" idx="2"/>
            <a:endCxn id="124" idx="0"/>
          </p:cNvCxnSpPr>
          <p:nvPr/>
        </p:nvCxnSpPr>
        <p:spPr>
          <a:xfrm flipH="1">
            <a:off x="11060761" y="2797594"/>
            <a:ext cx="9888" cy="1418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203595FE-D532-6B6E-D9CB-CDD97422546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42588" y="917833"/>
            <a:ext cx="7930" cy="824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36B8896-F9D7-0B61-8E47-B295B2A73C9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837856" y="3813867"/>
            <a:ext cx="4656550" cy="444969"/>
          </a:xfrm>
          <a:prstGeom prst="bentConnector3">
            <a:avLst>
              <a:gd name="adj1" fmla="val 11507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17298</TotalTime>
  <Words>109</Words>
  <Application>Microsoft Macintosh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Watts</dc:creator>
  <cp:lastModifiedBy>Quentin Clayssen</cp:lastModifiedBy>
  <cp:revision>7</cp:revision>
  <dcterms:created xsi:type="dcterms:W3CDTF">2025-03-04T03:32:08Z</dcterms:created>
  <dcterms:modified xsi:type="dcterms:W3CDTF">2025-03-16T23:03:55Z</dcterms:modified>
</cp:coreProperties>
</file>