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38" r:id="rId3"/>
    <p:sldId id="331" r:id="rId4"/>
    <p:sldId id="358" r:id="rId5"/>
    <p:sldId id="289" r:id="rId6"/>
    <p:sldId id="355" r:id="rId7"/>
    <p:sldId id="359" r:id="rId8"/>
    <p:sldId id="356" r:id="rId9"/>
    <p:sldId id="357" r:id="rId10"/>
    <p:sldId id="365" r:id="rId11"/>
    <p:sldId id="360" r:id="rId12"/>
    <p:sldId id="366" r:id="rId13"/>
    <p:sldId id="361" r:id="rId14"/>
    <p:sldId id="3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33"/>
    <a:srgbClr val="00CCFF"/>
    <a:srgbClr val="FFFF00"/>
    <a:srgbClr val="FFCC00"/>
    <a:srgbClr val="CC0000"/>
    <a:srgbClr val="F2C334"/>
    <a:srgbClr val="70F7EF"/>
    <a:srgbClr val="DF2AF7"/>
    <a:srgbClr val="FFD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90985" autoAdjust="0"/>
  </p:normalViewPr>
  <p:slideViewPr>
    <p:cSldViewPr snapToGrid="0" snapToObjects="1">
      <p:cViewPr>
        <p:scale>
          <a:sx n="94" d="100"/>
          <a:sy n="94" d="100"/>
        </p:scale>
        <p:origin x="-9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1C1E3-B135-5F49-B3EF-2DA42E7EEF65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D66E2-E83A-E84D-9507-1C1FE0FFC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1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66E2-E83A-E84D-9507-1C1FE0FFCF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2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66E2-E83A-E84D-9507-1C1FE0FFCFE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2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66E2-E83A-E84D-9507-1C1FE0FFCFE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89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66E2-E83A-E84D-9507-1C1FE0FFC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66E2-E83A-E84D-9507-1C1FE0FFCF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5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66E2-E83A-E84D-9507-1C1FE0FFC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66E2-E83A-E84D-9507-1C1FE0FFCF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5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66E2-E83A-E84D-9507-1C1FE0FFC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5513-DE5C-A64B-BFCF-3A60F0F250FF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DD3E-F424-6B44-B20B-89C5FF2B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7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5513-DE5C-A64B-BFCF-3A60F0F250FF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DD3E-F424-6B44-B20B-89C5FF2B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5513-DE5C-A64B-BFCF-3A60F0F250FF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DD3E-F424-6B44-B20B-89C5FF2B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5513-DE5C-A64B-BFCF-3A60F0F250FF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DD3E-F424-6B44-B20B-89C5FF2B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5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5513-DE5C-A64B-BFCF-3A60F0F250FF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DD3E-F424-6B44-B20B-89C5FF2B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5513-DE5C-A64B-BFCF-3A60F0F250FF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DD3E-F424-6B44-B20B-89C5FF2B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4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5513-DE5C-A64B-BFCF-3A60F0F250FF}" type="datetimeFigureOut">
              <a:rPr lang="en-US" smtClean="0"/>
              <a:t>11/6/13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DD3E-F424-6B44-B20B-89C5FF2B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5513-DE5C-A64B-BFCF-3A60F0F250FF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DD3E-F424-6B44-B20B-89C5FF2B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9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5513-DE5C-A64B-BFCF-3A60F0F250FF}" type="datetimeFigureOut">
              <a:rPr lang="en-US" smtClean="0"/>
              <a:t>11/6/13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DD3E-F424-6B44-B20B-89C5FF2B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1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5513-DE5C-A64B-BFCF-3A60F0F250FF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DD3E-F424-6B44-B20B-89C5FF2B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5513-DE5C-A64B-BFCF-3A60F0F250FF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DD3E-F424-6B44-B20B-89C5FF2B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0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9868"/>
            <a:ext cx="8229600" cy="1012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65513-DE5C-A64B-BFCF-3A60F0F250FF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DD3E-F424-6B44-B20B-89C5FF2B59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1932164" cy="450026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932164" y="1"/>
            <a:ext cx="7211836" cy="450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412173"/>
            <a:ext cx="7211836" cy="450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211836" y="6412173"/>
            <a:ext cx="1932164" cy="450026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57" y="6351285"/>
            <a:ext cx="9144000" cy="44896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454973"/>
            <a:ext cx="9144000" cy="44895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6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6825"/>
            <a:ext cx="7772400" cy="1994596"/>
          </a:xfrm>
        </p:spPr>
        <p:txBody>
          <a:bodyPr>
            <a:normAutofit/>
          </a:bodyPr>
          <a:lstStyle/>
          <a:p>
            <a:r>
              <a:rPr lang="en-US" dirty="0" smtClean="0"/>
              <a:t>Evaluating and correcting for batch effects in RNA-seq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Laura Dillon</a:t>
            </a:r>
          </a:p>
          <a:p>
            <a:r>
              <a:rPr lang="en-US" dirty="0" smtClean="0"/>
              <a:t>BYO Bioinformatics</a:t>
            </a:r>
          </a:p>
          <a:p>
            <a:r>
              <a:rPr lang="en-US" dirty="0" smtClean="0"/>
              <a:t>November 5,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438"/>
            <a:ext cx="8229600" cy="1012339"/>
          </a:xfrm>
        </p:spPr>
        <p:txBody>
          <a:bodyPr>
            <a:noAutofit/>
          </a:bodyPr>
          <a:lstStyle/>
          <a:p>
            <a:r>
              <a:rPr lang="en-US" sz="3600" dirty="0" smtClean="0"/>
              <a:t>Method 1: Use batch as a factor in the </a:t>
            </a:r>
            <a:r>
              <a:rPr lang="en-US" sz="3600" dirty="0" err="1" smtClean="0"/>
              <a:t>limma</a:t>
            </a:r>
            <a:r>
              <a:rPr lang="en-US" sz="3600" dirty="0" smtClean="0"/>
              <a:t> model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786" y="2536885"/>
            <a:ext cx="5626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6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PCA Plot and </a:t>
            </a:r>
            <a:r>
              <a:rPr lang="en-US" sz="3200" dirty="0" err="1" smtClean="0"/>
              <a:t>Heatmap</a:t>
            </a:r>
            <a:r>
              <a:rPr lang="en-US" sz="3200" dirty="0" smtClean="0"/>
              <a:t>: </a:t>
            </a:r>
            <a:r>
              <a:rPr lang="en-US" sz="3200" dirty="0" err="1" smtClean="0"/>
              <a:t>limma</a:t>
            </a:r>
            <a:r>
              <a:rPr lang="en-US" sz="3200" dirty="0" smtClean="0"/>
              <a:t> model correction</a:t>
            </a:r>
            <a:endParaRPr lang="en-US" sz="3200" dirty="0"/>
          </a:p>
        </p:txBody>
      </p:sp>
      <p:pic>
        <p:nvPicPr>
          <p:cNvPr id="5" name="Picture 4" descr="plotPCA_Lmajor_proc_metac_limmabatchcorrection_201311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4" y="1248358"/>
            <a:ext cx="4407408" cy="4407408"/>
          </a:xfrm>
          <a:prstGeom prst="rect">
            <a:avLst/>
          </a:prstGeom>
        </p:spPr>
      </p:pic>
      <p:pic>
        <p:nvPicPr>
          <p:cNvPr id="6" name="Picture 5" descr="heatmap_Lmajor_proc_metac_limmabatchcorrection_201311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26" y="1454796"/>
            <a:ext cx="4754880" cy="4754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03973" y="1796826"/>
            <a:ext cx="11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0874" y="5543563"/>
            <a:ext cx="89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5499236" y="5079751"/>
            <a:ext cx="256721" cy="4638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106984" y="2166158"/>
            <a:ext cx="391838" cy="5224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24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 2: Combat correction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809" y="1937980"/>
            <a:ext cx="5626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6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PCA Plot and </a:t>
            </a:r>
            <a:r>
              <a:rPr lang="en-US" sz="3600" dirty="0" err="1"/>
              <a:t>Heatmap</a:t>
            </a:r>
            <a:r>
              <a:rPr lang="en-US" sz="3600" dirty="0"/>
              <a:t>: </a:t>
            </a:r>
            <a:r>
              <a:rPr lang="en-US" sz="3600" dirty="0" smtClean="0"/>
              <a:t>Combat correction</a:t>
            </a:r>
            <a:endParaRPr lang="en-US" sz="3600" dirty="0"/>
          </a:p>
        </p:txBody>
      </p:sp>
      <p:pic>
        <p:nvPicPr>
          <p:cNvPr id="4" name="Picture 3" descr="plotPCA_Lmajor_proc_metac_Combatcorrection_201311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8" y="1329231"/>
            <a:ext cx="4407408" cy="4407408"/>
          </a:xfrm>
          <a:prstGeom prst="rect">
            <a:avLst/>
          </a:prstGeom>
        </p:spPr>
      </p:pic>
      <p:pic>
        <p:nvPicPr>
          <p:cNvPr id="5" name="Picture 4" descr="heatmap_Lmajor_proc_metac_Combatcorrection_201311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776" y="1383271"/>
            <a:ext cx="4754880" cy="4754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58021" y="1756296"/>
            <a:ext cx="11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8970" y="5435483"/>
            <a:ext cx="89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5607332" y="4971671"/>
            <a:ext cx="256721" cy="4638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161032" y="2125628"/>
            <a:ext cx="391838" cy="5224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35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869"/>
            <a:ext cx="8229600" cy="634970"/>
          </a:xfrm>
        </p:spPr>
        <p:txBody>
          <a:bodyPr>
            <a:noAutofit/>
          </a:bodyPr>
          <a:lstStyle/>
          <a:p>
            <a:r>
              <a:rPr lang="en-US" sz="3200" dirty="0" smtClean="0"/>
              <a:t>Effect of adjusting for batch on DE analysis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22376"/>
              </p:ext>
            </p:extLst>
          </p:nvPr>
        </p:nvGraphicFramePr>
        <p:xfrm>
          <a:off x="2013235" y="1904906"/>
          <a:ext cx="4904723" cy="18547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040"/>
                <a:gridCol w="1380696"/>
                <a:gridCol w="1561987"/>
              </a:tblGrid>
              <a:tr h="2805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sig genes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2-fold+ genes</a:t>
                      </a:r>
                      <a:endParaRPr lang="en-US" sz="1400" dirty="0"/>
                    </a:p>
                  </a:txBody>
                  <a:tcPr/>
                </a:tc>
              </a:tr>
              <a:tr h="2579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correction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42215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limma</a:t>
                      </a:r>
                      <a:r>
                        <a:rPr lang="en-US" sz="1400" dirty="0" smtClean="0"/>
                        <a:t> model</a:t>
                      </a:r>
                      <a:r>
                        <a:rPr lang="en-US" sz="1400" baseline="0" dirty="0" smtClean="0"/>
                        <a:t> correction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108</a:t>
                      </a:r>
                      <a:endParaRPr lang="en-US" sz="1400" dirty="0"/>
                    </a:p>
                  </a:txBody>
                  <a:tcPr/>
                </a:tc>
              </a:tr>
              <a:tr h="2579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Combat correction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68</a:t>
                      </a:r>
                      <a:endParaRPr lang="en-US" sz="1400" dirty="0"/>
                    </a:p>
                  </a:txBody>
                  <a:tcPr/>
                </a:tc>
              </a:tr>
              <a:tr h="4385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Combat</a:t>
                      </a:r>
                      <a:r>
                        <a:rPr lang="en-US" sz="1400" baseline="0" dirty="0" smtClean="0"/>
                        <a:t> + </a:t>
                      </a:r>
                      <a:r>
                        <a:rPr lang="en-US" sz="1400" baseline="0" dirty="0" err="1" smtClean="0"/>
                        <a:t>limma</a:t>
                      </a:r>
                      <a:r>
                        <a:rPr lang="en-US" sz="1400" baseline="0" dirty="0" smtClean="0"/>
                        <a:t> model correction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02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79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RNA-seq Data Analysis Pipeline</a:t>
            </a:r>
            <a:endParaRPr lang="en-US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654541" y="1339036"/>
            <a:ext cx="1475154" cy="10837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FastQC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chemeClr val="tx1"/>
                </a:solidFill>
                <a:cs typeface="Courier New"/>
              </a:rPr>
              <a:t>assess quality</a:t>
            </a:r>
            <a:endParaRPr lang="en-US" sz="1200" dirty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59390" y="1339036"/>
            <a:ext cx="1475154" cy="10837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TopHat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cs typeface="Courier New"/>
              </a:rPr>
              <a:t>align reads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cs typeface="Courier New"/>
              </a:rPr>
              <a:t>identify splice junctions</a:t>
            </a:r>
            <a:endParaRPr lang="en-US" sz="1200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42189" y="1339036"/>
            <a:ext cx="2030047" cy="10837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Htseq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count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cs typeface="Courier New"/>
              </a:rPr>
              <a:t>generate count table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endParaRPr lang="en-US" sz="1200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37695" y="5028554"/>
            <a:ext cx="1475154" cy="10837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ComBat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cs typeface="Courier New"/>
              </a:rPr>
              <a:t>adjust data for batch effects </a:t>
            </a:r>
            <a:endParaRPr lang="en-US" sz="1200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59390" y="3944821"/>
            <a:ext cx="1914764" cy="10837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voom-limma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cs typeface="Courier New"/>
              </a:rPr>
              <a:t>log2 transform counts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cs typeface="Courier New"/>
              </a:rPr>
              <a:t>conduct differential expression analysis</a:t>
            </a:r>
            <a:endParaRPr lang="en-US" sz="1200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943" y="3944821"/>
            <a:ext cx="1657853" cy="10837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GSEA/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GOseq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cs typeface="Courier New"/>
              </a:rPr>
              <a:t>identify enriched GO categories and KEGG pathways</a:t>
            </a:r>
            <a:endParaRPr lang="en-US" sz="1200" dirty="0">
              <a:solidFill>
                <a:srgbClr val="000000"/>
              </a:solidFill>
              <a:cs typeface="Courier New"/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1"/>
          </p:cNvCxnSpPr>
          <p:nvPr/>
        </p:nvCxnSpPr>
        <p:spPr>
          <a:xfrm>
            <a:off x="1392118" y="2422769"/>
            <a:ext cx="884116" cy="5418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2129695" y="1880903"/>
            <a:ext cx="212969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2"/>
          </p:cNvCxnSpPr>
          <p:nvPr/>
        </p:nvCxnSpPr>
        <p:spPr>
          <a:xfrm flipV="1">
            <a:off x="4112849" y="2422769"/>
            <a:ext cx="884118" cy="5418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5734544" y="1880903"/>
            <a:ext cx="60764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54541" y="3944821"/>
            <a:ext cx="1846388" cy="10837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PCA/heatmap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cs typeface="Courier New"/>
              </a:rPr>
              <a:t>assess batch effects</a:t>
            </a:r>
            <a:endParaRPr lang="en-US" sz="1200" dirty="0">
              <a:solidFill>
                <a:srgbClr val="000000"/>
              </a:solidFill>
              <a:cs typeface="Courier New"/>
            </a:endParaRPr>
          </a:p>
        </p:txBody>
      </p:sp>
      <p:cxnSp>
        <p:nvCxnSpPr>
          <p:cNvPr id="27" name="Straight Arrow Connector 26"/>
          <p:cNvCxnSpPr>
            <a:stCxn id="9" idx="3"/>
            <a:endCxn id="10" idx="1"/>
          </p:cNvCxnSpPr>
          <p:nvPr/>
        </p:nvCxnSpPr>
        <p:spPr>
          <a:xfrm>
            <a:off x="6174154" y="4486688"/>
            <a:ext cx="60778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9" idx="1"/>
          </p:cNvCxnSpPr>
          <p:nvPr/>
        </p:nvCxnSpPr>
        <p:spPr>
          <a:xfrm>
            <a:off x="2500929" y="4486688"/>
            <a:ext cx="175846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8" idx="1"/>
          </p:cNvCxnSpPr>
          <p:nvPr/>
        </p:nvCxnSpPr>
        <p:spPr>
          <a:xfrm>
            <a:off x="1577735" y="5028554"/>
            <a:ext cx="1059960" cy="5418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9" idx="2"/>
          </p:cNvCxnSpPr>
          <p:nvPr/>
        </p:nvCxnSpPr>
        <p:spPr>
          <a:xfrm flipV="1">
            <a:off x="4112849" y="5028554"/>
            <a:ext cx="1103923" cy="5418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78035" y="3248649"/>
            <a:ext cx="287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/>
              <a:t>remove genes with zero/low counts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err="1" smtClean="0"/>
              <a:t>quantile</a:t>
            </a:r>
            <a:r>
              <a:rPr lang="en-US" sz="1200" dirty="0" smtClean="0"/>
              <a:t> normalization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76234" y="2422769"/>
            <a:ext cx="1836615" cy="10837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Trimmomatic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cs typeface="Courier New"/>
              </a:rPr>
              <a:t>remove low quality reads</a:t>
            </a:r>
            <a:endParaRPr lang="en-US" sz="1200" dirty="0">
              <a:solidFill>
                <a:srgbClr val="000000"/>
              </a:solidFill>
              <a:cs typeface="Courier New"/>
            </a:endParaRPr>
          </a:p>
        </p:txBody>
      </p:sp>
      <p:cxnSp>
        <p:nvCxnSpPr>
          <p:cNvPr id="65" name="Elbow Connector 64"/>
          <p:cNvCxnSpPr>
            <a:stCxn id="7" idx="3"/>
            <a:endCxn id="25" idx="1"/>
          </p:cNvCxnSpPr>
          <p:nvPr/>
        </p:nvCxnSpPr>
        <p:spPr>
          <a:xfrm flipH="1">
            <a:off x="654541" y="1880903"/>
            <a:ext cx="7717695" cy="2605785"/>
          </a:xfrm>
          <a:prstGeom prst="bentConnector5">
            <a:avLst>
              <a:gd name="adj1" fmla="val -2962"/>
              <a:gd name="adj2" fmla="val 71370"/>
              <a:gd name="adj3" fmla="val 10296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05690" y="3829539"/>
            <a:ext cx="5617309" cy="2364154"/>
          </a:xfrm>
          <a:prstGeom prst="rect">
            <a:avLst/>
          </a:prstGeom>
          <a:noFill/>
          <a:ln w="76200" cmpd="sng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9868"/>
            <a:ext cx="9144000" cy="1012339"/>
          </a:xfrm>
        </p:spPr>
        <p:txBody>
          <a:bodyPr>
            <a:noAutofit/>
          </a:bodyPr>
          <a:lstStyle/>
          <a:p>
            <a:r>
              <a:rPr lang="en-US" sz="3600" dirty="0" smtClean="0"/>
              <a:t>Assessment of batch effects is crucial when analyzing high-throughput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4865"/>
            <a:ext cx="8229600" cy="463582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Batch effects = non-biological sources of variability</a:t>
            </a:r>
          </a:p>
          <a:p>
            <a:pPr lvl="1"/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processing date</a:t>
            </a:r>
          </a:p>
          <a:p>
            <a:pPr lvl="1"/>
            <a:r>
              <a:rPr lang="en-US" dirty="0" smtClean="0"/>
              <a:t>reagent batch</a:t>
            </a:r>
          </a:p>
          <a:p>
            <a:pPr lvl="1"/>
            <a:r>
              <a:rPr lang="en-US" dirty="0" smtClean="0"/>
              <a:t>flow cell/lane (minor source)</a:t>
            </a:r>
          </a:p>
          <a:p>
            <a:r>
              <a:rPr lang="en-US" dirty="0" smtClean="0"/>
              <a:t>Account for batch effects to increase statistical power for detection of true biological effects</a:t>
            </a:r>
          </a:p>
          <a:p>
            <a:r>
              <a:rPr lang="en-US" dirty="0"/>
              <a:t>Normalization does not remove, and may even </a:t>
            </a:r>
            <a:r>
              <a:rPr lang="en-US" dirty="0" smtClean="0"/>
              <a:t>worsen</a:t>
            </a:r>
          </a:p>
          <a:p>
            <a:r>
              <a:rPr lang="en-US" dirty="0" smtClean="0"/>
              <a:t>We use date as a surrogate to capture many of the sources of technical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9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batch effects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components analysis</a:t>
            </a:r>
          </a:p>
          <a:p>
            <a:pPr lvl="1"/>
            <a:r>
              <a:rPr lang="en-US" dirty="0" smtClean="0"/>
              <a:t>Numerical association with batch</a:t>
            </a:r>
          </a:p>
          <a:p>
            <a:pPr lvl="1"/>
            <a:r>
              <a:rPr lang="en-US" dirty="0" smtClean="0"/>
              <a:t>Plot principal components</a:t>
            </a:r>
          </a:p>
          <a:p>
            <a:pPr lvl="1"/>
            <a:r>
              <a:rPr lang="en-US" smtClean="0"/>
              <a:t>(View </a:t>
            </a:r>
            <a:r>
              <a:rPr lang="en-US" dirty="0" smtClean="0"/>
              <a:t>distribution of samples across </a:t>
            </a:r>
            <a:r>
              <a:rPr lang="en-US" smtClean="0"/>
              <a:t>individual PCs)</a:t>
            </a:r>
            <a:endParaRPr lang="en-US" dirty="0" smtClean="0"/>
          </a:p>
          <a:p>
            <a:r>
              <a:rPr lang="en-US" dirty="0" err="1" smtClean="0"/>
              <a:t>Heatmap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0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48628" y="-27020"/>
            <a:ext cx="9431122" cy="9051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eishmania_lifecycle_Kaye_20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11" y="188229"/>
            <a:ext cx="6078261" cy="598058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792746" y="1192667"/>
            <a:ext cx="1604105" cy="986228"/>
          </a:xfrm>
          <a:prstGeom prst="roundRect">
            <a:avLst/>
          </a:prstGeom>
          <a:noFill/>
          <a:ln w="38100" cmpd="sng">
            <a:solidFill>
              <a:srgbClr val="00CC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97337" y="5182589"/>
            <a:ext cx="1243071" cy="986228"/>
          </a:xfrm>
          <a:prstGeom prst="roundRect">
            <a:avLst/>
          </a:prstGeom>
          <a:noFill/>
          <a:ln w="38100" cmpd="sng">
            <a:solidFill>
              <a:srgbClr val="00CC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437662" y="4622332"/>
            <a:ext cx="1243071" cy="986228"/>
          </a:xfrm>
          <a:prstGeom prst="roundRect">
            <a:avLst/>
          </a:prstGeom>
          <a:noFill/>
          <a:ln w="38100" cmpd="sng">
            <a:solidFill>
              <a:srgbClr val="00CC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491988" y="459339"/>
            <a:ext cx="2026746" cy="773858"/>
          </a:xfrm>
          <a:prstGeom prst="roundRect">
            <a:avLst/>
          </a:prstGeom>
          <a:noFill/>
          <a:ln w="38100" cmpd="sng">
            <a:solidFill>
              <a:srgbClr val="00CC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75311" y="4365236"/>
            <a:ext cx="1243071" cy="930673"/>
          </a:xfrm>
          <a:prstGeom prst="roundRect">
            <a:avLst/>
          </a:prstGeom>
          <a:noFill/>
          <a:ln w="38100" cmpd="sng">
            <a:solidFill>
              <a:srgbClr val="00CC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7255" y="6010244"/>
            <a:ext cx="423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adapted from Kaye &amp; Scott,  2011 </a:t>
            </a:r>
            <a:r>
              <a:rPr lang="en-US" sz="1200" i="1" dirty="0" smtClean="0"/>
              <a:t>Nature Rev </a:t>
            </a:r>
            <a:r>
              <a:rPr lang="en-US" sz="1200" i="1" dirty="0" err="1" smtClean="0"/>
              <a:t>Microbiol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0335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Table and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277" y="1643192"/>
            <a:ext cx="7436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&gt; head</a:t>
            </a:r>
            <a:r>
              <a:rPr lang="en-US" sz="1200" dirty="0"/>
              <a:t>(</a:t>
            </a:r>
            <a:r>
              <a:rPr lang="en-US" sz="1200" dirty="0" err="1"/>
              <a:t>countsTable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           HPGL0075 HPGL0076 HPGL0096 HPGL0097 HPGL0098 HPGL0164 HPGL0165 HPGL0192 HPGL0193</a:t>
            </a:r>
          </a:p>
          <a:p>
            <a:r>
              <a:rPr lang="en-US" sz="1200" dirty="0"/>
              <a:t>exon_LmjF.01.0010-1      410      514     1056     1143     2151     1141     1582     1225     2134</a:t>
            </a:r>
          </a:p>
          <a:p>
            <a:r>
              <a:rPr lang="en-US" sz="1200" dirty="0"/>
              <a:t>exon_LmjF.01.0020-1      696      702     1350      838     1158      536      489      873      929</a:t>
            </a:r>
          </a:p>
          <a:p>
            <a:r>
              <a:rPr lang="en-US" sz="1200" dirty="0"/>
              <a:t>exon_LmjF.01.0030-1      892      833     1748     1168     1035      600      346      942     1127</a:t>
            </a:r>
          </a:p>
          <a:p>
            <a:r>
              <a:rPr lang="en-US" sz="1200" dirty="0"/>
              <a:t>exon_LmjF.01.0040-1      478      400      860      572      642      437      327      402      517</a:t>
            </a:r>
          </a:p>
          <a:p>
            <a:r>
              <a:rPr lang="en-US" sz="1200" dirty="0"/>
              <a:t>exon_LmjF.01.0050-1      885     1010     1760     1979     2708     1448     1993     1322     2999</a:t>
            </a:r>
          </a:p>
          <a:p>
            <a:r>
              <a:rPr lang="en-US" sz="1200" dirty="0"/>
              <a:t>exon_LmjF.01.0060-1      815      860     1215      669      741      327      342      652      598</a:t>
            </a:r>
          </a:p>
          <a:p>
            <a:r>
              <a:rPr lang="en-US" sz="1200" dirty="0"/>
              <a:t>                    HPGL0228 HPGL0229 HPGL0230</a:t>
            </a:r>
          </a:p>
          <a:p>
            <a:r>
              <a:rPr lang="en-US" sz="1200" dirty="0"/>
              <a:t>exon_LmjF.01.0010-1     1163     1948     1943</a:t>
            </a:r>
          </a:p>
          <a:p>
            <a:r>
              <a:rPr lang="en-US" sz="1200" dirty="0"/>
              <a:t>exon_LmjF.01.0020-1     1260      741      958</a:t>
            </a:r>
          </a:p>
          <a:p>
            <a:r>
              <a:rPr lang="en-US" sz="1200" dirty="0"/>
              <a:t>exon_LmjF.01.0030-1     1992     1156     1237</a:t>
            </a:r>
          </a:p>
          <a:p>
            <a:r>
              <a:rPr lang="en-US" sz="1200" dirty="0"/>
              <a:t>exon_LmjF.01.0040-1      664      400      447</a:t>
            </a:r>
          </a:p>
          <a:p>
            <a:r>
              <a:rPr lang="en-US" sz="1200" dirty="0"/>
              <a:t>exon_LmjF.01.0050-1     2633     2547     2728</a:t>
            </a:r>
          </a:p>
          <a:p>
            <a:r>
              <a:rPr lang="en-US" sz="1200" dirty="0"/>
              <a:t>exon_LmjF.01.0060-1     1138      587      637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999" y="3340113"/>
            <a:ext cx="2590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 design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sampleID</a:t>
            </a:r>
            <a:r>
              <a:rPr lang="en-US" sz="1200" dirty="0"/>
              <a:t>  condition batch</a:t>
            </a:r>
          </a:p>
          <a:p>
            <a:r>
              <a:rPr lang="en-US" sz="1200" dirty="0"/>
              <a:t>1  HPGL0075  procyclic     A</a:t>
            </a:r>
          </a:p>
          <a:p>
            <a:r>
              <a:rPr lang="en-US" sz="1200" dirty="0"/>
              <a:t>2  HPGL0076 metacyclic     A</a:t>
            </a:r>
          </a:p>
          <a:p>
            <a:r>
              <a:rPr lang="en-US" sz="1200" dirty="0"/>
              <a:t>3  HPGL0096  procyclic     B</a:t>
            </a:r>
          </a:p>
          <a:p>
            <a:r>
              <a:rPr lang="en-US" sz="1200" dirty="0"/>
              <a:t>4  HPGL0097 metacyclic     B</a:t>
            </a:r>
          </a:p>
          <a:p>
            <a:r>
              <a:rPr lang="en-US" sz="1200" dirty="0"/>
              <a:t>5  HPGL0098 metacyclic     B</a:t>
            </a:r>
          </a:p>
          <a:p>
            <a:r>
              <a:rPr lang="en-US" sz="1200" dirty="0"/>
              <a:t>6  HPGL0164  procyclic     C</a:t>
            </a:r>
          </a:p>
          <a:p>
            <a:r>
              <a:rPr lang="en-US" sz="1200" dirty="0"/>
              <a:t>7  HPGL0165 metacyclic     C</a:t>
            </a:r>
          </a:p>
          <a:p>
            <a:r>
              <a:rPr lang="en-US" sz="1200" dirty="0"/>
              <a:t>8  HPGL0192  procyclic     D</a:t>
            </a:r>
          </a:p>
          <a:p>
            <a:r>
              <a:rPr lang="en-US" sz="1200" dirty="0"/>
              <a:t>9  HPGL0193 metacyclic     D</a:t>
            </a:r>
          </a:p>
          <a:p>
            <a:r>
              <a:rPr lang="en-US" sz="1200" dirty="0"/>
              <a:t>10 HPGL0228  procyclic     E</a:t>
            </a:r>
          </a:p>
          <a:p>
            <a:r>
              <a:rPr lang="en-US" sz="1200" dirty="0"/>
              <a:t>11 HPGL0229 metacyclic     E</a:t>
            </a:r>
          </a:p>
          <a:p>
            <a:r>
              <a:rPr lang="en-US" sz="1200" dirty="0"/>
              <a:t>12 HPGL0230 metacyclic     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277" y="4835769"/>
            <a:ext cx="36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 dim(</a:t>
            </a:r>
            <a:r>
              <a:rPr lang="en-US" sz="1200" dirty="0" err="1"/>
              <a:t>countsTable</a:t>
            </a:r>
            <a:r>
              <a:rPr lang="en-US" sz="1200" dirty="0"/>
              <a:t>)</a:t>
            </a:r>
          </a:p>
          <a:p>
            <a:r>
              <a:rPr lang="en-US" sz="1200" dirty="0"/>
              <a:t>[1] 10156    </a:t>
            </a:r>
            <a:r>
              <a:rPr lang="en-US" sz="1200" dirty="0" smtClean="0"/>
              <a:t>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056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9008"/>
            <a:ext cx="8229600" cy="1012339"/>
          </a:xfrm>
        </p:spPr>
        <p:txBody>
          <a:bodyPr>
            <a:noAutofit/>
          </a:bodyPr>
          <a:lstStyle/>
          <a:p>
            <a:r>
              <a:rPr lang="en-US" sz="3600" dirty="0" smtClean="0"/>
              <a:t>Filtering, normalization, and computation of principal components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994" y="2486542"/>
            <a:ext cx="5626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otPCA_Lmajor_proc_metac_nocorrection_201311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0" y="1323236"/>
            <a:ext cx="4404993" cy="4404993"/>
          </a:xfrm>
          <a:prstGeom prst="rect">
            <a:avLst/>
          </a:prstGeom>
        </p:spPr>
      </p:pic>
      <p:pic>
        <p:nvPicPr>
          <p:cNvPr id="7" name="Picture 6" descr="heatmap_Lmajor_proc_metac_nocorrection_201311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40" y="1512207"/>
            <a:ext cx="4747636" cy="4747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PCA Plot and </a:t>
            </a:r>
            <a:r>
              <a:rPr lang="en-US" dirty="0" err="1" smtClean="0"/>
              <a:t>Heatmap</a:t>
            </a:r>
            <a:r>
              <a:rPr lang="en-US" dirty="0" smtClean="0"/>
              <a:t>: no correction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09389" y="1891396"/>
            <a:ext cx="11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7362" y="5557073"/>
            <a:ext cx="89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cxnSp>
        <p:nvCxnSpPr>
          <p:cNvPr id="5" name="Straight Arrow Connector 4"/>
          <p:cNvCxnSpPr>
            <a:stCxn id="8" idx="0"/>
          </p:cNvCxnSpPr>
          <p:nvPr/>
        </p:nvCxnSpPr>
        <p:spPr>
          <a:xfrm flipV="1">
            <a:off x="5485724" y="5093261"/>
            <a:ext cx="256721" cy="4638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012400" y="2260728"/>
            <a:ext cx="391838" cy="5224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6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8150"/>
            <a:ext cx="8229600" cy="2796565"/>
          </a:xfrm>
        </p:spPr>
        <p:txBody>
          <a:bodyPr>
            <a:normAutofit/>
          </a:bodyPr>
          <a:lstStyle/>
          <a:p>
            <a:r>
              <a:rPr lang="en-US" dirty="0" smtClean="0"/>
              <a:t>So there are significant </a:t>
            </a:r>
            <a:br>
              <a:rPr lang="en-US" dirty="0" smtClean="0"/>
            </a:br>
            <a:r>
              <a:rPr lang="en-US" dirty="0" smtClean="0"/>
              <a:t>batch effects 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now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PR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6096</TotalTime>
  <Words>513</Words>
  <Application>Microsoft Macintosh PowerPoint</Application>
  <PresentationFormat>On-screen Show (4:3)</PresentationFormat>
  <Paragraphs>109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MPRI</vt:lpstr>
      <vt:lpstr>Evaluating and correcting for batch effects in RNA-seq data</vt:lpstr>
      <vt:lpstr>RNA-seq Data Analysis Pipeline</vt:lpstr>
      <vt:lpstr>Assessment of batch effects is crucial when analyzing high-throughput data</vt:lpstr>
      <vt:lpstr>Evaluate batch effects </vt:lpstr>
      <vt:lpstr>PowerPoint Presentation</vt:lpstr>
      <vt:lpstr>Count Table and Design</vt:lpstr>
      <vt:lpstr>Filtering, normalization, and computation of principal components</vt:lpstr>
      <vt:lpstr>PCA Plot and Heatmap: no correction</vt:lpstr>
      <vt:lpstr>So there are significant  batch effects …  now what?</vt:lpstr>
      <vt:lpstr>Method 1: Use batch as a factor in the limma model</vt:lpstr>
      <vt:lpstr>PCA Plot and Heatmap: limma model correction</vt:lpstr>
      <vt:lpstr>Method 2: Combat correction</vt:lpstr>
      <vt:lpstr>PCA Plot and Heatmap: Combat correction</vt:lpstr>
      <vt:lpstr>Effect of adjusting for batch on DE analysis</vt:lpstr>
    </vt:vector>
  </TitlesOfParts>
  <Company>University of Maryland, College Park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Plans for Lminfectome R01</dc:title>
  <dc:creator>Laura Dillon</dc:creator>
  <cp:lastModifiedBy>Laura Dillon</cp:lastModifiedBy>
  <cp:revision>428</cp:revision>
  <dcterms:created xsi:type="dcterms:W3CDTF">2012-03-21T14:47:43Z</dcterms:created>
  <dcterms:modified xsi:type="dcterms:W3CDTF">2013-11-06T15:33:03Z</dcterms:modified>
</cp:coreProperties>
</file>