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6" r:id="rId4"/>
    <p:sldId id="267" r:id="rId5"/>
    <p:sldId id="269" r:id="rId6"/>
    <p:sldId id="259" r:id="rId7"/>
    <p:sldId id="260" r:id="rId8"/>
    <p:sldId id="261" r:id="rId9"/>
    <p:sldId id="270" r:id="rId10"/>
    <p:sldId id="271" r:id="rId11"/>
    <p:sldId id="273" r:id="rId12"/>
    <p:sldId id="262" r:id="rId13"/>
    <p:sldId id="263" r:id="rId14"/>
    <p:sldId id="264" r:id="rId15"/>
    <p:sldId id="275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3112-5B2C-5246-AEA1-D1752432DE70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17E4B-1C5A-0C47-A1F0-664D9837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6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435B-281E-D243-A9B8-B4FAA06B9561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67E-84CD-4649-BEF0-A78242D5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935" y="1445085"/>
            <a:ext cx="8344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Unannotated</a:t>
            </a:r>
            <a:r>
              <a:rPr lang="en-US" sz="3600" dirty="0">
                <a:latin typeface="Arial"/>
                <a:cs typeface="Arial"/>
              </a:rPr>
              <a:t> RNA-</a:t>
            </a:r>
            <a:r>
              <a:rPr lang="en-US" sz="3600" dirty="0" err="1">
                <a:latin typeface="Arial"/>
                <a:cs typeface="Arial"/>
              </a:rPr>
              <a:t>Seq</a:t>
            </a:r>
            <a:r>
              <a:rPr lang="en-US" sz="3600" dirty="0">
                <a:latin typeface="Arial"/>
                <a:cs typeface="Arial"/>
              </a:rPr>
              <a:t> transcripts and long noncoding RNA detection: </a:t>
            </a:r>
            <a:r>
              <a:rPr lang="en-US" sz="3600" dirty="0" err="1">
                <a:latin typeface="Arial"/>
                <a:cs typeface="Arial"/>
              </a:rPr>
              <a:t>RNAcode</a:t>
            </a:r>
            <a:r>
              <a:rPr lang="en-US" sz="3600" dirty="0">
                <a:latin typeface="Arial"/>
                <a:cs typeface="Arial"/>
              </a:rPr>
              <a:t> and </a:t>
            </a:r>
            <a:r>
              <a:rPr lang="en-US" sz="3600" dirty="0" smtClean="0">
                <a:latin typeface="Arial"/>
                <a:cs typeface="Arial"/>
              </a:rPr>
              <a:t>CPAT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BYOB - Oct. 8, 2013</a:t>
            </a:r>
          </a:p>
          <a:p>
            <a:r>
              <a:rPr lang="en-US" sz="3200" dirty="0" smtClean="0">
                <a:latin typeface="Arial"/>
                <a:cs typeface="Arial"/>
              </a:rPr>
              <a:t>Kevin Nyberg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28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"/>
            <a:ext cx="9144000" cy="3394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352" y="3656414"/>
            <a:ext cx="799080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</a:t>
            </a:r>
            <a:r>
              <a:rPr lang="en-US" sz="2200" b="1" dirty="0" smtClean="0"/>
              <a:t>ogistic regression model to identify protein-coding transcripts</a:t>
            </a:r>
          </a:p>
          <a:p>
            <a:pPr marL="342900" indent="-342900">
              <a:buAutoNum type="arabicParenR"/>
            </a:pPr>
            <a:r>
              <a:rPr lang="en-US" sz="2200" b="1" dirty="0" smtClean="0"/>
              <a:t>ORF length</a:t>
            </a:r>
          </a:p>
          <a:p>
            <a:pPr marL="342900" indent="-342900">
              <a:buAutoNum type="arabicParenR"/>
            </a:pPr>
            <a:r>
              <a:rPr lang="en-US" sz="2200" b="1" dirty="0" smtClean="0"/>
              <a:t>ORF coverage (% transcript covered by ORF)</a:t>
            </a:r>
          </a:p>
          <a:p>
            <a:pPr marL="342900" indent="-342900">
              <a:buAutoNum type="arabicParenR"/>
            </a:pPr>
            <a:r>
              <a:rPr lang="en-US" sz="2200" b="1" dirty="0" err="1" smtClean="0"/>
              <a:t>Fickett’s</a:t>
            </a:r>
            <a:r>
              <a:rPr lang="en-US" sz="2200" b="1" dirty="0" smtClean="0"/>
              <a:t> score – nucleotide composition and codon usage</a:t>
            </a:r>
          </a:p>
          <a:p>
            <a:pPr marL="342900" indent="-342900">
              <a:buAutoNum type="arabicParenR"/>
            </a:pPr>
            <a:r>
              <a:rPr lang="en-US" sz="2200" b="1" dirty="0" err="1" smtClean="0"/>
              <a:t>Hexamer</a:t>
            </a:r>
            <a:r>
              <a:rPr lang="en-US" sz="2200" b="1" dirty="0" smtClean="0"/>
              <a:t> frequencies</a:t>
            </a:r>
          </a:p>
          <a:p>
            <a:pPr marL="342900" indent="-342900">
              <a:buAutoNum type="arabicParenR"/>
            </a:pPr>
            <a:endParaRPr lang="en-US" sz="2200" b="1" dirty="0"/>
          </a:p>
          <a:p>
            <a:r>
              <a:rPr lang="en-US" sz="2200" b="1" dirty="0" smtClean="0"/>
              <a:t>CPAT is trained on a given set of protein and noncoding sequences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6894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89" y="70564"/>
            <a:ext cx="865063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CPAT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3354" y="934982"/>
            <a:ext cx="73910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</a:t>
            </a:r>
            <a:r>
              <a:rPr lang="en-US" sz="2400" dirty="0" smtClean="0"/>
              <a:t>: multi-</a:t>
            </a:r>
            <a:r>
              <a:rPr lang="en-US" sz="2400" dirty="0" err="1" smtClean="0"/>
              <a:t>fasta</a:t>
            </a:r>
            <a:r>
              <a:rPr lang="en-US" sz="2400" dirty="0" smtClean="0"/>
              <a:t> file of transcript sequences</a:t>
            </a:r>
          </a:p>
          <a:p>
            <a:r>
              <a:rPr lang="en-US" sz="2400" dirty="0" smtClean="0"/>
              <a:t>If creating a training set, need </a:t>
            </a:r>
            <a:r>
              <a:rPr lang="en-US" sz="2400" dirty="0" err="1" smtClean="0"/>
              <a:t>multifasta</a:t>
            </a:r>
            <a:r>
              <a:rPr lang="en-US" sz="2400" dirty="0" smtClean="0"/>
              <a:t> files of protein-coding and noncoding transcripts</a:t>
            </a:r>
          </a:p>
          <a:p>
            <a:endParaRPr lang="en-US" sz="2400" dirty="0"/>
          </a:p>
          <a:p>
            <a:r>
              <a:rPr lang="en-US" sz="2400" b="1" dirty="0" smtClean="0"/>
              <a:t>Command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cpat.py</a:t>
            </a:r>
            <a:r>
              <a:rPr lang="en-US" dirty="0" smtClean="0"/>
              <a:t> --gene </a:t>
            </a:r>
            <a:r>
              <a:rPr lang="en-US" dirty="0" err="1" smtClean="0"/>
              <a:t>input.fasta</a:t>
            </a:r>
            <a:r>
              <a:rPr lang="en-US" dirty="0" smtClean="0"/>
              <a:t> --</a:t>
            </a:r>
            <a:r>
              <a:rPr lang="en-US" dirty="0" err="1" smtClean="0"/>
              <a:t>outfile</a:t>
            </a:r>
            <a:r>
              <a:rPr lang="en-US" dirty="0" smtClean="0"/>
              <a:t> </a:t>
            </a:r>
            <a:r>
              <a:rPr lang="en-US" dirty="0" err="1" smtClean="0"/>
              <a:t>output.txt</a:t>
            </a:r>
            <a:r>
              <a:rPr lang="en-US" dirty="0" smtClean="0"/>
              <a:t> --hex </a:t>
            </a:r>
            <a:r>
              <a:rPr lang="en-US" dirty="0" err="1" smtClean="0"/>
              <a:t>Hexamer_frequencies.tab</a:t>
            </a:r>
            <a:r>
              <a:rPr lang="en-US" dirty="0" smtClean="0"/>
              <a:t> --</a:t>
            </a:r>
            <a:r>
              <a:rPr lang="en-US" dirty="0" err="1" smtClean="0"/>
              <a:t>logitModel</a:t>
            </a:r>
            <a:r>
              <a:rPr lang="en-US" dirty="0" smtClean="0"/>
              <a:t> </a:t>
            </a:r>
            <a:r>
              <a:rPr lang="en-US" dirty="0" err="1" smtClean="0"/>
              <a:t>training_data.RData</a:t>
            </a:r>
            <a:endParaRPr lang="en-US" dirty="0" smtClean="0"/>
          </a:p>
          <a:p>
            <a:endParaRPr lang="en-US" sz="2400" dirty="0"/>
          </a:p>
          <a:p>
            <a:r>
              <a:rPr lang="en-US" sz="2400" b="1" dirty="0" smtClean="0"/>
              <a:t>Output</a:t>
            </a:r>
            <a:r>
              <a:rPr lang="en-US" sz="2400" dirty="0" smtClean="0"/>
              <a:t>: Protein coding probability.  Determine cutoff empirically using training data (sensitivity vs. specificity)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23353" y="5255886"/>
            <a:ext cx="8167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Run: python </a:t>
            </a:r>
            <a:r>
              <a:rPr lang="en-US" dirty="0" err="1" smtClean="0"/>
              <a:t>cpat.py</a:t>
            </a:r>
            <a:r>
              <a:rPr lang="en-US" dirty="0" smtClean="0"/>
              <a:t> --gene </a:t>
            </a:r>
            <a:r>
              <a:rPr lang="en-US" dirty="0" err="1" smtClean="0"/>
              <a:t>BYOB</a:t>
            </a:r>
            <a:r>
              <a:rPr lang="en-US" dirty="0" err="1" smtClean="0"/>
              <a:t>.fasta</a:t>
            </a:r>
            <a:r>
              <a:rPr lang="en-US" dirty="0" smtClean="0"/>
              <a:t> --</a:t>
            </a:r>
            <a:r>
              <a:rPr lang="en-US" dirty="0" err="1" smtClean="0"/>
              <a:t>outfile</a:t>
            </a:r>
            <a:r>
              <a:rPr lang="en-US" dirty="0" smtClean="0"/>
              <a:t> </a:t>
            </a:r>
            <a:r>
              <a:rPr lang="en-US" dirty="0" err="1" smtClean="0"/>
              <a:t>BYOB_CPAT_out</a:t>
            </a:r>
            <a:r>
              <a:rPr lang="en-US" dirty="0" smtClean="0"/>
              <a:t> --hex </a:t>
            </a:r>
            <a:r>
              <a:rPr lang="en-US" dirty="0" err="1" smtClean="0"/>
              <a:t>fly_Hexame.tab</a:t>
            </a:r>
            <a:r>
              <a:rPr lang="en-US" dirty="0" smtClean="0"/>
              <a:t> --</a:t>
            </a:r>
            <a:r>
              <a:rPr lang="en-US" dirty="0" err="1" smtClean="0"/>
              <a:t>logitModel</a:t>
            </a:r>
            <a:r>
              <a:rPr lang="en-US" dirty="0" smtClean="0"/>
              <a:t> </a:t>
            </a:r>
            <a:r>
              <a:rPr lang="en-US" dirty="0" err="1" smtClean="0"/>
              <a:t>fly_train.Rdata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Cutoff is 0.39 for </a:t>
            </a:r>
            <a:r>
              <a:rPr lang="en-US" i="1" dirty="0" smtClean="0"/>
              <a:t>D. melanogaster</a:t>
            </a:r>
            <a:r>
              <a:rPr lang="en-US" dirty="0" smtClean="0"/>
              <a:t> training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3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7176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Coding Potential Assessment Tool (CPAT</a:t>
            </a:r>
            <a:r>
              <a:rPr lang="en-US" sz="2800" b="1" dirty="0" smtClean="0"/>
              <a:t>)</a:t>
            </a:r>
            <a:endParaRPr 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5696" y="2831106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</a:t>
            </a:r>
            <a:r>
              <a:rPr lang="en-US" sz="2000" u="sng" dirty="0" smtClean="0"/>
              <a:t>rotein RNAs = </a:t>
            </a:r>
            <a:r>
              <a:rPr lang="en-US" sz="2000" u="sng" dirty="0" smtClean="0"/>
              <a:t>16761</a:t>
            </a:r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554257" y="2831106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ncRNAs</a:t>
            </a:r>
            <a:r>
              <a:rPr lang="en-US" sz="2000" u="sng" dirty="0" smtClean="0"/>
              <a:t> = </a:t>
            </a:r>
            <a:r>
              <a:rPr lang="en-US" sz="2000" u="sng" dirty="0" smtClean="0"/>
              <a:t>719</a:t>
            </a:r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32526" y="3556915"/>
            <a:ext cx="205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16169 (96.5% TP)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01667" y="3556915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 (0.4% FP)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91" y="2331279"/>
            <a:ext cx="62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the </a:t>
            </a:r>
            <a:r>
              <a:rPr lang="en-US" b="1" i="1" dirty="0" smtClean="0"/>
              <a:t>D. melanogaster</a:t>
            </a:r>
            <a:r>
              <a:rPr lang="en-US" b="1" dirty="0" smtClean="0"/>
              <a:t> training set (provided by CPAT)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31503" y="2835014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Dmel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lncRNAs</a:t>
            </a:r>
            <a:r>
              <a:rPr lang="en-US" sz="2000" u="sng" dirty="0" smtClean="0"/>
              <a:t> = 1588</a:t>
            </a:r>
            <a:endParaRPr lang="en-US" sz="2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110866" y="3558729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62 (3.9% FP)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621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7176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Coding Potential Assessment Tool (CPAT</a:t>
            </a:r>
            <a:r>
              <a:rPr lang="en-US" sz="2800" b="1" dirty="0" smtClean="0"/>
              <a:t>)</a:t>
            </a:r>
            <a:endParaRPr 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8848" y="3087319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</a:t>
            </a:r>
            <a:r>
              <a:rPr lang="en-US" sz="2000" u="sng" dirty="0" smtClean="0"/>
              <a:t>rotein RNAs = </a:t>
            </a:r>
            <a:r>
              <a:rPr lang="en-US" sz="2000" u="sng" dirty="0" smtClean="0"/>
              <a:t>16761</a:t>
            </a:r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17409" y="3087319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ncRNAs</a:t>
            </a:r>
            <a:r>
              <a:rPr lang="en-US" sz="2000" u="sng" dirty="0" smtClean="0"/>
              <a:t> = </a:t>
            </a:r>
            <a:r>
              <a:rPr lang="en-US" sz="2000" u="sng" dirty="0" smtClean="0"/>
              <a:t>719</a:t>
            </a:r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95678" y="3813128"/>
            <a:ext cx="205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16736 (99.8% TP)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4819" y="3813128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(0.1% FP)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62872" y="1934769"/>
            <a:ext cx="62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</a:t>
            </a:r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 training set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oding = </a:t>
            </a:r>
            <a:r>
              <a:rPr lang="en-US" dirty="0" smtClean="0"/>
              <a:t>16761 </a:t>
            </a:r>
            <a:r>
              <a:rPr lang="en-US" dirty="0" smtClean="0"/>
              <a:t>protein RNAs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Noncoding = </a:t>
            </a:r>
            <a:r>
              <a:rPr lang="en-US" dirty="0" smtClean="0"/>
              <a:t>719 </a:t>
            </a:r>
            <a:r>
              <a:rPr lang="en-US" dirty="0" err="1" smtClean="0"/>
              <a:t>ncRNAs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4655" y="3091227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Dmel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lncRNAs</a:t>
            </a:r>
            <a:r>
              <a:rPr lang="en-US" sz="2000" u="sng" dirty="0" smtClean="0"/>
              <a:t> = 1588</a:t>
            </a:r>
            <a:endParaRPr lang="en-US" sz="2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674018" y="3814942"/>
            <a:ext cx="206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1051 (66.2% FP)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31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7176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Coding Potential Assessment Tool (CPAT</a:t>
            </a:r>
            <a:r>
              <a:rPr lang="en-US" sz="2800" b="1" dirty="0" smtClean="0"/>
              <a:t>)</a:t>
            </a:r>
            <a:endParaRPr 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8992" y="3369474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</a:t>
            </a:r>
            <a:r>
              <a:rPr lang="en-US" sz="2000" u="sng" dirty="0" smtClean="0"/>
              <a:t>rotein RNAs = </a:t>
            </a:r>
            <a:r>
              <a:rPr lang="en-US" sz="2000" u="sng" dirty="0" smtClean="0"/>
              <a:t>16761</a:t>
            </a:r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597553" y="3369474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ncRNAs</a:t>
            </a:r>
            <a:r>
              <a:rPr lang="en-US" sz="2000" u="sng" dirty="0" smtClean="0"/>
              <a:t> = </a:t>
            </a:r>
            <a:r>
              <a:rPr lang="en-US" sz="2000" u="sng" dirty="0" smtClean="0"/>
              <a:t>719</a:t>
            </a:r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75822" y="4095283"/>
            <a:ext cx="205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16335 (97.4% TP)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44963" y="4095283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 smtClean="0"/>
              <a:t> (0.1% FP)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43016" y="2216924"/>
            <a:ext cx="62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</a:t>
            </a:r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i="1" dirty="0" smtClean="0"/>
              <a:t> </a:t>
            </a:r>
            <a:r>
              <a:rPr lang="en-US" dirty="0" smtClean="0"/>
              <a:t> training set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oding = </a:t>
            </a:r>
            <a:r>
              <a:rPr lang="en-US" dirty="0" smtClean="0"/>
              <a:t>16761 </a:t>
            </a:r>
            <a:r>
              <a:rPr lang="en-US" dirty="0" smtClean="0"/>
              <a:t>protein RNAs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Noncoding = </a:t>
            </a:r>
            <a:r>
              <a:rPr lang="en-US" dirty="0" smtClean="0"/>
              <a:t>719 </a:t>
            </a:r>
            <a:r>
              <a:rPr lang="en-US" dirty="0" err="1" smtClean="0"/>
              <a:t>ncRNAs</a:t>
            </a:r>
            <a:r>
              <a:rPr lang="en-US" dirty="0" smtClean="0"/>
              <a:t> + all UTRs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4799" y="3373382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Dmel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lncRNAs</a:t>
            </a:r>
            <a:r>
              <a:rPr lang="en-US" sz="2000" u="sng" dirty="0" smtClean="0"/>
              <a:t> = 1588</a:t>
            </a:r>
            <a:endParaRPr lang="en-US" sz="2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154162" y="4097097"/>
            <a:ext cx="206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231 (14.5% FP)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56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8007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Coding Potential Assessment Tool (CPAT)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358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Very accurate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FAST. Great for high-throughput data.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Can detect novel peptides</a:t>
            </a:r>
          </a:p>
          <a:p>
            <a:endParaRPr lang="en-US" sz="2400" dirty="0" smtClean="0"/>
          </a:p>
          <a:p>
            <a:r>
              <a:rPr lang="en-US" sz="2400" dirty="0" smtClean="0"/>
              <a:t>CONS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Needs to be trained on protein-coding and noncoding datasets. Probably not great for species without annotations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Probably not great for detecting small peptides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18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728175"/>
            <a:ext cx="8013700" cy="3048000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48007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A great new review on </a:t>
            </a:r>
            <a:r>
              <a:rPr lang="en-US" sz="3200" b="1" dirty="0" err="1" smtClean="0"/>
              <a:t>lincRNA</a:t>
            </a:r>
            <a:r>
              <a:rPr lang="en-US" sz="3200" b="1" dirty="0" smtClean="0"/>
              <a:t> biology!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39769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8773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Annotation of the </a:t>
            </a:r>
            <a:r>
              <a:rPr lang="en-US" sz="2800" b="1" i="1" dirty="0" smtClean="0"/>
              <a:t>D. </a:t>
            </a:r>
            <a:r>
              <a:rPr lang="en-US" sz="2800" b="1" i="1" dirty="0" err="1" smtClean="0"/>
              <a:t>pseudoobscura</a:t>
            </a:r>
            <a:r>
              <a:rPr lang="en-US" sz="2800" b="1" dirty="0"/>
              <a:t> </a:t>
            </a:r>
            <a:r>
              <a:rPr lang="en-US" sz="2800" b="1" dirty="0" err="1" smtClean="0"/>
              <a:t>transcriptome</a:t>
            </a:r>
            <a:endParaRPr lang="en-US" sz="2800" b="1" dirty="0" smtClean="0"/>
          </a:p>
          <a:p>
            <a:pPr algn="ctr"/>
            <a:r>
              <a:rPr lang="en-US" sz="2000" b="1" dirty="0" smtClean="0"/>
              <a:t>via </a:t>
            </a:r>
            <a:r>
              <a:rPr lang="en-US" sz="2000" b="1" dirty="0" smtClean="0"/>
              <a:t>Bowtie2/</a:t>
            </a:r>
            <a:r>
              <a:rPr lang="en-US" sz="2000" b="1" dirty="0" err="1" smtClean="0"/>
              <a:t>Tophat</a:t>
            </a:r>
            <a:r>
              <a:rPr lang="en-US" sz="2000" b="1" dirty="0" smtClean="0"/>
              <a:t>, </a:t>
            </a:r>
            <a:r>
              <a:rPr lang="en-US" sz="2000" b="1" dirty="0" smtClean="0"/>
              <a:t>Cufflinks (</a:t>
            </a:r>
            <a:r>
              <a:rPr lang="en-US" sz="2000" b="1" dirty="0" err="1" smtClean="0"/>
              <a:t>cuffmerge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5272" y="1458339"/>
            <a:ext cx="263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18982 transcripts</a:t>
            </a:r>
          </a:p>
          <a:p>
            <a:r>
              <a:rPr lang="en-US" dirty="0" smtClean="0"/>
              <a:t>12407 loci</a:t>
            </a:r>
          </a:p>
          <a:p>
            <a:r>
              <a:rPr lang="en-US" dirty="0" smtClean="0"/>
              <a:t>Exact reference matches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3426" y="1458339"/>
            <a:ext cx="263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6499 transcripts</a:t>
            </a:r>
          </a:p>
          <a:p>
            <a:r>
              <a:rPr lang="en-US" dirty="0" smtClean="0"/>
              <a:t>5478 loci</a:t>
            </a:r>
          </a:p>
          <a:p>
            <a:r>
              <a:rPr lang="en-US" dirty="0" err="1" smtClean="0"/>
              <a:t>Unannotated</a:t>
            </a:r>
            <a:r>
              <a:rPr lang="en-US" dirty="0" smtClean="0"/>
              <a:t>, </a:t>
            </a:r>
            <a:r>
              <a:rPr lang="en-US" dirty="0" err="1" smtClean="0"/>
              <a:t>intergenic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5272" y="2853711"/>
            <a:ext cx="26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17480 mapped transcripts</a:t>
            </a:r>
          </a:p>
          <a:p>
            <a:r>
              <a:rPr lang="en-US" dirty="0" smtClean="0"/>
              <a:t>Exact reference matches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3426" y="2853711"/>
            <a:ext cx="26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3424 mapped transcripts</a:t>
            </a:r>
          </a:p>
          <a:p>
            <a:r>
              <a:rPr lang="en-US" dirty="0" smtClean="0"/>
              <a:t>Exact reference matches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364812" y="2381669"/>
            <a:ext cx="0" cy="472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96464" y="2381669"/>
            <a:ext cx="0" cy="472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1304" y="4259767"/>
            <a:ext cx="26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16761 </a:t>
            </a:r>
            <a:r>
              <a:rPr lang="en-US" dirty="0" smtClean="0"/>
              <a:t>annotated protein-coding transcripts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9166" y="4259767"/>
            <a:ext cx="2639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719 </a:t>
            </a:r>
            <a:r>
              <a:rPr lang="en-US" dirty="0" smtClean="0"/>
              <a:t>annotated non-coding transcripts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miRNAs</a:t>
            </a:r>
            <a:r>
              <a:rPr lang="en-US" dirty="0" smtClean="0"/>
              <a:t>, </a:t>
            </a:r>
            <a:r>
              <a:rPr lang="en-US" dirty="0" err="1" smtClean="0"/>
              <a:t>rRNAs</a:t>
            </a:r>
            <a:r>
              <a:rPr lang="en-US" dirty="0" smtClean="0"/>
              <a:t>, </a:t>
            </a:r>
            <a:r>
              <a:rPr lang="en-US" dirty="0" err="1" smtClean="0"/>
              <a:t>tRNAs</a:t>
            </a:r>
            <a:r>
              <a:rPr lang="en-US" dirty="0" smtClean="0"/>
              <a:t>, </a:t>
            </a:r>
            <a:r>
              <a:rPr lang="en-US" dirty="0" err="1" smtClean="0"/>
              <a:t>snRNAs</a:t>
            </a:r>
            <a:r>
              <a:rPr lang="en-US" dirty="0" smtClean="0"/>
              <a:t>, </a:t>
            </a:r>
            <a:r>
              <a:rPr lang="en-US" dirty="0" err="1" smtClean="0"/>
              <a:t>snoRNAs</a:t>
            </a:r>
            <a:r>
              <a:rPr lang="en-US" dirty="0" smtClean="0"/>
              <a:t>, only 4 long </a:t>
            </a:r>
            <a:r>
              <a:rPr lang="en-US" dirty="0" err="1" smtClean="0"/>
              <a:t>ncRNAs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27557" y="3599012"/>
            <a:ext cx="0" cy="472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13924" y="3599012"/>
            <a:ext cx="0" cy="472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3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8773"/>
            <a:ext cx="9143999" cy="621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do you do with </a:t>
            </a:r>
            <a:r>
              <a:rPr lang="en-US" sz="2800" b="1" dirty="0" err="1" smtClean="0"/>
              <a:t>unannotated</a:t>
            </a:r>
            <a:r>
              <a:rPr lang="en-US" sz="2800" b="1" dirty="0" smtClean="0"/>
              <a:t> transcripts?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Protein-coding or non-coding?</a:t>
            </a:r>
          </a:p>
          <a:p>
            <a:pPr algn="ctr"/>
            <a:endParaRPr lang="en-US" sz="2800" b="1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ORF length – ORF &gt; 50 or 100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Homology – </a:t>
            </a:r>
            <a:r>
              <a:rPr lang="en-US" sz="2400" dirty="0" err="1"/>
              <a:t>b</a:t>
            </a:r>
            <a:r>
              <a:rPr lang="en-US" sz="2400" dirty="0" err="1" smtClean="0"/>
              <a:t>lastx</a:t>
            </a:r>
            <a:r>
              <a:rPr lang="en-US" sz="2400" dirty="0" smtClean="0"/>
              <a:t> hits to protein databases (e.g. </a:t>
            </a:r>
            <a:r>
              <a:rPr lang="en-US" sz="2400" dirty="0" smtClean="0"/>
              <a:t>NCBI nr, </a:t>
            </a:r>
            <a:r>
              <a:rPr lang="en-US" sz="2400" dirty="0" err="1" smtClean="0"/>
              <a:t>Uniprot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ORF + Homology – Coding Potential Calculator (web-based)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Alignment based ORF conservation – </a:t>
            </a:r>
            <a:r>
              <a:rPr lang="en-US" sz="2400" b="1" dirty="0" err="1" smtClean="0"/>
              <a:t>RNAcode</a:t>
            </a:r>
            <a:r>
              <a:rPr lang="en-US" sz="2400" dirty="0" smtClean="0"/>
              <a:t>, </a:t>
            </a:r>
            <a:r>
              <a:rPr lang="en-US" sz="2400" dirty="0" err="1" smtClean="0"/>
              <a:t>PhyloCSF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ORF + base/codon composition – </a:t>
            </a:r>
            <a:r>
              <a:rPr lang="en-US" sz="2400" b="1" dirty="0" smtClean="0"/>
              <a:t>Coding Potential Assessment Tool </a:t>
            </a:r>
            <a:r>
              <a:rPr lang="en-US" sz="2400" dirty="0" smtClean="0"/>
              <a:t>(CPAT)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Proteomics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Sequencing – Ribosomal profiling</a:t>
            </a:r>
          </a:p>
        </p:txBody>
      </p:sp>
    </p:spTree>
    <p:extLst>
      <p:ext uri="{BB962C8B-B14F-4D97-AF65-F5344CB8AC3E}">
        <p14:creationId xmlns:p14="http://schemas.microsoft.com/office/powerpoint/2010/main" val="282093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7"/>
            <a:ext cx="9144000" cy="3017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352" y="3175409"/>
            <a:ext cx="799080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Looks for ORF conservation using multiple sequence alignments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Creates phylogenetic tree using alignment under neutral model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Calculates substitution score based on protein similarity</a:t>
            </a:r>
          </a:p>
          <a:p>
            <a:r>
              <a:rPr lang="en-US" b="1" dirty="0"/>
              <a:t>		</a:t>
            </a:r>
            <a:r>
              <a:rPr lang="en-US" b="1" dirty="0" smtClean="0"/>
              <a:t>- synonymous vs. </a:t>
            </a:r>
            <a:r>
              <a:rPr lang="en-US" b="1" dirty="0" err="1" smtClean="0"/>
              <a:t>nonsynonymous</a:t>
            </a:r>
            <a:r>
              <a:rPr lang="en-US" b="1" dirty="0" smtClean="0"/>
              <a:t> changes</a:t>
            </a:r>
          </a:p>
          <a:p>
            <a:r>
              <a:rPr lang="en-US" b="1" dirty="0"/>
              <a:t>	</a:t>
            </a:r>
            <a:r>
              <a:rPr lang="en-US" b="1" dirty="0" smtClean="0"/>
              <a:t>	- short INDELs in multiples of 3</a:t>
            </a:r>
          </a:p>
          <a:p>
            <a:r>
              <a:rPr lang="en-US" b="1" dirty="0"/>
              <a:t>	</a:t>
            </a:r>
            <a:r>
              <a:rPr lang="en-US" b="1" dirty="0" smtClean="0"/>
              <a:t>	- stop codons</a:t>
            </a:r>
          </a:p>
          <a:p>
            <a:endParaRPr lang="en-US" b="1" dirty="0" smtClean="0"/>
          </a:p>
          <a:p>
            <a:r>
              <a:rPr lang="en-US" b="1" dirty="0" smtClean="0"/>
              <a:t>3)  Calculates p-value based on randomized simulations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43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89" y="70564"/>
            <a:ext cx="865063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Alignment based ORF conservation – </a:t>
            </a:r>
            <a:r>
              <a:rPr lang="en-US" sz="3200" b="1" dirty="0" err="1" smtClean="0"/>
              <a:t>RNAcode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3354" y="1411289"/>
            <a:ext cx="7391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</a:t>
            </a:r>
            <a:r>
              <a:rPr lang="en-US" sz="2400" dirty="0" smtClean="0"/>
              <a:t>: multiple sequence alignments in </a:t>
            </a:r>
            <a:r>
              <a:rPr lang="en-US" sz="2400" dirty="0" err="1" smtClean="0"/>
              <a:t>clustal</a:t>
            </a:r>
            <a:r>
              <a:rPr lang="en-US" sz="2400" dirty="0" smtClean="0"/>
              <a:t> or MAF format (3 or more taxa)</a:t>
            </a:r>
          </a:p>
          <a:p>
            <a:endParaRPr lang="en-US" sz="2400" dirty="0"/>
          </a:p>
          <a:p>
            <a:r>
              <a:rPr lang="en-US" sz="2400" b="1" dirty="0" smtClean="0"/>
              <a:t>Command</a:t>
            </a:r>
            <a:r>
              <a:rPr lang="en-US" sz="2400" dirty="0" smtClean="0"/>
              <a:t>: </a:t>
            </a:r>
            <a:r>
              <a:rPr lang="en-US" sz="2400" dirty="0" err="1" smtClean="0"/>
              <a:t>RNAcode</a:t>
            </a:r>
            <a:r>
              <a:rPr lang="en-US" sz="2400" dirty="0" smtClean="0"/>
              <a:t> –s –g –p 0.05 –n 500 </a:t>
            </a:r>
            <a:r>
              <a:rPr lang="en-US" sz="2400" dirty="0" err="1" smtClean="0"/>
              <a:t>transcript.aln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Output</a:t>
            </a:r>
            <a:r>
              <a:rPr lang="en-US" sz="2400" dirty="0" smtClean="0"/>
              <a:t>: High scoring segments with p-values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3354" y="4970531"/>
            <a:ext cx="51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 bash </a:t>
            </a:r>
            <a:r>
              <a:rPr lang="en-US" smtClean="0"/>
              <a:t>RNAcode_BYOB.sh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877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Alignment based ORF conservation </a:t>
            </a:r>
            <a:r>
              <a:rPr lang="en-US" sz="2800" b="1" dirty="0" smtClean="0"/>
              <a:t>– </a:t>
            </a:r>
            <a:r>
              <a:rPr lang="en-US" sz="2800" b="1" dirty="0" err="1" smtClean="0"/>
              <a:t>RNAcode</a:t>
            </a:r>
            <a:endParaRPr lang="en-US" sz="28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Use multiple genome of alignments of at least 3 taxa to look for features of ORF conservation (synonymous vs. </a:t>
            </a:r>
            <a:r>
              <a:rPr lang="en-US" sz="2000" b="1" dirty="0" err="1" smtClean="0"/>
              <a:t>nonsynonymous</a:t>
            </a:r>
            <a:r>
              <a:rPr lang="en-US" sz="2000" b="1" dirty="0" smtClean="0"/>
              <a:t> mutations, INDELs in multiples of 3, presence of stop codons)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4" y="2624118"/>
            <a:ext cx="5187333" cy="3924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0919" y="2624118"/>
            <a:ext cx="3001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~50% of annotated </a:t>
            </a:r>
            <a:r>
              <a:rPr lang="en-US" i="1" dirty="0" smtClean="0"/>
              <a:t>D. </a:t>
            </a:r>
            <a:r>
              <a:rPr lang="en-US" i="1" dirty="0" err="1" smtClean="0"/>
              <a:t>pseudoobscura</a:t>
            </a:r>
            <a:r>
              <a:rPr lang="en-US" dirty="0" smtClean="0"/>
              <a:t> transcripts align to the </a:t>
            </a:r>
            <a:r>
              <a:rPr lang="en-US" i="1" dirty="0" smtClean="0"/>
              <a:t>D. melanogaster</a:t>
            </a:r>
            <a:r>
              <a:rPr lang="en-US" dirty="0" smtClean="0"/>
              <a:t> genome, and only 16% of </a:t>
            </a:r>
            <a:r>
              <a:rPr lang="en-US" dirty="0" err="1" smtClean="0"/>
              <a:t>unannotated</a:t>
            </a:r>
            <a:r>
              <a:rPr lang="en-US" dirty="0" smtClean="0"/>
              <a:t> transcripts.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0919" y="4272340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</a:t>
            </a:r>
            <a:r>
              <a:rPr lang="en-US" sz="2000" u="sng" dirty="0" smtClean="0"/>
              <a:t>rotein RNAs = 9939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129509" y="4682629"/>
            <a:ext cx="301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9790 </a:t>
            </a:r>
            <a:r>
              <a:rPr lang="en-US" sz="2000" dirty="0" smtClean="0"/>
              <a:t>(98.5% TP)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0919" y="5488769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ncRNAs</a:t>
            </a:r>
            <a:r>
              <a:rPr lang="en-US" sz="2000" u="sng" dirty="0" smtClean="0"/>
              <a:t> = 484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218329" y="5948543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27 (</a:t>
            </a:r>
            <a:r>
              <a:rPr lang="en-US" sz="2000" dirty="0" smtClean="0"/>
              <a:t>5.4% FP)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66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877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Alignment based ORF conservation </a:t>
            </a:r>
            <a:r>
              <a:rPr lang="en-US" sz="2800" b="1" dirty="0" smtClean="0"/>
              <a:t>– </a:t>
            </a:r>
            <a:r>
              <a:rPr lang="en-US" sz="2800" b="1" dirty="0" err="1" smtClean="0"/>
              <a:t>RNAcode</a:t>
            </a:r>
            <a:endParaRPr lang="en-US" sz="28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Use multiple genome of alignments of at least 3 taxa to look for features of ORF conservation (synonymous vs. </a:t>
            </a:r>
            <a:r>
              <a:rPr lang="en-US" sz="2000" b="1" dirty="0" err="1" smtClean="0"/>
              <a:t>nonsynonymous</a:t>
            </a:r>
            <a:r>
              <a:rPr lang="en-US" sz="2000" b="1" dirty="0" smtClean="0"/>
              <a:t> mutations, INDELs in multiples of 3, presence of stop codons)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8329" y="3494022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</a:t>
            </a:r>
            <a:r>
              <a:rPr lang="en-US" sz="2000" u="sng" dirty="0" smtClean="0"/>
              <a:t>rotein RNAs = </a:t>
            </a:r>
            <a:r>
              <a:rPr lang="en-US" sz="2000" u="sng" dirty="0" smtClean="0"/>
              <a:t>16761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376919" y="3904311"/>
            <a:ext cx="301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13028 (</a:t>
            </a:r>
            <a:r>
              <a:rPr lang="en-US" sz="2000" dirty="0" smtClean="0"/>
              <a:t>77.7% </a:t>
            </a:r>
            <a:r>
              <a:rPr lang="en-US" sz="2000" dirty="0" smtClean="0"/>
              <a:t>TP)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8329" y="4710451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ncRNAs</a:t>
            </a:r>
            <a:r>
              <a:rPr lang="en-US" sz="2000" u="sng" dirty="0" smtClean="0"/>
              <a:t> = </a:t>
            </a:r>
            <a:r>
              <a:rPr lang="en-US" sz="2000" u="sng" dirty="0" smtClean="0"/>
              <a:t>719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465739" y="5170225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 (1.5% FP)</a:t>
            </a:r>
            <a:endParaRPr lang="en-US" sz="2000" dirty="0"/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71242" y="2901453"/>
            <a:ext cx="6858000" cy="2862263"/>
            <a:chOff x="1042843" y="901205"/>
            <a:chExt cx="6857356" cy="2862322"/>
          </a:xfrm>
        </p:grpSpPr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1042845" y="1120285"/>
              <a:ext cx="2693735" cy="2457501"/>
              <a:chOff x="1213289" y="1283572"/>
              <a:chExt cx="1885012" cy="245750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10800000">
                <a:off x="2805051" y="3112410"/>
                <a:ext cx="293249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>
                <a:off x="2805051" y="3739486"/>
                <a:ext cx="293249" cy="1587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485956" y="3419281"/>
                <a:ext cx="638188" cy="2222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2498473" y="3391816"/>
                <a:ext cx="305467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2498473" y="2498035"/>
                <a:ext cx="599827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051026" y="2945958"/>
                <a:ext cx="893782" cy="1111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0800000">
                <a:off x="2107474" y="1883659"/>
                <a:ext cx="989714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2107474" y="2861580"/>
                <a:ext cx="390998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618198" y="2372302"/>
                <a:ext cx="976332" cy="2222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0800000">
                <a:off x="1660937" y="1283572"/>
                <a:ext cx="1437363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0800000">
                <a:off x="1660937" y="2331344"/>
                <a:ext cx="446538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138638" y="1807935"/>
                <a:ext cx="1044597" cy="2222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1213288" y="1770945"/>
                <a:ext cx="446538" cy="1587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3755570" y="901205"/>
              <a:ext cx="4144629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 dirty="0">
                  <a:cs typeface="Arial" charset="0"/>
                </a:rPr>
                <a:t>D. </a:t>
              </a:r>
              <a:r>
                <a:rPr lang="en-US" sz="2000" i="1" dirty="0" err="1">
                  <a:cs typeface="Arial" charset="0"/>
                </a:rPr>
                <a:t>l</a:t>
              </a:r>
              <a:r>
                <a:rPr lang="en-US" sz="2000" i="1" dirty="0" err="1" smtClean="0">
                  <a:cs typeface="Arial" charset="0"/>
                </a:rPr>
                <a:t>owei</a:t>
              </a:r>
              <a:r>
                <a:rPr lang="en-US" sz="2000" i="1" dirty="0" smtClean="0">
                  <a:cs typeface="Arial" charset="0"/>
                </a:rPr>
                <a:t> (1) </a:t>
              </a:r>
              <a:r>
                <a:rPr lang="en-US" sz="2000" i="1" dirty="0">
                  <a:cs typeface="Arial" charset="0"/>
                </a:rPr>
                <a:t>				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</a:t>
              </a:r>
              <a:r>
                <a:rPr lang="en-US" sz="2000" i="1" dirty="0" err="1" smtClean="0">
                  <a:cs typeface="Arial" charset="0"/>
                </a:rPr>
                <a:t>miranda</a:t>
              </a:r>
              <a:r>
                <a:rPr lang="en-US" sz="2000" i="1" dirty="0" smtClean="0">
                  <a:cs typeface="Arial" charset="0"/>
                </a:rPr>
                <a:t> (2)</a:t>
              </a:r>
              <a:r>
                <a:rPr lang="en-US" sz="2000" i="1" dirty="0">
                  <a:cs typeface="Arial" charset="0"/>
                </a:rPr>
                <a:t>				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</a:t>
              </a:r>
              <a:r>
                <a:rPr lang="en-US" sz="2000" i="1" dirty="0" err="1" smtClean="0">
                  <a:cs typeface="Arial" charset="0"/>
                </a:rPr>
                <a:t>persimilis</a:t>
              </a:r>
              <a:r>
                <a:rPr lang="en-US" sz="2000" i="1" dirty="0" smtClean="0">
                  <a:cs typeface="Arial" charset="0"/>
                </a:rPr>
                <a:t> (3)</a:t>
              </a:r>
              <a:r>
                <a:rPr lang="en-US" sz="2000" i="1" dirty="0">
                  <a:cs typeface="Arial" charset="0"/>
                </a:rPr>
                <a:t>			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ps. </a:t>
              </a:r>
              <a:r>
                <a:rPr lang="en-US" sz="2000" i="1" dirty="0" err="1" smtClean="0">
                  <a:cs typeface="Arial" charset="0"/>
                </a:rPr>
                <a:t>pseudoobscura</a:t>
              </a:r>
              <a:r>
                <a:rPr lang="en-US" sz="2000" i="1" dirty="0" smtClean="0">
                  <a:cs typeface="Arial" charset="0"/>
                </a:rPr>
                <a:t> (11)</a:t>
              </a:r>
              <a:r>
                <a:rPr lang="en-US" sz="2000" i="1" dirty="0">
                  <a:cs typeface="Arial" charset="0"/>
                </a:rPr>
                <a:t>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ps. </a:t>
              </a:r>
              <a:r>
                <a:rPr lang="en-US" sz="2000" i="1" dirty="0" err="1" smtClean="0">
                  <a:cs typeface="Arial" charset="0"/>
                </a:rPr>
                <a:t>bogotana</a:t>
              </a:r>
              <a:r>
                <a:rPr lang="en-US" sz="2000" i="1" dirty="0">
                  <a:cs typeface="Arial" charset="0"/>
                </a:rPr>
                <a:t>	</a:t>
              </a:r>
              <a:r>
                <a:rPr lang="en-US" sz="2000" i="1" dirty="0" smtClean="0">
                  <a:cs typeface="Arial" charset="0"/>
                </a:rPr>
                <a:t> (3)</a:t>
              </a:r>
              <a:r>
                <a:rPr lang="en-US" sz="2000" i="1" dirty="0">
                  <a:cs typeface="Arial" charset="0"/>
                </a:rPr>
                <a:t>		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526" y="6136321"/>
            <a:ext cx="492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Pseudobase</a:t>
            </a:r>
            <a:r>
              <a:rPr lang="en-US" b="1" dirty="0" smtClean="0"/>
              <a:t> Alignments – all lines of all taxa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36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877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Alignment based ORF conservation </a:t>
            </a:r>
            <a:r>
              <a:rPr lang="en-US" sz="2800" b="1" dirty="0" smtClean="0"/>
              <a:t>– </a:t>
            </a:r>
            <a:r>
              <a:rPr lang="en-US" sz="2800" b="1" dirty="0" err="1" smtClean="0"/>
              <a:t>RNAcode</a:t>
            </a:r>
            <a:endParaRPr lang="en-US" sz="28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Use multiple genome of alignments of at least 3 taxa to look for features of ORF conservation (synonymous vs. </a:t>
            </a:r>
            <a:r>
              <a:rPr lang="en-US" sz="2000" b="1" dirty="0" err="1" smtClean="0"/>
              <a:t>nonsynonymous</a:t>
            </a:r>
            <a:r>
              <a:rPr lang="en-US" sz="2000" b="1" dirty="0" smtClean="0"/>
              <a:t> mutations, INDELs in multiples of 3, presence of stop codons)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8329" y="3494022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</a:t>
            </a:r>
            <a:r>
              <a:rPr lang="en-US" sz="2000" u="sng" dirty="0" smtClean="0"/>
              <a:t>rotein RNAs = </a:t>
            </a:r>
            <a:r>
              <a:rPr lang="en-US" sz="2000" u="sng" dirty="0" smtClean="0"/>
              <a:t>16761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376919" y="3904311"/>
            <a:ext cx="301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13320 (79.5% TP)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8329" y="4710451"/>
            <a:ext cx="255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ncRNAs</a:t>
            </a:r>
            <a:r>
              <a:rPr lang="en-US" sz="2000" u="sng" dirty="0" smtClean="0"/>
              <a:t> = </a:t>
            </a:r>
            <a:r>
              <a:rPr lang="en-US" sz="2000" u="sng" dirty="0" smtClean="0"/>
              <a:t>719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465739" y="5170225"/>
            <a:ext cx="164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r>
              <a:rPr lang="en-US" sz="2000" dirty="0" smtClean="0"/>
              <a:t> (1.0% FP)</a:t>
            </a:r>
            <a:endParaRPr lang="en-US" sz="2000" dirty="0"/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71242" y="2901453"/>
            <a:ext cx="6858000" cy="2862263"/>
            <a:chOff x="1042843" y="901205"/>
            <a:chExt cx="6857356" cy="2862322"/>
          </a:xfrm>
        </p:grpSpPr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1042845" y="1120285"/>
              <a:ext cx="2693735" cy="2457501"/>
              <a:chOff x="1213289" y="1283572"/>
              <a:chExt cx="1885012" cy="245750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10800000">
                <a:off x="2805051" y="3112410"/>
                <a:ext cx="293249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>
                <a:off x="2805051" y="3739486"/>
                <a:ext cx="293249" cy="1587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485956" y="3419281"/>
                <a:ext cx="638188" cy="2222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2498473" y="3391816"/>
                <a:ext cx="305467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2498473" y="2498035"/>
                <a:ext cx="599827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051026" y="2945958"/>
                <a:ext cx="893782" cy="1111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0800000">
                <a:off x="2107474" y="1883659"/>
                <a:ext cx="989714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2107474" y="2861580"/>
                <a:ext cx="390998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618198" y="2372302"/>
                <a:ext cx="976332" cy="2222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0800000">
                <a:off x="1660937" y="1283572"/>
                <a:ext cx="1437363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0800000">
                <a:off x="1660937" y="2331344"/>
                <a:ext cx="446538" cy="1588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138638" y="1807935"/>
                <a:ext cx="1044597" cy="2222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1213288" y="1770945"/>
                <a:ext cx="446538" cy="1587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3755570" y="901205"/>
              <a:ext cx="4144629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 dirty="0">
                  <a:cs typeface="Arial" charset="0"/>
                </a:rPr>
                <a:t>D. </a:t>
              </a:r>
              <a:r>
                <a:rPr lang="en-US" sz="2000" i="1" dirty="0" err="1" smtClean="0">
                  <a:cs typeface="Arial" charset="0"/>
                </a:rPr>
                <a:t>lowei</a:t>
              </a:r>
              <a:r>
                <a:rPr lang="en-US" sz="2000" i="1" dirty="0" smtClean="0">
                  <a:cs typeface="Arial" charset="0"/>
                </a:rPr>
                <a:t>  </a:t>
              </a:r>
              <a:r>
                <a:rPr lang="en-US" sz="2000" i="1" dirty="0">
                  <a:cs typeface="Arial" charset="0"/>
                </a:rPr>
                <a:t>				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</a:t>
              </a:r>
              <a:r>
                <a:rPr lang="en-US" sz="2000" i="1" dirty="0" err="1" smtClean="0">
                  <a:cs typeface="Arial" charset="0"/>
                </a:rPr>
                <a:t>miranda</a:t>
              </a:r>
              <a:r>
                <a:rPr lang="en-US" sz="2000" i="1" dirty="0" smtClean="0">
                  <a:cs typeface="Arial" charset="0"/>
                </a:rPr>
                <a:t> </a:t>
              </a:r>
              <a:r>
                <a:rPr lang="en-US" sz="2000" i="1" dirty="0">
                  <a:cs typeface="Arial" charset="0"/>
                </a:rPr>
                <a:t>				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</a:t>
              </a:r>
              <a:r>
                <a:rPr lang="en-US" sz="2000" i="1" dirty="0" err="1" smtClean="0">
                  <a:cs typeface="Arial" charset="0"/>
                </a:rPr>
                <a:t>persimilis</a:t>
              </a:r>
              <a:r>
                <a:rPr lang="en-US" sz="2000" i="1" dirty="0" smtClean="0">
                  <a:cs typeface="Arial" charset="0"/>
                </a:rPr>
                <a:t> </a:t>
              </a:r>
              <a:r>
                <a:rPr lang="en-US" sz="2000" i="1" dirty="0">
                  <a:cs typeface="Arial" charset="0"/>
                </a:rPr>
                <a:t>			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ps. </a:t>
              </a:r>
              <a:r>
                <a:rPr lang="en-US" sz="2000" i="1" dirty="0" err="1" smtClean="0">
                  <a:cs typeface="Arial" charset="0"/>
                </a:rPr>
                <a:t>pseudoobscura</a:t>
              </a:r>
              <a:r>
                <a:rPr lang="en-US" sz="2000" i="1" dirty="0" smtClean="0">
                  <a:cs typeface="Arial" charset="0"/>
                </a:rPr>
                <a:t> </a:t>
              </a:r>
              <a:r>
                <a:rPr lang="en-US" sz="2000" i="1" dirty="0">
                  <a:cs typeface="Arial" charset="0"/>
                </a:rPr>
                <a:t>	</a:t>
              </a:r>
            </a:p>
            <a:p>
              <a:pPr eaLnBrk="1" hangingPunct="1"/>
              <a:endParaRPr lang="en-US" sz="2000" i="1" dirty="0">
                <a:cs typeface="Arial" charset="0"/>
              </a:endParaRPr>
            </a:p>
            <a:p>
              <a:pPr eaLnBrk="1" hangingPunct="1"/>
              <a:r>
                <a:rPr lang="en-US" sz="2000" i="1" dirty="0">
                  <a:cs typeface="Arial" charset="0"/>
                </a:rPr>
                <a:t>D. ps. </a:t>
              </a:r>
              <a:r>
                <a:rPr lang="en-US" sz="2000" i="1" dirty="0" err="1" smtClean="0">
                  <a:cs typeface="Arial" charset="0"/>
                </a:rPr>
                <a:t>bogotana</a:t>
              </a:r>
              <a:r>
                <a:rPr lang="en-US" sz="2000" i="1" dirty="0">
                  <a:cs typeface="Arial" charset="0"/>
                </a:rPr>
                <a:t>			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526" y="6136321"/>
            <a:ext cx="492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Pseudobase</a:t>
            </a:r>
            <a:r>
              <a:rPr lang="en-US" b="1" dirty="0" smtClean="0"/>
              <a:t> Alignments – 1 line of 4 taxa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4224" y="5570335"/>
            <a:ext cx="1863850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7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31105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Alignment based ORF conservation – </a:t>
            </a:r>
            <a:r>
              <a:rPr lang="en-US" sz="3200" b="1" dirty="0" err="1" smtClean="0"/>
              <a:t>RNAcode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358365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Pretty accurate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Can detect small peptides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dataset training necessary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CONS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Memory intensive, so it’s slow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Not designed for high-throughput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Only as good as your alignment (divergence data is best)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Unable to detect species-specific peptides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74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876</Words>
  <Application>Microsoft Macintosh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Alignment based ORF conservation – RNAcode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Potential Assessment Tool (CPAT)</vt:lpstr>
      <vt:lpstr>A great new review on lincRNA biology!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Nyberg</dc:creator>
  <cp:lastModifiedBy>Kevin Nyberg</cp:lastModifiedBy>
  <cp:revision>28</cp:revision>
  <dcterms:created xsi:type="dcterms:W3CDTF">2013-10-08T16:39:39Z</dcterms:created>
  <dcterms:modified xsi:type="dcterms:W3CDTF">2013-10-08T22:09:47Z</dcterms:modified>
</cp:coreProperties>
</file>