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496199" y="4765280"/>
            <a:ext cx="40898702" cy="13136701"/>
          </a:xfrm>
          <a:prstGeom prst="rect">
            <a:avLst/>
          </a:prstGeom>
        </p:spPr>
        <p:txBody>
          <a:bodyPr anchor="b"/>
          <a:lstStyle>
            <a:lvl1pPr algn="ctr">
              <a:defRPr sz="27300"/>
            </a:lvl1pPr>
          </a:lstStyle>
          <a:p>
            <a:pPr/>
            <a:r>
              <a:t>Title Text</a:t>
            </a:r>
          </a:p>
        </p:txBody>
      </p:sp>
      <p:sp>
        <p:nvSpPr>
          <p:cNvPr id="12" name="Body Level One…"/>
          <p:cNvSpPr txBox="1"/>
          <p:nvPr>
            <p:ph type="body" sz="quarter" idx="1"/>
          </p:nvPr>
        </p:nvSpPr>
        <p:spPr>
          <a:xfrm>
            <a:off x="1496160" y="18138399"/>
            <a:ext cx="40898701" cy="5072701"/>
          </a:xfrm>
          <a:prstGeom prst="rect">
            <a:avLst/>
          </a:prstGeom>
        </p:spPr>
        <p:txBody>
          <a:bodyPr/>
          <a:lstStyle>
            <a:lvl1pPr marL="825500" indent="-1193800" algn="ctr">
              <a:lnSpc>
                <a:spcPct val="100000"/>
              </a:lnSpc>
              <a:buClrTx/>
              <a:buSzTx/>
              <a:buFontTx/>
              <a:buNone/>
              <a:defRPr sz="14700"/>
            </a:lvl1pPr>
            <a:lvl2pPr marL="825500" indent="-603250" algn="ctr">
              <a:lnSpc>
                <a:spcPct val="100000"/>
              </a:lnSpc>
              <a:buClrTx/>
              <a:buSzTx/>
              <a:buFontTx/>
              <a:buNone/>
              <a:defRPr sz="14700"/>
            </a:lvl2pPr>
            <a:lvl3pPr marL="825500" indent="-146050" algn="ctr">
              <a:lnSpc>
                <a:spcPct val="100000"/>
              </a:lnSpc>
              <a:buClrTx/>
              <a:buSzTx/>
              <a:buFontTx/>
              <a:buNone/>
              <a:defRPr sz="14700"/>
            </a:lvl3pPr>
            <a:lvl4pPr marL="825500" indent="311150" algn="ctr">
              <a:lnSpc>
                <a:spcPct val="100000"/>
              </a:lnSpc>
              <a:buClrTx/>
              <a:buSzTx/>
              <a:buFontTx/>
              <a:buNone/>
              <a:defRPr sz="14700"/>
            </a:lvl4pPr>
            <a:lvl5pPr marL="825500" indent="768350" algn="ctr">
              <a:lnSpc>
                <a:spcPct val="100000"/>
              </a:lnSpc>
              <a:buClrTx/>
              <a:buSzTx/>
              <a:buFontTx/>
              <a:buNone/>
              <a:defRPr sz="14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Title Text"/>
          <p:cNvSpPr txBox="1"/>
          <p:nvPr>
            <p:ph type="title"/>
          </p:nvPr>
        </p:nvSpPr>
        <p:spPr>
          <a:xfrm>
            <a:off x="1496160" y="7079199"/>
            <a:ext cx="40898701" cy="12566401"/>
          </a:xfrm>
          <a:prstGeom prst="rect">
            <a:avLst/>
          </a:prstGeom>
        </p:spPr>
        <p:txBody>
          <a:bodyPr anchor="b"/>
          <a:lstStyle>
            <a:lvl1pPr algn="ctr">
              <a:defRPr sz="62900"/>
            </a:lvl1pPr>
          </a:lstStyle>
          <a:p>
            <a:pPr/>
            <a:r>
              <a:t>Title Text</a:t>
            </a:r>
          </a:p>
        </p:txBody>
      </p:sp>
      <p:sp>
        <p:nvSpPr>
          <p:cNvPr id="92" name="Body Level One…"/>
          <p:cNvSpPr txBox="1"/>
          <p:nvPr>
            <p:ph type="body" sz="half" idx="1"/>
          </p:nvPr>
        </p:nvSpPr>
        <p:spPr>
          <a:xfrm>
            <a:off x="1496160" y="20174239"/>
            <a:ext cx="40898701" cy="8325302"/>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1496160" y="13765440"/>
            <a:ext cx="40898701" cy="5387701"/>
          </a:xfrm>
          <a:prstGeom prst="rect">
            <a:avLst/>
          </a:prstGeom>
        </p:spPr>
        <p:txBody>
          <a:bodyPr anchor="ctr"/>
          <a:lstStyle>
            <a:lvl1pPr algn="ctr">
              <a:defRPr sz="189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1496160" y="7375839"/>
            <a:ext cx="19199700" cy="21865201"/>
          </a:xfrm>
          <a:prstGeom prst="rect">
            <a:avLst/>
          </a:prstGeom>
        </p:spPr>
        <p:txBody>
          <a:bodyPr/>
          <a:lstStyle>
            <a:lvl1pPr indent="-692150">
              <a:buSzPts val="7300"/>
              <a:defRPr sz="7300"/>
            </a:lvl1pPr>
            <a:lvl2pPr marL="1014185" indent="-728435">
              <a:buSzPts val="7300"/>
              <a:defRPr sz="7300"/>
            </a:lvl2pPr>
            <a:lvl3pPr marL="1471385" indent="-728435">
              <a:buSzPts val="7300"/>
              <a:defRPr sz="7300"/>
            </a:lvl3pPr>
            <a:lvl4pPr marL="1928585" indent="-728435">
              <a:buSzPts val="7300"/>
              <a:defRPr sz="7300"/>
            </a:lvl4pPr>
            <a:lvl5pPr marL="2385785" indent="-728435">
              <a:buSzPts val="7300"/>
              <a:defRPr sz="73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13"/>
          </p:nvPr>
        </p:nvSpPr>
        <p:spPr>
          <a:xfrm>
            <a:off x="23195522" y="7375839"/>
            <a:ext cx="19199698" cy="21865201"/>
          </a:xfrm>
          <a:prstGeom prst="rect">
            <a:avLst/>
          </a:prstGeom>
        </p:spPr>
        <p:txBody>
          <a:bodyPr/>
          <a:lstStyle/>
          <a:p>
            <a:pPr indent="-692150">
              <a:buSzPts val="7300"/>
              <a:defRPr sz="73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1496160" y="3555839"/>
            <a:ext cx="13478401" cy="4836302"/>
          </a:xfrm>
          <a:prstGeom prst="rect">
            <a:avLst/>
          </a:prstGeom>
        </p:spPr>
        <p:txBody>
          <a:bodyPr anchor="b"/>
          <a:lstStyle>
            <a:lvl1pPr>
              <a:defRPr sz="12600"/>
            </a:lvl1pPr>
          </a:lstStyle>
          <a:p>
            <a:pPr/>
            <a:r>
              <a:t>Title Text</a:t>
            </a:r>
          </a:p>
        </p:txBody>
      </p:sp>
      <p:sp>
        <p:nvSpPr>
          <p:cNvPr id="56" name="Body Level One…"/>
          <p:cNvSpPr txBox="1"/>
          <p:nvPr>
            <p:ph type="body" sz="quarter" idx="1"/>
          </p:nvPr>
        </p:nvSpPr>
        <p:spPr>
          <a:xfrm>
            <a:off x="1496160" y="8893440"/>
            <a:ext cx="13478401" cy="20348101"/>
          </a:xfrm>
          <a:prstGeom prst="rect">
            <a:avLst/>
          </a:prstGeom>
        </p:spPr>
        <p:txBody>
          <a:bodyPr/>
          <a:lstStyle>
            <a:lvl1pPr indent="-628650">
              <a:buSzPts val="6300"/>
              <a:defRPr sz="6300"/>
            </a:lvl1pPr>
            <a:lvl2pPr marL="914400" indent="-628650">
              <a:buSzPts val="6300"/>
              <a:defRPr sz="6300"/>
            </a:lvl2pPr>
            <a:lvl3pPr marL="1371600" indent="-628650">
              <a:buSzPts val="6300"/>
              <a:defRPr sz="6300"/>
            </a:lvl3pPr>
            <a:lvl4pPr marL="1828800" indent="-628650">
              <a:buSzPts val="6300"/>
              <a:defRPr sz="6300"/>
            </a:lvl4pPr>
            <a:lvl5pPr marL="2286000" indent="-628650">
              <a:buSzPts val="6300"/>
              <a:defRPr sz="63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2353199" y="2880960"/>
            <a:ext cx="30565500" cy="26181302"/>
          </a:xfrm>
          <a:prstGeom prst="rect">
            <a:avLst/>
          </a:prstGeom>
        </p:spPr>
        <p:txBody>
          <a:bodyPr anchor="ctr"/>
          <a:lstStyle>
            <a:lvl1pPr>
              <a:defRPr sz="252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21945600" y="-800"/>
            <a:ext cx="21945600" cy="32918401"/>
          </a:xfrm>
          <a:prstGeom prst="rect">
            <a:avLst/>
          </a:prstGeom>
          <a:solidFill>
            <a:srgbClr val="EEEEEE"/>
          </a:solidFill>
          <a:ln w="12700">
            <a:miter lim="400000"/>
          </a:ln>
        </p:spPr>
        <p:txBody>
          <a:bodyPr lIns="45719" rIns="45719" anchor="ctr"/>
          <a:lstStyle/>
          <a:p>
            <a:pPr/>
          </a:p>
        </p:txBody>
      </p:sp>
      <p:sp>
        <p:nvSpPr>
          <p:cNvPr id="73" name="Title Text"/>
          <p:cNvSpPr txBox="1"/>
          <p:nvPr>
            <p:ph type="title"/>
          </p:nvPr>
        </p:nvSpPr>
        <p:spPr>
          <a:xfrm>
            <a:off x="1274400" y="7892319"/>
            <a:ext cx="19416901" cy="9486601"/>
          </a:xfrm>
          <a:prstGeom prst="rect">
            <a:avLst/>
          </a:prstGeom>
        </p:spPr>
        <p:txBody>
          <a:bodyPr anchor="b"/>
          <a:lstStyle>
            <a:lvl1pPr algn="ctr">
              <a:defRPr sz="22000"/>
            </a:lvl1pPr>
          </a:lstStyle>
          <a:p>
            <a:pPr/>
            <a:r>
              <a:t>Title Text</a:t>
            </a:r>
          </a:p>
        </p:txBody>
      </p:sp>
      <p:sp>
        <p:nvSpPr>
          <p:cNvPr id="74" name="Body Level One…"/>
          <p:cNvSpPr txBox="1"/>
          <p:nvPr>
            <p:ph type="body" sz="quarter" idx="1"/>
          </p:nvPr>
        </p:nvSpPr>
        <p:spPr>
          <a:xfrm>
            <a:off x="1274400" y="17939680"/>
            <a:ext cx="19416901" cy="7904700"/>
          </a:xfrm>
          <a:prstGeom prst="rect">
            <a:avLst/>
          </a:prstGeom>
        </p:spPr>
        <p:txBody>
          <a:bodyPr/>
          <a:lstStyle>
            <a:lvl1pPr marL="825500" indent="-1193800" algn="ctr">
              <a:lnSpc>
                <a:spcPct val="100000"/>
              </a:lnSpc>
              <a:buClrTx/>
              <a:buSzTx/>
              <a:buFontTx/>
              <a:buNone/>
              <a:defRPr sz="11000"/>
            </a:lvl1pPr>
            <a:lvl2pPr marL="825500" indent="-603250" algn="ctr">
              <a:lnSpc>
                <a:spcPct val="100000"/>
              </a:lnSpc>
              <a:buClrTx/>
              <a:buSzTx/>
              <a:buFontTx/>
              <a:buNone/>
              <a:defRPr sz="11000"/>
            </a:lvl2pPr>
            <a:lvl3pPr marL="825500" indent="-146050" algn="ctr">
              <a:lnSpc>
                <a:spcPct val="100000"/>
              </a:lnSpc>
              <a:buClrTx/>
              <a:buSzTx/>
              <a:buFontTx/>
              <a:buNone/>
              <a:defRPr sz="11000"/>
            </a:lvl3pPr>
            <a:lvl4pPr marL="825500" indent="311150" algn="ctr">
              <a:lnSpc>
                <a:spcPct val="100000"/>
              </a:lnSpc>
              <a:buClrTx/>
              <a:buSzTx/>
              <a:buFontTx/>
              <a:buNone/>
              <a:defRPr sz="11000"/>
            </a:lvl4pPr>
            <a:lvl5pPr marL="825500" indent="768350" algn="ctr">
              <a:lnSpc>
                <a:spcPct val="100000"/>
              </a:lnSpc>
              <a:buClrTx/>
              <a:buSzTx/>
              <a:buFontTx/>
              <a:buNone/>
              <a:defRPr sz="110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13"/>
          </p:nvPr>
        </p:nvSpPr>
        <p:spPr>
          <a:xfrm>
            <a:off x="23709599" y="4634079"/>
            <a:ext cx="18417601" cy="236487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1496160" y="27075680"/>
            <a:ext cx="28794302" cy="38727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496160" y="2848160"/>
            <a:ext cx="40898701" cy="3665400"/>
          </a:xfrm>
          <a:prstGeom prst="rect">
            <a:avLst/>
          </a:prstGeom>
          <a:ln w="12700">
            <a:miter lim="400000"/>
          </a:ln>
          <a:extLst>
            <a:ext uri="{C572A759-6A51-4108-AA02-DFA0A04FC94B}">
              <ma14:wrappingTextBoxFlag xmlns:ma14="http://schemas.microsoft.com/office/mac/drawingml/2011/main" val="1"/>
            </a:ext>
          </a:extLst>
        </p:spPr>
        <p:txBody>
          <a:bodyPr lIns="479474" tIns="479474" rIns="479474" bIns="479474">
            <a:normAutofit fontScale="100000" lnSpcReduction="0"/>
          </a:bodyPr>
          <a:lstStyle/>
          <a:p>
            <a:pPr/>
            <a:r>
              <a:t>Title Text</a:t>
            </a:r>
          </a:p>
        </p:txBody>
      </p:sp>
      <p:sp>
        <p:nvSpPr>
          <p:cNvPr id="3" name="Body Level One…"/>
          <p:cNvSpPr txBox="1"/>
          <p:nvPr>
            <p:ph type="body" idx="1"/>
          </p:nvPr>
        </p:nvSpPr>
        <p:spPr>
          <a:xfrm>
            <a:off x="1496160" y="7375839"/>
            <a:ext cx="40898701" cy="21865201"/>
          </a:xfrm>
          <a:prstGeom prst="rect">
            <a:avLst/>
          </a:prstGeom>
          <a:ln w="12700">
            <a:miter lim="400000"/>
          </a:ln>
          <a:extLst>
            <a:ext uri="{C572A759-6A51-4108-AA02-DFA0A04FC94B}">
              <ma14:wrappingTextBoxFlag xmlns:ma14="http://schemas.microsoft.com/office/mac/drawingml/2011/main" val="1"/>
            </a:ext>
          </a:extLst>
        </p:spPr>
        <p:txBody>
          <a:bodyPr lIns="479474" tIns="479474" rIns="479474" bIns="47947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1595280" y="30254466"/>
            <a:ext cx="1706217" cy="1699346"/>
          </a:xfrm>
          <a:prstGeom prst="rect">
            <a:avLst/>
          </a:prstGeom>
          <a:ln w="12700">
            <a:miter lim="400000"/>
          </a:ln>
        </p:spPr>
        <p:txBody>
          <a:bodyPr wrap="none" lIns="479474" tIns="479474" rIns="479474" bIns="479474" anchor="ctr">
            <a:spAutoFit/>
          </a:bodyPr>
          <a:lstStyle>
            <a:lvl1pPr algn="r">
              <a:defRPr sz="52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14700" u="none">
          <a:ln>
            <a:noFill/>
          </a:ln>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4700" u="none">
          <a:ln>
            <a:noFill/>
          </a:ln>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4700" u="none">
          <a:ln>
            <a:noFill/>
          </a:ln>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4700" u="none">
          <a:ln>
            <a:noFill/>
          </a:ln>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4700" u="none">
          <a:ln>
            <a:noFill/>
          </a:ln>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4700" u="none">
          <a:ln>
            <a:noFill/>
          </a:ln>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4700" u="none">
          <a:ln>
            <a:noFill/>
          </a:ln>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4700" u="none">
          <a:ln>
            <a:noFill/>
          </a:ln>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4700" u="none">
          <a:ln>
            <a:noFill/>
          </a:ln>
          <a:solidFill>
            <a:srgbClr val="000000"/>
          </a:solidFill>
          <a:uFillTx/>
          <a:latin typeface="+mj-lt"/>
          <a:ea typeface="+mj-ea"/>
          <a:cs typeface="+mj-cs"/>
          <a:sym typeface="Arial"/>
        </a:defRPr>
      </a:lvl9pPr>
    </p:titleStyle>
    <p:bodyStyle>
      <a:lvl1pPr marL="457200" marR="0" indent="-825500" algn="l" defTabSz="914400" rtl="0" latinLnBrk="0">
        <a:lnSpc>
          <a:spcPct val="115000"/>
        </a:lnSpc>
        <a:spcBef>
          <a:spcPts val="0"/>
        </a:spcBef>
        <a:spcAft>
          <a:spcPts val="0"/>
        </a:spcAft>
        <a:buClr>
          <a:schemeClr val="accent2">
            <a:lumOff val="21764"/>
          </a:schemeClr>
        </a:buClr>
        <a:buSzPts val="9400"/>
        <a:buFont typeface="Arial"/>
        <a:buChar char="●"/>
        <a:tabLst/>
        <a:defRPr b="0" baseline="0" cap="none" i="0" spc="0" strike="noStrike" sz="9400" u="none">
          <a:ln>
            <a:noFill/>
          </a:ln>
          <a:solidFill>
            <a:schemeClr val="accent2">
              <a:lumOff val="21764"/>
            </a:schemeClr>
          </a:solidFill>
          <a:uFillTx/>
          <a:latin typeface="+mj-lt"/>
          <a:ea typeface="+mj-ea"/>
          <a:cs typeface="+mj-cs"/>
          <a:sym typeface="Arial"/>
        </a:defRPr>
      </a:lvl1pPr>
      <a:lvl2pPr marL="1113511" marR="0" indent="-891261" algn="l" defTabSz="914400" rtl="0" latinLnBrk="0">
        <a:lnSpc>
          <a:spcPct val="115000"/>
        </a:lnSpc>
        <a:spcBef>
          <a:spcPts val="0"/>
        </a:spcBef>
        <a:spcAft>
          <a:spcPts val="0"/>
        </a:spcAft>
        <a:buClr>
          <a:schemeClr val="accent2">
            <a:lumOff val="21764"/>
          </a:schemeClr>
        </a:buClr>
        <a:buSzPts val="9400"/>
        <a:buFont typeface="Arial"/>
        <a:buChar char="○"/>
        <a:tabLst/>
        <a:defRPr b="0" baseline="0" cap="none" i="0" spc="0" strike="noStrike" sz="9400" u="none">
          <a:ln>
            <a:noFill/>
          </a:ln>
          <a:solidFill>
            <a:schemeClr val="accent2">
              <a:lumOff val="21764"/>
            </a:schemeClr>
          </a:solidFill>
          <a:uFillTx/>
          <a:latin typeface="+mj-lt"/>
          <a:ea typeface="+mj-ea"/>
          <a:cs typeface="+mj-cs"/>
          <a:sym typeface="Arial"/>
        </a:defRPr>
      </a:lvl2pPr>
      <a:lvl3pPr marL="1570711" marR="0" indent="-891261" algn="l" defTabSz="914400" rtl="0" latinLnBrk="0">
        <a:lnSpc>
          <a:spcPct val="115000"/>
        </a:lnSpc>
        <a:spcBef>
          <a:spcPts val="0"/>
        </a:spcBef>
        <a:spcAft>
          <a:spcPts val="0"/>
        </a:spcAft>
        <a:buClr>
          <a:schemeClr val="accent2">
            <a:lumOff val="21764"/>
          </a:schemeClr>
        </a:buClr>
        <a:buSzPts val="9400"/>
        <a:buFont typeface="Arial"/>
        <a:buChar char="■"/>
        <a:tabLst/>
        <a:defRPr b="0" baseline="0" cap="none" i="0" spc="0" strike="noStrike" sz="9400" u="none">
          <a:ln>
            <a:noFill/>
          </a:ln>
          <a:solidFill>
            <a:schemeClr val="accent2">
              <a:lumOff val="21764"/>
            </a:schemeClr>
          </a:solidFill>
          <a:uFillTx/>
          <a:latin typeface="+mj-lt"/>
          <a:ea typeface="+mj-ea"/>
          <a:cs typeface="+mj-cs"/>
          <a:sym typeface="Arial"/>
        </a:defRPr>
      </a:lvl3pPr>
      <a:lvl4pPr marL="2027911" marR="0" indent="-891261" algn="l" defTabSz="914400" rtl="0" latinLnBrk="0">
        <a:lnSpc>
          <a:spcPct val="115000"/>
        </a:lnSpc>
        <a:spcBef>
          <a:spcPts val="0"/>
        </a:spcBef>
        <a:spcAft>
          <a:spcPts val="0"/>
        </a:spcAft>
        <a:buClr>
          <a:schemeClr val="accent2">
            <a:lumOff val="21764"/>
          </a:schemeClr>
        </a:buClr>
        <a:buSzPts val="9400"/>
        <a:buFont typeface="Arial"/>
        <a:buChar char="●"/>
        <a:tabLst/>
        <a:defRPr b="0" baseline="0" cap="none" i="0" spc="0" strike="noStrike" sz="9400" u="none">
          <a:ln>
            <a:noFill/>
          </a:ln>
          <a:solidFill>
            <a:schemeClr val="accent2">
              <a:lumOff val="21764"/>
            </a:schemeClr>
          </a:solidFill>
          <a:uFillTx/>
          <a:latin typeface="+mj-lt"/>
          <a:ea typeface="+mj-ea"/>
          <a:cs typeface="+mj-cs"/>
          <a:sym typeface="Arial"/>
        </a:defRPr>
      </a:lvl4pPr>
      <a:lvl5pPr marL="2485111" marR="0" indent="-891261" algn="l" defTabSz="914400" rtl="0" latinLnBrk="0">
        <a:lnSpc>
          <a:spcPct val="115000"/>
        </a:lnSpc>
        <a:spcBef>
          <a:spcPts val="0"/>
        </a:spcBef>
        <a:spcAft>
          <a:spcPts val="0"/>
        </a:spcAft>
        <a:buClr>
          <a:schemeClr val="accent2">
            <a:lumOff val="21764"/>
          </a:schemeClr>
        </a:buClr>
        <a:buSzPts val="9400"/>
        <a:buFont typeface="Arial"/>
        <a:buChar char="○"/>
        <a:tabLst/>
        <a:defRPr b="0" baseline="0" cap="none" i="0" spc="0" strike="noStrike" sz="9400" u="none">
          <a:ln>
            <a:noFill/>
          </a:ln>
          <a:solidFill>
            <a:schemeClr val="accent2">
              <a:lumOff val="21764"/>
            </a:schemeClr>
          </a:solidFill>
          <a:uFillTx/>
          <a:latin typeface="+mj-lt"/>
          <a:ea typeface="+mj-ea"/>
          <a:cs typeface="+mj-cs"/>
          <a:sym typeface="Arial"/>
        </a:defRPr>
      </a:lvl5pPr>
      <a:lvl6pPr marL="2942311" marR="0" indent="-891261" algn="l" defTabSz="914400" rtl="0" latinLnBrk="0">
        <a:lnSpc>
          <a:spcPct val="115000"/>
        </a:lnSpc>
        <a:spcBef>
          <a:spcPts val="0"/>
        </a:spcBef>
        <a:spcAft>
          <a:spcPts val="0"/>
        </a:spcAft>
        <a:buClr>
          <a:schemeClr val="accent2">
            <a:lumOff val="21764"/>
          </a:schemeClr>
        </a:buClr>
        <a:buSzPts val="9400"/>
        <a:buFont typeface="Arial"/>
        <a:buChar char="■"/>
        <a:tabLst/>
        <a:defRPr b="0" baseline="0" cap="none" i="0" spc="0" strike="noStrike" sz="9400" u="none">
          <a:ln>
            <a:noFill/>
          </a:ln>
          <a:solidFill>
            <a:schemeClr val="accent2">
              <a:lumOff val="21764"/>
            </a:schemeClr>
          </a:solidFill>
          <a:uFillTx/>
          <a:latin typeface="+mj-lt"/>
          <a:ea typeface="+mj-ea"/>
          <a:cs typeface="+mj-cs"/>
          <a:sym typeface="Arial"/>
        </a:defRPr>
      </a:lvl6pPr>
      <a:lvl7pPr marL="3399511" marR="0" indent="-891261" algn="l" defTabSz="914400" rtl="0" latinLnBrk="0">
        <a:lnSpc>
          <a:spcPct val="115000"/>
        </a:lnSpc>
        <a:spcBef>
          <a:spcPts val="0"/>
        </a:spcBef>
        <a:spcAft>
          <a:spcPts val="0"/>
        </a:spcAft>
        <a:buClr>
          <a:schemeClr val="accent2">
            <a:lumOff val="21764"/>
          </a:schemeClr>
        </a:buClr>
        <a:buSzPts val="9400"/>
        <a:buFont typeface="Arial"/>
        <a:buChar char="●"/>
        <a:tabLst/>
        <a:defRPr b="0" baseline="0" cap="none" i="0" spc="0" strike="noStrike" sz="9400" u="none">
          <a:ln>
            <a:noFill/>
          </a:ln>
          <a:solidFill>
            <a:schemeClr val="accent2">
              <a:lumOff val="21764"/>
            </a:schemeClr>
          </a:solidFill>
          <a:uFillTx/>
          <a:latin typeface="+mj-lt"/>
          <a:ea typeface="+mj-ea"/>
          <a:cs typeface="+mj-cs"/>
          <a:sym typeface="Arial"/>
        </a:defRPr>
      </a:lvl7pPr>
      <a:lvl8pPr marL="3856711" marR="0" indent="-891261" algn="l" defTabSz="914400" rtl="0" latinLnBrk="0">
        <a:lnSpc>
          <a:spcPct val="115000"/>
        </a:lnSpc>
        <a:spcBef>
          <a:spcPts val="0"/>
        </a:spcBef>
        <a:spcAft>
          <a:spcPts val="0"/>
        </a:spcAft>
        <a:buClr>
          <a:schemeClr val="accent2">
            <a:lumOff val="21764"/>
          </a:schemeClr>
        </a:buClr>
        <a:buSzPts val="9400"/>
        <a:buFont typeface="Arial"/>
        <a:buChar char="○"/>
        <a:tabLst/>
        <a:defRPr b="0" baseline="0" cap="none" i="0" spc="0" strike="noStrike" sz="9400" u="none">
          <a:ln>
            <a:noFill/>
          </a:ln>
          <a:solidFill>
            <a:schemeClr val="accent2">
              <a:lumOff val="21764"/>
            </a:schemeClr>
          </a:solidFill>
          <a:uFillTx/>
          <a:latin typeface="+mj-lt"/>
          <a:ea typeface="+mj-ea"/>
          <a:cs typeface="+mj-cs"/>
          <a:sym typeface="Arial"/>
        </a:defRPr>
      </a:lvl8pPr>
      <a:lvl9pPr marL="4313911" marR="0" indent="-891261" algn="l" defTabSz="914400" rtl="0" latinLnBrk="0">
        <a:lnSpc>
          <a:spcPct val="115000"/>
        </a:lnSpc>
        <a:spcBef>
          <a:spcPts val="0"/>
        </a:spcBef>
        <a:spcAft>
          <a:spcPts val="0"/>
        </a:spcAft>
        <a:buClr>
          <a:schemeClr val="accent2">
            <a:lumOff val="21764"/>
          </a:schemeClr>
        </a:buClr>
        <a:buSzPts val="9400"/>
        <a:buFont typeface="Arial"/>
        <a:buChar char="■"/>
        <a:tabLst/>
        <a:defRPr b="0" baseline="0" cap="none" i="0" spc="0" strike="noStrike" sz="9400" u="none">
          <a:ln>
            <a:noFill/>
          </a:ln>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52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52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52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52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52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52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52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52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52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eg"/><Relationship Id="rId8" Type="http://schemas.openxmlformats.org/officeDocument/2006/relationships/image" Target="../media/image6.jpeg"/><Relationship Id="rId9" Type="http://schemas.openxmlformats.org/officeDocument/2006/relationships/image" Target="../media/image7.jpeg"/><Relationship Id="rId10" Type="http://schemas.openxmlformats.org/officeDocument/2006/relationships/image" Target="../media/image8.jpeg"/><Relationship Id="rId11" Type="http://schemas.openxmlformats.org/officeDocument/2006/relationships/image" Target="../media/image9.jpeg"/><Relationship Id="rId12" Type="http://schemas.openxmlformats.org/officeDocument/2006/relationships/image" Target="../media/image2.png"/><Relationship Id="rId13" Type="http://schemas.openxmlformats.org/officeDocument/2006/relationships/image" Target="../media/image3.png"/><Relationship Id="rId14" Type="http://schemas.openxmlformats.org/officeDocument/2006/relationships/image" Target="../media/image4.png"/><Relationship Id="rId1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FFFFF"/>
            </a:gs>
            <a:gs pos="68000">
              <a:srgbClr val="FFFFFF"/>
            </a:gs>
            <a:gs pos="100000">
              <a:srgbClr val="B6AAD3"/>
            </a:gs>
          </a:gsLst>
          <a:lin ang="16200038" scaled="0"/>
        </a:gradFill>
      </p:bgPr>
    </p:bg>
    <p:spTree>
      <p:nvGrpSpPr>
        <p:cNvPr id="1" name=""/>
        <p:cNvGrpSpPr/>
        <p:nvPr/>
      </p:nvGrpSpPr>
      <p:grpSpPr>
        <a:xfrm>
          <a:off x="0" y="0"/>
          <a:ext cx="0" cy="0"/>
          <a:chOff x="0" y="0"/>
          <a:chExt cx="0" cy="0"/>
        </a:xfrm>
      </p:grpSpPr>
      <p:sp>
        <p:nvSpPr>
          <p:cNvPr id="109" name="Google Shape;54;p13"/>
          <p:cNvSpPr/>
          <p:nvPr/>
        </p:nvSpPr>
        <p:spPr>
          <a:xfrm flipV="1">
            <a:off x="-68575" y="9217076"/>
            <a:ext cx="43959903" cy="109800"/>
          </a:xfrm>
          <a:prstGeom prst="line">
            <a:avLst/>
          </a:prstGeom>
          <a:ln w="152400">
            <a:solidFill>
              <a:srgbClr val="000000"/>
            </a:solidFill>
          </a:ln>
        </p:spPr>
        <p:txBody>
          <a:bodyPr lIns="45719" rIns="45719"/>
          <a:lstStyle/>
          <a:p>
            <a:pPr/>
          </a:p>
        </p:txBody>
      </p:sp>
      <p:sp>
        <p:nvSpPr>
          <p:cNvPr id="110" name="Google Shape;55;p13"/>
          <p:cNvSpPr/>
          <p:nvPr/>
        </p:nvSpPr>
        <p:spPr>
          <a:xfrm>
            <a:off x="21877050" y="9326874"/>
            <a:ext cx="137102" cy="23619002"/>
          </a:xfrm>
          <a:prstGeom prst="line">
            <a:avLst/>
          </a:prstGeom>
          <a:ln w="152400">
            <a:solidFill>
              <a:srgbClr val="000000"/>
            </a:solidFill>
          </a:ln>
        </p:spPr>
        <p:txBody>
          <a:bodyPr lIns="45719" rIns="45719"/>
          <a:lstStyle/>
          <a:p>
            <a:pPr/>
          </a:p>
        </p:txBody>
      </p:sp>
      <p:sp>
        <p:nvSpPr>
          <p:cNvPr id="111" name="Google Shape;56;p13"/>
          <p:cNvSpPr txBox="1"/>
          <p:nvPr/>
        </p:nvSpPr>
        <p:spPr>
          <a:xfrm>
            <a:off x="5816300" y="457200"/>
            <a:ext cx="30383402" cy="339125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lnSpc>
                <a:spcPct val="115000"/>
              </a:lnSpc>
              <a:defRPr sz="10000">
                <a:latin typeface="Helvetica Neue"/>
                <a:ea typeface="Helvetica Neue"/>
                <a:cs typeface="Helvetica Neue"/>
                <a:sym typeface="Helvetica Neue"/>
              </a:defRPr>
            </a:lvl1pPr>
          </a:lstStyle>
          <a:p>
            <a:pPr/>
            <a:r>
              <a:t>Using LHCb to Search for Violations of Fundamental Symmetries of the Standard Model</a:t>
            </a:r>
          </a:p>
        </p:txBody>
      </p:sp>
      <p:pic>
        <p:nvPicPr>
          <p:cNvPr id="112" name="Google Shape;57;p13" descr="Google Shape;57;p13"/>
          <p:cNvPicPr>
            <a:picLocks noChangeAspect="1"/>
          </p:cNvPicPr>
          <p:nvPr/>
        </p:nvPicPr>
        <p:blipFill>
          <a:blip r:embed="rId2">
            <a:extLst/>
          </a:blip>
          <a:stretch>
            <a:fillRect/>
          </a:stretch>
        </p:blipFill>
        <p:spPr>
          <a:xfrm>
            <a:off x="146669" y="457200"/>
            <a:ext cx="5669630" cy="5669601"/>
          </a:xfrm>
          <a:prstGeom prst="rect">
            <a:avLst/>
          </a:prstGeom>
          <a:ln w="12700">
            <a:miter lim="400000"/>
          </a:ln>
        </p:spPr>
      </p:pic>
      <p:pic>
        <p:nvPicPr>
          <p:cNvPr id="113" name="Google Shape;58;p13" descr="Google Shape;58;p13"/>
          <p:cNvPicPr>
            <a:picLocks noChangeAspect="1"/>
          </p:cNvPicPr>
          <p:nvPr/>
        </p:nvPicPr>
        <p:blipFill>
          <a:blip r:embed="rId3">
            <a:extLst/>
          </a:blip>
          <a:srcRect l="1603" t="1565" r="0" b="0"/>
          <a:stretch>
            <a:fillRect/>
          </a:stretch>
        </p:blipFill>
        <p:spPr>
          <a:xfrm>
            <a:off x="36199776" y="457200"/>
            <a:ext cx="7691426" cy="5166446"/>
          </a:xfrm>
          <a:prstGeom prst="rect">
            <a:avLst/>
          </a:prstGeom>
          <a:ln w="12700">
            <a:miter lim="400000"/>
          </a:ln>
        </p:spPr>
      </p:pic>
      <p:sp>
        <p:nvSpPr>
          <p:cNvPr id="114" name="Google Shape;59;p13"/>
          <p:cNvSpPr txBox="1"/>
          <p:nvPr/>
        </p:nvSpPr>
        <p:spPr>
          <a:xfrm>
            <a:off x="7720013" y="3809100"/>
            <a:ext cx="28382699" cy="107591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6000">
                <a:latin typeface="Helvetica Neue"/>
                <a:ea typeface="Helvetica Neue"/>
                <a:cs typeface="Helvetica Neue"/>
                <a:sym typeface="Helvetica Neue"/>
              </a:defRPr>
            </a:lvl1pPr>
          </a:lstStyle>
          <a:p>
            <a:pPr/>
            <a:r>
              <a:t>Ben Flaggs, Rohan Rajagopalan &amp; Raymond Su</a:t>
            </a:r>
          </a:p>
        </p:txBody>
      </p:sp>
      <p:sp>
        <p:nvSpPr>
          <p:cNvPr id="115" name="Google Shape;60;p13"/>
          <p:cNvSpPr txBox="1"/>
          <p:nvPr/>
        </p:nvSpPr>
        <p:spPr>
          <a:xfrm>
            <a:off x="8166723" y="4830500"/>
            <a:ext cx="27489300" cy="103888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i="1" sz="5700">
                <a:latin typeface="Helvetica Neue"/>
                <a:ea typeface="Helvetica Neue"/>
                <a:cs typeface="Helvetica Neue"/>
                <a:sym typeface="Helvetica Neue"/>
              </a:defRPr>
            </a:lvl1pPr>
          </a:lstStyle>
          <a:p>
            <a:pPr/>
            <a:r>
              <a:t>Advised by Professors Manuel Franco Sevilla &amp; Hassan Jawahery</a:t>
            </a:r>
          </a:p>
        </p:txBody>
      </p:sp>
      <p:sp>
        <p:nvSpPr>
          <p:cNvPr id="116" name="Google Shape;61;p13"/>
          <p:cNvSpPr txBox="1"/>
          <p:nvPr/>
        </p:nvSpPr>
        <p:spPr>
          <a:xfrm>
            <a:off x="24361624" y="9503025"/>
            <a:ext cx="17533501" cy="122475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7000">
                <a:latin typeface="Helvetica Neue"/>
                <a:ea typeface="Helvetica Neue"/>
                <a:cs typeface="Helvetica Neue"/>
                <a:sym typeface="Helvetica Neue"/>
              </a:defRPr>
            </a:lvl1pPr>
          </a:lstStyle>
          <a:p>
            <a:pPr/>
            <a:r>
              <a:t>Lepton Flavor Universality (LFU) Violation</a:t>
            </a:r>
          </a:p>
        </p:txBody>
      </p:sp>
      <p:sp>
        <p:nvSpPr>
          <p:cNvPr id="117" name="Google Shape;62;p13"/>
          <p:cNvSpPr txBox="1"/>
          <p:nvPr/>
        </p:nvSpPr>
        <p:spPr>
          <a:xfrm>
            <a:off x="24087300" y="10967074"/>
            <a:ext cx="6636901" cy="4170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508000">
              <a:buClr>
                <a:srgbClr val="000000"/>
              </a:buClr>
              <a:buSzPts val="4400"/>
              <a:buFont typeface="Helvetica Neue"/>
              <a:buChar char="●"/>
              <a:defRPr sz="4400">
                <a:latin typeface="Helvetica Neue"/>
                <a:ea typeface="Helvetica Neue"/>
                <a:cs typeface="Helvetica Neue"/>
                <a:sym typeface="Helvetica Neue"/>
              </a:defRPr>
            </a:pPr>
            <a:r>
              <a:t>Standard Model (SM) predicts that force carriers for particle decays interact with the same strength for </a:t>
            </a:r>
            <a:r>
              <a:rPr b="1" u="sng"/>
              <a:t>ALL</a:t>
            </a:r>
            <a:r>
              <a:t> leptons (e</a:t>
            </a:r>
            <a:r>
              <a:rPr baseline="30000"/>
              <a:t>-</a:t>
            </a:r>
            <a:r>
              <a:t>, μ</a:t>
            </a:r>
            <a:r>
              <a:rPr baseline="30000"/>
              <a:t>-</a:t>
            </a:r>
            <a:r>
              <a:t>, 𝜏</a:t>
            </a:r>
            <a:r>
              <a:rPr baseline="30000"/>
              <a:t>-</a:t>
            </a:r>
            <a:r>
              <a:t>)</a:t>
            </a:r>
          </a:p>
        </p:txBody>
      </p:sp>
      <p:pic>
        <p:nvPicPr>
          <p:cNvPr id="118" name="Google Shape;63;p13" descr="Google Shape;63;p13"/>
          <p:cNvPicPr>
            <a:picLocks noChangeAspect="1"/>
          </p:cNvPicPr>
          <p:nvPr/>
        </p:nvPicPr>
        <p:blipFill>
          <a:blip r:embed="rId4">
            <a:extLst/>
          </a:blip>
          <a:stretch>
            <a:fillRect/>
          </a:stretch>
        </p:blipFill>
        <p:spPr>
          <a:xfrm>
            <a:off x="32019949" y="10967074"/>
            <a:ext cx="9875177" cy="4655701"/>
          </a:xfrm>
          <a:prstGeom prst="rect">
            <a:avLst/>
          </a:prstGeom>
          <a:ln w="12700">
            <a:miter lim="400000"/>
          </a:ln>
        </p:spPr>
      </p:pic>
      <p:sp>
        <p:nvSpPr>
          <p:cNvPr id="119" name="Google Shape;64;p13"/>
          <p:cNvSpPr/>
          <p:nvPr/>
        </p:nvSpPr>
        <p:spPr>
          <a:xfrm rot="915018">
            <a:off x="38366662" y="13331347"/>
            <a:ext cx="940935" cy="643718"/>
          </a:xfrm>
          <a:prstGeom prst="leftArrow">
            <a:avLst>
              <a:gd name="adj1" fmla="val 50000"/>
              <a:gd name="adj2" fmla="val 50000"/>
            </a:avLst>
          </a:prstGeom>
          <a:solidFill>
            <a:srgbClr val="93C47D"/>
          </a:solidFill>
          <a:ln>
            <a:solidFill>
              <a:srgbClr val="6AA84F"/>
            </a:solidFill>
          </a:ln>
        </p:spPr>
        <p:txBody>
          <a:bodyPr lIns="45719" rIns="45719" anchor="ctr"/>
          <a:lstStyle/>
          <a:p>
            <a:pPr/>
          </a:p>
        </p:txBody>
      </p:sp>
      <p:sp>
        <p:nvSpPr>
          <p:cNvPr id="120" name="Google Shape;65;p13"/>
          <p:cNvSpPr txBox="1"/>
          <p:nvPr/>
        </p:nvSpPr>
        <p:spPr>
          <a:xfrm>
            <a:off x="39375776" y="13083638"/>
            <a:ext cx="3043801" cy="12622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ctr">
              <a:defRPr sz="3600">
                <a:solidFill>
                  <a:srgbClr val="6AA84F"/>
                </a:solidFill>
                <a:latin typeface="Helvetica Neue"/>
                <a:ea typeface="Helvetica Neue"/>
                <a:cs typeface="Helvetica Neue"/>
                <a:sym typeface="Helvetica Neue"/>
              </a:defRPr>
            </a:pPr>
            <a:r>
              <a:t>Force Carrier</a:t>
            </a:r>
          </a:p>
          <a:p>
            <a:pPr algn="ctr">
              <a:defRPr sz="3600">
                <a:solidFill>
                  <a:srgbClr val="6AA84F"/>
                </a:solidFill>
                <a:latin typeface="Helvetica Neue"/>
                <a:ea typeface="Helvetica Neue"/>
                <a:cs typeface="Helvetica Neue"/>
                <a:sym typeface="Helvetica Neue"/>
              </a:defRPr>
            </a:pPr>
            <a:r>
              <a:t>(W Boson)</a:t>
            </a:r>
          </a:p>
        </p:txBody>
      </p:sp>
      <p:sp>
        <p:nvSpPr>
          <p:cNvPr id="121" name="Google Shape;66;p13"/>
          <p:cNvSpPr/>
          <p:nvPr/>
        </p:nvSpPr>
        <p:spPr>
          <a:xfrm rot="494711">
            <a:off x="36870682" y="11585264"/>
            <a:ext cx="1077337" cy="693250"/>
          </a:xfrm>
          <a:prstGeom prst="rightArrow">
            <a:avLst>
              <a:gd name="adj1" fmla="val 50000"/>
              <a:gd name="adj2" fmla="val 50000"/>
            </a:avLst>
          </a:prstGeom>
          <a:solidFill>
            <a:srgbClr val="FF0000"/>
          </a:solidFill>
          <a:ln>
            <a:solidFill>
              <a:srgbClr val="FF0000"/>
            </a:solidFill>
          </a:ln>
        </p:spPr>
        <p:txBody>
          <a:bodyPr lIns="45719" rIns="45719" anchor="ctr"/>
          <a:lstStyle/>
          <a:p>
            <a:pPr/>
          </a:p>
        </p:txBody>
      </p:sp>
      <p:sp>
        <p:nvSpPr>
          <p:cNvPr id="122" name="Google Shape;67;p13"/>
          <p:cNvSpPr txBox="1"/>
          <p:nvPr/>
        </p:nvSpPr>
        <p:spPr>
          <a:xfrm>
            <a:off x="31336099" y="10953750"/>
            <a:ext cx="5221501" cy="198208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ctr">
              <a:defRPr sz="3600">
                <a:solidFill>
                  <a:srgbClr val="FF0000"/>
                </a:solidFill>
                <a:latin typeface="Helvetica Neue"/>
                <a:ea typeface="Helvetica Neue"/>
                <a:cs typeface="Helvetica Neue"/>
                <a:sym typeface="Helvetica Neue"/>
              </a:defRPr>
            </a:pPr>
            <a:r>
              <a:t>Decays to lepton pair.</a:t>
            </a:r>
          </a:p>
          <a:p>
            <a:pPr algn="ctr">
              <a:defRPr sz="3600">
                <a:solidFill>
                  <a:srgbClr val="FF0000"/>
                </a:solidFill>
                <a:latin typeface="Helvetica Neue"/>
                <a:ea typeface="Helvetica Neue"/>
                <a:cs typeface="Helvetica Neue"/>
                <a:sym typeface="Helvetica Neue"/>
              </a:defRPr>
            </a:pPr>
            <a:r>
              <a:t>Pair could also be e</a:t>
            </a:r>
            <a:r>
              <a:rPr baseline="30000"/>
              <a:t>-</a:t>
            </a:r>
            <a:r>
              <a:t>, 𝜈</a:t>
            </a:r>
            <a:r>
              <a:rPr baseline="-25000"/>
              <a:t>e</a:t>
            </a:r>
            <a:r>
              <a:t> or μ</a:t>
            </a:r>
            <a:r>
              <a:rPr baseline="30000"/>
              <a:t>-</a:t>
            </a:r>
            <a:r>
              <a:t>, 𝜈</a:t>
            </a:r>
            <a:r>
              <a:rPr baseline="-25000"/>
              <a:t>μ</a:t>
            </a:r>
          </a:p>
        </p:txBody>
      </p:sp>
      <p:sp>
        <p:nvSpPr>
          <p:cNvPr id="123" name="Google Shape;68;p13"/>
          <p:cNvSpPr txBox="1"/>
          <p:nvPr/>
        </p:nvSpPr>
        <p:spPr>
          <a:xfrm>
            <a:off x="24108275" y="15740988"/>
            <a:ext cx="18040201" cy="82760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4400">
                <a:latin typeface="Helvetica Neue"/>
                <a:ea typeface="Helvetica Neue"/>
                <a:cs typeface="Helvetica Neue"/>
                <a:sym typeface="Helvetica Neue"/>
              </a:defRPr>
            </a:lvl1pPr>
          </a:lstStyle>
          <a:p>
            <a:pPr/>
            <a:r>
              <a:t>New exotic particles could violate lepton flavor universality!</a:t>
            </a:r>
          </a:p>
        </p:txBody>
      </p:sp>
      <p:pic>
        <p:nvPicPr>
          <p:cNvPr id="124" name="Google Shape;69;p13" descr="Google Shape;69;p13"/>
          <p:cNvPicPr>
            <a:picLocks noChangeAspect="1"/>
          </p:cNvPicPr>
          <p:nvPr/>
        </p:nvPicPr>
        <p:blipFill>
          <a:blip r:embed="rId5">
            <a:extLst/>
          </a:blip>
          <a:stretch>
            <a:fillRect/>
          </a:stretch>
        </p:blipFill>
        <p:spPr>
          <a:xfrm>
            <a:off x="24108275" y="16803062"/>
            <a:ext cx="8317027" cy="3889476"/>
          </a:xfrm>
          <a:prstGeom prst="rect">
            <a:avLst/>
          </a:prstGeom>
          <a:ln w="12700">
            <a:miter lim="400000"/>
          </a:ln>
        </p:spPr>
      </p:pic>
      <p:pic>
        <p:nvPicPr>
          <p:cNvPr id="125" name="Google Shape;70;p13" descr="Google Shape;70;p13"/>
          <p:cNvPicPr>
            <a:picLocks noChangeAspect="1"/>
          </p:cNvPicPr>
          <p:nvPr/>
        </p:nvPicPr>
        <p:blipFill>
          <a:blip r:embed="rId6">
            <a:extLst/>
          </a:blip>
          <a:srcRect l="0" t="6855" r="0" b="0"/>
          <a:stretch>
            <a:fillRect/>
          </a:stretch>
        </p:blipFill>
        <p:spPr>
          <a:xfrm>
            <a:off x="32425301" y="16936337"/>
            <a:ext cx="10020925" cy="3622938"/>
          </a:xfrm>
          <a:prstGeom prst="rect">
            <a:avLst/>
          </a:prstGeom>
          <a:ln w="12700">
            <a:miter lim="400000"/>
          </a:ln>
        </p:spPr>
      </p:pic>
      <p:sp>
        <p:nvSpPr>
          <p:cNvPr id="126" name="Google Shape;71;p13"/>
          <p:cNvSpPr/>
          <p:nvPr/>
        </p:nvSpPr>
        <p:spPr>
          <a:xfrm rot="1953825">
            <a:off x="27304937" y="17950349"/>
            <a:ext cx="897375" cy="594369"/>
          </a:xfrm>
          <a:prstGeom prst="rightArrow">
            <a:avLst>
              <a:gd name="adj1" fmla="val 50000"/>
              <a:gd name="adj2" fmla="val 50000"/>
            </a:avLst>
          </a:prstGeom>
          <a:solidFill>
            <a:srgbClr val="6D9EEB"/>
          </a:solidFill>
          <a:ln>
            <a:solidFill>
              <a:srgbClr val="6D9EEB"/>
            </a:solidFill>
          </a:ln>
        </p:spPr>
        <p:txBody>
          <a:bodyPr lIns="45719" rIns="45719" anchor="ctr"/>
          <a:lstStyle/>
          <a:p>
            <a:pPr/>
          </a:p>
        </p:txBody>
      </p:sp>
      <p:sp>
        <p:nvSpPr>
          <p:cNvPr id="127" name="Google Shape;72;p13"/>
          <p:cNvSpPr txBox="1"/>
          <p:nvPr/>
        </p:nvSpPr>
        <p:spPr>
          <a:xfrm>
            <a:off x="24361624" y="16665900"/>
            <a:ext cx="3764401" cy="12622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3600">
                <a:solidFill>
                  <a:srgbClr val="6D9EEB"/>
                </a:solidFill>
                <a:latin typeface="Helvetica Neue"/>
                <a:ea typeface="Helvetica Neue"/>
                <a:cs typeface="Helvetica Neue"/>
                <a:sym typeface="Helvetica Neue"/>
              </a:defRPr>
            </a:lvl1pPr>
          </a:lstStyle>
          <a:p>
            <a:pPr/>
            <a:r>
              <a:t>Charged Higgs/W’ Bosons</a:t>
            </a:r>
          </a:p>
        </p:txBody>
      </p:sp>
      <p:sp>
        <p:nvSpPr>
          <p:cNvPr id="128" name="Google Shape;73;p13"/>
          <p:cNvSpPr/>
          <p:nvPr/>
        </p:nvSpPr>
        <p:spPr>
          <a:xfrm rot="2700000">
            <a:off x="36001080" y="17582219"/>
            <a:ext cx="1077207" cy="643610"/>
          </a:xfrm>
          <a:prstGeom prst="rightArrow">
            <a:avLst>
              <a:gd name="adj1" fmla="val 50000"/>
              <a:gd name="adj2" fmla="val 50000"/>
            </a:avLst>
          </a:prstGeom>
          <a:solidFill>
            <a:srgbClr val="E06666"/>
          </a:solidFill>
          <a:ln>
            <a:solidFill>
              <a:srgbClr val="E06666"/>
            </a:solidFill>
          </a:ln>
        </p:spPr>
        <p:txBody>
          <a:bodyPr lIns="45719" rIns="45719" anchor="ctr"/>
          <a:lstStyle/>
          <a:p>
            <a:pPr/>
          </a:p>
        </p:txBody>
      </p:sp>
      <p:sp>
        <p:nvSpPr>
          <p:cNvPr id="129" name="Google Shape;74;p13"/>
          <p:cNvSpPr txBox="1"/>
          <p:nvPr/>
        </p:nvSpPr>
        <p:spPr>
          <a:xfrm>
            <a:off x="33726598" y="16665900"/>
            <a:ext cx="3764401"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3600">
                <a:solidFill>
                  <a:srgbClr val="E06666"/>
                </a:solidFill>
                <a:latin typeface="Helvetica Neue"/>
                <a:ea typeface="Helvetica Neue"/>
                <a:cs typeface="Helvetica Neue"/>
                <a:sym typeface="Helvetica Neue"/>
              </a:defRPr>
            </a:lvl1pPr>
          </a:lstStyle>
          <a:p>
            <a:pPr/>
            <a:r>
              <a:t>Lepto-Quarks</a:t>
            </a:r>
          </a:p>
        </p:txBody>
      </p:sp>
      <p:pic>
        <p:nvPicPr>
          <p:cNvPr id="130" name="Google Shape;75;p13" descr="Google Shape;75;p13"/>
          <p:cNvPicPr>
            <a:picLocks noChangeAspect="1"/>
          </p:cNvPicPr>
          <p:nvPr/>
        </p:nvPicPr>
        <p:blipFill>
          <a:blip r:embed="rId7">
            <a:extLst/>
          </a:blip>
          <a:stretch>
            <a:fillRect/>
          </a:stretch>
        </p:blipFill>
        <p:spPr>
          <a:xfrm>
            <a:off x="24108275" y="21024549"/>
            <a:ext cx="11699127" cy="5393801"/>
          </a:xfrm>
          <a:prstGeom prst="rect">
            <a:avLst/>
          </a:prstGeom>
          <a:ln w="12700">
            <a:miter lim="400000"/>
          </a:ln>
        </p:spPr>
      </p:pic>
      <p:sp>
        <p:nvSpPr>
          <p:cNvPr id="131" name="Google Shape;76;p13"/>
          <p:cNvSpPr txBox="1"/>
          <p:nvPr/>
        </p:nvSpPr>
        <p:spPr>
          <a:xfrm>
            <a:off x="35931264" y="20692549"/>
            <a:ext cx="6636901" cy="294055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457200">
              <a:spcBef>
                <a:spcPts val="1000"/>
              </a:spcBef>
              <a:buClr>
                <a:srgbClr val="000000"/>
              </a:buClr>
              <a:buSzPts val="3600"/>
              <a:buFont typeface="Helvetica Neue"/>
              <a:buChar char="●"/>
              <a:defRPr sz="3600">
                <a:latin typeface="Helvetica Neue"/>
                <a:ea typeface="Helvetica Neue"/>
                <a:cs typeface="Helvetica Neue"/>
                <a:sym typeface="Helvetica Neue"/>
              </a:defRPr>
            </a:pPr>
            <a:r>
              <a:t>Previous experiments have shown a possible anomaly in B-meson decays to </a:t>
            </a:r>
            <a:r>
              <a:rPr b="1"/>
              <a:t>heavy leptons</a:t>
            </a:r>
            <a:r>
              <a:t> (𝜏</a:t>
            </a:r>
            <a:r>
              <a:rPr baseline="30000"/>
              <a:t>-</a:t>
            </a:r>
            <a:r>
              <a:t>) and </a:t>
            </a:r>
            <a:r>
              <a:rPr b="1"/>
              <a:t>light leptons</a:t>
            </a:r>
            <a:r>
              <a:t> (e</a:t>
            </a:r>
            <a:r>
              <a:rPr baseline="30000"/>
              <a:t>-</a:t>
            </a:r>
            <a:r>
              <a:t>, μ</a:t>
            </a:r>
            <a:r>
              <a:rPr baseline="30000"/>
              <a:t>-</a:t>
            </a:r>
            <a:r>
              <a:t>)</a:t>
            </a:r>
          </a:p>
        </p:txBody>
      </p:sp>
      <p:pic>
        <p:nvPicPr>
          <p:cNvPr id="132" name="Google Shape;77;p13" descr="Google Shape;77;p13"/>
          <p:cNvPicPr>
            <a:picLocks noChangeAspect="1"/>
          </p:cNvPicPr>
          <p:nvPr/>
        </p:nvPicPr>
        <p:blipFill>
          <a:blip r:embed="rId8">
            <a:extLst/>
          </a:blip>
          <a:stretch>
            <a:fillRect/>
          </a:stretch>
        </p:blipFill>
        <p:spPr>
          <a:xfrm>
            <a:off x="36042987" y="23761034"/>
            <a:ext cx="6413476" cy="1287901"/>
          </a:xfrm>
          <a:prstGeom prst="rect">
            <a:avLst/>
          </a:prstGeom>
          <a:ln w="12700">
            <a:miter lim="400000"/>
          </a:ln>
        </p:spPr>
      </p:pic>
      <p:sp>
        <p:nvSpPr>
          <p:cNvPr id="133" name="Google Shape;78;p13"/>
          <p:cNvSpPr txBox="1"/>
          <p:nvPr/>
        </p:nvSpPr>
        <p:spPr>
          <a:xfrm>
            <a:off x="35931276" y="25182199"/>
            <a:ext cx="6097801" cy="7203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457200">
              <a:buClr>
                <a:srgbClr val="000000"/>
              </a:buClr>
              <a:buSzPts val="3600"/>
              <a:buFont typeface="Helvetica Neue"/>
              <a:buChar char="●"/>
              <a:defRPr sz="3600">
                <a:latin typeface="Helvetica Neue"/>
                <a:ea typeface="Helvetica Neue"/>
                <a:cs typeface="Helvetica Neue"/>
                <a:sym typeface="Helvetica Neue"/>
              </a:defRPr>
            </a:pPr>
            <a:r>
              <a:t>Here 𝓁</a:t>
            </a:r>
            <a:r>
              <a:rPr baseline="30000"/>
              <a:t>-</a:t>
            </a:r>
            <a:r>
              <a:t> = e</a:t>
            </a:r>
            <a:r>
              <a:rPr baseline="30000"/>
              <a:t>-</a:t>
            </a:r>
            <a:r>
              <a:t> or μ</a:t>
            </a:r>
            <a:r>
              <a:rPr baseline="30000"/>
              <a:t>-</a:t>
            </a:r>
          </a:p>
        </p:txBody>
      </p:sp>
      <p:sp>
        <p:nvSpPr>
          <p:cNvPr id="134" name="Google Shape;79;p13"/>
          <p:cNvSpPr txBox="1"/>
          <p:nvPr/>
        </p:nvSpPr>
        <p:spPr>
          <a:xfrm>
            <a:off x="24088374" y="26418350"/>
            <a:ext cx="7330501" cy="237938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457200">
              <a:spcBef>
                <a:spcPts val="1000"/>
              </a:spcBef>
              <a:buClr>
                <a:srgbClr val="000000"/>
              </a:buClr>
              <a:buSzPts val="3600"/>
              <a:buFont typeface="Helvetica Neue"/>
              <a:buChar char="●"/>
              <a:defRPr sz="3600">
                <a:latin typeface="Helvetica Neue"/>
                <a:ea typeface="Helvetica Neue"/>
                <a:cs typeface="Helvetica Neue"/>
                <a:sym typeface="Helvetica Neue"/>
              </a:defRPr>
            </a:pPr>
            <a:r>
              <a:t>LHCb measurements show a similar anomaly for B-meson decays involving </a:t>
            </a:r>
            <a:r>
              <a:rPr b="1"/>
              <a:t>only light leptons</a:t>
            </a:r>
            <a:r>
              <a:t> (e</a:t>
            </a:r>
            <a:r>
              <a:rPr baseline="30000"/>
              <a:t>-</a:t>
            </a:r>
            <a:r>
              <a:t>, μ</a:t>
            </a:r>
            <a:r>
              <a:rPr baseline="30000"/>
              <a:t>-</a:t>
            </a:r>
            <a:r>
              <a:t>) </a:t>
            </a:r>
          </a:p>
        </p:txBody>
      </p:sp>
      <p:pic>
        <p:nvPicPr>
          <p:cNvPr id="135" name="Google Shape;80;p13" descr="Google Shape;80;p13"/>
          <p:cNvPicPr>
            <a:picLocks noChangeAspect="1"/>
          </p:cNvPicPr>
          <p:nvPr/>
        </p:nvPicPr>
        <p:blipFill>
          <a:blip r:embed="rId9">
            <a:extLst/>
          </a:blip>
          <a:stretch>
            <a:fillRect/>
          </a:stretch>
        </p:blipFill>
        <p:spPr>
          <a:xfrm>
            <a:off x="24280274" y="28903200"/>
            <a:ext cx="6946680" cy="2022301"/>
          </a:xfrm>
          <a:prstGeom prst="rect">
            <a:avLst/>
          </a:prstGeom>
          <a:ln w="12700">
            <a:miter lim="400000"/>
          </a:ln>
        </p:spPr>
      </p:pic>
      <p:sp>
        <p:nvSpPr>
          <p:cNvPr id="136" name="Google Shape;81;p13"/>
          <p:cNvSpPr txBox="1"/>
          <p:nvPr/>
        </p:nvSpPr>
        <p:spPr>
          <a:xfrm>
            <a:off x="24088374" y="30997751"/>
            <a:ext cx="7330501" cy="180834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457200" indent="-457200">
              <a:spcBef>
                <a:spcPts val="1000"/>
              </a:spcBef>
              <a:buClr>
                <a:srgbClr val="000000"/>
              </a:buClr>
              <a:buSzPts val="3600"/>
              <a:buFont typeface="Helvetica Neue"/>
              <a:buChar char="●"/>
              <a:defRPr sz="3600">
                <a:latin typeface="Helvetica Neue"/>
                <a:ea typeface="Helvetica Neue"/>
                <a:cs typeface="Helvetica Neue"/>
                <a:sym typeface="Helvetica Neue"/>
              </a:defRPr>
            </a:lvl1pPr>
          </a:lstStyle>
          <a:p>
            <a:pPr/>
            <a:r>
              <a:t>More LHCb data needs to be taken to make further conclusions about this anomaly!</a:t>
            </a:r>
          </a:p>
        </p:txBody>
      </p:sp>
      <p:pic>
        <p:nvPicPr>
          <p:cNvPr id="137" name="Google Shape;82;p13" descr="Google Shape;82;p13"/>
          <p:cNvPicPr>
            <a:picLocks noChangeAspect="1"/>
          </p:cNvPicPr>
          <p:nvPr/>
        </p:nvPicPr>
        <p:blipFill>
          <a:blip r:embed="rId10">
            <a:extLst/>
          </a:blip>
          <a:srcRect l="1999" t="1912" r="0" b="0"/>
          <a:stretch>
            <a:fillRect/>
          </a:stretch>
        </p:blipFill>
        <p:spPr>
          <a:xfrm>
            <a:off x="32651700" y="26025509"/>
            <a:ext cx="9496777" cy="6673718"/>
          </a:xfrm>
          <a:prstGeom prst="rect">
            <a:avLst/>
          </a:prstGeom>
          <a:ln w="12700">
            <a:miter lim="400000"/>
          </a:ln>
        </p:spPr>
      </p:pic>
      <p:sp>
        <p:nvSpPr>
          <p:cNvPr id="138" name="Google Shape;83;p13"/>
          <p:cNvSpPr txBox="1"/>
          <p:nvPr/>
        </p:nvSpPr>
        <p:spPr>
          <a:xfrm>
            <a:off x="33493099" y="32154124"/>
            <a:ext cx="5221501" cy="60394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latin typeface="Helvetica Neue"/>
                <a:ea typeface="Helvetica Neue"/>
                <a:cs typeface="Helvetica Neue"/>
                <a:sym typeface="Helvetica Neue"/>
              </a:defRPr>
            </a:pPr>
            <a:r>
              <a:t>LHCb collaboration, Test of lepton universality with B</a:t>
            </a:r>
            <a:r>
              <a:rPr baseline="30000"/>
              <a:t>0</a:t>
            </a:r>
            <a:r>
              <a:t>→K*</a:t>
            </a:r>
            <a:r>
              <a:rPr baseline="30000"/>
              <a:t>0</a:t>
            </a:r>
            <a:r>
              <a:t>𝓁</a:t>
            </a:r>
            <a:r>
              <a:rPr baseline="30000"/>
              <a:t>+</a:t>
            </a:r>
            <a:r>
              <a:t>𝓁</a:t>
            </a:r>
            <a:r>
              <a:rPr baseline="30000"/>
              <a:t>-</a:t>
            </a:r>
            <a:r>
              <a:t> decays, JHEP 08 (2017) 055 [arXiv: 1705.05802]</a:t>
            </a:r>
          </a:p>
        </p:txBody>
      </p:sp>
      <p:pic>
        <p:nvPicPr>
          <p:cNvPr id="139" name="Picture 10" descr="Picture 10"/>
          <p:cNvPicPr>
            <a:picLocks noChangeAspect="1"/>
          </p:cNvPicPr>
          <p:nvPr/>
        </p:nvPicPr>
        <p:blipFill>
          <a:blip r:embed="rId11">
            <a:extLst/>
          </a:blip>
          <a:stretch>
            <a:fillRect/>
          </a:stretch>
        </p:blipFill>
        <p:spPr>
          <a:xfrm>
            <a:off x="11450892" y="11039038"/>
            <a:ext cx="8278927" cy="5157734"/>
          </a:xfrm>
          <a:prstGeom prst="rect">
            <a:avLst/>
          </a:prstGeom>
          <a:ln w="38100">
            <a:solidFill>
              <a:srgbClr val="FFFF00"/>
            </a:solidFill>
          </a:ln>
        </p:spPr>
      </p:pic>
      <p:sp>
        <p:nvSpPr>
          <p:cNvPr id="140" name="TextBox 33"/>
          <p:cNvSpPr txBox="1"/>
          <p:nvPr/>
        </p:nvSpPr>
        <p:spPr>
          <a:xfrm>
            <a:off x="3744281" y="9385050"/>
            <a:ext cx="13107345" cy="122475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7000">
                <a:latin typeface="Helvetica Neue"/>
                <a:ea typeface="Helvetica Neue"/>
                <a:cs typeface="Helvetica Neue"/>
                <a:sym typeface="Helvetica Neue"/>
              </a:defRPr>
            </a:lvl1pPr>
          </a:lstStyle>
          <a:p>
            <a:pPr/>
            <a:r>
              <a:t>Charge-Parity Violation (CPv)</a:t>
            </a:r>
          </a:p>
        </p:txBody>
      </p:sp>
      <p:sp>
        <p:nvSpPr>
          <p:cNvPr id="141" name="TextBox 34"/>
          <p:cNvSpPr txBox="1"/>
          <p:nvPr/>
        </p:nvSpPr>
        <p:spPr>
          <a:xfrm>
            <a:off x="875133" y="10875530"/>
            <a:ext cx="8971428" cy="5400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3200">
                <a:latin typeface="+mn-lt"/>
                <a:ea typeface="+mn-ea"/>
                <a:cs typeface="+mn-cs"/>
                <a:sym typeface="Helvetica"/>
              </a:defRPr>
            </a:pPr>
            <a:r>
              <a:t>We exist. This is a problem.</a:t>
            </a:r>
          </a:p>
          <a:p>
            <a:pPr algn="ctr">
              <a:defRPr sz="3200">
                <a:latin typeface="+mn-lt"/>
                <a:ea typeface="+mn-ea"/>
                <a:cs typeface="+mn-cs"/>
                <a:sym typeface="Helvetica"/>
              </a:defRPr>
            </a:pPr>
          </a:p>
          <a:p>
            <a:pPr algn="ctr">
              <a:defRPr sz="3200">
                <a:latin typeface="+mn-lt"/>
                <a:ea typeface="+mn-ea"/>
                <a:cs typeface="+mn-cs"/>
                <a:sym typeface="Helvetica"/>
              </a:defRPr>
            </a:pPr>
            <a:r>
              <a:t>Humans, like the universe, are mostly made of matter; but as we understand the Standard Model, there should not be such an impressive imbalance of matter and antimatter as what we observe in the world today.</a:t>
            </a:r>
            <a:br/>
          </a:p>
          <a:p>
            <a:pPr algn="ctr">
              <a:defRPr sz="3200">
                <a:latin typeface="+mn-lt"/>
                <a:ea typeface="+mn-ea"/>
                <a:cs typeface="+mn-cs"/>
                <a:sym typeface="Helvetica"/>
              </a:defRPr>
            </a:pPr>
            <a:r>
              <a:t>The study of CPv is integral to understanding this conundrum, with the LHCB playing a leading role, in the observation of high-energy decays.</a:t>
            </a:r>
          </a:p>
        </p:txBody>
      </p:sp>
      <p:sp>
        <p:nvSpPr>
          <p:cNvPr id="142" name="TextBox 35"/>
          <p:cNvSpPr txBox="1"/>
          <p:nvPr/>
        </p:nvSpPr>
        <p:spPr>
          <a:xfrm>
            <a:off x="650705" y="16609392"/>
            <a:ext cx="12437073"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4000">
                <a:latin typeface="+mn-lt"/>
                <a:ea typeface="+mn-ea"/>
                <a:cs typeface="+mn-cs"/>
                <a:sym typeface="Helvetica"/>
              </a:defRPr>
            </a:lvl1pPr>
          </a:lstStyle>
          <a:p>
            <a:pPr/>
            <a:r>
              <a:t>LHCb and the Standard Model, with a dash of CPv</a:t>
            </a:r>
          </a:p>
        </p:txBody>
      </p:sp>
      <p:sp>
        <p:nvSpPr>
          <p:cNvPr id="143" name="TextBox 36"/>
          <p:cNvSpPr txBox="1"/>
          <p:nvPr/>
        </p:nvSpPr>
        <p:spPr>
          <a:xfrm>
            <a:off x="9001462" y="18356837"/>
            <a:ext cx="11513956" cy="570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571500" indent="-571500">
              <a:buClr>
                <a:srgbClr val="000000"/>
              </a:buClr>
              <a:buSzPct val="100000"/>
              <a:buFont typeface="Arial"/>
              <a:buChar char="•"/>
              <a:defRPr sz="3800">
                <a:latin typeface="+mn-lt"/>
                <a:ea typeface="+mn-ea"/>
                <a:cs typeface="+mn-cs"/>
                <a:sym typeface="Helvetica"/>
              </a:defRPr>
            </a:pPr>
            <a:r>
              <a:t>In 2017, the LHCb found evidence (above 3.3 </a:t>
            </a:r>
            <a:r>
              <a:t>σ</a:t>
            </a:r>
            <a:r>
              <a:t>) of CPv in the Lambda-Bottom Baryons; a first for spinning particles.</a:t>
            </a:r>
          </a:p>
          <a:p>
            <a:pPr marL="571499" indent="-571499">
              <a:buClr>
                <a:srgbClr val="000000"/>
              </a:buClr>
              <a:buSzPct val="100000"/>
              <a:buFont typeface="Arial"/>
              <a:buChar char="•"/>
              <a:defRPr sz="3100">
                <a:latin typeface="+mn-lt"/>
                <a:ea typeface="+mn-ea"/>
                <a:cs typeface="+mn-cs"/>
                <a:sym typeface="Helvetica"/>
              </a:defRPr>
            </a:pPr>
          </a:p>
          <a:p>
            <a:pPr marL="571499" indent="-571499">
              <a:buClr>
                <a:srgbClr val="000000"/>
              </a:buClr>
              <a:buSzPct val="100000"/>
              <a:buFont typeface="Arial"/>
              <a:buChar char="•"/>
              <a:defRPr sz="3100">
                <a:latin typeface="+mn-lt"/>
                <a:ea typeface="+mn-ea"/>
                <a:cs typeface="+mn-cs"/>
                <a:sym typeface="Helvetica"/>
              </a:defRPr>
            </a:pPr>
          </a:p>
          <a:p>
            <a:pPr>
              <a:defRPr sz="3800">
                <a:latin typeface="+mn-lt"/>
                <a:ea typeface="+mn-ea"/>
                <a:cs typeface="+mn-cs"/>
                <a:sym typeface="Helvetica"/>
              </a:defRPr>
            </a:pPr>
          </a:p>
          <a:p>
            <a:pPr marL="571500" indent="-571500">
              <a:buClr>
                <a:srgbClr val="000000"/>
              </a:buClr>
              <a:buSzPct val="100000"/>
              <a:buFont typeface="Arial"/>
              <a:buChar char="•"/>
              <a:defRPr sz="3800">
                <a:latin typeface="+mn-lt"/>
                <a:ea typeface="+mn-ea"/>
                <a:cs typeface="+mn-cs"/>
                <a:sym typeface="Helvetica"/>
              </a:defRPr>
            </a:pPr>
            <a:r>
              <a:t>…But the big news involve </a:t>
            </a:r>
            <a:r>
              <a:rPr b="1"/>
              <a:t>D0 mesons</a:t>
            </a:r>
            <a:r>
              <a:t>; on March 21</a:t>
            </a:r>
            <a:r>
              <a:rPr baseline="30000"/>
              <a:t>st</a:t>
            </a:r>
            <a:r>
              <a:t> the collaboration reported strong evidence (5.3 </a:t>
            </a:r>
            <a:r>
              <a:t>σ</a:t>
            </a:r>
            <a:r>
              <a:t>!) of CPv in charmed particles, a previously unobserved phenomena.</a:t>
            </a:r>
          </a:p>
        </p:txBody>
      </p:sp>
      <p:grpSp>
        <p:nvGrpSpPr>
          <p:cNvPr id="146" name="Group 38"/>
          <p:cNvGrpSpPr/>
          <p:nvPr/>
        </p:nvGrpSpPr>
        <p:grpSpPr>
          <a:xfrm>
            <a:off x="10147640" y="24499659"/>
            <a:ext cx="9601229" cy="7558623"/>
            <a:chOff x="0" y="0"/>
            <a:chExt cx="9601227" cy="7558621"/>
          </a:xfrm>
        </p:grpSpPr>
        <p:pic>
          <p:nvPicPr>
            <p:cNvPr id="144" name="Picture 2" descr="Picture 2"/>
            <p:cNvPicPr>
              <a:picLocks noChangeAspect="1"/>
            </p:cNvPicPr>
            <p:nvPr/>
          </p:nvPicPr>
          <p:blipFill>
            <a:blip r:embed="rId12">
              <a:extLst/>
            </a:blip>
            <a:stretch>
              <a:fillRect/>
            </a:stretch>
          </p:blipFill>
          <p:spPr>
            <a:xfrm>
              <a:off x="0" y="0"/>
              <a:ext cx="9601228" cy="7192966"/>
            </a:xfrm>
            <a:prstGeom prst="rect">
              <a:avLst/>
            </a:prstGeom>
            <a:ln w="9525" cap="flat">
              <a:solidFill>
                <a:srgbClr val="000000"/>
              </a:solidFill>
              <a:prstDash val="solid"/>
              <a:round/>
            </a:ln>
            <a:effectLst/>
          </p:spPr>
        </p:pic>
        <p:sp>
          <p:nvSpPr>
            <p:cNvPr id="145" name="TextBox 40"/>
            <p:cNvSpPr txBox="1"/>
            <p:nvPr/>
          </p:nvSpPr>
          <p:spPr>
            <a:xfrm>
              <a:off x="1235597" y="7269798"/>
              <a:ext cx="7590847"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lstStyle>
            <a:p>
              <a:pPr/>
              <a:r>
                <a:t>Figure (4) – Invariant mass of D(0), tagged with pion plus</a:t>
              </a:r>
            </a:p>
          </p:txBody>
        </p:sp>
      </p:grpSp>
      <p:grpSp>
        <p:nvGrpSpPr>
          <p:cNvPr id="149" name="Group 42"/>
          <p:cNvGrpSpPr/>
          <p:nvPr/>
        </p:nvGrpSpPr>
        <p:grpSpPr>
          <a:xfrm>
            <a:off x="875133" y="27236517"/>
            <a:ext cx="6726216" cy="4630740"/>
            <a:chOff x="0" y="0"/>
            <a:chExt cx="6726214" cy="4630739"/>
          </a:xfrm>
        </p:grpSpPr>
        <p:pic>
          <p:nvPicPr>
            <p:cNvPr id="147" name="Picture 14" descr="Picture 14"/>
            <p:cNvPicPr>
              <a:picLocks noChangeAspect="1"/>
            </p:cNvPicPr>
            <p:nvPr/>
          </p:nvPicPr>
          <p:blipFill>
            <a:blip r:embed="rId13">
              <a:extLst/>
            </a:blip>
            <a:stretch>
              <a:fillRect/>
            </a:stretch>
          </p:blipFill>
          <p:spPr>
            <a:xfrm>
              <a:off x="0" y="0"/>
              <a:ext cx="6726215" cy="4268995"/>
            </a:xfrm>
            <a:prstGeom prst="rect">
              <a:avLst/>
            </a:prstGeom>
            <a:ln w="9525" cap="flat">
              <a:solidFill>
                <a:schemeClr val="accent5"/>
              </a:solidFill>
              <a:prstDash val="solid"/>
              <a:round/>
            </a:ln>
            <a:effectLst/>
          </p:spPr>
        </p:pic>
        <p:sp>
          <p:nvSpPr>
            <p:cNvPr id="148" name="TextBox 44"/>
            <p:cNvSpPr txBox="1"/>
            <p:nvPr/>
          </p:nvSpPr>
          <p:spPr>
            <a:xfrm>
              <a:off x="90879" y="4341915"/>
              <a:ext cx="6441442"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lstStyle>
            <a:p>
              <a:pPr/>
              <a:r>
                <a:t>Figure (3) – A(CP) of D meson results</a:t>
              </a:r>
            </a:p>
          </p:txBody>
        </p:sp>
      </p:grpSp>
      <p:grpSp>
        <p:nvGrpSpPr>
          <p:cNvPr id="154" name="Group 3"/>
          <p:cNvGrpSpPr/>
          <p:nvPr/>
        </p:nvGrpSpPr>
        <p:grpSpPr>
          <a:xfrm>
            <a:off x="1017520" y="22125001"/>
            <a:ext cx="6441442" cy="4553114"/>
            <a:chOff x="0" y="0"/>
            <a:chExt cx="6441440" cy="4553113"/>
          </a:xfrm>
        </p:grpSpPr>
        <p:grpSp>
          <p:nvGrpSpPr>
            <p:cNvPr id="152" name="Picture 12"/>
            <p:cNvGrpSpPr/>
            <p:nvPr/>
          </p:nvGrpSpPr>
          <p:grpSpPr>
            <a:xfrm>
              <a:off x="531120" y="-1"/>
              <a:ext cx="5276187" cy="4155729"/>
              <a:chOff x="0" y="0"/>
              <a:chExt cx="5276186" cy="4155728"/>
            </a:xfrm>
          </p:grpSpPr>
          <p:sp>
            <p:nvSpPr>
              <p:cNvPr id="150" name="Rectangle"/>
              <p:cNvSpPr/>
              <p:nvPr/>
            </p:nvSpPr>
            <p:spPr>
              <a:xfrm rot="5400000">
                <a:off x="560229" y="-560230"/>
                <a:ext cx="4155728" cy="5276187"/>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pic>
            <p:nvPicPr>
              <p:cNvPr id="151" name="image13.png" descr="image13.png"/>
              <p:cNvPicPr>
                <a:picLocks noChangeAspect="1"/>
              </p:cNvPicPr>
              <p:nvPr/>
            </p:nvPicPr>
            <p:blipFill>
              <a:blip r:embed="rId14">
                <a:extLst/>
              </a:blip>
              <a:stretch>
                <a:fillRect/>
              </a:stretch>
            </p:blipFill>
            <p:spPr>
              <a:xfrm rot="5400000">
                <a:off x="560229" y="-560230"/>
                <a:ext cx="4155728" cy="5276187"/>
              </a:xfrm>
              <a:prstGeom prst="rect">
                <a:avLst/>
              </a:prstGeom>
              <a:ln w="9525" cap="flat">
                <a:solidFill>
                  <a:schemeClr val="accent5"/>
                </a:solidFill>
                <a:prstDash val="solid"/>
                <a:round/>
              </a:ln>
              <a:effectLst/>
            </p:spPr>
          </p:pic>
        </p:grpSp>
        <p:sp>
          <p:nvSpPr>
            <p:cNvPr id="153" name="TextBox 45"/>
            <p:cNvSpPr txBox="1"/>
            <p:nvPr/>
          </p:nvSpPr>
          <p:spPr>
            <a:xfrm>
              <a:off x="0" y="4264289"/>
              <a:ext cx="6441441"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lstStyle>
            <a:p>
              <a:pPr/>
              <a:r>
                <a:t>Figure (2) – D(0) meson decays</a:t>
              </a:r>
            </a:p>
          </p:txBody>
        </p:sp>
      </p:grpSp>
      <p:grpSp>
        <p:nvGrpSpPr>
          <p:cNvPr id="157" name="Group 2"/>
          <p:cNvGrpSpPr/>
          <p:nvPr/>
        </p:nvGrpSpPr>
        <p:grpSpPr>
          <a:xfrm>
            <a:off x="875134" y="17748026"/>
            <a:ext cx="7691439" cy="4060082"/>
            <a:chOff x="0" y="0"/>
            <a:chExt cx="7691437" cy="4060080"/>
          </a:xfrm>
        </p:grpSpPr>
        <p:pic>
          <p:nvPicPr>
            <p:cNvPr id="155" name="Picture 41" descr="Picture 41"/>
            <p:cNvPicPr>
              <a:picLocks noChangeAspect="1"/>
            </p:cNvPicPr>
            <p:nvPr/>
          </p:nvPicPr>
          <p:blipFill>
            <a:blip r:embed="rId15">
              <a:extLst/>
            </a:blip>
            <a:stretch>
              <a:fillRect/>
            </a:stretch>
          </p:blipFill>
          <p:spPr>
            <a:xfrm>
              <a:off x="0" y="0"/>
              <a:ext cx="7691438" cy="3645560"/>
            </a:xfrm>
            <a:prstGeom prst="rect">
              <a:avLst/>
            </a:prstGeom>
            <a:ln w="9525" cap="flat">
              <a:solidFill>
                <a:schemeClr val="accent5"/>
              </a:solidFill>
              <a:prstDash val="solid"/>
              <a:round/>
            </a:ln>
            <a:effectLst/>
          </p:spPr>
        </p:pic>
        <p:sp>
          <p:nvSpPr>
            <p:cNvPr id="156" name="TextBox 46"/>
            <p:cNvSpPr txBox="1"/>
            <p:nvPr/>
          </p:nvSpPr>
          <p:spPr>
            <a:xfrm>
              <a:off x="165350" y="3724673"/>
              <a:ext cx="7480365" cy="3354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ctr"/>
            </a:lstStyle>
            <a:p>
              <a:pPr/>
              <a:r>
                <a:t>Figure (1) – Lambda Baryon decays</a:t>
              </a:r>
            </a:p>
          </p:txBody>
        </p:sp>
      </p:grpSp>
      <p:sp>
        <p:nvSpPr>
          <p:cNvPr id="158" name="TextBox 47"/>
          <p:cNvSpPr txBox="1"/>
          <p:nvPr/>
        </p:nvSpPr>
        <p:spPr>
          <a:xfrm>
            <a:off x="2933664" y="32496261"/>
            <a:ext cx="21346612"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Citations: (1) </a:t>
            </a:r>
            <a:r>
              <a:t>Aaij, R. </a:t>
            </a:r>
            <a:r>
              <a:rPr i="1"/>
              <a:t>et al.</a:t>
            </a:r>
            <a:r>
              <a:t> (LHCb collaboration) </a:t>
            </a:r>
            <a:r>
              <a:rPr i="1"/>
              <a:t>Nat. Phys.</a:t>
            </a:r>
            <a:r>
              <a:t> </a:t>
            </a:r>
            <a:r>
              <a:rPr b="1"/>
              <a:t>13</a:t>
            </a:r>
            <a:r>
              <a:t>, 391–396 (2017), (2) Observation of CP violation in charm decays  LHCb Collaboration (Roel Aaij (NIKHEF, Amsterdam) et al.). Mar 20, 2019. 18 pp</a:t>
            </a:r>
          </a:p>
        </p:txBody>
      </p:sp>
      <p:sp>
        <p:nvSpPr>
          <p:cNvPr id="159" name="TextBox 4"/>
          <p:cNvSpPr txBox="1"/>
          <p:nvPr/>
        </p:nvSpPr>
        <p:spPr>
          <a:xfrm>
            <a:off x="1170279" y="6563256"/>
            <a:ext cx="41550644" cy="247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900">
                <a:latin typeface="+mn-lt"/>
                <a:ea typeface="+mn-ea"/>
                <a:cs typeface="+mn-cs"/>
                <a:sym typeface="Helvetica"/>
              </a:defRPr>
            </a:lvl1pPr>
          </a:lstStyle>
          <a:p>
            <a:pPr/>
            <a:r>
              <a:t>The LHCb experiment (Large Hadron Collider Beauty) is one of several particle detectors situated on the LHC, a world renown particle collider in Geneva Switzerland. This detector aims at understanding the nature of the birth of the universe. To accomplish this goal, LHCb has been specialized to study b-quarks and the physics behind them. Examples of this include measuring CP-violation in b-hadrons (heavy particles that contain a bottom quark), as well as examining the postulates of lepton flavor universality. These measurements primarily search for deviations from predictions based on our Standard Model of Physics, which could lead to the discovery of new physics and learning the secrets of our Universe.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