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Bold important text. Use different colors for each Box/Title.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Put Box around diagram showing B decay.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Add 3.5mm label showing from proton beam to VELO detectors. Acceptance range for detections is 10-300 milliradians.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Add citations in a small text box at bottom of physics poster. Journal Name, Volume Number,  DOI?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Change Physics poster final point because now it seems that there is a supposed anomaly and we want to measure the significance which is not the case.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Insert the Ratios for each decay. Possibly change the font size.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3290887" y="2926339"/>
            <a:ext cx="37309501" cy="548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12070312" y="730780"/>
            <a:ext cx="19750501" cy="37309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 marL="962181" indent="-390681">
              <a:spcBef>
                <a:spcPts val="300"/>
              </a:spcBef>
            </a:lvl2pPr>
            <a:lvl3pPr marL="1486999" indent="-458299">
              <a:spcBef>
                <a:spcPts val="300"/>
              </a:spcBef>
            </a:lvl3pPr>
            <a:lvl4pPr marL="2033751" indent="-547851">
              <a:spcBef>
                <a:spcPts val="300"/>
              </a:spcBef>
            </a:lvl4pPr>
            <a:lvl5pPr marL="2490951" indent="-547851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22769363" y="11429989"/>
            <a:ext cx="26334601" cy="9327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4000408" y="2216990"/>
            <a:ext cx="26334601" cy="277533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 marL="962181" indent="-390681">
              <a:spcBef>
                <a:spcPts val="300"/>
              </a:spcBef>
            </a:lvl2pPr>
            <a:lvl3pPr marL="1486999" indent="-458299">
              <a:spcBef>
                <a:spcPts val="300"/>
              </a:spcBef>
            </a:lvl3pPr>
            <a:lvl4pPr marL="2033751" indent="-547851">
              <a:spcBef>
                <a:spcPts val="300"/>
              </a:spcBef>
            </a:lvl4pPr>
            <a:lvl5pPr marL="2490951" indent="-547851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3290887" y="10225954"/>
            <a:ext cx="37309501" cy="70566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6584157" y="18654279"/>
            <a:ext cx="30722702" cy="8411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111250" indent="-1765300" algn="ctr">
              <a:buClrTx/>
              <a:buSzTx/>
              <a:buFontTx/>
              <a:buNone/>
            </a:lvl1pPr>
            <a:lvl2pPr marL="1111250" indent="-1200150" algn="ctr">
              <a:buClrTx/>
              <a:buSzTx/>
              <a:buFontTx/>
              <a:buNone/>
            </a:lvl2pPr>
            <a:lvl3pPr marL="1111250" indent="-628650" algn="ctr">
              <a:buClrTx/>
              <a:buSzTx/>
              <a:buFontTx/>
              <a:buNone/>
            </a:lvl3pPr>
            <a:lvl4pPr marL="1111250" indent="-63500" algn="ctr">
              <a:buClrTx/>
              <a:buSzTx/>
              <a:buFontTx/>
              <a:buNone/>
            </a:lvl4pPr>
            <a:lvl5pPr marL="1111250" indent="3937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3290887" y="2926339"/>
            <a:ext cx="37309501" cy="548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3290887" y="9510279"/>
            <a:ext cx="37309501" cy="19750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42900">
              <a:spcBef>
                <a:spcPts val="300"/>
              </a:spcBef>
            </a:lvl1pPr>
            <a:lvl2pPr marL="962181" indent="-390681">
              <a:spcBef>
                <a:spcPts val="300"/>
              </a:spcBef>
            </a:lvl2pPr>
            <a:lvl3pPr marL="1486999" indent="-458299">
              <a:spcBef>
                <a:spcPts val="300"/>
              </a:spcBef>
            </a:lvl3pPr>
            <a:lvl4pPr marL="2033751" indent="-547851">
              <a:spcBef>
                <a:spcPts val="300"/>
              </a:spcBef>
            </a:lvl4pPr>
            <a:lvl5pPr marL="2490951" indent="-547851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467101" y="21153293"/>
            <a:ext cx="37307100" cy="65373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3467101" y="13952393"/>
            <a:ext cx="37307100" cy="72009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3290887" y="2926339"/>
            <a:ext cx="37309501" cy="548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3290887" y="9510279"/>
            <a:ext cx="18540301" cy="19750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40;p6"/>
          <p:cNvSpPr txBox="1"/>
          <p:nvPr>
            <p:ph type="body" sz="half" idx="13"/>
          </p:nvPr>
        </p:nvSpPr>
        <p:spPr>
          <a:xfrm>
            <a:off x="22059901" y="9510279"/>
            <a:ext cx="18540300" cy="19750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2195513" y="1318346"/>
            <a:ext cx="39500101" cy="548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2195511" y="7368454"/>
            <a:ext cx="19392901" cy="30705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7;p7"/>
          <p:cNvSpPr txBox="1"/>
          <p:nvPr>
            <p:ph type="body" sz="half" idx="13"/>
          </p:nvPr>
        </p:nvSpPr>
        <p:spPr>
          <a:xfrm>
            <a:off x="2195511" y="10438968"/>
            <a:ext cx="19392901" cy="18966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58" name="Google Shape;48;p7"/>
          <p:cNvSpPr txBox="1"/>
          <p:nvPr>
            <p:ph type="body" sz="quarter" idx="14"/>
          </p:nvPr>
        </p:nvSpPr>
        <p:spPr>
          <a:xfrm>
            <a:off x="22295645" y="7368454"/>
            <a:ext cx="19400100" cy="30705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9" name="Google Shape;49;p7"/>
          <p:cNvSpPr txBox="1"/>
          <p:nvPr>
            <p:ph type="body" sz="half" idx="15"/>
          </p:nvPr>
        </p:nvSpPr>
        <p:spPr>
          <a:xfrm>
            <a:off x="22295645" y="10438968"/>
            <a:ext cx="19400100" cy="18966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3290887" y="2926339"/>
            <a:ext cx="37309501" cy="548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2195511" y="1310554"/>
            <a:ext cx="14439901" cy="5577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17159287" y="1310554"/>
            <a:ext cx="24536401" cy="28094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431800">
              <a:spcBef>
                <a:spcPts val="600"/>
              </a:spcBef>
              <a:buSzPts val="3200"/>
              <a:defRPr sz="3200"/>
            </a:lvl1pPr>
            <a:lvl2pPr marL="972457" indent="-464457">
              <a:spcBef>
                <a:spcPts val="600"/>
              </a:spcBef>
              <a:buSzPts val="3200"/>
              <a:defRPr sz="3200"/>
            </a:lvl2pPr>
            <a:lvl3pPr marL="1498600" indent="-508000">
              <a:spcBef>
                <a:spcPts val="600"/>
              </a:spcBef>
              <a:buSzPts val="3200"/>
              <a:defRPr sz="3200"/>
            </a:lvl3pPr>
            <a:lvl4pPr marL="2042160" indent="-568960">
              <a:spcBef>
                <a:spcPts val="600"/>
              </a:spcBef>
              <a:buSzPts val="3200"/>
              <a:defRPr sz="3200"/>
            </a:lvl4pPr>
            <a:lvl5pPr marL="2499360" indent="-568960">
              <a:spcBef>
                <a:spcPts val="600"/>
              </a:spcBef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61;p9"/>
          <p:cNvSpPr txBox="1"/>
          <p:nvPr>
            <p:ph type="body" sz="half" idx="13"/>
          </p:nvPr>
        </p:nvSpPr>
        <p:spPr>
          <a:xfrm>
            <a:off x="2195511" y="6887874"/>
            <a:ext cx="14439901" cy="22517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603457" y="23043140"/>
            <a:ext cx="26334300" cy="2719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7;p10"/>
          <p:cNvSpPr/>
          <p:nvPr>
            <p:ph type="pic" sz="half" idx="13"/>
          </p:nvPr>
        </p:nvSpPr>
        <p:spPr>
          <a:xfrm>
            <a:off x="8603457" y="2941927"/>
            <a:ext cx="26334300" cy="19750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603457" y="25762959"/>
            <a:ext cx="26334300" cy="3864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D4E5F5"/>
            </a:gs>
            <a:gs pos="100000">
              <a:srgbClr val="70A4D5"/>
            </a:gs>
          </a:gsLst>
          <a:lin ang="540001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94560" y="441959"/>
            <a:ext cx="39502079" cy="72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8550" tIns="198550" rIns="198550" bIns="19855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194560" y="7680959"/>
            <a:ext cx="39502079" cy="2523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8550" tIns="198550" rIns="198550" bIns="1985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9415812" y="29992060"/>
            <a:ext cx="1184501" cy="1253192"/>
          </a:xfrm>
          <a:prstGeom prst="rect">
            <a:avLst/>
          </a:prstGeom>
          <a:ln w="12700">
            <a:miter lim="400000"/>
          </a:ln>
        </p:spPr>
        <p:txBody>
          <a:bodyPr wrap="none" lIns="198550" tIns="198550" rIns="198550" bIns="198550">
            <a:spAutoFit/>
          </a:bodyPr>
          <a:lstStyle>
            <a:lvl1pPr algn="r">
              <a:defRPr sz="6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91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1111250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•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1054204" marR="0" indent="-114310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–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670782" marR="0" indent="-1188182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•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2295634" marR="0" indent="-124788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–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752834" marR="0" indent="-124788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»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3210034" marR="0" indent="-124788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»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667234" marR="0" indent="-124788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»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4124434" marR="0" indent="-124788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»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581634" marR="0" indent="-1247884" algn="l" defTabSz="914400" rtl="0" latinLnBrk="0">
        <a:lnSpc>
          <a:spcPct val="100000"/>
        </a:lnSpc>
        <a:spcBef>
          <a:spcPts val="2700"/>
        </a:spcBef>
        <a:spcAft>
          <a:spcPts val="0"/>
        </a:spcAft>
        <a:buClr>
          <a:srgbClr val="000000"/>
        </a:buClr>
        <a:buSzPts val="13900"/>
        <a:buFont typeface="Times New Roman"/>
        <a:buChar char="»"/>
        <a:tabLst/>
        <a:defRPr b="0" baseline="0" cap="none" i="0" spc="0" strike="noStrike" sz="139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0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68000">
              <a:schemeClr val="accent3">
                <a:lumOff val="44000"/>
              </a:schemeClr>
            </a:gs>
            <a:gs pos="100000">
              <a:srgbClr val="E38E8E"/>
            </a:gs>
          </a:gsLst>
          <a:lin ang="16200038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9;p13"/>
          <p:cNvSpPr txBox="1"/>
          <p:nvPr/>
        </p:nvSpPr>
        <p:spPr>
          <a:xfrm>
            <a:off x="8763000" y="457200"/>
            <a:ext cx="26365200" cy="178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0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Phase-I Upgrade of the LHCb Detector</a:t>
            </a:r>
          </a:p>
        </p:txBody>
      </p:sp>
      <p:pic>
        <p:nvPicPr>
          <p:cNvPr id="116" name="Google Shape;90;p13" descr="Google Shape;90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075" y="457200"/>
            <a:ext cx="4648228" cy="464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91;p13" descr="Google Shape;91;p13"/>
          <p:cNvPicPr>
            <a:picLocks noChangeAspect="1"/>
          </p:cNvPicPr>
          <p:nvPr/>
        </p:nvPicPr>
        <p:blipFill>
          <a:blip r:embed="rId4">
            <a:extLst/>
          </a:blip>
          <a:srcRect l="1602" t="1565" r="0" b="0"/>
          <a:stretch>
            <a:fillRect/>
          </a:stretch>
        </p:blipFill>
        <p:spPr>
          <a:xfrm>
            <a:off x="36398853" y="457199"/>
            <a:ext cx="6521742" cy="4380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92;p13" descr="Google Shape;92;p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31788" y="8820038"/>
            <a:ext cx="18743252" cy="10933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93;p13" descr="Google Shape;93;p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36736" y="5372561"/>
            <a:ext cx="29017728" cy="312962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94;p13"/>
          <p:cNvSpPr/>
          <p:nvPr/>
        </p:nvSpPr>
        <p:spPr>
          <a:xfrm>
            <a:off x="7456175" y="5372549"/>
            <a:ext cx="2419501" cy="6435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" name="Google Shape;95;p13"/>
          <p:cNvSpPr/>
          <p:nvPr/>
        </p:nvSpPr>
        <p:spPr>
          <a:xfrm>
            <a:off x="7456175" y="8263900"/>
            <a:ext cx="4076701" cy="2382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Google Shape;96;p13"/>
          <p:cNvSpPr/>
          <p:nvPr/>
        </p:nvSpPr>
        <p:spPr>
          <a:xfrm>
            <a:off x="10027925" y="7711450"/>
            <a:ext cx="1505101" cy="7908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Google Shape;97;p13"/>
          <p:cNvSpPr/>
          <p:nvPr/>
        </p:nvSpPr>
        <p:spPr>
          <a:xfrm>
            <a:off x="11399525" y="7711450"/>
            <a:ext cx="228601" cy="3429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" name="Google Shape;98;p13"/>
          <p:cNvSpPr/>
          <p:nvPr/>
        </p:nvSpPr>
        <p:spPr>
          <a:xfrm>
            <a:off x="15552424" y="8302000"/>
            <a:ext cx="1886101" cy="200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Google Shape;99;p13"/>
          <p:cNvSpPr/>
          <p:nvPr/>
        </p:nvSpPr>
        <p:spPr>
          <a:xfrm>
            <a:off x="15990574" y="7387600"/>
            <a:ext cx="1352401" cy="9144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Google Shape;100;p13"/>
          <p:cNvSpPr/>
          <p:nvPr/>
        </p:nvSpPr>
        <p:spPr>
          <a:xfrm>
            <a:off x="18284200" y="5372549"/>
            <a:ext cx="1352401" cy="1290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Google Shape;101;p13"/>
          <p:cNvSpPr/>
          <p:nvPr/>
        </p:nvSpPr>
        <p:spPr>
          <a:xfrm>
            <a:off x="21002550" y="8302000"/>
            <a:ext cx="1886101" cy="200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Google Shape;102;p13"/>
          <p:cNvSpPr/>
          <p:nvPr/>
        </p:nvSpPr>
        <p:spPr>
          <a:xfrm>
            <a:off x="27020524" y="8302000"/>
            <a:ext cx="1886101" cy="200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Google Shape;103;p13"/>
          <p:cNvSpPr/>
          <p:nvPr/>
        </p:nvSpPr>
        <p:spPr>
          <a:xfrm>
            <a:off x="21903700" y="7749550"/>
            <a:ext cx="819301" cy="6435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" name="Google Shape;104;p13"/>
          <p:cNvSpPr/>
          <p:nvPr/>
        </p:nvSpPr>
        <p:spPr>
          <a:xfrm>
            <a:off x="27599648" y="7406650"/>
            <a:ext cx="933301" cy="986400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" name="Google Shape;105;p13"/>
          <p:cNvSpPr/>
          <p:nvPr/>
        </p:nvSpPr>
        <p:spPr>
          <a:xfrm>
            <a:off x="28506424" y="5372649"/>
            <a:ext cx="1733401" cy="1290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Google Shape;106;p13"/>
          <p:cNvSpPr/>
          <p:nvPr/>
        </p:nvSpPr>
        <p:spPr>
          <a:xfrm>
            <a:off x="33535624" y="7120900"/>
            <a:ext cx="2918701" cy="13812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Google Shape;107;p13"/>
          <p:cNvSpPr/>
          <p:nvPr/>
        </p:nvSpPr>
        <p:spPr>
          <a:xfrm>
            <a:off x="18284200" y="4515249"/>
            <a:ext cx="819301" cy="98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30"/>
                </a:moveTo>
                <a:lnTo>
                  <a:pt x="5400" y="1263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30"/>
                </a:lnTo>
                <a:lnTo>
                  <a:pt x="21600" y="1263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" name="Google Shape;108;p13"/>
          <p:cNvSpPr txBox="1"/>
          <p:nvPr/>
        </p:nvSpPr>
        <p:spPr>
          <a:xfrm>
            <a:off x="15990574" y="4251959"/>
            <a:ext cx="2419501" cy="98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54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Today</a:t>
            </a:r>
          </a:p>
        </p:txBody>
      </p:sp>
      <p:grpSp>
        <p:nvGrpSpPr>
          <p:cNvPr id="137" name="Google Shape;109;p13"/>
          <p:cNvGrpSpPr/>
          <p:nvPr/>
        </p:nvGrpSpPr>
        <p:grpSpPr>
          <a:xfrm>
            <a:off x="124691" y="16795399"/>
            <a:ext cx="12489723" cy="7611301"/>
            <a:chOff x="0" y="0"/>
            <a:chExt cx="12489722" cy="7611299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12489723" cy="76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5000"/>
                </a:lnSpc>
                <a:spcBef>
                  <a:spcPts val="1000"/>
                </a:spcBef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36" name="Vertex Locator (VELO)…"/>
            <p:cNvSpPr txBox="1"/>
            <p:nvPr/>
          </p:nvSpPr>
          <p:spPr>
            <a:xfrm>
              <a:off x="0" y="0"/>
              <a:ext cx="12489723" cy="7087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sz="5400" u="sng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Vertex Locator (VELO)</a:t>
              </a:r>
              <a:endParaRPr sz="3600"/>
            </a:p>
            <a:p>
              <a:pPr marL="457200" indent="-457200">
                <a:lnSpc>
                  <a:spcPct val="115000"/>
                </a:lnSpc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Experiment will collide protons where the collision will result in a multitude of particles flying out in all directions</a:t>
              </a:r>
            </a:p>
            <a:p>
              <a:pPr marL="457200" indent="-457200">
                <a:lnSpc>
                  <a:spcPct val="115000"/>
                </a:lnSpc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b="1"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B mesons</a:t>
              </a:r>
              <a:r>
                <a:rPr b="0"/>
                <a:t> can be tracked because these mesons do not decay immediately after the proton-proton collision</a:t>
              </a:r>
            </a:p>
            <a:p>
              <a:pPr marL="457200" indent="-457200">
                <a:lnSpc>
                  <a:spcPct val="115000"/>
                </a:lnSpc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Upgrade will </a:t>
              </a:r>
              <a:r>
                <a:rPr b="1"/>
                <a:t>move detectors closer</a:t>
              </a:r>
              <a:r>
                <a:t> to the point at which the B mesons decay</a:t>
              </a:r>
            </a:p>
            <a:p>
              <a:pPr marL="457200" indent="-457200">
                <a:lnSpc>
                  <a:spcPct val="115000"/>
                </a:lnSpc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Will allow for improved resolution of the B meson decay points (i.e. better position and momentum measurements of the B meson decays)</a:t>
              </a:r>
            </a:p>
          </p:txBody>
        </p:sp>
      </p:grpSp>
      <p:grpSp>
        <p:nvGrpSpPr>
          <p:cNvPr id="140" name="Google Shape;110;p13"/>
          <p:cNvGrpSpPr/>
          <p:nvPr/>
        </p:nvGrpSpPr>
        <p:grpSpPr>
          <a:xfrm>
            <a:off x="32095414" y="14684249"/>
            <a:ext cx="11671096" cy="4883101"/>
            <a:chOff x="0" y="0"/>
            <a:chExt cx="11671095" cy="4883100"/>
          </a:xfrm>
        </p:grpSpPr>
        <p:sp>
          <p:nvSpPr>
            <p:cNvPr id="138" name="Rectangle"/>
            <p:cNvSpPr/>
            <p:nvPr/>
          </p:nvSpPr>
          <p:spPr>
            <a:xfrm>
              <a:off x="-1" y="-1"/>
              <a:ext cx="11671097" cy="4883102"/>
            </a:xfrm>
            <a:prstGeom prst="rect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39" name="Scintillating Fiber (SciFi)…"/>
            <p:cNvSpPr txBox="1"/>
            <p:nvPr/>
          </p:nvSpPr>
          <p:spPr>
            <a:xfrm>
              <a:off x="-1" y="-1"/>
              <a:ext cx="11671097" cy="4792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sz="5400" u="sng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Scintillating Fiber (SciFi)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Completely new detector based on scintillating fibers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Will</a:t>
              </a:r>
              <a:r>
                <a:rPr b="1"/>
                <a:t> track the paths of particles</a:t>
              </a:r>
              <a:r>
                <a:t> which will lead to better position and momentum measurements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Each fiber has a length of 2.5 m and a diameter of 250 μm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Total width of detector will be 6 m</a:t>
              </a:r>
            </a:p>
          </p:txBody>
        </p:sp>
      </p:grpSp>
      <p:grpSp>
        <p:nvGrpSpPr>
          <p:cNvPr id="143" name="Google Shape;111;p13"/>
          <p:cNvGrpSpPr/>
          <p:nvPr/>
        </p:nvGrpSpPr>
        <p:grpSpPr>
          <a:xfrm>
            <a:off x="20504289" y="19873912"/>
            <a:ext cx="23229833" cy="4792849"/>
            <a:chOff x="0" y="0"/>
            <a:chExt cx="23229831" cy="4792848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23229832" cy="4633351"/>
            </a:xfrm>
            <a:prstGeom prst="rect">
              <a:avLst/>
            </a:prstGeom>
            <a:noFill/>
            <a:ln w="38100" cap="flat">
              <a:solidFill>
                <a:srgbClr val="009A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42" name="Trigger and DAQ Upgrade…"/>
            <p:cNvSpPr txBox="1"/>
            <p:nvPr/>
          </p:nvSpPr>
          <p:spPr>
            <a:xfrm>
              <a:off x="0" y="0"/>
              <a:ext cx="23229832" cy="4792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sz="5400" u="sng">
                  <a:solidFill>
                    <a:srgbClr val="009A3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Trigger and DAQ Upgrade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The </a:t>
              </a:r>
              <a:r>
                <a:rPr b="1"/>
                <a:t>trigger </a:t>
              </a:r>
              <a:r>
                <a:t>plays a key role in selecting signal events and rejecting background. It currently consists of two stages: a hardware trigger followed by a high-level trigger implemented in software. 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With the most recent upgrade, this trigger will be converted completely to that of a software-based system.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Currently, the LHCb’s DAQ (Data acquisition) numbers range at approximately 0.5 GB/s. With the new trigger system in place, these DAQ numbers are expected to increase to 2-5 GB/s!</a:t>
              </a:r>
            </a:p>
          </p:txBody>
        </p:sp>
      </p:grpSp>
      <p:grpSp>
        <p:nvGrpSpPr>
          <p:cNvPr id="146" name="Google Shape;112;p13"/>
          <p:cNvGrpSpPr/>
          <p:nvPr/>
        </p:nvGrpSpPr>
        <p:grpSpPr>
          <a:xfrm>
            <a:off x="93910" y="24616399"/>
            <a:ext cx="20144504" cy="7768502"/>
            <a:chOff x="0" y="0"/>
            <a:chExt cx="20144503" cy="7768500"/>
          </a:xfrm>
        </p:grpSpPr>
        <p:sp>
          <p:nvSpPr>
            <p:cNvPr id="144" name="Rectangle"/>
            <p:cNvSpPr/>
            <p:nvPr/>
          </p:nvSpPr>
          <p:spPr>
            <a:xfrm>
              <a:off x="0" y="0"/>
              <a:ext cx="20144504" cy="7768501"/>
            </a:xfrm>
            <a:prstGeom prst="rect">
              <a:avLst/>
            </a:prstGeom>
            <a:noFill/>
            <a:ln w="38100" cap="flat">
              <a:solidFill>
                <a:srgbClr val="FF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400" u="sng">
                  <a:solidFill>
                    <a:srgbClr val="FF99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45" name="The Upstream Tracker is the second detector in line to detect particles from the proton collision.…"/>
            <p:cNvSpPr txBox="1"/>
            <p:nvPr/>
          </p:nvSpPr>
          <p:spPr>
            <a:xfrm>
              <a:off x="0" y="1016000"/>
              <a:ext cx="11208395" cy="655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ts val="16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The </a:t>
              </a:r>
              <a:r>
                <a:rPr b="1"/>
                <a:t>Upstream Tracker</a:t>
              </a:r>
              <a:r>
                <a:t> is the second detector in line to detect particles from the proton collision.</a:t>
              </a:r>
            </a:p>
            <a:p>
              <a:pPr marL="457200" indent="-457200">
                <a:lnSpc>
                  <a:spcPct val="110000"/>
                </a:lnSpc>
                <a:spcBef>
                  <a:spcPts val="16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The </a:t>
              </a:r>
              <a:r>
                <a:rPr b="1"/>
                <a:t>particles</a:t>
              </a:r>
              <a:r>
                <a:t> that pass through the detector </a:t>
              </a:r>
              <a:r>
                <a:rPr b="1"/>
                <a:t>deposit charge through four layers of silicon</a:t>
              </a:r>
              <a:r>
                <a:t>. These charge deposits are then analyzed and the particle’s trajectory can be deduced. </a:t>
              </a:r>
            </a:p>
            <a:p>
              <a:pPr marL="457200" indent="-457200">
                <a:lnSpc>
                  <a:spcPct val="110000"/>
                </a:lnSpc>
                <a:spcBef>
                  <a:spcPts val="16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This upgrade focuses on improving the experiment’s ability to track the paths of charged particles following collisions, as well as multiply the electronics' ability to record data by a factor of 10. </a:t>
              </a:r>
            </a:p>
          </p:txBody>
        </p:sp>
      </p:grpSp>
      <p:grpSp>
        <p:nvGrpSpPr>
          <p:cNvPr id="149" name="Google Shape;113;p13"/>
          <p:cNvGrpSpPr/>
          <p:nvPr/>
        </p:nvGrpSpPr>
        <p:grpSpPr>
          <a:xfrm>
            <a:off x="20504289" y="24616399"/>
            <a:ext cx="12828700" cy="7768501"/>
            <a:chOff x="0" y="0"/>
            <a:chExt cx="12828699" cy="7768500"/>
          </a:xfrm>
        </p:grpSpPr>
        <p:sp>
          <p:nvSpPr>
            <p:cNvPr id="147" name="Rectangle"/>
            <p:cNvSpPr/>
            <p:nvPr/>
          </p:nvSpPr>
          <p:spPr>
            <a:xfrm>
              <a:off x="-1" y="-1"/>
              <a:ext cx="12828701" cy="7768502"/>
            </a:xfrm>
            <a:prstGeom prst="rect">
              <a:avLst/>
            </a:prstGeom>
            <a:noFill/>
            <a:ln w="38100" cap="flat">
              <a:solidFill>
                <a:srgbClr val="99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48" name="UMD work on UT upgrade…"/>
            <p:cNvSpPr txBox="1"/>
            <p:nvPr/>
          </p:nvSpPr>
          <p:spPr>
            <a:xfrm>
              <a:off x="-1" y="-1"/>
              <a:ext cx="12828701" cy="7433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sz="5400" u="sng">
                  <a:solidFill>
                    <a:srgbClr val="9900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UMD work on UT upgrade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The University of Maryland is contributing to the LHCb upgrade with the </a:t>
              </a:r>
              <a:r>
                <a:rPr b="1"/>
                <a:t>design</a:t>
              </a:r>
              <a:r>
                <a:t>, </a:t>
              </a:r>
              <a:r>
                <a:rPr b="1"/>
                <a:t>construction</a:t>
              </a:r>
              <a:r>
                <a:t>, and </a:t>
              </a:r>
              <a:r>
                <a:rPr b="1"/>
                <a:t>installation</a:t>
              </a:r>
              <a:r>
                <a:t> of </a:t>
              </a:r>
              <a:r>
                <a:rPr b="1"/>
                <a:t>three electronic systems</a:t>
              </a:r>
              <a:r>
                <a:t> that will organize the flow of data from the sensors, package the data and convert it to an optical signal, and provide power to the detector.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We will undertake a large-scale production of these three electronic systems and then rigorously stress-test them in laboratory conditions to ensure their stability for use in the LHCb until the next long shutdown.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Expect to construct </a:t>
              </a:r>
              <a:r>
                <a:rPr b="1"/>
                <a:t>260+ data control boards</a:t>
              </a:r>
              <a:r>
                <a:t>,              </a:t>
              </a:r>
              <a:r>
                <a:rPr b="1"/>
                <a:t>30+ backplanes</a:t>
              </a:r>
              <a:r>
                <a:t>, and </a:t>
              </a:r>
              <a:r>
                <a:rPr b="1"/>
                <a:t>300+ LV regulators</a:t>
              </a:r>
              <a:r>
                <a:t> by 2020.</a:t>
              </a:r>
            </a:p>
          </p:txBody>
        </p:sp>
      </p:grpSp>
      <p:sp>
        <p:nvSpPr>
          <p:cNvPr id="150" name="Google Shape;114;p13"/>
          <p:cNvSpPr txBox="1"/>
          <p:nvPr/>
        </p:nvSpPr>
        <p:spPr>
          <a:xfrm>
            <a:off x="5816300" y="2254649"/>
            <a:ext cx="30383402" cy="207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10000"/>
              </a:lnSpc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Ben Flaggs, Rohan Rajagopalan &amp; Jorge Ramirez</a:t>
            </a:r>
          </a:p>
          <a:p>
            <a:pPr algn="ctr">
              <a:lnSpc>
                <a:spcPct val="110000"/>
              </a:lnSpc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Advised by Professors Manuel Franco Sevilla &amp; Hassan Jawahery</a:t>
            </a:r>
          </a:p>
        </p:txBody>
      </p:sp>
      <p:grpSp>
        <p:nvGrpSpPr>
          <p:cNvPr id="153" name="Google Shape;115;p13"/>
          <p:cNvGrpSpPr/>
          <p:nvPr/>
        </p:nvGrpSpPr>
        <p:grpSpPr>
          <a:xfrm>
            <a:off x="124691" y="8764575"/>
            <a:ext cx="12489723" cy="8386489"/>
            <a:chOff x="0" y="0"/>
            <a:chExt cx="12489722" cy="8386488"/>
          </a:xfrm>
        </p:grpSpPr>
        <p:sp>
          <p:nvSpPr>
            <p:cNvPr id="151" name="Rectangle"/>
            <p:cNvSpPr/>
            <p:nvPr/>
          </p:nvSpPr>
          <p:spPr>
            <a:xfrm>
              <a:off x="0" y="0"/>
              <a:ext cx="12489723" cy="7768501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52" name="Intro…"/>
            <p:cNvSpPr txBox="1"/>
            <p:nvPr/>
          </p:nvSpPr>
          <p:spPr>
            <a:xfrm>
              <a:off x="0" y="0"/>
              <a:ext cx="12489723" cy="8386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algn="ctr">
                <a:defRPr sz="5400" u="sng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Intro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Currently LHCb is having its second long shutdown (LS II) during which upgrades are being made in order to ensure that data can be collected more rapidly in future runs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Two major upgrades are being carried out in LS II</a:t>
              </a:r>
            </a:p>
            <a:p>
              <a:pPr lvl="1" marL="9144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○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Implementing the </a:t>
              </a:r>
              <a:r>
                <a:rPr b="1"/>
                <a:t>first software-only trigger</a:t>
              </a:r>
              <a:r>
                <a:t> in a hadron collider experiment</a:t>
              </a:r>
            </a:p>
            <a:p>
              <a:pPr lvl="1" marL="9144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○"/>
                <a:defRPr b="1"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Increasing the data acquisition rate</a:t>
              </a:r>
              <a:r>
                <a:rPr b="0"/>
                <a:t> of LHCb by a factor of 5-10</a:t>
              </a:r>
            </a:p>
            <a:p>
              <a:pPr marL="457200" indent="-457200">
                <a:spcBef>
                  <a:spcPts val="1000"/>
                </a:spcBef>
                <a:buClr>
                  <a:srgbClr val="000000"/>
                </a:buClr>
                <a:buSzPts val="3600"/>
                <a:buFont typeface="Helvetica Neue"/>
                <a:buChar char="●"/>
                <a:defRPr sz="3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Upgrades aim to collect approximately </a:t>
              </a:r>
              <a:r>
                <a:rPr b="1"/>
                <a:t>10 times more overall data</a:t>
              </a:r>
              <a:r>
                <a:t> as well as </a:t>
              </a:r>
              <a:r>
                <a:rPr b="1"/>
                <a:t>20 times more exclusive hadronic events</a:t>
              </a:r>
              <a:endParaRPr b="1"/>
            </a:p>
          </p:txBody>
        </p:sp>
      </p:grpSp>
      <p:pic>
        <p:nvPicPr>
          <p:cNvPr id="154" name="Google Shape;116;p13" descr="Google Shape;116;p13"/>
          <p:cNvPicPr>
            <a:picLocks noChangeAspect="1"/>
          </p:cNvPicPr>
          <p:nvPr/>
        </p:nvPicPr>
        <p:blipFill>
          <a:blip r:embed="rId7">
            <a:extLst/>
          </a:blip>
          <a:srcRect l="5305" t="11134" r="3068" b="0"/>
          <a:stretch>
            <a:fillRect/>
          </a:stretch>
        </p:blipFill>
        <p:spPr>
          <a:xfrm>
            <a:off x="13035525" y="19961375"/>
            <a:ext cx="6919901" cy="444529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117;p13"/>
          <p:cNvSpPr txBox="1"/>
          <p:nvPr/>
        </p:nvSpPr>
        <p:spPr>
          <a:xfrm>
            <a:off x="13373100" y="21788625"/>
            <a:ext cx="1104900" cy="71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56" name="Google Shape;118;p13"/>
          <p:cNvSpPr txBox="1"/>
          <p:nvPr/>
        </p:nvSpPr>
        <p:spPr>
          <a:xfrm>
            <a:off x="17179300" y="21788625"/>
            <a:ext cx="1104901" cy="71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157" name="Google Shape;119;p13"/>
          <p:cNvSpPr txBox="1"/>
          <p:nvPr/>
        </p:nvSpPr>
        <p:spPr>
          <a:xfrm>
            <a:off x="16333624" y="20997825"/>
            <a:ext cx="1104901" cy="71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58" name="Google Shape;120;p13" descr="Google Shape;120;p1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128200" y="8306762"/>
            <a:ext cx="7061825" cy="620728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Google Shape;121;p13"/>
          <p:cNvSpPr/>
          <p:nvPr/>
        </p:nvSpPr>
        <p:spPr>
          <a:xfrm>
            <a:off x="18550900" y="20018499"/>
            <a:ext cx="1" cy="1508701"/>
          </a:xfrm>
          <a:prstGeom prst="line">
            <a:avLst/>
          </a:prstGeom>
          <a:ln w="152400">
            <a:solidFill>
              <a:srgbClr val="009A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Google Shape;122;p13"/>
          <p:cNvSpPr/>
          <p:nvPr/>
        </p:nvSpPr>
        <p:spPr>
          <a:xfrm>
            <a:off x="18960399" y="20018499"/>
            <a:ext cx="1" cy="1508701"/>
          </a:xfrm>
          <a:prstGeom prst="line">
            <a:avLst/>
          </a:prstGeom>
          <a:ln w="152400">
            <a:solidFill>
              <a:srgbClr val="009A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Google Shape;123;p13"/>
          <p:cNvSpPr/>
          <p:nvPr/>
        </p:nvSpPr>
        <p:spPr>
          <a:xfrm>
            <a:off x="19335775" y="20018499"/>
            <a:ext cx="1" cy="1508701"/>
          </a:xfrm>
          <a:prstGeom prst="line">
            <a:avLst/>
          </a:prstGeom>
          <a:ln w="152400">
            <a:solidFill>
              <a:srgbClr val="009A3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2" name="Google Shape;124;p13" descr="Google Shape;124;p1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3535624" y="25083025"/>
            <a:ext cx="10252906" cy="6835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roup 1"/>
          <p:cNvSpPr/>
          <p:nvPr/>
        </p:nvSpPr>
        <p:spPr>
          <a:xfrm>
            <a:off x="12614413" y="19873912"/>
            <a:ext cx="7624001" cy="4533838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" name="Google Shape;127;p13"/>
          <p:cNvSpPr/>
          <p:nvPr/>
        </p:nvSpPr>
        <p:spPr>
          <a:xfrm flipV="1">
            <a:off x="18895070" y="21507425"/>
            <a:ext cx="1" cy="1097401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Google Shape;128;p13"/>
          <p:cNvSpPr txBox="1"/>
          <p:nvPr/>
        </p:nvSpPr>
        <p:spPr>
          <a:xfrm>
            <a:off x="18093700" y="22494239"/>
            <a:ext cx="1733401" cy="71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3.5 mm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632887" y="25951050"/>
            <a:ext cx="8322551" cy="579947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pstream Tracker (UT)"/>
          <p:cNvSpPr txBox="1"/>
          <p:nvPr/>
        </p:nvSpPr>
        <p:spPr>
          <a:xfrm>
            <a:off x="3979227" y="24595401"/>
            <a:ext cx="11208396" cy="989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spcBef>
                <a:spcPts val="2000"/>
              </a:spcBef>
              <a:defRPr sz="5400" u="sng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Upstream Tracker (UT)</a:t>
            </a:r>
          </a:p>
        </p:txBody>
      </p:sp>
      <p:sp>
        <p:nvSpPr>
          <p:cNvPr id="168" name="Shape"/>
          <p:cNvSpPr/>
          <p:nvPr/>
        </p:nvSpPr>
        <p:spPr>
          <a:xfrm>
            <a:off x="137391" y="16808099"/>
            <a:ext cx="20085277" cy="758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404" y="0"/>
                </a:lnTo>
                <a:lnTo>
                  <a:pt x="13421" y="8900"/>
                </a:lnTo>
                <a:lnTo>
                  <a:pt x="21600" y="8904"/>
                </a:lnTo>
                <a:lnTo>
                  <a:pt x="21599" y="21565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