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167"/>
  </p:notesMasterIdLst>
  <p:handoutMasterIdLst>
    <p:handoutMasterId r:id="rId168"/>
  </p:handoutMasterIdLst>
  <p:sldIdLst>
    <p:sldId id="831" r:id="rId5"/>
    <p:sldId id="832" r:id="rId6"/>
    <p:sldId id="554" r:id="rId7"/>
    <p:sldId id="833" r:id="rId8"/>
    <p:sldId id="453" r:id="rId9"/>
    <p:sldId id="458" r:id="rId10"/>
    <p:sldId id="455" r:id="rId11"/>
    <p:sldId id="850" r:id="rId12"/>
    <p:sldId id="848" r:id="rId13"/>
    <p:sldId id="849" r:id="rId14"/>
    <p:sldId id="460" r:id="rId15"/>
    <p:sldId id="385" r:id="rId16"/>
    <p:sldId id="462" r:id="rId17"/>
    <p:sldId id="386" r:id="rId18"/>
    <p:sldId id="461" r:id="rId19"/>
    <p:sldId id="463" r:id="rId20"/>
    <p:sldId id="388" r:id="rId21"/>
    <p:sldId id="464" r:id="rId22"/>
    <p:sldId id="834" r:id="rId23"/>
    <p:sldId id="613" r:id="rId24"/>
    <p:sldId id="835" r:id="rId25"/>
    <p:sldId id="614" r:id="rId26"/>
    <p:sldId id="612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81" r:id="rId35"/>
    <p:sldId id="582" r:id="rId36"/>
    <p:sldId id="836" r:id="rId37"/>
    <p:sldId id="837" r:id="rId38"/>
    <p:sldId id="578" r:id="rId39"/>
    <p:sldId id="579" r:id="rId40"/>
    <p:sldId id="580" r:id="rId41"/>
    <p:sldId id="584" r:id="rId42"/>
    <p:sldId id="585" r:id="rId43"/>
    <p:sldId id="586" r:id="rId44"/>
    <p:sldId id="587" r:id="rId45"/>
    <p:sldId id="838" r:id="rId46"/>
    <p:sldId id="452" r:id="rId47"/>
    <p:sldId id="482" r:id="rId48"/>
    <p:sldId id="483" r:id="rId49"/>
    <p:sldId id="486" r:id="rId50"/>
    <p:sldId id="487" r:id="rId51"/>
    <p:sldId id="488" r:id="rId52"/>
    <p:sldId id="489" r:id="rId53"/>
    <p:sldId id="490" r:id="rId54"/>
    <p:sldId id="491" r:id="rId55"/>
    <p:sldId id="492" r:id="rId56"/>
    <p:sldId id="493" r:id="rId57"/>
    <p:sldId id="495" r:id="rId58"/>
    <p:sldId id="555" r:id="rId59"/>
    <p:sldId id="496" r:id="rId60"/>
    <p:sldId id="839" r:id="rId61"/>
    <p:sldId id="847" r:id="rId62"/>
    <p:sldId id="497" r:id="rId63"/>
    <p:sldId id="500" r:id="rId64"/>
    <p:sldId id="501" r:id="rId65"/>
    <p:sldId id="853" r:id="rId66"/>
    <p:sldId id="499" r:id="rId67"/>
    <p:sldId id="851" r:id="rId68"/>
    <p:sldId id="852" r:id="rId69"/>
    <p:sldId id="502" r:id="rId70"/>
    <p:sldId id="503" r:id="rId71"/>
    <p:sldId id="504" r:id="rId72"/>
    <p:sldId id="505" r:id="rId73"/>
    <p:sldId id="866" r:id="rId74"/>
    <p:sldId id="507" r:id="rId75"/>
    <p:sldId id="508" r:id="rId76"/>
    <p:sldId id="509" r:id="rId77"/>
    <p:sldId id="510" r:id="rId78"/>
    <p:sldId id="511" r:id="rId79"/>
    <p:sldId id="840" r:id="rId80"/>
    <p:sldId id="512" r:id="rId81"/>
    <p:sldId id="867" r:id="rId82"/>
    <p:sldId id="868" r:id="rId83"/>
    <p:sldId id="428" r:id="rId84"/>
    <p:sldId id="513" r:id="rId85"/>
    <p:sldId id="419" r:id="rId86"/>
    <p:sldId id="277" r:id="rId87"/>
    <p:sldId id="515" r:id="rId88"/>
    <p:sldId id="557" r:id="rId89"/>
    <p:sldId id="558" r:id="rId90"/>
    <p:sldId id="559" r:id="rId91"/>
    <p:sldId id="549" r:id="rId92"/>
    <p:sldId id="550" r:id="rId93"/>
    <p:sldId id="560" r:id="rId94"/>
    <p:sldId id="551" r:id="rId95"/>
    <p:sldId id="562" r:id="rId96"/>
    <p:sldId id="561" r:id="rId97"/>
    <p:sldId id="854" r:id="rId98"/>
    <p:sldId id="426" r:id="rId99"/>
    <p:sldId id="869" r:id="rId100"/>
    <p:sldId id="870" r:id="rId101"/>
    <p:sldId id="401" r:id="rId102"/>
    <p:sldId id="871" r:id="rId103"/>
    <p:sldId id="872" r:id="rId104"/>
    <p:sldId id="516" r:id="rId105"/>
    <p:sldId id="413" r:id="rId106"/>
    <p:sldId id="563" r:id="rId107"/>
    <p:sldId id="619" r:id="rId108"/>
    <p:sldId id="841" r:id="rId109"/>
    <p:sldId id="622" r:id="rId110"/>
    <p:sldId id="518" r:id="rId111"/>
    <p:sldId id="519" r:id="rId112"/>
    <p:sldId id="520" r:id="rId113"/>
    <p:sldId id="564" r:id="rId114"/>
    <p:sldId id="565" r:id="rId115"/>
    <p:sldId id="566" r:id="rId116"/>
    <p:sldId id="521" r:id="rId117"/>
    <p:sldId id="522" r:id="rId118"/>
    <p:sldId id="523" r:id="rId119"/>
    <p:sldId id="524" r:id="rId120"/>
    <p:sldId id="525" r:id="rId121"/>
    <p:sldId id="842" r:id="rId122"/>
    <p:sldId id="843" r:id="rId123"/>
    <p:sldId id="526" r:id="rId124"/>
    <p:sldId id="527" r:id="rId125"/>
    <p:sldId id="528" r:id="rId126"/>
    <p:sldId id="529" r:id="rId127"/>
    <p:sldId id="530" r:id="rId128"/>
    <p:sldId id="531" r:id="rId129"/>
    <p:sldId id="858" r:id="rId130"/>
    <p:sldId id="859" r:id="rId131"/>
    <p:sldId id="532" r:id="rId132"/>
    <p:sldId id="533" r:id="rId133"/>
    <p:sldId id="534" r:id="rId134"/>
    <p:sldId id="535" r:id="rId135"/>
    <p:sldId id="860" r:id="rId136"/>
    <p:sldId id="568" r:id="rId137"/>
    <p:sldId id="569" r:id="rId138"/>
    <p:sldId id="844" r:id="rId139"/>
    <p:sldId id="861" r:id="rId140"/>
    <p:sldId id="538" r:id="rId141"/>
    <p:sldId id="539" r:id="rId142"/>
    <p:sldId id="567" r:id="rId143"/>
    <p:sldId id="541" r:id="rId144"/>
    <p:sldId id="542" r:id="rId145"/>
    <p:sldId id="543" r:id="rId146"/>
    <p:sldId id="544" r:id="rId147"/>
    <p:sldId id="545" r:id="rId148"/>
    <p:sldId id="546" r:id="rId149"/>
    <p:sldId id="547" r:id="rId150"/>
    <p:sldId id="862" r:id="rId151"/>
    <p:sldId id="617" r:id="rId152"/>
    <p:sldId id="590" r:id="rId153"/>
    <p:sldId id="593" r:id="rId154"/>
    <p:sldId id="604" r:id="rId155"/>
    <p:sldId id="606" r:id="rId156"/>
    <p:sldId id="607" r:id="rId157"/>
    <p:sldId id="608" r:id="rId158"/>
    <p:sldId id="863" r:id="rId159"/>
    <p:sldId id="609" r:id="rId160"/>
    <p:sldId id="610" r:id="rId161"/>
    <p:sldId id="611" r:id="rId162"/>
    <p:sldId id="864" r:id="rId163"/>
    <p:sldId id="865" r:id="rId164"/>
    <p:sldId id="615" r:id="rId165"/>
    <p:sldId id="873" r:id="rId1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1" autoAdjust="0"/>
    <p:restoredTop sz="94944" autoAdjust="0"/>
  </p:normalViewPr>
  <p:slideViewPr>
    <p:cSldViewPr snapToGrid="0">
      <p:cViewPr varScale="1">
        <p:scale>
          <a:sx n="149" d="100"/>
          <a:sy n="149" d="100"/>
        </p:scale>
        <p:origin x="4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2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4.xml"/><Relationship Id="rId2" Type="http://schemas.openxmlformats.org/officeDocument/2006/relationships/slide" Target="slides/slide30.xml"/><Relationship Id="rId1" Type="http://schemas.openxmlformats.org/officeDocument/2006/relationships/slide" Target="slides/slide17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890F53E-8D68-2041-9DF6-CFA1BC27B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2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fld id="{5392CAD0-152C-B34B-B993-E49AFCEB66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43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0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5ED6C08-878B-8048-BAD3-F9E349A8F90B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6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43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9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59E56-59B4-7944-B369-2678E5D9553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5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5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6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0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7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7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3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9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6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85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AA13A-50CE-714A-873B-FA48681E02A4}" type="slidenum">
              <a:rPr lang="en-US"/>
              <a:pPr/>
              <a:t>74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ln/>
        </p:spPr>
        <p:txBody>
          <a:bodyPr wrap="square" lIns="92052" tIns="45246" rIns="92052" bIns="45246" anchor="t"/>
          <a:lstStyle/>
          <a:p>
            <a:pPr defTabSz="930275"/>
            <a:endParaRPr lang="en-US"/>
          </a:p>
        </p:txBody>
      </p:sp>
      <p:sp>
        <p:nvSpPr>
          <p:cNvPr id="613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39340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0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39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999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567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70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4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27F80-6753-4C3D-9BDA-7CF02B83A0A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81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5EFC4-AD3B-4937-8F4D-EDC709F382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425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52FB0-84BF-DB46-946F-4759DCD12E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4AD2C-90A3-4F44-9A43-D2648EA102E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57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089E99-E035-9648-B30C-FA80EED4BB0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56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0350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9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58AB6-7904-C44B-A95E-DB8014D57D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9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4876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E0384-6736-1A44-B70D-99B0A954BD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675E39-26F5-A242-AE53-4CE62D198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29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63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DA00-A442-41E6-A3F1-A4F68535CD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DA00-A442-41E6-A3F1-A4F68535CD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DA00-A442-41E6-A3F1-A4F68535CD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075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732069-807E-47D7-95A3-D1DF1191DD5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8C351-C6C7-4E49-A169-2EA6BA7239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4490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8C351-C6C7-4E49-A169-2EA6BA7239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8412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8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1B08C351-C6C7-4E49-A169-2EA6BA7239DF}" type="slidenum">
              <a:rPr lang="en-US" altLang="en-US" sz="1200">
                <a:latin typeface="Times New Roman" panose="02020603050405020304" pitchFamily="18" charset="0"/>
              </a:rPr>
              <a:pPr/>
              <a:t>102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44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20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FEB71-4807-8646-90B3-E18108679B84}" type="slidenum">
              <a:rPr lang="en-US" sz="1200">
                <a:latin typeface="Times New Roman" charset="0"/>
              </a:rPr>
              <a:pPr/>
              <a:t>103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23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FEB71-4807-8646-90B3-E18108679B84}" type="slidenum">
              <a:rPr lang="en-US" sz="1200">
                <a:latin typeface="Times New Roman" charset="0"/>
              </a:rPr>
              <a:pPr/>
              <a:t>104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82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676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106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13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D207E5-36D4-EC40-B829-C5A8461CB7C0}" type="slidenum">
              <a:rPr lang="en-US" sz="1200">
                <a:latin typeface="Times New Roman" charset="0"/>
              </a:rPr>
              <a:pPr/>
              <a:t>110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1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2BB5DFF-E195-5543-8C50-7061C0918D0F}" type="slidenum">
              <a:rPr lang="en-US" sz="1200">
                <a:latin typeface="Times New Roman" charset="0"/>
              </a:rPr>
              <a:pPr/>
              <a:t>111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2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DE8742-A29C-BE43-AFC8-A8E0EA833F64}" type="slidenum">
              <a:rPr lang="en-US" sz="1200">
                <a:latin typeface="Times New Roman" charset="0"/>
              </a:rPr>
              <a:pPr/>
              <a:t>112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59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8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9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40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73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71F8EE-7DAC-0540-BE1C-1336C2CBF9C9}" type="slidenum">
              <a:rPr lang="en-US" sz="1200">
                <a:latin typeface="Times New Roman" charset="0"/>
              </a:rPr>
              <a:pPr/>
              <a:t>134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81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649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36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41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92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489C1-586A-3243-B822-7534E30602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4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13510C-97D8-5E40-9B7D-27F00CB2630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66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D192F-10A5-8C44-8A78-D567543169D1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53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C7E97-B1F3-B643-9C43-65D18FC8D70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15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E43A51-4502-D349-8160-6904FC193C8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65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1949D-49A1-1F49-A684-E321BE53C5A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81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1949D-49A1-1F49-A684-E321BE53C5A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66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3BD659-388D-9547-AAEA-FB8074190F7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47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70908-E2F6-B846-8AA3-4CDC180D658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050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029619-FE5C-B440-8405-D8F75C1B978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9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8F719-59F2-DC42-84C6-4B8DA185225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299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8F719-59F2-DC42-84C6-4B8DA185225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431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8F719-59F2-DC42-84C6-4B8DA185225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3F77433-A129-734B-88C0-61E9C7D65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8E3EF-24C7-ED49-A254-A08771407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C13AF5-DE38-6E40-8904-098D5B899C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3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50D91B-D94F-6848-8312-AC3F71207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9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7AEFC283-B329-4741-978A-9A156A72F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4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AE89-36B5-BC45-B277-BCD622CA5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9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AAE76-B3CE-1745-A760-245953757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4F434-31AB-574A-95EC-2D51004C1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1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B6D73-87C6-2644-8B6B-6AF8FA2EA9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0827B-61E5-D449-B1B5-72D165638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9E0B4-D2A4-3449-9BBC-0C15EC5D97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F8D0-1DC5-9847-B90C-019BF6071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3B006-FD8E-E440-8104-1E281E4F4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3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3262-3228-4343-8D9B-95F6BDE3C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3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8F8C1-2A1B-FA4C-BB82-3E63ADD54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9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95CA2-6484-6049-8A61-E1099D36F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</a:rPr>
              <a:t>th</a:t>
            </a:r>
            <a:r>
              <a:rPr lang="en-US" sz="1600" b="1">
                <a:solidFill>
                  <a:srgbClr val="CC3300"/>
                </a:solidFill>
              </a:rPr>
              <a:t> Ed</a:t>
            </a:r>
            <a:r>
              <a:rPr 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9377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711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172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899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162929-33E5-5746-A579-6DE94BFC78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98264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003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4277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6822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91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090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CC4FAC-3F50-1842-8770-B863450B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E19450-C137-0843-8111-64BBAB91A0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2625F1-690D-6A4A-9DB9-332938C2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5A951-805E-A047-9130-998342F02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73BFD8-30BD-584E-BB6C-B06570497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0A8EF6BE-200D-F743-95D1-49AB78DD6A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2"/>
        <a:buChar char="ê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2"/>
        <a:buChar char="Ø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F03EB677-0FCC-8847-90BC-2AD0466162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0"/>
        <a:buChar char="ê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0"/>
        <a:buChar char="Ø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CC3300"/>
                </a:solidFill>
              </a:rPr>
              <a:t>19.</a:t>
            </a:r>
            <a:fld id="{FA5C156C-F8DD-2246-9FB8-8D1ACBDEE3E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4884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3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0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0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0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0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0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0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0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0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0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0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6130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Why Concurrency</a:t>
            </a:r>
          </a:p>
          <a:p>
            <a:pPr lvl="1"/>
            <a:r>
              <a:rPr lang="en-US" sz="2400" dirty="0">
                <a:latin typeface="Calibri" charset="0"/>
              </a:rPr>
              <a:t>Notion of a ”Schedule” </a:t>
            </a:r>
          </a:p>
          <a:p>
            <a:pPr lvl="1"/>
            <a:r>
              <a:rPr lang="en-US" sz="2400" dirty="0">
                <a:latin typeface="Calibri" charset="0"/>
              </a:rPr>
              <a:t>Introduction to Serializability</a:t>
            </a: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Concurrency: Basics</a:t>
            </a:r>
          </a:p>
        </p:txBody>
      </p:sp>
    </p:spTree>
    <p:extLst>
      <p:ext uri="{BB962C8B-B14F-4D97-AF65-F5344CB8AC3E}">
        <p14:creationId xmlns:p14="http://schemas.microsoft.com/office/powerpoint/2010/main" val="8188511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78870-F11C-B145-8019-9DB445B7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4" y="1472158"/>
            <a:ext cx="8844731" cy="43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6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“Phantom” problem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problem that comes up for dynamic databases</a:t>
            </a:r>
          </a:p>
          <a:p>
            <a:r>
              <a:rPr lang="en-US" dirty="0"/>
              <a:t>Schema: </a:t>
            </a:r>
            <a:r>
              <a:rPr lang="en-US" i="1" dirty="0"/>
              <a:t>accounts(</a:t>
            </a:r>
            <a:r>
              <a:rPr lang="en-US" i="1" dirty="0" err="1"/>
              <a:t>acct_no</a:t>
            </a:r>
            <a:r>
              <a:rPr lang="en-US" i="1" dirty="0"/>
              <a:t>, balance, </a:t>
            </a:r>
            <a:r>
              <a:rPr lang="en-US" i="1" dirty="0" err="1"/>
              <a:t>zipcode</a:t>
            </a:r>
            <a:r>
              <a:rPr lang="en-US" i="1" dirty="0"/>
              <a:t>, …)</a:t>
            </a:r>
            <a:endParaRPr lang="en-US" dirty="0"/>
          </a:p>
          <a:p>
            <a:r>
              <a:rPr lang="en-US" dirty="0"/>
              <a:t>Transaction 1: Find the number of accounts in </a:t>
            </a:r>
            <a:r>
              <a:rPr lang="en-US" i="1" dirty="0" err="1"/>
              <a:t>zipcode</a:t>
            </a:r>
            <a:r>
              <a:rPr lang="en-US" i="1" dirty="0"/>
              <a:t> = 20742, </a:t>
            </a:r>
            <a:r>
              <a:rPr lang="en-US" dirty="0"/>
              <a:t>and divide $1,000,000 between them</a:t>
            </a:r>
            <a:endParaRPr lang="en-US" i="1" dirty="0"/>
          </a:p>
          <a:p>
            <a:r>
              <a:rPr lang="en-US" dirty="0"/>
              <a:t>Transaction 2: Insert </a:t>
            </a:r>
            <a:r>
              <a:rPr lang="en-US" i="1" dirty="0"/>
              <a:t>&lt;</a:t>
            </a:r>
            <a:r>
              <a:rPr lang="en-US" i="1" dirty="0" err="1"/>
              <a:t>acctX</a:t>
            </a:r>
            <a:r>
              <a:rPr lang="en-US" i="1" dirty="0"/>
              <a:t>, …, 20742, …&gt;</a:t>
            </a:r>
            <a:endParaRPr lang="en-US" dirty="0"/>
          </a:p>
          <a:p>
            <a:r>
              <a:rPr lang="en-US" dirty="0"/>
              <a:t>Execution sequence:</a:t>
            </a:r>
          </a:p>
          <a:p>
            <a:pPr lvl="1"/>
            <a:r>
              <a:rPr lang="en-US" dirty="0"/>
              <a:t>T1 locks all tuples corresponding to “</a:t>
            </a:r>
            <a:r>
              <a:rPr lang="en-US" dirty="0" err="1"/>
              <a:t>zipcode</a:t>
            </a:r>
            <a:r>
              <a:rPr lang="en-US" dirty="0"/>
              <a:t> = 20742”, finds the total number of accounts (= </a:t>
            </a:r>
            <a:r>
              <a:rPr lang="en-US" dirty="0" err="1"/>
              <a:t>num_accounts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T2 does the insert</a:t>
            </a:r>
          </a:p>
          <a:p>
            <a:pPr lvl="1"/>
            <a:r>
              <a:rPr lang="en-US" dirty="0"/>
              <a:t>T1 computes 1,000,000/</a:t>
            </a:r>
            <a:r>
              <a:rPr lang="en-US" dirty="0" err="1"/>
              <a:t>num_accounts</a:t>
            </a:r>
            <a:endParaRPr lang="en-US" dirty="0"/>
          </a:p>
          <a:p>
            <a:pPr lvl="1"/>
            <a:r>
              <a:rPr lang="en-US" dirty="0"/>
              <a:t>When T1 accesses the relation again to update the balances, it finds one new (“phantom”) tuples (the new tuple that T2 inserted)</a:t>
            </a:r>
          </a:p>
          <a:p>
            <a:r>
              <a:rPr lang="en-US"/>
              <a:t>Not serializable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1F5043-4BFC-9A42-B2CD-FDE6182F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Degree-two consistency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must be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Serializability is not guaranteed, programmer must ensure that no erroneous database state will occur]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Cursor stability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reads, each tuple is locked, read, and lock is immediately released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are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 case of degree-two consistency</a:t>
            </a:r>
          </a:p>
        </p:txBody>
      </p:sp>
    </p:spTree>
    <p:extLst>
      <p:ext uri="{BB962C8B-B14F-4D97-AF65-F5344CB8AC3E}">
        <p14:creationId xmlns:p14="http://schemas.microsoft.com/office/powerpoint/2010/main" val="12993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Weak Levels of Consistency in SQL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Serializable</a:t>
            </a:r>
            <a:r>
              <a:rPr lang="en-US" b="1" dirty="0">
                <a:latin typeface="Helvetica" charset="0"/>
                <a:ea typeface="ＭＳ Ｐゴシック" charset="0"/>
              </a:rPr>
              <a:t>:</a:t>
            </a:r>
            <a:r>
              <a:rPr lang="en-US" dirty="0">
                <a:latin typeface="Helvetica" charset="0"/>
                <a:ea typeface="ＭＳ Ｐゴシック" charset="0"/>
              </a:rPr>
              <a:t> is the default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Repeatable read</a:t>
            </a:r>
            <a:r>
              <a:rPr lang="en-US" dirty="0">
                <a:latin typeface="Helvetica" charset="0"/>
                <a:ea typeface="ＭＳ Ｐゴシック" charset="0"/>
              </a:rPr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 committed</a:t>
            </a:r>
            <a:r>
              <a:rPr lang="en-US" dirty="0">
                <a:latin typeface="Helvetica" charset="0"/>
                <a:ea typeface="ＭＳ Ｐゴシック" charset="0"/>
              </a:rPr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 uncommitted</a:t>
            </a:r>
            <a:r>
              <a:rPr lang="en-US" dirty="0">
                <a:latin typeface="Helvetica" charset="0"/>
                <a:ea typeface="ＭＳ Ｐゴシック" charset="0"/>
              </a:rPr>
              <a:t>: allows even uncommitted data to be read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In many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has to be explicitly changed to serializable when required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set isolation level serializable</a:t>
            </a:r>
          </a:p>
        </p:txBody>
      </p:sp>
    </p:spTree>
    <p:extLst>
      <p:ext uri="{BB962C8B-B14F-4D97-AF65-F5344CB8AC3E}">
        <p14:creationId xmlns:p14="http://schemas.microsoft.com/office/powerpoint/2010/main" val="20253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Summary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Concurrency control schemes help guarantee isolation while allowing for concurrent transactions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Many different schemes developed over the years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Lock-based, Timestamp-based, Snapshot Isolation, Optimistic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Lot of new work in the recent years because of shifting hardware trends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locking performance overheads quite significant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Many NoSQL systems still have limited concurrency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Important to consider recovery schemes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6936777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Overview; Terminology; Steal and Force</a:t>
            </a:r>
          </a:p>
        </p:txBody>
      </p:sp>
    </p:spTree>
    <p:extLst>
      <p:ext uri="{BB962C8B-B14F-4D97-AF65-F5344CB8AC3E}">
        <p14:creationId xmlns:p14="http://schemas.microsoft.com/office/powerpoint/2010/main" val="31752532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16.1, 16.2, 16.3.2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Challenges in guaranteeing Atomicity and Durability</a:t>
            </a:r>
          </a:p>
          <a:p>
            <a:pPr lvl="1"/>
            <a:r>
              <a:rPr lang="en-US" sz="2400" dirty="0">
                <a:latin typeface="Calibri" charset="0"/>
              </a:rPr>
              <a:t>Basics of how disks and memory interact</a:t>
            </a:r>
          </a:p>
          <a:p>
            <a:pPr lvl="1"/>
            <a:r>
              <a:rPr lang="en-US" sz="2400" dirty="0">
                <a:latin typeface="Calibri" charset="0"/>
              </a:rPr>
              <a:t>New operations: Output() and Input()</a:t>
            </a:r>
          </a:p>
          <a:p>
            <a:pPr lvl="1"/>
            <a:r>
              <a:rPr lang="en-US" sz="2400" dirty="0">
                <a:latin typeface="Calibri" charset="0"/>
              </a:rPr>
              <a:t>STEAL and NO FORCE: Why those are desirable</a:t>
            </a:r>
          </a:p>
          <a:p>
            <a:pPr lvl="1"/>
            <a:r>
              <a:rPr lang="en-US" sz="2400" dirty="0">
                <a:latin typeface="Calibri" charset="0"/>
              </a:rPr>
              <a:t>Terminology used in the book: Immediate vs Deferred Modifications</a:t>
            </a:r>
          </a:p>
          <a:p>
            <a:pPr lvl="2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0454596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ACID properties:</a:t>
            </a:r>
          </a:p>
          <a:p>
            <a:pPr lvl="1"/>
            <a:r>
              <a:rPr lang="en-US"/>
              <a:t>We have talked about Isolation and Consistency</a:t>
            </a:r>
          </a:p>
          <a:p>
            <a:pPr lvl="1"/>
            <a:r>
              <a:rPr lang="en-US"/>
              <a:t>How do we guarantee Atomicity and Durability ?</a:t>
            </a:r>
          </a:p>
          <a:p>
            <a:pPr lvl="2"/>
            <a:r>
              <a:rPr lang="en-US"/>
              <a:t>Atomicity: Two problems</a:t>
            </a:r>
          </a:p>
          <a:p>
            <a:pPr lvl="3"/>
            <a:r>
              <a:rPr lang="en-US"/>
              <a:t>Part of the transaction is done, but we want to cancel it</a:t>
            </a:r>
          </a:p>
          <a:p>
            <a:pPr lvl="4"/>
            <a:r>
              <a:rPr lang="en-US"/>
              <a:t>ABORT/ROLLBACK</a:t>
            </a:r>
          </a:p>
          <a:p>
            <a:pPr lvl="3"/>
            <a:r>
              <a:rPr lang="en-US"/>
              <a:t>System crashes during the transaction. Some changes made it to the disk, some didn’t.</a:t>
            </a:r>
          </a:p>
          <a:p>
            <a:pPr lvl="2"/>
            <a:r>
              <a:rPr lang="en-US"/>
              <a:t>Durability:</a:t>
            </a:r>
          </a:p>
          <a:p>
            <a:pPr lvl="3"/>
            <a:r>
              <a:rPr lang="en-US"/>
              <a:t>Transaction finished. User notified. But changes not sent to disk yet (for performance reasons). System crashed.</a:t>
            </a:r>
          </a:p>
          <a:p>
            <a:pPr lvl="3"/>
            <a:endParaRPr lang="en-US"/>
          </a:p>
          <a:p>
            <a:r>
              <a:rPr lang="en-US"/>
              <a:t>Essentially similar solutions</a:t>
            </a:r>
          </a:p>
        </p:txBody>
      </p:sp>
    </p:spTree>
    <p:extLst>
      <p:ext uri="{BB962C8B-B14F-4D97-AF65-F5344CB8AC3E}">
        <p14:creationId xmlns:p14="http://schemas.microsoft.com/office/powerpoint/2010/main" val="1375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crashes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failures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Logical errors</a:t>
            </a:r>
            <a:r>
              <a:rPr lang="en-US" dirty="0">
                <a:latin typeface="Helvetica" charset="0"/>
                <a:ea typeface="ＭＳ Ｐゴシック" charset="0"/>
              </a:rPr>
              <a:t>: transaction cannot complete due to some internal error condition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System errors</a:t>
            </a:r>
            <a:r>
              <a:rPr lang="en-US" dirty="0">
                <a:latin typeface="Helvetica" charset="0"/>
                <a:ea typeface="ＭＳ Ｐゴシック" charset="0"/>
              </a:rPr>
              <a:t>: the database system must terminate an active transaction due to an error condition (e.g., deadlock)</a:t>
            </a:r>
          </a:p>
          <a:p>
            <a:r>
              <a:rPr lang="en-US" dirty="0"/>
              <a:t>System crash</a:t>
            </a:r>
          </a:p>
          <a:p>
            <a:pPr lvl="1"/>
            <a:r>
              <a:rPr lang="en-US" dirty="0"/>
              <a:t>Power failures, operating system bugs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Fail-stop assumption</a:t>
            </a:r>
            <a:r>
              <a:rPr lang="en-US" dirty="0">
                <a:latin typeface="Helvetica" charset="0"/>
                <a:ea typeface="ＭＳ Ｐゴシック" charset="0"/>
              </a:rPr>
              <a:t>: non-volatile storage contents are assumed to not be corrupted by system crash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Database systems have numerous integrity checks to prevent corruption of disk data </a:t>
            </a:r>
            <a:endParaRPr lang="en-US" dirty="0"/>
          </a:p>
          <a:p>
            <a:r>
              <a:rPr lang="en-US" dirty="0"/>
              <a:t>Disk failure</a:t>
            </a:r>
          </a:p>
          <a:p>
            <a:pPr lvl="1"/>
            <a:r>
              <a:rPr lang="en-US" dirty="0"/>
              <a:t>Head crashes; </a:t>
            </a:r>
            <a:r>
              <a:rPr lang="en-US" b="1" i="1" dirty="0">
                <a:solidFill>
                  <a:schemeClr val="tx2"/>
                </a:solidFill>
              </a:rPr>
              <a:t>for now we will assume 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STABLE STORAGE: </a:t>
            </a:r>
            <a:r>
              <a:rPr lang="en-US" b="1" i="1" dirty="0"/>
              <a:t>Data </a:t>
            </a:r>
            <a:r>
              <a:rPr lang="en-US" b="1" i="1" u="sng" dirty="0"/>
              <a:t>never </a:t>
            </a:r>
            <a:r>
              <a:rPr lang="en-US" b="1" i="1" dirty="0"/>
              <a:t>lost. Can approximate by using RAID and maintaining geographically distant copies of the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4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Approach, Assumptions etc..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 A and 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controlling how the disk and memory interact,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storing enough information during normal processing to recover from failures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developing algorithms to recover the database state</a:t>
            </a:r>
          </a:p>
          <a:p>
            <a:pPr>
              <a:lnSpc>
                <a:spcPct val="90000"/>
              </a:lnSpc>
            </a:pPr>
            <a:r>
              <a:rPr 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may crash, but the </a:t>
            </a:r>
            <a:r>
              <a:rPr lang="en-US" i="1" dirty="0"/>
              <a:t>disk is durable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only </a:t>
            </a:r>
            <a:r>
              <a:rPr lang="en-US" i="1" dirty="0"/>
              <a:t>atomicity </a:t>
            </a:r>
            <a:r>
              <a:rPr lang="en-US" dirty="0"/>
              <a:t>guarantee is that </a:t>
            </a:r>
            <a:r>
              <a:rPr lang="en-US" i="1" dirty="0"/>
              <a:t>a disk block write </a:t>
            </a:r>
            <a:r>
              <a:rPr lang="en-US" dirty="0"/>
              <a:t>is </a:t>
            </a:r>
            <a:r>
              <a:rPr lang="en-US" i="1" dirty="0"/>
              <a:t>atomic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obvious naïve solutions exist that work, but that are too expensive.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The shadow copy solution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Make a copy of the database; do the changes on the copy; do an atomic switch of the </a:t>
            </a:r>
            <a:r>
              <a:rPr lang="en-US" i="1" dirty="0" err="1"/>
              <a:t>dbpointer</a:t>
            </a:r>
            <a:r>
              <a:rPr lang="en-US" i="1" dirty="0"/>
              <a:t> </a:t>
            </a:r>
            <a:r>
              <a:rPr lang="en-US" dirty="0"/>
              <a:t>at commit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 is to do this as efficiently as possible</a:t>
            </a:r>
          </a:p>
        </p:txBody>
      </p:sp>
    </p:spTree>
    <p:extLst>
      <p:ext uri="{BB962C8B-B14F-4D97-AF65-F5344CB8AC3E}">
        <p14:creationId xmlns:p14="http://schemas.microsoft.com/office/powerpoint/2010/main" val="36254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Why?</a:t>
            </a:r>
          </a:p>
          <a:p>
            <a:pPr lvl="1"/>
            <a:r>
              <a:rPr lang="en-US" dirty="0"/>
              <a:t>Increased processor and disk utilization</a:t>
            </a:r>
          </a:p>
          <a:p>
            <a:pPr lvl="1"/>
            <a:r>
              <a:rPr lang="en-US" dirty="0"/>
              <a:t>Reduced average response times</a:t>
            </a:r>
          </a:p>
          <a:p>
            <a:r>
              <a:rPr lang="en-US" dirty="0"/>
              <a:t>Concurrency control schemes</a:t>
            </a:r>
          </a:p>
          <a:p>
            <a:pPr lvl="1"/>
            <a:r>
              <a:rPr lang="en-US" dirty="0"/>
              <a:t>A CC scheme is used to guarantee that concurrency does not lead to problems</a:t>
            </a:r>
          </a:p>
          <a:p>
            <a:pPr lvl="1"/>
            <a:r>
              <a:rPr lang="en-US" dirty="0"/>
              <a:t>For now, we will assume durability is not a problem</a:t>
            </a:r>
          </a:p>
          <a:p>
            <a:pPr lvl="2"/>
            <a:r>
              <a:rPr lang="en-US" dirty="0"/>
              <a:t>So no crashes</a:t>
            </a:r>
          </a:p>
          <a:p>
            <a:pPr lvl="2"/>
            <a:r>
              <a:rPr lang="en-US" dirty="0"/>
              <a:t>Though transactions may still abort</a:t>
            </a:r>
          </a:p>
          <a:p>
            <a:r>
              <a:rPr lang="en-US" dirty="0"/>
              <a:t>Schedules</a:t>
            </a:r>
          </a:p>
          <a:p>
            <a:r>
              <a:rPr lang="en-US" dirty="0"/>
              <a:t>When is concurrency okay ?</a:t>
            </a:r>
          </a:p>
          <a:p>
            <a:pPr lvl="1"/>
            <a:r>
              <a:rPr lang="en-US" dirty="0"/>
              <a:t>Serial schedules</a:t>
            </a:r>
          </a:p>
          <a:p>
            <a:pPr lvl="1"/>
            <a:r>
              <a:rPr lang="en-US" dirty="0" err="1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Data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473575"/>
          </a:xfrm>
        </p:spPr>
        <p:txBody>
          <a:bodyPr/>
          <a:lstStyle/>
          <a:p>
            <a:r>
              <a:rPr lang="en-US" b="1">
                <a:solidFill>
                  <a:srgbClr val="000099"/>
                </a:solidFill>
                <a:latin typeface="Helvetica" charset="0"/>
              </a:rPr>
              <a:t>Physical blocks</a:t>
            </a:r>
            <a:r>
              <a:rPr lang="en-US">
                <a:latin typeface="Helvetica" charset="0"/>
              </a:rPr>
              <a:t> are those blocks residing on the disk. </a:t>
            </a:r>
          </a:p>
          <a:p>
            <a:r>
              <a:rPr lang="en-US" b="1">
                <a:solidFill>
                  <a:srgbClr val="000099"/>
                </a:solidFill>
                <a:latin typeface="Helvetica" charset="0"/>
              </a:rPr>
              <a:t>Buffer blocks</a:t>
            </a:r>
            <a:r>
              <a:rPr lang="en-US">
                <a:latin typeface="Helvetica" charset="0"/>
              </a:rPr>
              <a:t> are the blocks residing temporarily in main memory.</a:t>
            </a:r>
          </a:p>
          <a:p>
            <a:r>
              <a:rPr lang="en-US">
                <a:latin typeface="Helvetica" charset="0"/>
              </a:rPr>
              <a:t>Block movements between  disk and main memory are initiated through the following two operations:</a:t>
            </a:r>
          </a:p>
          <a:p>
            <a:pPr lvl="1"/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input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B</a:t>
            </a:r>
            <a:r>
              <a:rPr lang="en-US">
                <a:latin typeface="Helvetica" charset="0"/>
                <a:ea typeface="ＭＳ Ｐゴシック" charset="0"/>
              </a:rPr>
              <a:t>) transfers the physical block </a:t>
            </a:r>
            <a:r>
              <a:rPr lang="en-US" i="1">
                <a:latin typeface="Helvetica" charset="0"/>
                <a:ea typeface="ＭＳ Ｐゴシック" charset="0"/>
              </a:rPr>
              <a:t>B  </a:t>
            </a:r>
            <a:r>
              <a:rPr lang="en-US">
                <a:latin typeface="Helvetica" charset="0"/>
                <a:ea typeface="ＭＳ Ｐゴシック" charset="0"/>
              </a:rPr>
              <a:t>to main memory.</a:t>
            </a:r>
          </a:p>
          <a:p>
            <a:pPr lvl="1"/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output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B</a:t>
            </a:r>
            <a:r>
              <a:rPr lang="en-US">
                <a:latin typeface="Helvetica" charset="0"/>
                <a:ea typeface="ＭＳ Ｐゴシック" charset="0"/>
              </a:rPr>
              <a:t>) transfers the buffer block </a:t>
            </a:r>
            <a:r>
              <a:rPr lang="en-US" i="1">
                <a:latin typeface="Helvetica" charset="0"/>
                <a:ea typeface="ＭＳ Ｐゴシック" charset="0"/>
              </a:rPr>
              <a:t>B </a:t>
            </a:r>
            <a:r>
              <a:rPr lang="en-US">
                <a:latin typeface="Helvetica" charset="0"/>
                <a:ea typeface="ＭＳ Ｐゴシック" charset="0"/>
              </a:rPr>
              <a:t>to the disk, and replaces the appropriate physical block there.</a:t>
            </a:r>
          </a:p>
          <a:p>
            <a:r>
              <a:rPr lang="en-US">
                <a:latin typeface="Helvetica" charset="0"/>
              </a:rPr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3045909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Data Access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X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Y     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Freeform 18"/>
          <p:cNvSpPr>
            <a:spLocks/>
          </p:cNvSpPr>
          <p:nvPr/>
        </p:nvSpPr>
        <p:spPr bwMode="auto">
          <a:xfrm>
            <a:off x="6623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B</a:t>
            </a:r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24"/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27"/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y</a:t>
            </a:r>
            <a:r>
              <a:rPr lang="en-US" sz="2000" baseline="-25000"/>
              <a:t>1 </a:t>
            </a:r>
            <a:endParaRPr lang="en-US" sz="2000"/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4087813" y="99695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/>
              <a:t>Buffer Block A</a:t>
            </a:r>
            <a:r>
              <a:rPr lang="en-US" sz="2000"/>
              <a:t> 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/>
              <a:t>Buffer Block B</a:t>
            </a:r>
            <a:endParaRPr lang="en-US" sz="2000"/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7"/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39"/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0"/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input(A)</a:t>
            </a:r>
          </a:p>
        </p:txBody>
      </p:sp>
      <p:sp>
        <p:nvSpPr>
          <p:cNvPr id="33822" name="Text Box 41"/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output(B) </a:t>
            </a:r>
          </a:p>
        </p:txBody>
      </p:sp>
      <p:sp>
        <p:nvSpPr>
          <p:cNvPr id="33823" name="Line 42"/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read(X)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write(Y)</a:t>
            </a:r>
          </a:p>
        </p:txBody>
      </p:sp>
      <p:sp>
        <p:nvSpPr>
          <p:cNvPr id="33827" name="Text Box 46"/>
          <p:cNvSpPr txBox="1">
            <a:spLocks noChangeArrowheads="1"/>
          </p:cNvSpPr>
          <p:nvPr/>
        </p:nvSpPr>
        <p:spPr bwMode="auto">
          <a:xfrm>
            <a:off x="6961188" y="5748338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3828" name="Text Box 63"/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29" name="Text Box 64"/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2 </a:t>
            </a:r>
            <a:endParaRPr lang="en-US" sz="2000"/>
          </a:p>
        </p:txBody>
      </p:sp>
      <p:sp>
        <p:nvSpPr>
          <p:cNvPr id="33830" name="Text Box 65"/>
          <p:cNvSpPr txBox="1">
            <a:spLocks noChangeArrowheads="1"/>
          </p:cNvSpPr>
          <p:nvPr/>
        </p:nvSpPr>
        <p:spPr bwMode="auto">
          <a:xfrm>
            <a:off x="4335463" y="57626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3831" name="Text Box 66"/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3832" name="Line 67"/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68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Data Access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08587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Each transaction </a:t>
            </a:r>
            <a:r>
              <a:rPr lang="en-US" i="1" dirty="0" err="1">
                <a:latin typeface="Helvetica" charset="0"/>
              </a:rPr>
              <a:t>T</a:t>
            </a:r>
            <a:r>
              <a:rPr lang="en-US" sz="2400" i="1" baseline="-25000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has its private work-area in which local copies of all data items accessed and updated by it are kept.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T</a:t>
            </a:r>
            <a:r>
              <a:rPr lang="en-US" sz="24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 err="1">
                <a:latin typeface="Helvetica" charset="0"/>
                <a:ea typeface="ＭＳ Ｐゴシック" charset="0"/>
              </a:rPr>
              <a:t>'s</a:t>
            </a:r>
            <a:r>
              <a:rPr lang="en-US" dirty="0">
                <a:latin typeface="Helvetica" charset="0"/>
                <a:ea typeface="ＭＳ Ｐゴシック" charset="0"/>
              </a:rPr>
              <a:t> local copy of a data item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is called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Transferring data items between system buffer blocks and its private work-area done by: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assigns the value of data item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to the local variable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assigns the value of local variable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to data item {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} in the buffer block.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Note: output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B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need not immediately follow </a:t>
            </a:r>
            <a:r>
              <a:rPr lang="en-US" b="1" dirty="0"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). System can perform the </a:t>
            </a:r>
            <a:r>
              <a:rPr lang="en-US" b="1" dirty="0">
                <a:latin typeface="Helvetica" charset="0"/>
                <a:ea typeface="ＭＳ Ｐゴシック" charset="0"/>
              </a:rPr>
              <a:t>output</a:t>
            </a:r>
            <a:r>
              <a:rPr lang="en-US" dirty="0">
                <a:latin typeface="Helvetica" charset="0"/>
                <a:ea typeface="ＭＳ Ｐゴシック" charset="0"/>
              </a:rPr>
              <a:t> operation when it deems fit.</a:t>
            </a:r>
          </a:p>
          <a:p>
            <a:r>
              <a:rPr lang="en-US" dirty="0">
                <a:latin typeface="Helvetica" charset="0"/>
              </a:rPr>
              <a:t>Transactions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Must perform </a:t>
            </a:r>
            <a:r>
              <a:rPr lang="en-US" b="1" dirty="0">
                <a:latin typeface="Helvetica" charset="0"/>
                <a:ea typeface="ＭＳ Ｐゴシック" charset="0"/>
              </a:rPr>
              <a:t>read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before accessing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for the first time (subsequent reads can be from local copy) 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can be executed at any time before the transaction commits</a:t>
            </a:r>
          </a:p>
        </p:txBody>
      </p:sp>
    </p:spTree>
    <p:extLst>
      <p:ext uri="{BB962C8B-B14F-4D97-AF65-F5344CB8AC3E}">
        <p14:creationId xmlns:p14="http://schemas.microsoft.com/office/powerpoint/2010/main" val="4939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STEAL vs NO STEAL, FORCE vs NO FORCE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STEAL:</a:t>
            </a:r>
          </a:p>
          <a:p>
            <a:pPr lvl="1"/>
            <a:r>
              <a:rPr lang="en-US"/>
              <a:t>The buffer manager </a:t>
            </a:r>
            <a:r>
              <a:rPr lang="en-US" i="1"/>
              <a:t>can steal</a:t>
            </a:r>
            <a:r>
              <a:rPr lang="en-US"/>
              <a:t> a (memory) page from the database</a:t>
            </a:r>
          </a:p>
          <a:p>
            <a:pPr lvl="2"/>
            <a:r>
              <a:rPr lang="en-US"/>
              <a:t>ie., it can write an arbitrary page to the disk and use that page for something else from the disk</a:t>
            </a:r>
          </a:p>
          <a:p>
            <a:pPr lvl="2"/>
            <a:r>
              <a:rPr lang="en-US"/>
              <a:t>In other words, the database system doesn’t control the buffer replacement policy</a:t>
            </a:r>
          </a:p>
          <a:p>
            <a:pPr lvl="1"/>
            <a:r>
              <a:rPr lang="en-US"/>
              <a:t>Why a problem ?</a:t>
            </a:r>
          </a:p>
          <a:p>
            <a:pPr lvl="2"/>
            <a:r>
              <a:rPr lang="en-US"/>
              <a:t>The page might contain </a:t>
            </a:r>
            <a:r>
              <a:rPr lang="en-US" i="1"/>
              <a:t>dirty writes, </a:t>
            </a:r>
            <a:r>
              <a:rPr lang="en-US"/>
              <a:t>ie., writes/updates by a transaction that hasn’t committed</a:t>
            </a:r>
          </a:p>
          <a:p>
            <a:pPr lvl="1"/>
            <a:r>
              <a:rPr lang="en-US"/>
              <a:t>But, we must allow </a:t>
            </a:r>
            <a:r>
              <a:rPr lang="en-US" i="1"/>
              <a:t>steal </a:t>
            </a:r>
            <a:r>
              <a:rPr lang="en-US"/>
              <a:t>for performance reasons.</a:t>
            </a:r>
          </a:p>
          <a:p>
            <a:endParaRPr lang="en-US"/>
          </a:p>
          <a:p>
            <a:r>
              <a:rPr lang="en-US"/>
              <a:t>NO STEAL:</a:t>
            </a:r>
          </a:p>
          <a:p>
            <a:pPr lvl="1"/>
            <a:r>
              <a:rPr lang="en-US"/>
              <a:t>Not allowed. More control, but less flexibility for the buffer manager.</a:t>
            </a:r>
          </a:p>
        </p:txBody>
      </p:sp>
    </p:spTree>
    <p:extLst>
      <p:ext uri="{BB962C8B-B14F-4D97-AF65-F5344CB8AC3E}">
        <p14:creationId xmlns:p14="http://schemas.microsoft.com/office/powerpoint/2010/main" val="6472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STEAL vs NO STEAL, FORCE vs NO FORCE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385175" cy="5356225"/>
          </a:xfrm>
        </p:spPr>
        <p:txBody>
          <a:bodyPr/>
          <a:lstStyle/>
          <a:p>
            <a:r>
              <a:rPr lang="en-US"/>
              <a:t>FORCE:</a:t>
            </a:r>
          </a:p>
          <a:p>
            <a:pPr lvl="1"/>
            <a:r>
              <a:rPr lang="en-US"/>
              <a:t>The database system </a:t>
            </a:r>
            <a:r>
              <a:rPr lang="en-US" i="1"/>
              <a:t>forces </a:t>
            </a:r>
            <a:r>
              <a:rPr lang="en-US"/>
              <a:t>all the updates of a transaction to disk before committing</a:t>
            </a:r>
          </a:p>
          <a:p>
            <a:pPr lvl="1"/>
            <a:r>
              <a:rPr lang="en-US"/>
              <a:t>Why ?</a:t>
            </a:r>
          </a:p>
          <a:p>
            <a:pPr lvl="2"/>
            <a:r>
              <a:rPr lang="en-US"/>
              <a:t>To make its updates permanent before committing</a:t>
            </a:r>
          </a:p>
          <a:p>
            <a:pPr lvl="1"/>
            <a:r>
              <a:rPr lang="en-US"/>
              <a:t>Why a problem ?</a:t>
            </a:r>
          </a:p>
          <a:p>
            <a:pPr lvl="2"/>
            <a:r>
              <a:rPr lang="en-US"/>
              <a:t>Most probably random I/Os, so poor response time and throughput</a:t>
            </a:r>
          </a:p>
          <a:p>
            <a:pPr lvl="2"/>
            <a:r>
              <a:rPr lang="en-US"/>
              <a:t>Interferes with the disk controlling policies</a:t>
            </a:r>
          </a:p>
          <a:p>
            <a:r>
              <a:rPr lang="en-US"/>
              <a:t>NO FORCE:</a:t>
            </a:r>
          </a:p>
          <a:p>
            <a:pPr lvl="1"/>
            <a:r>
              <a:rPr lang="en-US"/>
              <a:t>Don’t do the above. Desired.</a:t>
            </a:r>
          </a:p>
          <a:p>
            <a:pPr lvl="1"/>
            <a:r>
              <a:rPr lang="en-US"/>
              <a:t>Problem: </a:t>
            </a:r>
          </a:p>
          <a:p>
            <a:pPr lvl="2"/>
            <a:r>
              <a:rPr lang="en-US"/>
              <a:t>Guaranteeing durability becomes hard</a:t>
            </a:r>
          </a:p>
          <a:p>
            <a:pPr lvl="1"/>
            <a:r>
              <a:rPr lang="en-US"/>
              <a:t>We might still have to </a:t>
            </a:r>
            <a:r>
              <a:rPr lang="en-US" i="1"/>
              <a:t>force </a:t>
            </a:r>
            <a:r>
              <a:rPr lang="en-US"/>
              <a:t>some pages to disk, but minimal.</a:t>
            </a:r>
          </a:p>
        </p:txBody>
      </p:sp>
    </p:spTree>
    <p:extLst>
      <p:ext uri="{BB962C8B-B14F-4D97-AF65-F5344CB8AC3E}">
        <p14:creationId xmlns:p14="http://schemas.microsoft.com/office/powerpoint/2010/main" val="28746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0513"/>
            <a:ext cx="8077200" cy="609600"/>
          </a:xfrm>
        </p:spPr>
        <p:txBody>
          <a:bodyPr/>
          <a:lstStyle/>
          <a:p>
            <a:r>
              <a:rPr lang="en-US" sz="2800"/>
              <a:t>STEAL vs NO STEAL, FORCE vs NO FORCE:</a:t>
            </a:r>
            <a:br>
              <a:rPr lang="en-US" sz="2800"/>
            </a:br>
            <a:r>
              <a:rPr lang="en-US" sz="2800"/>
              <a:t>Recovery implications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8175" y="1752600"/>
            <a:ext cx="5876925" cy="4351338"/>
            <a:chOff x="357" y="1418"/>
            <a:chExt cx="2239" cy="1719"/>
          </a:xfrm>
        </p:grpSpPr>
        <p:sp>
          <p:nvSpPr>
            <p:cNvPr id="712722" name="Rectangle 18"/>
            <p:cNvSpPr>
              <a:spLocks noChangeArrowheads="1"/>
            </p:cNvSpPr>
            <p:nvPr/>
          </p:nvSpPr>
          <p:spPr bwMode="auto">
            <a:xfrm>
              <a:off x="469" y="2386"/>
              <a:ext cx="38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57" y="1627"/>
              <a:ext cx="57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12724" name="Rectangle 20"/>
            <p:cNvSpPr>
              <a:spLocks noChangeArrowheads="1"/>
            </p:cNvSpPr>
            <p:nvPr/>
          </p:nvSpPr>
          <p:spPr bwMode="auto">
            <a:xfrm>
              <a:off x="1141" y="2956"/>
              <a:ext cx="53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12725" name="Rectangle 21"/>
            <p:cNvSpPr>
              <a:spLocks noChangeArrowheads="1"/>
            </p:cNvSpPr>
            <p:nvPr/>
          </p:nvSpPr>
          <p:spPr bwMode="auto">
            <a:xfrm>
              <a:off x="2064" y="2958"/>
              <a:ext cx="34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12726" name="Rectangle 22"/>
            <p:cNvSpPr>
              <a:spLocks noChangeArrowheads="1"/>
            </p:cNvSpPr>
            <p:nvPr/>
          </p:nvSpPr>
          <p:spPr bwMode="auto">
            <a:xfrm>
              <a:off x="1842" y="1420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Desired</a:t>
              </a:r>
            </a:p>
          </p:txBody>
        </p:sp>
        <p:sp>
          <p:nvSpPr>
            <p:cNvPr id="712727" name="Rectangle 23"/>
            <p:cNvSpPr>
              <a:spLocks noChangeArrowheads="1"/>
            </p:cNvSpPr>
            <p:nvPr/>
          </p:nvSpPr>
          <p:spPr bwMode="auto">
            <a:xfrm>
              <a:off x="1060" y="2138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/>
                <a:t>Trivial</a:t>
              </a:r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1839" y="2137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400" b="1"/>
            </a:p>
          </p:txBody>
        </p:sp>
        <p:sp>
          <p:nvSpPr>
            <p:cNvPr id="712729" name="Rectangle 25"/>
            <p:cNvSpPr>
              <a:spLocks noChangeArrowheads="1"/>
            </p:cNvSpPr>
            <p:nvPr/>
          </p:nvSpPr>
          <p:spPr bwMode="auto">
            <a:xfrm>
              <a:off x="1059" y="1418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318407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0513"/>
            <a:ext cx="8077200" cy="609600"/>
          </a:xfrm>
        </p:spPr>
        <p:txBody>
          <a:bodyPr/>
          <a:lstStyle/>
          <a:p>
            <a:r>
              <a:rPr lang="en-US" sz="2800"/>
              <a:t>STEAL vs NO STEAL, FORCE vs NO FORCE:</a:t>
            </a:r>
            <a:br>
              <a:rPr lang="en-US" sz="2800"/>
            </a:br>
            <a:r>
              <a:rPr lang="en-US" sz="2800"/>
              <a:t>Recovery implications</a:t>
            </a:r>
          </a:p>
        </p:txBody>
      </p:sp>
      <p:sp>
        <p:nvSpPr>
          <p:cNvPr id="71374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implement A and D when No Steal and Force ?</a:t>
            </a:r>
          </a:p>
          <a:p>
            <a:pPr lvl="1"/>
            <a:r>
              <a:rPr lang="en-US"/>
              <a:t>Only updates from committed transaction are written to disk (since no steal)</a:t>
            </a:r>
          </a:p>
          <a:p>
            <a:pPr lvl="1"/>
            <a:r>
              <a:rPr lang="en-US"/>
              <a:t>Updates from a transaction are forced to disk before commit (since force)</a:t>
            </a:r>
          </a:p>
          <a:p>
            <a:pPr lvl="2"/>
            <a:r>
              <a:rPr lang="en-US"/>
              <a:t>A minor problem: how do you guarantee that all updates from a transaction make it to the disk atomically ?</a:t>
            </a:r>
          </a:p>
          <a:p>
            <a:pPr lvl="3"/>
            <a:r>
              <a:rPr lang="en-US"/>
              <a:t>Remember we are only guaranteed an atomic </a:t>
            </a:r>
            <a:r>
              <a:rPr lang="en-US" i="1"/>
              <a:t>block write</a:t>
            </a:r>
            <a:endParaRPr lang="en-US"/>
          </a:p>
          <a:p>
            <a:pPr lvl="3"/>
            <a:r>
              <a:rPr lang="en-US"/>
              <a:t>What if some updates make it to disk, and other don’t ?</a:t>
            </a:r>
          </a:p>
          <a:p>
            <a:pPr lvl="2"/>
            <a:r>
              <a:rPr lang="en-US"/>
              <a:t>Can use something like shadow copying/shadow paging</a:t>
            </a:r>
          </a:p>
          <a:p>
            <a:pPr lvl="1"/>
            <a:endParaRPr lang="en-US"/>
          </a:p>
          <a:p>
            <a:pPr lvl="1"/>
            <a:r>
              <a:rPr lang="en-US"/>
              <a:t>No atomicity/durability problem arise.</a:t>
            </a:r>
          </a:p>
        </p:txBody>
      </p:sp>
    </p:spTree>
    <p:extLst>
      <p:ext uri="{BB962C8B-B14F-4D97-AF65-F5344CB8AC3E}">
        <p14:creationId xmlns:p14="http://schemas.microsoft.com/office/powerpoint/2010/main" val="34153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Deferred Database Modification:</a:t>
            </a:r>
          </a:p>
          <a:p>
            <a:pPr lvl="1"/>
            <a:r>
              <a:rPr lang="en-US" dirty="0"/>
              <a:t>Similar to NO STEAL, NO FORCE</a:t>
            </a:r>
          </a:p>
          <a:p>
            <a:pPr lvl="2"/>
            <a:r>
              <a:rPr lang="en-US" dirty="0"/>
              <a:t>Not identical</a:t>
            </a:r>
          </a:p>
          <a:p>
            <a:pPr lvl="1"/>
            <a:r>
              <a:rPr lang="en-US" dirty="0"/>
              <a:t>Only need </a:t>
            </a:r>
            <a:r>
              <a:rPr lang="en-US" i="1" u="sng" dirty="0" err="1"/>
              <a:t>redos</a:t>
            </a:r>
            <a:r>
              <a:rPr lang="en-US" i="1" u="sng" dirty="0"/>
              <a:t>, no </a:t>
            </a:r>
            <a:r>
              <a:rPr lang="en-US" i="1" u="sng" dirty="0" err="1"/>
              <a:t>undos</a:t>
            </a:r>
            <a:endParaRPr lang="en-US" dirty="0"/>
          </a:p>
          <a:p>
            <a:pPr lvl="1"/>
            <a:r>
              <a:rPr lang="en-US" dirty="0"/>
              <a:t>We won’t cover this in detail</a:t>
            </a:r>
          </a:p>
          <a:p>
            <a:pPr lvl="1"/>
            <a:endParaRPr lang="en-US" dirty="0"/>
          </a:p>
          <a:p>
            <a:r>
              <a:rPr lang="en-US" dirty="0"/>
              <a:t>Immediate Database Modification:</a:t>
            </a:r>
          </a:p>
          <a:p>
            <a:pPr lvl="1"/>
            <a:r>
              <a:rPr lang="en-US" dirty="0"/>
              <a:t>Similar to STEAL, NO FORCE</a:t>
            </a:r>
          </a:p>
          <a:p>
            <a:pPr lvl="1"/>
            <a:r>
              <a:rPr lang="en-US" dirty="0"/>
              <a:t>Need both </a:t>
            </a:r>
            <a:r>
              <a:rPr lang="en-US" i="1" u="sng" dirty="0" err="1"/>
              <a:t>redos</a:t>
            </a:r>
            <a:r>
              <a:rPr lang="en-US" i="1" u="sng" dirty="0"/>
              <a:t>, and </a:t>
            </a:r>
            <a:r>
              <a:rPr lang="en-US" i="1" u="sng" dirty="0" err="1"/>
              <a:t>undos</a:t>
            </a:r>
            <a:endParaRPr lang="en-US" i="1" u="sng" dirty="0"/>
          </a:p>
          <a:p>
            <a:pPr lvl="1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Recovery: Basics of Logging and UNDO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256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16.3.1, 16.3.5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Generating log records</a:t>
            </a:r>
          </a:p>
          <a:p>
            <a:pPr lvl="1"/>
            <a:r>
              <a:rPr lang="en-US" sz="2400" dirty="0">
                <a:latin typeface="Calibri" charset="0"/>
              </a:rPr>
              <a:t>Using log records to support UNDO/Rollback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3141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 Schedule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177925" y="2276475"/>
            <a:ext cx="1143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324225" y="2301875"/>
            <a:ext cx="13843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0680" name="Line 8"/>
          <p:cNvSpPr>
            <a:spLocks noChangeShapeType="1"/>
          </p:cNvSpPr>
          <p:nvPr/>
        </p:nvSpPr>
        <p:spPr bwMode="auto">
          <a:xfrm>
            <a:off x="1143000" y="259397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>
            <a:off x="2862263" y="239395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1219200" y="722313"/>
            <a:ext cx="657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Transactions: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T1:   transfers $50 from A to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T2:   transfers 10% of A to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Database constraint: A + B is constant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checking+saving accts)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5372100" y="2967038"/>
            <a:ext cx="309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8" name="Text Box 16"/>
          <p:cNvSpPr txBox="1">
            <a:spLocks noChangeArrowheads="1"/>
          </p:cNvSpPr>
          <p:nvPr/>
        </p:nvSpPr>
        <p:spPr bwMode="auto">
          <a:xfrm>
            <a:off x="5408613" y="4425950"/>
            <a:ext cx="309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Each transaction obeys the constraint.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This schedule does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0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/>
      <p:bldP spid="540679" grpId="0"/>
      <p:bldP spid="540680" grpId="0" animBg="1"/>
      <p:bldP spid="540681" grpId="0" animBg="1"/>
      <p:bldP spid="540687" grpId="0"/>
      <p:bldP spid="54068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commonly used recovery method</a:t>
            </a:r>
          </a:p>
          <a:p>
            <a:r>
              <a:rPr lang="en-US"/>
              <a:t>Intuitively, a log is a record of everything the database system does</a:t>
            </a:r>
          </a:p>
          <a:p>
            <a:r>
              <a:rPr lang="en-US"/>
              <a:t>For every operation done by the database, a </a:t>
            </a:r>
            <a:r>
              <a:rPr lang="en-US" i="1"/>
              <a:t>log record </a:t>
            </a:r>
            <a:r>
              <a:rPr lang="en-US"/>
              <a:t>is generated and stored </a:t>
            </a:r>
            <a:r>
              <a:rPr lang="en-US" i="1" u="sng"/>
              <a:t>typically on a different (log) disk</a:t>
            </a:r>
          </a:p>
          <a:p>
            <a:r>
              <a:rPr lang="en-US" i="1"/>
              <a:t>&lt;T1, START&gt; </a:t>
            </a:r>
          </a:p>
          <a:p>
            <a:r>
              <a:rPr lang="en-US" i="1"/>
              <a:t>&lt;T2, COMMIT&gt;</a:t>
            </a:r>
          </a:p>
          <a:p>
            <a:r>
              <a:rPr lang="en-US" i="1"/>
              <a:t>&lt;T2, ABORT&gt;</a:t>
            </a:r>
          </a:p>
          <a:p>
            <a:r>
              <a:rPr lang="en-US" i="1"/>
              <a:t>&lt;T1, A, 100, 200&gt;</a:t>
            </a:r>
          </a:p>
          <a:p>
            <a:pPr lvl="1"/>
            <a:r>
              <a:rPr lang="en-US"/>
              <a:t>T1 modified A; old value = 100, new value = 200</a:t>
            </a:r>
          </a:p>
          <a:p>
            <a:pPr lvl="1">
              <a:buFont typeface="Wingdings 2" charset="2"/>
              <a:buNone/>
            </a:pPr>
            <a:endParaRPr lang="en-US"/>
          </a:p>
          <a:p>
            <a:pPr lvl="1">
              <a:buFont typeface="Wingdings 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Example transactions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executes before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):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:    </a:t>
            </a:r>
            <a:r>
              <a:rPr lang="en-US" sz="1800" b="1" dirty="0">
                <a:solidFill>
                  <a:srgbClr val="000000"/>
                </a:solidFill>
              </a:rPr>
              <a:t>read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)				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  <a:r>
              <a:rPr lang="en-US" sz="1800" b="1" dirty="0">
                <a:solidFill>
                  <a:srgbClr val="000000"/>
                </a:solidFill>
              </a:rPr>
              <a:t>read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i="1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	A: - A - 50</a:t>
            </a:r>
            <a:r>
              <a:rPr lang="en-US" sz="1800" dirty="0">
                <a:solidFill>
                  <a:srgbClr val="000000"/>
                </a:solidFill>
              </a:rPr>
              <a:t>			       </a:t>
            </a:r>
            <a:r>
              <a:rPr lang="en-US" sz="1800" i="1" dirty="0">
                <a:solidFill>
                  <a:srgbClr val="000000"/>
                </a:solidFill>
              </a:rPr>
              <a:t>C:-	C- 100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)			                     </a:t>
            </a:r>
            <a:r>
              <a:rPr lang="en-US" sz="1800" b="1" dirty="0">
                <a:solidFill>
                  <a:srgbClr val="000000"/>
                </a:solidFill>
              </a:rPr>
              <a:t>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read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B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	B:-  B + 50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B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/>
              <a:t>Log:</a:t>
            </a: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 l="1190" t="22223" r="2380" b="22221"/>
          <a:stretch>
            <a:fillRect/>
          </a:stretch>
        </p:blipFill>
        <p:spPr bwMode="auto">
          <a:xfrm>
            <a:off x="1789113" y="4297363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1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99450" cy="5370513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/>
              <a:t>Assumptions:	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immediately pushed to the disk as soon as they are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written to disk in the order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A log record is generated </a:t>
            </a:r>
            <a:r>
              <a:rPr lang="en-US" i="1" u="sng"/>
              <a:t>before</a:t>
            </a:r>
            <a:r>
              <a:rPr lang="en-US" i="1"/>
              <a:t> </a:t>
            </a:r>
            <a:r>
              <a:rPr lang="en-US"/>
              <a:t>the actual data value is updated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 i="1" u="sng"/>
              <a:t>Strict two-phase locking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 first assumption can be relaxed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As a special case, a transaction is considered </a:t>
            </a:r>
            <a:r>
              <a:rPr lang="en-US" i="1" u="sng"/>
              <a:t>committed</a:t>
            </a:r>
            <a:r>
              <a:rPr lang="en-US"/>
              <a:t> only after the &lt;</a:t>
            </a:r>
            <a:r>
              <a:rPr lang="en-US" i="1"/>
              <a:t>T1, COMMIT&gt; has been pushed to the disk</a:t>
            </a:r>
            <a:endParaRPr lang="en-US"/>
          </a:p>
          <a:p>
            <a:pPr marL="381000" indent="-381000">
              <a:lnSpc>
                <a:spcPct val="110000"/>
              </a:lnSpc>
            </a:pPr>
            <a:r>
              <a:rPr lang="en-US"/>
              <a:t>But, this seems like exactly what we are trying to avoid ??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Log writes are </a:t>
            </a:r>
            <a:r>
              <a:rPr lang="en-US" i="1" u="sng"/>
              <a:t>sequential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They are also typically on a different disk</a:t>
            </a:r>
          </a:p>
          <a:p>
            <a:pPr marL="381000" indent="-381000">
              <a:lnSpc>
                <a:spcPct val="110000"/>
              </a:lnSpc>
            </a:pPr>
            <a:r>
              <a:rPr lang="en-US"/>
              <a:t>Aside: LFS == log-structured file system</a:t>
            </a:r>
          </a:p>
        </p:txBody>
      </p:sp>
    </p:spTree>
    <p:extLst>
      <p:ext uri="{BB962C8B-B14F-4D97-AF65-F5344CB8AC3E}">
        <p14:creationId xmlns:p14="http://schemas.microsoft.com/office/powerpoint/2010/main" val="7798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99450" cy="5370513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/>
              <a:t>Assumptions:	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immediately pushed to the disk as soon as they are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written to disk in the order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A log record is generated </a:t>
            </a:r>
            <a:r>
              <a:rPr lang="en-US" i="1" u="sng"/>
              <a:t>before</a:t>
            </a:r>
            <a:r>
              <a:rPr lang="en-US" i="1"/>
              <a:t> </a:t>
            </a:r>
            <a:r>
              <a:rPr lang="en-US"/>
              <a:t>the actual data value is updated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 i="1" u="sng"/>
              <a:t>Strict two-phase locking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 first assumption can be relaxed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As a special case, a transaction is considered </a:t>
            </a:r>
            <a:r>
              <a:rPr lang="en-US" i="1" u="sng"/>
              <a:t>committed</a:t>
            </a:r>
            <a:r>
              <a:rPr lang="en-US"/>
              <a:t> only after the &lt;</a:t>
            </a:r>
            <a:r>
              <a:rPr lang="en-US" i="1"/>
              <a:t>T1, COMMIT&gt; has been pushed to the disk</a:t>
            </a:r>
          </a:p>
          <a:p>
            <a:pPr marL="381000" indent="-381000">
              <a:lnSpc>
                <a:spcPct val="110000"/>
              </a:lnSpc>
            </a:pPr>
            <a:r>
              <a:rPr lang="en-US"/>
              <a:t>NOTE: As a result of assumptions 1 and 2, if </a:t>
            </a:r>
            <a:r>
              <a:rPr lang="en-US" i="1"/>
              <a:t>data item A </a:t>
            </a:r>
            <a:r>
              <a:rPr lang="en-US"/>
              <a:t>is updated, the log record corresponding to the update is always forced to the disk before </a:t>
            </a:r>
            <a:r>
              <a:rPr lang="en-US" i="1"/>
              <a:t>data item A </a:t>
            </a:r>
            <a:r>
              <a:rPr lang="en-US"/>
              <a:t>is written to the disk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This is actually the only property we need; assumption 1 can be relaxed to just guarantee this (called </a:t>
            </a:r>
            <a:r>
              <a:rPr lang="en-US" i="1" u="sng"/>
              <a:t>write-ahead logging</a:t>
            </a:r>
            <a:r>
              <a:rPr lang="en-US" i="1"/>
              <a:t>)</a:t>
            </a:r>
            <a:endParaRPr lang="en-US"/>
          </a:p>
          <a:p>
            <a:pPr marL="800100" lvl="1" indent="-342900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abort/rollback</a:t>
            </a:r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 is allowed, so changes of a transaction may have made it to the disk</a:t>
            </a:r>
          </a:p>
          <a:p>
            <a:endParaRPr lang="en-US"/>
          </a:p>
          <a:p>
            <a:r>
              <a:rPr lang="en-US"/>
              <a:t>UNDO(T1):</a:t>
            </a:r>
          </a:p>
          <a:p>
            <a:pPr lvl="1"/>
            <a:r>
              <a:rPr lang="en-US"/>
              <a:t>Procedure executed to </a:t>
            </a:r>
            <a:r>
              <a:rPr lang="en-US" i="1"/>
              <a:t>rollback/undo </a:t>
            </a:r>
            <a:r>
              <a:rPr lang="en-US"/>
              <a:t>the effects of a transaction</a:t>
            </a:r>
          </a:p>
          <a:p>
            <a:pPr lvl="1"/>
            <a:r>
              <a:rPr lang="en-US"/>
              <a:t>E.g. </a:t>
            </a:r>
          </a:p>
          <a:p>
            <a:pPr lvl="2"/>
            <a:r>
              <a:rPr lang="en-US" i="1"/>
              <a:t>&lt;T1, START&gt;</a:t>
            </a:r>
          </a:p>
          <a:p>
            <a:pPr lvl="2"/>
            <a:r>
              <a:rPr lang="en-US" i="1"/>
              <a:t>&lt;T1, A, 200, 300&gt;</a:t>
            </a:r>
          </a:p>
          <a:p>
            <a:pPr lvl="2"/>
            <a:r>
              <a:rPr lang="en-US" i="1"/>
              <a:t>&lt;T1, B, 400, 300&gt;</a:t>
            </a:r>
          </a:p>
          <a:p>
            <a:pPr lvl="2"/>
            <a:r>
              <a:rPr lang="en-US" i="1"/>
              <a:t>&lt;T1, A, 300, 200&gt;           [[ note: second update of A ]]</a:t>
            </a:r>
          </a:p>
          <a:p>
            <a:pPr lvl="2"/>
            <a:r>
              <a:rPr lang="en-US"/>
              <a:t>T1 decides to abort</a:t>
            </a:r>
          </a:p>
          <a:p>
            <a:pPr lvl="1"/>
            <a:endParaRPr lang="en-US"/>
          </a:p>
          <a:p>
            <a:pPr lvl="1"/>
            <a:r>
              <a:rPr lang="en-US"/>
              <a:t>Any of the changes might have made it to the disk</a:t>
            </a:r>
          </a:p>
          <a:p>
            <a:pPr lvl="1"/>
            <a:endParaRPr lang="en-US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21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abort/rollback</a:t>
            </a:r>
            <a:endParaRPr lang="en-US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UNDO(T1):</a:t>
            </a:r>
          </a:p>
          <a:p>
            <a:pPr lvl="1"/>
            <a:r>
              <a:rPr lang="en-US" dirty="0"/>
              <a:t>Go </a:t>
            </a:r>
            <a:r>
              <a:rPr lang="en-US" i="1" u="sng" dirty="0"/>
              <a:t>backwards </a:t>
            </a:r>
            <a:r>
              <a:rPr lang="en-US" dirty="0"/>
              <a:t>in the </a:t>
            </a:r>
            <a:r>
              <a:rPr lang="en-US" i="1" dirty="0"/>
              <a:t>log </a:t>
            </a:r>
            <a:r>
              <a:rPr lang="en-US" dirty="0"/>
              <a:t>looking for log records belonging to T1</a:t>
            </a:r>
            <a:endParaRPr lang="en-US" i="1" dirty="0"/>
          </a:p>
          <a:p>
            <a:pPr lvl="1"/>
            <a:r>
              <a:rPr lang="en-US" dirty="0"/>
              <a:t>Restore the values to the old values</a:t>
            </a:r>
          </a:p>
          <a:p>
            <a:pPr lvl="1"/>
            <a:r>
              <a:rPr lang="en-US" dirty="0"/>
              <a:t>NOTE: Going backwards is important.</a:t>
            </a:r>
          </a:p>
          <a:p>
            <a:pPr lvl="2"/>
            <a:r>
              <a:rPr lang="en-US" i="1" dirty="0"/>
              <a:t>A </a:t>
            </a:r>
            <a:r>
              <a:rPr lang="en-US" dirty="0"/>
              <a:t>was updated twice</a:t>
            </a:r>
          </a:p>
          <a:p>
            <a:pPr lvl="1"/>
            <a:r>
              <a:rPr lang="en-US" dirty="0"/>
              <a:t>In the example, we simply:</a:t>
            </a:r>
          </a:p>
          <a:p>
            <a:pPr lvl="2"/>
            <a:r>
              <a:rPr lang="en-US" dirty="0"/>
              <a:t>Restore A to 300</a:t>
            </a:r>
          </a:p>
          <a:p>
            <a:pPr lvl="2"/>
            <a:r>
              <a:rPr lang="en-US" dirty="0"/>
              <a:t>Restore B to 400</a:t>
            </a:r>
          </a:p>
          <a:p>
            <a:pPr lvl="2"/>
            <a:r>
              <a:rPr lang="en-US" dirty="0"/>
              <a:t>Restore A to 200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Write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such log records are called </a:t>
            </a: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compensation log records</a:t>
            </a:r>
          </a:p>
          <a:p>
            <a:pPr lvl="2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&lt;T1, A, 300&gt;, &lt;T1, B, 400&gt;, &lt;T1, A, 200&gt;</a:t>
            </a:r>
            <a:endParaRPr lang="en-US" dirty="0"/>
          </a:p>
          <a:p>
            <a:pPr lvl="1"/>
            <a:r>
              <a:rPr lang="en-US" dirty="0"/>
              <a:t>Note: No other transaction better have changed A or B in the meantime</a:t>
            </a:r>
          </a:p>
          <a:p>
            <a:pPr lvl="2"/>
            <a:r>
              <a:rPr lang="en-US" i="1" u="sng" dirty="0"/>
              <a:t>Strict two-phase locking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4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Log-based Restart Recovery</a:t>
            </a:r>
          </a:p>
        </p:txBody>
      </p:sp>
    </p:spTree>
    <p:extLst>
      <p:ext uri="{BB962C8B-B14F-4D97-AF65-F5344CB8AC3E}">
        <p14:creationId xmlns:p14="http://schemas.microsoft.com/office/powerpoint/2010/main" val="266904904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16.4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How to use logs for REDO</a:t>
            </a:r>
          </a:p>
          <a:p>
            <a:pPr lvl="1"/>
            <a:r>
              <a:rPr lang="en-US" sz="2400" dirty="0">
                <a:latin typeface="Calibri" charset="0"/>
              </a:rPr>
              <a:t>Idempotency of log records </a:t>
            </a:r>
          </a:p>
          <a:p>
            <a:pPr lvl="1"/>
            <a:r>
              <a:rPr lang="en-US" sz="2400" dirty="0">
                <a:latin typeface="Calibri" charset="0"/>
              </a:rPr>
              <a:t>Restart recovery after a failure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Using Logs for Recovery</a:t>
            </a:r>
          </a:p>
        </p:txBody>
      </p:sp>
    </p:spTree>
    <p:extLst>
      <p:ext uri="{BB962C8B-B14F-4D97-AF65-F5344CB8AC3E}">
        <p14:creationId xmlns:p14="http://schemas.microsoft.com/office/powerpoint/2010/main" val="34577500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recover</a:t>
            </a:r>
            <a:endParaRPr lang="en-US"/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5500688"/>
          </a:xfrm>
        </p:spPr>
        <p:txBody>
          <a:bodyPr/>
          <a:lstStyle/>
          <a:p>
            <a:r>
              <a:rPr lang="en-US"/>
              <a:t>We don’t require FORCE, so a change made by the committed transaction may not have made it to the disk before the system crashed</a:t>
            </a:r>
          </a:p>
          <a:p>
            <a:pPr lvl="1"/>
            <a:r>
              <a:rPr lang="en-US"/>
              <a:t>BUT, the log record did (recall our assumptions)</a:t>
            </a:r>
          </a:p>
          <a:p>
            <a:r>
              <a:rPr lang="en-US"/>
              <a:t>REDO(T1):</a:t>
            </a:r>
          </a:p>
          <a:p>
            <a:pPr lvl="1"/>
            <a:r>
              <a:rPr lang="en-US"/>
              <a:t>Procedure executed to recover a committed transaction</a:t>
            </a:r>
          </a:p>
          <a:p>
            <a:pPr lvl="1"/>
            <a:r>
              <a:rPr lang="en-US"/>
              <a:t>E.g.</a:t>
            </a:r>
          </a:p>
          <a:p>
            <a:pPr lvl="2"/>
            <a:r>
              <a:rPr lang="en-US"/>
              <a:t>&lt;</a:t>
            </a:r>
            <a:r>
              <a:rPr lang="en-US" i="1"/>
              <a:t>T1, START&gt;</a:t>
            </a:r>
          </a:p>
          <a:p>
            <a:pPr lvl="2"/>
            <a:r>
              <a:rPr lang="en-US" i="1"/>
              <a:t>&lt;T1, A, 200, 300&gt;</a:t>
            </a:r>
          </a:p>
          <a:p>
            <a:pPr lvl="2"/>
            <a:r>
              <a:rPr lang="en-US" i="1"/>
              <a:t>&lt;T1, B, 400, 300&gt;</a:t>
            </a:r>
          </a:p>
          <a:p>
            <a:pPr lvl="2"/>
            <a:r>
              <a:rPr lang="en-US" i="1"/>
              <a:t>&lt;T1, A, 300, 200&gt;           [[ note: second update of A ]]</a:t>
            </a:r>
          </a:p>
          <a:p>
            <a:pPr lvl="2"/>
            <a:r>
              <a:rPr lang="en-US" i="1"/>
              <a:t>&lt;T1, COMMIT&gt;</a:t>
            </a:r>
          </a:p>
          <a:p>
            <a:pPr lvl="1"/>
            <a:r>
              <a:rPr lang="en-US"/>
              <a:t>By our assumptions, all the log records made it to the disk (since the transaction committed)</a:t>
            </a:r>
          </a:p>
          <a:p>
            <a:pPr lvl="1"/>
            <a:r>
              <a:rPr lang="en-US"/>
              <a:t>But any or none of the changes to A or B might have made it to disk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recover</a:t>
            </a:r>
            <a:endParaRPr 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REDO(T1):</a:t>
            </a:r>
          </a:p>
          <a:p>
            <a:pPr lvl="1"/>
            <a:r>
              <a:rPr lang="en-US"/>
              <a:t>Go </a:t>
            </a:r>
            <a:r>
              <a:rPr lang="en-US" i="1" u="sng"/>
              <a:t>forwards </a:t>
            </a:r>
            <a:r>
              <a:rPr lang="en-US"/>
              <a:t>in the </a:t>
            </a:r>
            <a:r>
              <a:rPr lang="en-US" i="1"/>
              <a:t>log </a:t>
            </a:r>
            <a:r>
              <a:rPr lang="en-US"/>
              <a:t>looking for log records belonging to T1</a:t>
            </a:r>
            <a:endParaRPr lang="en-US" i="1"/>
          </a:p>
          <a:p>
            <a:pPr lvl="1"/>
            <a:r>
              <a:rPr lang="en-US"/>
              <a:t>Set the values to the new values</a:t>
            </a:r>
          </a:p>
          <a:p>
            <a:pPr lvl="1"/>
            <a:r>
              <a:rPr lang="en-US"/>
              <a:t>NOTE: Going forwards is important.</a:t>
            </a:r>
          </a:p>
          <a:p>
            <a:pPr lvl="1"/>
            <a:r>
              <a:rPr lang="en-US"/>
              <a:t>In the example, we simply:</a:t>
            </a:r>
          </a:p>
          <a:p>
            <a:pPr lvl="2"/>
            <a:r>
              <a:rPr lang="en-US"/>
              <a:t>Set A to 300</a:t>
            </a:r>
          </a:p>
          <a:p>
            <a:pPr lvl="2"/>
            <a:r>
              <a:rPr lang="en-US"/>
              <a:t>Set B to 300</a:t>
            </a:r>
          </a:p>
          <a:p>
            <a:pPr lvl="2"/>
            <a:r>
              <a:rPr lang="en-US"/>
              <a:t>Set A to 200</a:t>
            </a:r>
          </a:p>
        </p:txBody>
      </p:sp>
    </p:spTree>
    <p:extLst>
      <p:ext uri="{BB962C8B-B14F-4D97-AF65-F5344CB8AC3E}">
        <p14:creationId xmlns:p14="http://schemas.microsoft.com/office/powerpoint/2010/main" val="83171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400"/>
              <a:t>A </a:t>
            </a:r>
            <a:r>
              <a:rPr kumimoji="0" lang="en-US" sz="2400" i="1"/>
              <a:t>schedule</a:t>
            </a:r>
            <a:r>
              <a:rPr kumimoji="0" lang="en-US" sz="2400"/>
              <a:t> is simply a (possibly interleaved) execution sequence of transaction instructions</a:t>
            </a:r>
          </a:p>
          <a:p>
            <a:pPr>
              <a:lnSpc>
                <a:spcPct val="90000"/>
              </a:lnSpc>
            </a:pPr>
            <a:endParaRPr kumimoji="0" lang="en-US" sz="2400"/>
          </a:p>
          <a:p>
            <a:pPr>
              <a:lnSpc>
                <a:spcPct val="90000"/>
              </a:lnSpc>
            </a:pPr>
            <a:r>
              <a:rPr kumimoji="0" lang="en-US" sz="2400" i="1"/>
              <a:t>Serial Schedule: </a:t>
            </a:r>
            <a:r>
              <a:rPr kumimoji="0" lang="en-US" sz="2400"/>
              <a:t>A schedule in which transaction appear one after the other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ie., No interleaving</a:t>
            </a:r>
          </a:p>
          <a:p>
            <a:pPr lvl="1">
              <a:lnSpc>
                <a:spcPct val="90000"/>
              </a:lnSpc>
            </a:pPr>
            <a:endParaRPr kumimoji="0" lang="en-US" sz="2000"/>
          </a:p>
          <a:p>
            <a:pPr>
              <a:lnSpc>
                <a:spcPct val="90000"/>
              </a:lnSpc>
            </a:pPr>
            <a:r>
              <a:rPr kumimoji="0" lang="en-US" sz="2400"/>
              <a:t>Serial schedules satisfy isolation and consistency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Since each transaction by itself does not introduce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4250958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Idempotency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redo and undo are required to </a:t>
            </a:r>
            <a:r>
              <a:rPr lang="en-US" i="1"/>
              <a:t>idempotent</a:t>
            </a:r>
          </a:p>
          <a:p>
            <a:pPr lvl="1"/>
            <a:r>
              <a:rPr lang="en-US" i="1"/>
              <a:t>F is idempotent, if F(x) = F(F(x)) = F(F(F(F(…F(x)))))</a:t>
            </a:r>
          </a:p>
          <a:p>
            <a:r>
              <a:rPr lang="en-US"/>
              <a:t>Multiple applications shouldn’t change the effect</a:t>
            </a:r>
          </a:p>
          <a:p>
            <a:pPr lvl="1"/>
            <a:r>
              <a:rPr lang="en-US"/>
              <a:t>This is important because we don’t know exactly what made it to the disk, and we can’t keep track of that</a:t>
            </a:r>
          </a:p>
          <a:p>
            <a:pPr lvl="1"/>
            <a:r>
              <a:rPr lang="en-US"/>
              <a:t>E.g. consider a log record of the type </a:t>
            </a:r>
          </a:p>
          <a:p>
            <a:pPr lvl="2"/>
            <a:r>
              <a:rPr lang="en-US"/>
              <a:t>&lt;T1, A, </a:t>
            </a:r>
            <a:r>
              <a:rPr lang="en-US" i="1" u="sng"/>
              <a:t>incremented by 100&gt;</a:t>
            </a:r>
          </a:p>
          <a:p>
            <a:pPr lvl="2"/>
            <a:r>
              <a:rPr lang="en-US"/>
              <a:t>Old value was 200, and so new value was 300</a:t>
            </a:r>
          </a:p>
          <a:p>
            <a:pPr lvl="1"/>
            <a:r>
              <a:rPr lang="en-US"/>
              <a:t>But the on disk value might be 200 or 300 (since we have no control over the buffer manager)</a:t>
            </a:r>
          </a:p>
          <a:p>
            <a:pPr lvl="1"/>
            <a:r>
              <a:rPr lang="en-US"/>
              <a:t>So we have no idea whether to apply this log record or not</a:t>
            </a:r>
          </a:p>
          <a:p>
            <a:pPr lvl="1"/>
            <a:r>
              <a:rPr lang="en-US"/>
              <a:t>Hence, </a:t>
            </a:r>
            <a:r>
              <a:rPr lang="en-US" i="1"/>
              <a:t>value based logging </a:t>
            </a:r>
            <a:r>
              <a:rPr lang="en-US"/>
              <a:t>is used (also called </a:t>
            </a:r>
            <a:r>
              <a:rPr lang="en-US" i="1" u="sng"/>
              <a:t>physical)</a:t>
            </a:r>
            <a:r>
              <a:rPr lang="en-US"/>
              <a:t>, not operation based (also called </a:t>
            </a:r>
            <a:r>
              <a:rPr lang="en-US" i="1" u="sng"/>
              <a:t>logical)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 is maintained</a:t>
            </a:r>
          </a:p>
          <a:p>
            <a:endParaRPr lang="en-US"/>
          </a:p>
          <a:p>
            <a:r>
              <a:rPr lang="en-US"/>
              <a:t>If during the normal processing, a transaction needs to abort</a:t>
            </a:r>
          </a:p>
          <a:p>
            <a:pPr lvl="1"/>
            <a:r>
              <a:rPr lang="en-US"/>
              <a:t>UNDO() is used for that purpose</a:t>
            </a:r>
          </a:p>
          <a:p>
            <a:pPr lvl="1"/>
            <a:endParaRPr lang="en-US"/>
          </a:p>
          <a:p>
            <a:r>
              <a:rPr lang="en-US"/>
              <a:t>If the system crashes, then we need to do recovery using both UNDO() and REDO()</a:t>
            </a:r>
          </a:p>
          <a:p>
            <a:pPr lvl="1"/>
            <a:r>
              <a:rPr lang="en-US"/>
              <a:t>Some transactions that were going on at the time of crash may not have completed, and must be </a:t>
            </a:r>
            <a:r>
              <a:rPr lang="en-US" i="1"/>
              <a:t>aborted/undone</a:t>
            </a:r>
          </a:p>
          <a:p>
            <a:pPr lvl="1"/>
            <a:r>
              <a:rPr lang="en-US"/>
              <a:t>Some transaction may have committed, but their changes didn’t make it to disk, so they must be </a:t>
            </a:r>
            <a:r>
              <a:rPr lang="en-US" i="1"/>
              <a:t>redone</a:t>
            </a:r>
          </a:p>
          <a:p>
            <a:pPr lvl="1"/>
            <a:r>
              <a:rPr lang="en-US"/>
              <a:t>Called </a:t>
            </a:r>
            <a:r>
              <a:rPr lang="en-US" i="1"/>
              <a:t>restart 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</a:rPr>
              <a:t>Recovery from failure</a:t>
            </a:r>
            <a:r>
              <a:rPr lang="en-US" dirty="0">
                <a:latin typeface="Helvetica" charset="0"/>
              </a:rPr>
              <a:t>: Two phases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Redo phase</a:t>
            </a:r>
            <a:r>
              <a:rPr lang="en-US" dirty="0">
                <a:latin typeface="Helvetica" charset="0"/>
                <a:ea typeface="ＭＳ Ｐゴシック" charset="0"/>
              </a:rPr>
              <a:t>:  replay updates of </a:t>
            </a:r>
            <a:r>
              <a:rPr lang="en-US" b="1" dirty="0">
                <a:latin typeface="Helvetica" charset="0"/>
                <a:ea typeface="ＭＳ Ｐゴシック" charset="0"/>
              </a:rPr>
              <a:t>all</a:t>
            </a:r>
            <a:r>
              <a:rPr lang="en-US" dirty="0">
                <a:latin typeface="Helvetica" charset="0"/>
                <a:ea typeface="ＭＳ Ｐゴシック" charset="0"/>
              </a:rPr>
              <a:t> transactions, whether they committed, aborted, or are incomplete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Undo phase</a:t>
            </a:r>
            <a:r>
              <a:rPr lang="en-US" dirty="0">
                <a:latin typeface="Helvetica" charset="0"/>
                <a:ea typeface="ＭＳ Ｐゴシック" charset="0"/>
              </a:rPr>
              <a:t>: undo all incomplete transactions</a:t>
            </a:r>
          </a:p>
          <a:p>
            <a:endParaRPr lang="en-US" b="1" dirty="0">
              <a:latin typeface="Helvetica" charset="0"/>
            </a:endParaRPr>
          </a:p>
          <a:p>
            <a:r>
              <a:rPr lang="en-US" b="1" dirty="0">
                <a:latin typeface="Helvetica" charset="0"/>
              </a:rPr>
              <a:t>Redo phase</a:t>
            </a:r>
            <a:r>
              <a:rPr lang="en-US" dirty="0">
                <a:latin typeface="Helvetica" charset="0"/>
              </a:rPr>
              <a:t>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Set undo-list to </a:t>
            </a:r>
            <a:r>
              <a:rPr lang="en-US" i="1" dirty="0">
                <a:latin typeface="Helvetica" charset="0"/>
                <a:ea typeface="ＭＳ Ｐゴシック" charset="0"/>
              </a:rPr>
              <a:t>{} (empty)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Scan forward from first log record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redo it by writing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 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start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add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dirty="0">
                <a:latin typeface="Helvetica" charset="0"/>
                <a:ea typeface="ＭＳ Ｐゴシック" charset="0"/>
              </a:rPr>
              <a:t>to undo-list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b="1" dirty="0">
                <a:latin typeface="Helvetica" charset="0"/>
                <a:ea typeface="ＭＳ Ｐゴシック" charset="0"/>
              </a:rPr>
              <a:t>commit</a:t>
            </a:r>
            <a:r>
              <a:rPr lang="en-US" i="1" dirty="0">
                <a:latin typeface="Helvetica" charset="0"/>
                <a:ea typeface="ＭＳ Ｐゴシック" charset="0"/>
              </a:rPr>
              <a:t>&gt; or 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abort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remove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from undo-list</a:t>
            </a:r>
          </a:p>
          <a:p>
            <a:endParaRPr lang="en-US" dirty="0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41498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Helvetica" charset="0"/>
              </a:rPr>
              <a:t>Undo phase: </a:t>
            </a:r>
            <a:endParaRPr lang="en-US">
              <a:latin typeface="Helvetica" charset="0"/>
            </a:endParaRP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, 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2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is found where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 perform undo by writing </a:t>
            </a:r>
            <a:r>
              <a:rPr lang="en-US" i="1">
                <a:latin typeface="Helvetica" charset="0"/>
                <a:ea typeface="ＭＳ Ｐゴシック" charset="0"/>
              </a:rPr>
              <a:t>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>
                <a:latin typeface="Helvetica" charset="0"/>
                <a:ea typeface="ＭＳ Ｐゴシック" charset="0"/>
              </a:rPr>
              <a:t> to </a:t>
            </a:r>
            <a:r>
              <a:rPr lang="en-US" i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write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, 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 i="1">
                <a:latin typeface="Helvetica" charset="0"/>
                <a:ea typeface="ＭＳ Ｐゴシック" charset="0"/>
              </a:rPr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is found where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Write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 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abort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Remove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  </a:t>
            </a:r>
            <a:r>
              <a:rPr lang="en-US">
                <a:latin typeface="Helvetica" charset="0"/>
                <a:ea typeface="ＭＳ Ｐゴシック" charset="0"/>
              </a:rPr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Char char="l"/>
            </a:pPr>
            <a:r>
              <a:rPr lang="en-US">
                <a:latin typeface="Helvetica" charset="0"/>
                <a:ea typeface="ＭＳ Ｐゴシック" charset="0"/>
              </a:rPr>
              <a:t>i.e.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0"/>
              <a:buChar char="l"/>
            </a:pPr>
            <a:r>
              <a:rPr lang="en-US">
                <a:latin typeface="Helvetica" charset="0"/>
              </a:rPr>
              <a:t>After undo phase completes, normal transaction processing can commence</a:t>
            </a:r>
          </a:p>
        </p:txBody>
      </p:sp>
    </p:spTree>
    <p:extLst>
      <p:ext uri="{BB962C8B-B14F-4D97-AF65-F5344CB8AC3E}">
        <p14:creationId xmlns:p14="http://schemas.microsoft.com/office/powerpoint/2010/main" val="23058072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Recovery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445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Checkpointing; Write-ahead Logging; Recap</a:t>
            </a:r>
          </a:p>
        </p:txBody>
      </p:sp>
    </p:spTree>
    <p:extLst>
      <p:ext uri="{BB962C8B-B14F-4D97-AF65-F5344CB8AC3E}">
        <p14:creationId xmlns:p14="http://schemas.microsoft.com/office/powerpoint/2010/main" val="35205264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16.3.6, 16.5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Checkpointing</a:t>
            </a:r>
          </a:p>
          <a:p>
            <a:pPr lvl="1"/>
            <a:r>
              <a:rPr lang="en-US" sz="2400" dirty="0">
                <a:latin typeface="Calibri" charset="0"/>
              </a:rPr>
              <a:t>Write-ahead logging</a:t>
            </a:r>
          </a:p>
          <a:p>
            <a:pPr lvl="1"/>
            <a:r>
              <a:rPr lang="en-US" sz="2400" dirty="0">
                <a:latin typeface="Calibri" charset="0"/>
              </a:rPr>
              <a:t>Recap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Recovery: Recap</a:t>
            </a:r>
          </a:p>
        </p:txBody>
      </p:sp>
    </p:spTree>
    <p:extLst>
      <p:ext uri="{BB962C8B-B14F-4D97-AF65-F5344CB8AC3E}">
        <p14:creationId xmlns:p14="http://schemas.microsoft.com/office/powerpoint/2010/main" val="6967967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far should we go back in the log while constructing redo and undo lists ??</a:t>
            </a:r>
          </a:p>
          <a:p>
            <a:pPr lvl="1"/>
            <a:r>
              <a:rPr lang="en-US"/>
              <a:t>It is possible that a transaction made an update at the very beginning of the system, and that update never made it to disk</a:t>
            </a:r>
          </a:p>
          <a:p>
            <a:pPr lvl="2"/>
            <a:r>
              <a:rPr lang="en-US"/>
              <a:t>very very unlikely, but possible (because we don’t do force)</a:t>
            </a:r>
          </a:p>
          <a:p>
            <a:pPr lvl="1"/>
            <a:r>
              <a:rPr lang="en-US"/>
              <a:t>For correctness, we have to go back all the way to the beginning of the log</a:t>
            </a:r>
          </a:p>
          <a:p>
            <a:pPr lvl="1"/>
            <a:r>
              <a:rPr lang="en-US"/>
              <a:t>Bad idea !!</a:t>
            </a:r>
          </a:p>
          <a:p>
            <a:endParaRPr lang="en-US"/>
          </a:p>
          <a:p>
            <a:r>
              <a:rPr lang="en-US"/>
              <a:t>Checkpointing is a mechanism to reduce this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15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529263"/>
          </a:xfrm>
        </p:spPr>
        <p:txBody>
          <a:bodyPr/>
          <a:lstStyle/>
          <a:p>
            <a:r>
              <a:rPr lang="en-US"/>
              <a:t>Periodically, the database system writes out everything in the memory to disk</a:t>
            </a:r>
          </a:p>
          <a:p>
            <a:pPr lvl="1"/>
            <a:r>
              <a:rPr lang="en-US"/>
              <a:t>Goal is to get the database in a state that we know (not necessarily consistent state)</a:t>
            </a:r>
          </a:p>
          <a:p>
            <a:r>
              <a:rPr lang="en-US"/>
              <a:t>Steps:</a:t>
            </a:r>
          </a:p>
          <a:p>
            <a:pPr lvl="1"/>
            <a:r>
              <a:rPr lang="en-US"/>
              <a:t>Stop all other activity in the database system</a:t>
            </a:r>
          </a:p>
          <a:p>
            <a:pPr lvl="1"/>
            <a:r>
              <a:rPr lang="en-US"/>
              <a:t>Write out the entire contents of the memory to the disk </a:t>
            </a:r>
          </a:p>
          <a:p>
            <a:pPr lvl="2"/>
            <a:r>
              <a:rPr lang="en-US"/>
              <a:t>Only need to write updated pages, so not so bad</a:t>
            </a:r>
          </a:p>
          <a:p>
            <a:pPr lvl="2"/>
            <a:r>
              <a:rPr lang="en-US"/>
              <a:t>Entire === all updates, whether committed or not</a:t>
            </a:r>
          </a:p>
          <a:p>
            <a:pPr lvl="1"/>
            <a:r>
              <a:rPr lang="en-US"/>
              <a:t>Write out all the log records to the disk</a:t>
            </a:r>
          </a:p>
          <a:p>
            <a:pPr lvl="1"/>
            <a:r>
              <a:rPr lang="en-US"/>
              <a:t>Write out a special log record to disk </a:t>
            </a:r>
          </a:p>
          <a:p>
            <a:pPr lvl="2"/>
            <a:r>
              <a:rPr lang="en-US"/>
              <a:t>&lt;</a:t>
            </a:r>
            <a:r>
              <a:rPr lang="en-US" i="1"/>
              <a:t>CHECKPOINT LIST_OF_ACTIVE_TRANSACTIONS&gt;</a:t>
            </a:r>
          </a:p>
          <a:p>
            <a:pPr lvl="2"/>
            <a:r>
              <a:rPr lang="en-US"/>
              <a:t>The second component is the list of all active transactions in the system right now</a:t>
            </a:r>
          </a:p>
          <a:p>
            <a:pPr lvl="1"/>
            <a:r>
              <a:rPr lang="en-US"/>
              <a:t>Continue with the transactions again</a:t>
            </a:r>
          </a:p>
        </p:txBody>
      </p:sp>
    </p:spTree>
    <p:extLst>
      <p:ext uri="{BB962C8B-B14F-4D97-AF65-F5344CB8AC3E}">
        <p14:creationId xmlns:p14="http://schemas.microsoft.com/office/powerpoint/2010/main" val="32849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</a:rPr>
              <a:t>Recovery from failure</a:t>
            </a:r>
            <a:r>
              <a:rPr lang="en-US" dirty="0">
                <a:latin typeface="Helvetica" charset="0"/>
              </a:rPr>
              <a:t>: Two phases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Redo phase</a:t>
            </a:r>
            <a:r>
              <a:rPr lang="en-US" dirty="0">
                <a:latin typeface="Helvetica" charset="0"/>
                <a:ea typeface="ＭＳ Ｐゴシック" charset="0"/>
              </a:rPr>
              <a:t>:  replay updates of </a:t>
            </a:r>
            <a:r>
              <a:rPr lang="en-US" b="1" dirty="0">
                <a:latin typeface="Helvetica" charset="0"/>
                <a:ea typeface="ＭＳ Ｐゴシック" charset="0"/>
              </a:rPr>
              <a:t>all</a:t>
            </a:r>
            <a:r>
              <a:rPr lang="en-US" dirty="0">
                <a:latin typeface="Helvetica" charset="0"/>
                <a:ea typeface="ＭＳ Ｐゴシック" charset="0"/>
              </a:rPr>
              <a:t> transactions, whether they committed, aborted, or are incomplete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Undo phase</a:t>
            </a:r>
            <a:r>
              <a:rPr lang="en-US" dirty="0">
                <a:latin typeface="Helvetica" charset="0"/>
                <a:ea typeface="ＭＳ Ｐゴシック" charset="0"/>
              </a:rPr>
              <a:t>: undo all incomplete transactions</a:t>
            </a:r>
          </a:p>
          <a:p>
            <a:endParaRPr lang="en-US" b="1" dirty="0">
              <a:latin typeface="Helvetica" charset="0"/>
            </a:endParaRPr>
          </a:p>
          <a:p>
            <a:r>
              <a:rPr lang="en-US" b="1" dirty="0">
                <a:latin typeface="Helvetica" charset="0"/>
              </a:rPr>
              <a:t>Redo phase</a:t>
            </a:r>
            <a:r>
              <a:rPr lang="en-US" dirty="0">
                <a:latin typeface="Helvetica" charset="0"/>
              </a:rPr>
              <a:t> (No difference for Undo phase):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Find last &lt;</a:t>
            </a:r>
            <a:r>
              <a:rPr lang="en-US" b="1" dirty="0">
                <a:latin typeface="Helvetica" charset="0"/>
                <a:ea typeface="ＭＳ Ｐゴシック" charset="0"/>
              </a:rPr>
              <a:t>checkpoint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&gt; record, and set undo-list to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2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- If no checkpoint record, start at the beginning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Scan forward from above &lt;</a:t>
            </a:r>
            <a:r>
              <a:rPr lang="en-US" b="1" dirty="0">
                <a:latin typeface="Helvetica" charset="0"/>
                <a:ea typeface="ＭＳ Ｐゴシック" charset="0"/>
              </a:rPr>
              <a:t>checkpoint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&gt; record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redo it by writing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 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start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add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dirty="0">
                <a:latin typeface="Helvetica" charset="0"/>
                <a:ea typeface="ＭＳ Ｐゴシック" charset="0"/>
              </a:rPr>
              <a:t>to undo-list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b="1" dirty="0">
                <a:latin typeface="Helvetica" charset="0"/>
                <a:ea typeface="ＭＳ Ｐゴシック" charset="0"/>
              </a:rPr>
              <a:t>commit</a:t>
            </a:r>
            <a:r>
              <a:rPr lang="en-US" i="1" dirty="0">
                <a:latin typeface="Helvetica" charset="0"/>
                <a:ea typeface="ＭＳ Ｐゴシック" charset="0"/>
              </a:rPr>
              <a:t>&gt; or 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abort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remove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from undo-list</a:t>
            </a:r>
          </a:p>
          <a:p>
            <a:pPr marL="114300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27583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7848600" cy="660400"/>
          </a:xfrm>
        </p:spPr>
        <p:txBody>
          <a:bodyPr/>
          <a:lstStyle/>
          <a:p>
            <a:r>
              <a:rPr lang="en-US"/>
              <a:t>Another “serial” schedule: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330325" y="1866900"/>
            <a:ext cx="11430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3476625" y="1892300"/>
            <a:ext cx="13843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1295400" y="2184400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2984500" y="16891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4775200" y="4797425"/>
            <a:ext cx="41068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Consistent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Constraint is satisfied.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Since each Xion is consistent, 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 schedule must be consistent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5530850" y="2182813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36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6" grpId="0"/>
      <p:bldP spid="541708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 …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  <a:p>
            <a:pPr lvl="1"/>
            <a:r>
              <a:rPr lang="en-US"/>
              <a:t>Uses a </a:t>
            </a:r>
            <a:r>
              <a:rPr lang="en-US" i="1"/>
              <a:t>log </a:t>
            </a:r>
            <a:r>
              <a:rPr lang="en-US"/>
              <a:t>to aid during recovery</a:t>
            </a:r>
          </a:p>
          <a:p>
            <a:pPr lvl="1"/>
            <a:endParaRPr lang="en-US"/>
          </a:p>
          <a:p>
            <a:r>
              <a:rPr lang="en-US"/>
              <a:t>UNDO()</a:t>
            </a:r>
          </a:p>
          <a:p>
            <a:pPr lvl="1"/>
            <a:r>
              <a:rPr lang="en-US"/>
              <a:t>Used for normal transaction abort/rollback, as well as during restart recovery</a:t>
            </a:r>
          </a:p>
          <a:p>
            <a:pPr lvl="1"/>
            <a:endParaRPr lang="en-US"/>
          </a:p>
          <a:p>
            <a:r>
              <a:rPr lang="en-US"/>
              <a:t>REDO()</a:t>
            </a:r>
          </a:p>
          <a:p>
            <a:pPr lvl="1"/>
            <a:r>
              <a:rPr lang="en-US"/>
              <a:t>Used during restart recovery </a:t>
            </a:r>
          </a:p>
          <a:p>
            <a:pPr lvl="1"/>
            <a:endParaRPr lang="en-US"/>
          </a:p>
          <a:p>
            <a:r>
              <a:rPr lang="en-US"/>
              <a:t>Checkpoints</a:t>
            </a:r>
          </a:p>
          <a:p>
            <a:pPr lvl="1"/>
            <a:r>
              <a:rPr lang="en-US"/>
              <a:t>Used to reduce the restart recovery time</a:t>
            </a:r>
          </a:p>
        </p:txBody>
      </p:sp>
    </p:spTree>
    <p:extLst>
      <p:ext uri="{BB962C8B-B14F-4D97-AF65-F5344CB8AC3E}">
        <p14:creationId xmlns:p14="http://schemas.microsoft.com/office/powerpoint/2010/main" val="18504506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Write-ahead logging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051800" cy="5341938"/>
          </a:xfrm>
        </p:spPr>
        <p:txBody>
          <a:bodyPr/>
          <a:lstStyle/>
          <a:p>
            <a:r>
              <a:rPr lang="en-US"/>
              <a:t>We assumed that log records are written to disk as soon as generated</a:t>
            </a:r>
          </a:p>
          <a:p>
            <a:pPr lvl="1"/>
            <a:r>
              <a:rPr lang="en-US"/>
              <a:t>Too restrictive</a:t>
            </a:r>
          </a:p>
          <a:p>
            <a:r>
              <a:rPr lang="en-US"/>
              <a:t>Write-ahead logging:</a:t>
            </a:r>
          </a:p>
          <a:p>
            <a:pPr lvl="1"/>
            <a:r>
              <a:rPr lang="en-US"/>
              <a:t>Before an update on a data item (say A) makes it to disk, the log records referring to the update must be forced to disk</a:t>
            </a:r>
          </a:p>
          <a:p>
            <a:pPr lvl="1"/>
            <a:r>
              <a:rPr lang="en-US"/>
              <a:t>How ?</a:t>
            </a:r>
          </a:p>
          <a:p>
            <a:pPr lvl="2"/>
            <a:r>
              <a:rPr lang="en-US"/>
              <a:t>Each log record has a log sequence number (LSN)</a:t>
            </a:r>
          </a:p>
          <a:p>
            <a:pPr lvl="3"/>
            <a:r>
              <a:rPr lang="en-US"/>
              <a:t>Monotonically increasing</a:t>
            </a:r>
          </a:p>
          <a:p>
            <a:pPr lvl="2"/>
            <a:r>
              <a:rPr lang="en-US"/>
              <a:t>For each page in the memory, we maintain the LSN of the </a:t>
            </a:r>
            <a:r>
              <a:rPr lang="en-US" i="1" u="sng"/>
              <a:t>last log record</a:t>
            </a:r>
            <a:r>
              <a:rPr lang="en-US" i="1"/>
              <a:t> </a:t>
            </a:r>
            <a:r>
              <a:rPr lang="en-US"/>
              <a:t>that updated a record on this page</a:t>
            </a:r>
          </a:p>
          <a:p>
            <a:pPr lvl="3"/>
            <a:r>
              <a:rPr lang="en-US" i="1"/>
              <a:t>pageLSN</a:t>
            </a:r>
          </a:p>
          <a:p>
            <a:pPr lvl="2"/>
            <a:r>
              <a:rPr lang="en-US"/>
              <a:t>If a page </a:t>
            </a:r>
            <a:r>
              <a:rPr lang="en-US" i="1"/>
              <a:t>P </a:t>
            </a:r>
            <a:r>
              <a:rPr lang="en-US"/>
              <a:t>is to be written to disk, all the log records till </a:t>
            </a:r>
            <a:r>
              <a:rPr lang="en-US" i="1"/>
              <a:t>pageLSN(P)</a:t>
            </a:r>
            <a:r>
              <a:rPr lang="en-US"/>
              <a:t> are forced to disk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Write-ahead logging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Write-ahead logging (WAL) is sufficient for all our purposes</a:t>
            </a:r>
          </a:p>
          <a:p>
            <a:pPr lvl="1"/>
            <a:r>
              <a:rPr lang="en-US"/>
              <a:t>All the algorithms discussed before work</a:t>
            </a:r>
          </a:p>
          <a:p>
            <a:pPr lvl="1"/>
            <a:endParaRPr lang="en-US"/>
          </a:p>
          <a:p>
            <a:r>
              <a:rPr lang="en-US"/>
              <a:t>Note the special case: </a:t>
            </a:r>
          </a:p>
          <a:p>
            <a:pPr lvl="1"/>
            <a:r>
              <a:rPr lang="en-US"/>
              <a:t>A transaction is not considered committed, unless the &lt;T, commit&gt; record is on disk</a:t>
            </a:r>
          </a:p>
        </p:txBody>
      </p:sp>
    </p:spTree>
    <p:extLst>
      <p:ext uri="{BB962C8B-B14F-4D97-AF65-F5344CB8AC3E}">
        <p14:creationId xmlns:p14="http://schemas.microsoft.com/office/powerpoint/2010/main" val="22703767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system halts during checkpointing</a:t>
            </a:r>
          </a:p>
          <a:p>
            <a:pPr lvl="1"/>
            <a:r>
              <a:rPr lang="en-US"/>
              <a:t>Not acceptable</a:t>
            </a:r>
          </a:p>
          <a:p>
            <a:pPr lvl="1"/>
            <a:r>
              <a:rPr lang="en-US"/>
              <a:t>Advanced recovery techniques allow the system to continue processing while checkpointing is going on</a:t>
            </a:r>
          </a:p>
          <a:p>
            <a:pPr lvl="1"/>
            <a:endParaRPr lang="en-US"/>
          </a:p>
          <a:p>
            <a:r>
              <a:rPr lang="en-US"/>
              <a:t>System may crash during recovery</a:t>
            </a:r>
          </a:p>
          <a:p>
            <a:pPr lvl="1"/>
            <a:r>
              <a:rPr lang="en-US"/>
              <a:t>Our simple protocol is actually fine</a:t>
            </a:r>
          </a:p>
          <a:p>
            <a:pPr lvl="1"/>
            <a:r>
              <a:rPr lang="en-US"/>
              <a:t>In general, this can be painful to handle</a:t>
            </a:r>
          </a:p>
          <a:p>
            <a:pPr lvl="1"/>
            <a:endParaRPr lang="en-US"/>
          </a:p>
          <a:p>
            <a:r>
              <a:rPr lang="en-US"/>
              <a:t>B+-Tree and other indexing techniques</a:t>
            </a:r>
          </a:p>
          <a:p>
            <a:pPr lvl="1"/>
            <a:r>
              <a:rPr lang="en-US"/>
              <a:t>Strict 2PL is typically not followed (we didn’t cover this)</a:t>
            </a:r>
          </a:p>
          <a:p>
            <a:pPr lvl="1"/>
            <a:r>
              <a:rPr lang="en-US"/>
              <a:t>So physical logging is not sufficient; must have logical logging</a:t>
            </a:r>
          </a:p>
        </p:txBody>
      </p:sp>
    </p:spTree>
    <p:extLst>
      <p:ext uri="{BB962C8B-B14F-4D97-AF65-F5344CB8AC3E}">
        <p14:creationId xmlns:p14="http://schemas.microsoft.com/office/powerpoint/2010/main" val="19106027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ARIES: Considered </a:t>
            </a:r>
            <a:r>
              <a:rPr lang="en-US" i="1"/>
              <a:t>the canonical description of log-based recovery</a:t>
            </a:r>
          </a:p>
          <a:p>
            <a:pPr lvl="1">
              <a:lnSpc>
                <a:spcPct val="90000"/>
              </a:lnSpc>
            </a:pPr>
            <a:r>
              <a:rPr lang="en-US"/>
              <a:t>Used in most systems</a:t>
            </a:r>
          </a:p>
          <a:p>
            <a:pPr lvl="1">
              <a:lnSpc>
                <a:spcPct val="90000"/>
              </a:lnSpc>
            </a:pPr>
            <a:r>
              <a:rPr lang="en-US"/>
              <a:t>Has many other types of log records that simplify recovery significantly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Loss of disk:</a:t>
            </a:r>
          </a:p>
          <a:p>
            <a:pPr lvl="1">
              <a:lnSpc>
                <a:spcPct val="90000"/>
              </a:lnSpc>
            </a:pPr>
            <a:r>
              <a:rPr lang="en-US"/>
              <a:t>Can use a scheme similar to checkpoining to periodically dump the database onto </a:t>
            </a:r>
            <a:r>
              <a:rPr lang="en-US" i="1"/>
              <a:t>tapes </a:t>
            </a:r>
            <a:r>
              <a:rPr lang="en-US"/>
              <a:t>or </a:t>
            </a:r>
            <a:r>
              <a:rPr lang="en-US" i="1"/>
              <a:t>optical storage</a:t>
            </a:r>
          </a:p>
          <a:p>
            <a:pPr lvl="1">
              <a:lnSpc>
                <a:spcPct val="90000"/>
              </a:lnSpc>
            </a:pPr>
            <a:r>
              <a:rPr lang="en-US"/>
              <a:t>Techniques exist for doing this while the transactions are executing (called </a:t>
            </a:r>
            <a:r>
              <a:rPr lang="en-US" i="1"/>
              <a:t>fuzzy dumps)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Shadow paging:</a:t>
            </a:r>
          </a:p>
          <a:p>
            <a:pPr lvl="1">
              <a:lnSpc>
                <a:spcPct val="90000"/>
              </a:lnSpc>
            </a:pPr>
            <a:r>
              <a:rPr lang="en-US"/>
              <a:t>Read up</a:t>
            </a:r>
          </a:p>
        </p:txBody>
      </p:sp>
    </p:spTree>
    <p:extLst>
      <p:ext uri="{BB962C8B-B14F-4D97-AF65-F5344CB8AC3E}">
        <p14:creationId xmlns:p14="http://schemas.microsoft.com/office/powerpoint/2010/main" val="40446187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 vs NO STEAL, FORCE vs NO FORCE</a:t>
            </a:r>
          </a:p>
          <a:p>
            <a:pPr lvl="1"/>
            <a:r>
              <a:rPr lang="en-US"/>
              <a:t>We studied how to do STEAL and NO FORCE through log-based recovery scheme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66738" y="2708275"/>
            <a:ext cx="3554412" cy="2808288"/>
            <a:chOff x="357" y="1418"/>
            <a:chExt cx="2239" cy="1769"/>
          </a:xfrm>
        </p:grpSpPr>
        <p:sp>
          <p:nvSpPr>
            <p:cNvPr id="743428" name="Rectangle 4"/>
            <p:cNvSpPr>
              <a:spLocks noChangeArrowheads="1"/>
            </p:cNvSpPr>
            <p:nvPr/>
          </p:nvSpPr>
          <p:spPr bwMode="auto">
            <a:xfrm>
              <a:off x="469" y="2386"/>
              <a:ext cx="5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357" y="1627"/>
              <a:ext cx="73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1141" y="2956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2064" y="2958"/>
              <a:ext cx="45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1842" y="1420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solidFill>
                    <a:srgbClr val="FFFFFF"/>
                  </a:solidFill>
                </a:rPr>
                <a:t>Desired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1060" y="2138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Trivial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1839" y="2137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b="1"/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1059" y="1418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b="1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697413" y="2655888"/>
            <a:ext cx="3554412" cy="2808287"/>
            <a:chOff x="2959" y="1385"/>
            <a:chExt cx="2239" cy="1769"/>
          </a:xfrm>
        </p:grpSpPr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3071" y="2353"/>
              <a:ext cx="5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43437" name="Rectangle 13"/>
            <p:cNvSpPr>
              <a:spLocks noChangeArrowheads="1"/>
            </p:cNvSpPr>
            <p:nvPr/>
          </p:nvSpPr>
          <p:spPr bwMode="auto">
            <a:xfrm>
              <a:off x="2959" y="1594"/>
              <a:ext cx="73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3743" y="2923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43439" name="Rectangle 15"/>
            <p:cNvSpPr>
              <a:spLocks noChangeArrowheads="1"/>
            </p:cNvSpPr>
            <p:nvPr/>
          </p:nvSpPr>
          <p:spPr bwMode="auto">
            <a:xfrm>
              <a:off x="4666" y="2925"/>
              <a:ext cx="45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43440" name="Rectangle 16"/>
            <p:cNvSpPr>
              <a:spLocks noChangeArrowheads="1"/>
            </p:cNvSpPr>
            <p:nvPr/>
          </p:nvSpPr>
          <p:spPr bwMode="auto">
            <a:xfrm>
              <a:off x="4444" y="1387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</a:rPr>
                <a:t>REDO</a:t>
              </a:r>
            </a:p>
            <a:p>
              <a:pPr algn="ctr"/>
              <a:r>
                <a:rPr lang="en-US" b="1">
                  <a:solidFill>
                    <a:srgbClr val="FFFFFF"/>
                  </a:solidFill>
                </a:rPr>
                <a:t>UNDO</a:t>
              </a:r>
            </a:p>
          </p:txBody>
        </p:sp>
        <p:sp>
          <p:nvSpPr>
            <p:cNvPr id="743441" name="Rectangle 17"/>
            <p:cNvSpPr>
              <a:spLocks noChangeArrowheads="1"/>
            </p:cNvSpPr>
            <p:nvPr/>
          </p:nvSpPr>
          <p:spPr bwMode="auto">
            <a:xfrm>
              <a:off x="3662" y="2105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NO REDO</a:t>
              </a:r>
            </a:p>
            <a:p>
              <a:pPr algn="ctr"/>
              <a:r>
                <a:rPr lang="en-US" b="1"/>
                <a:t>NO UNDO</a:t>
              </a:r>
            </a:p>
          </p:txBody>
        </p:sp>
        <p:sp>
          <p:nvSpPr>
            <p:cNvPr id="743442" name="Rectangle 18"/>
            <p:cNvSpPr>
              <a:spLocks noChangeArrowheads="1"/>
            </p:cNvSpPr>
            <p:nvPr/>
          </p:nvSpPr>
          <p:spPr bwMode="auto">
            <a:xfrm>
              <a:off x="4441" y="2104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NO REDO</a:t>
              </a:r>
            </a:p>
            <a:p>
              <a:pPr algn="ctr"/>
              <a:r>
                <a:rPr lang="en-US" b="1"/>
                <a:t>UNDO</a:t>
              </a:r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661" y="1385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REDO</a:t>
              </a:r>
            </a:p>
            <a:p>
              <a:pPr algn="ctr"/>
              <a:r>
                <a:rPr lang="en-US" b="1"/>
                <a:t>NO UNDO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5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ACID Properties</a:t>
            </a:r>
          </a:p>
          <a:p>
            <a:pPr lvl="1"/>
            <a:r>
              <a:rPr lang="en-US"/>
              <a:t>Atomicity and Durability :</a:t>
            </a:r>
          </a:p>
          <a:p>
            <a:pPr lvl="2"/>
            <a:r>
              <a:rPr lang="en-US"/>
              <a:t>Logs, undo(), redo(), WAL etc</a:t>
            </a:r>
          </a:p>
          <a:p>
            <a:pPr lvl="2"/>
            <a:endParaRPr lang="en-US"/>
          </a:p>
          <a:p>
            <a:pPr lvl="1"/>
            <a:r>
              <a:rPr lang="en-US"/>
              <a:t>Consistency and Isolation:</a:t>
            </a:r>
          </a:p>
          <a:p>
            <a:pPr lvl="2"/>
            <a:r>
              <a:rPr lang="en-US"/>
              <a:t>Concurrency schemes</a:t>
            </a:r>
          </a:p>
          <a:p>
            <a:pPr lvl="2"/>
            <a:endParaRPr lang="en-US"/>
          </a:p>
          <a:p>
            <a:pPr lvl="1"/>
            <a:r>
              <a:rPr lang="en-US"/>
              <a:t>Strong interactions:</a:t>
            </a:r>
          </a:p>
          <a:p>
            <a:pPr lvl="2"/>
            <a:r>
              <a:rPr lang="en-US"/>
              <a:t>We had to assume Strict 2PL for proving correctness of recovery</a:t>
            </a:r>
          </a:p>
          <a:p>
            <a:pPr lvl="2"/>
            <a:endParaRPr lang="en-US"/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87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3896000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19.1-19.4, 19.6: at a fairly high level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Distributed databases and replication</a:t>
            </a:r>
          </a:p>
          <a:p>
            <a:pPr lvl="1"/>
            <a:r>
              <a:rPr lang="en-US" sz="2400" dirty="0">
                <a:latin typeface="Calibri" charset="0"/>
              </a:rPr>
              <a:t>Transaction processing in distributed databases</a:t>
            </a:r>
          </a:p>
          <a:p>
            <a:pPr lvl="1"/>
            <a:r>
              <a:rPr lang="en-US" sz="2400" dirty="0">
                <a:latin typeface="Calibri" charset="0"/>
              </a:rPr>
              <a:t>2-Phase Commit</a:t>
            </a:r>
          </a:p>
          <a:p>
            <a:pPr lvl="1"/>
            <a:r>
              <a:rPr lang="en-US" sz="2400" dirty="0">
                <a:latin typeface="Calibri" charset="0"/>
              </a:rPr>
              <a:t>Brief discussion of other protocols including </a:t>
            </a:r>
            <a:r>
              <a:rPr lang="en-US" sz="2400" dirty="0" err="1">
                <a:latin typeface="Calibri" charset="0"/>
              </a:rPr>
              <a:t>Paxos</a:t>
            </a:r>
            <a:endParaRPr lang="en-US" sz="22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808865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Distributed Database System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8267700" cy="4554538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 distributed database system consists of loosely coupled sites that share no physical component</a:t>
            </a:r>
          </a:p>
          <a:p>
            <a:r>
              <a:rPr lang="en-US" dirty="0">
                <a:latin typeface="Helvetica" charset="0"/>
              </a:rPr>
              <a:t>Database systems that run on each site are independent of each other</a:t>
            </a:r>
          </a:p>
          <a:p>
            <a:pPr lvl="1"/>
            <a:r>
              <a:rPr lang="en-US" dirty="0">
                <a:latin typeface="Helvetica" charset="0"/>
              </a:rPr>
              <a:t>Or not – lot of variations here</a:t>
            </a:r>
          </a:p>
          <a:p>
            <a:r>
              <a:rPr lang="en-US" dirty="0">
                <a:latin typeface="Helvetica" charset="0"/>
              </a:rPr>
              <a:t>Transactions may access data at one or more sites</a:t>
            </a:r>
          </a:p>
          <a:p>
            <a:pPr lvl="1"/>
            <a:r>
              <a:rPr lang="en-US" dirty="0">
                <a:latin typeface="Helvetica" charset="0"/>
              </a:rPr>
              <a:t>Because of replication, even updating a single data item involves a “distributed transaction” (to keep all replicas up to date)</a:t>
            </a:r>
          </a:p>
        </p:txBody>
      </p:sp>
      <p:pic>
        <p:nvPicPr>
          <p:cNvPr id="206850" name="Picture 2" descr="Distributed Databases: Tech Disruption That is Going to Give Media ...">
            <a:extLst>
              <a:ext uri="{FF2B5EF4-FFF2-40B4-BE49-F238E27FC236}">
                <a16:creationId xmlns:a16="http://schemas.microsoft.com/office/drawing/2014/main" id="{EDBF1A3C-1B92-5343-A036-A5152A47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91" y="3742447"/>
            <a:ext cx="4108784" cy="28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31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Another schedule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2960688" y="1357313"/>
            <a:ext cx="14029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2294" name="Line 6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295" name="Line 7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this schedule okay ?</a:t>
            </a:r>
          </a:p>
        </p:txBody>
      </p:sp>
      <p:sp>
        <p:nvSpPr>
          <p:cNvPr id="652301" name="Text Box 13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Lets look at the final effect…</a:t>
            </a:r>
          </a:p>
        </p:txBody>
      </p:sp>
      <p:sp>
        <p:nvSpPr>
          <p:cNvPr id="652302" name="Text Box 14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5348288" y="4670425"/>
            <a:ext cx="340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Consistent.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So this schedule is okay too.</a:t>
            </a:r>
          </a:p>
        </p:txBody>
      </p:sp>
    </p:spTree>
    <p:extLst>
      <p:ext uri="{BB962C8B-B14F-4D97-AF65-F5344CB8AC3E}">
        <p14:creationId xmlns:p14="http://schemas.microsoft.com/office/powerpoint/2010/main" val="536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0" grpId="0"/>
      <p:bldP spid="652301" grpId="0"/>
      <p:bldP spid="652302" grpId="0"/>
      <p:bldP spid="652303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Data Replication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15262" cy="4710113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 relation or fragment of a relation is 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replicated</a:t>
            </a:r>
            <a:r>
              <a:rPr lang="en-US" dirty="0">
                <a:latin typeface="Helvetica" charset="0"/>
              </a:rPr>
              <a:t> if it is stored redundantly in two or more sites</a:t>
            </a:r>
          </a:p>
          <a:p>
            <a:pPr lvl="2"/>
            <a:endParaRPr lang="en-US" sz="1050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Advantages: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Availability</a:t>
            </a:r>
            <a:r>
              <a:rPr lang="en-US" dirty="0">
                <a:latin typeface="Helvetica" charset="0"/>
                <a:ea typeface="ＭＳ Ｐゴシック" charset="0"/>
              </a:rPr>
              <a:t>: failures can be handled through replicas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Parallelism</a:t>
            </a:r>
            <a:r>
              <a:rPr lang="en-US" dirty="0">
                <a:latin typeface="Helvetica" charset="0"/>
                <a:ea typeface="ＭＳ Ｐゴシック" charset="0"/>
              </a:rPr>
              <a:t>: queries can be run on any replica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Reduced data transfer</a:t>
            </a:r>
            <a:r>
              <a:rPr lang="en-US" dirty="0">
                <a:latin typeface="Helvetica" charset="0"/>
                <a:ea typeface="ＭＳ Ｐゴシック" charset="0"/>
              </a:rPr>
              <a:t>: queries can go to the “closest” replica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</a:rPr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Increased cost of updates:</a:t>
            </a:r>
            <a:r>
              <a:rPr lang="en-US" dirty="0">
                <a:latin typeface="Helvetica" charset="0"/>
                <a:ea typeface="ＭＳ Ｐゴシック" charset="0"/>
              </a:rPr>
              <a:t> both computation as well as latency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Increased complexity of concurrency control:</a:t>
            </a:r>
            <a:r>
              <a:rPr lang="en-US" dirty="0">
                <a:latin typeface="Helvetica" charset="0"/>
                <a:ea typeface="ＭＳ Ｐゴシック" charset="0"/>
              </a:rPr>
              <a:t> need to update all copies of a data item/tuple</a:t>
            </a:r>
          </a:p>
          <a:p>
            <a:pPr lvl="3">
              <a:lnSpc>
                <a:spcPct val="110000"/>
              </a:lnSpc>
            </a:pPr>
            <a:endParaRPr lang="en-US" sz="1100" b="1" dirty="0">
              <a:solidFill>
                <a:schemeClr val="tx2"/>
              </a:solidFill>
              <a:latin typeface="Helvetica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  <a:latin typeface="Helvetica" charset="0"/>
              </a:rPr>
              <a:t>Typically we use the term “data items”, which may be tuples or relations or relation partitions</a:t>
            </a:r>
            <a:endParaRPr lang="en-US" b="1" dirty="0">
              <a:solidFill>
                <a:schemeClr val="tx2"/>
              </a:solidFill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901283"/>
            <a:ext cx="7661275" cy="4013200"/>
          </a:xfrm>
        </p:spPr>
        <p:txBody>
          <a:bodyPr/>
          <a:lstStyle/>
          <a:p>
            <a:r>
              <a:rPr lang="en-US" sz="1400" dirty="0">
                <a:latin typeface="Helvetica" charset="0"/>
              </a:rPr>
              <a:t>Transaction may access data at several sites</a:t>
            </a:r>
          </a:p>
          <a:p>
            <a:pPr lvl="1"/>
            <a:r>
              <a:rPr lang="en-US" sz="1400" dirty="0">
                <a:latin typeface="Helvetica" charset="0"/>
              </a:rPr>
              <a:t>As noted, single data item update is also a distributed transaction</a:t>
            </a:r>
          </a:p>
          <a:p>
            <a:r>
              <a:rPr lang="en-US" sz="1400" b="1" dirty="0">
                <a:latin typeface="Helvetica" charset="0"/>
              </a:rPr>
              <a:t>Each site has a local </a:t>
            </a:r>
            <a:r>
              <a:rPr lang="en-US" sz="1400" b="1" dirty="0">
                <a:solidFill>
                  <a:srgbClr val="000099"/>
                </a:solidFill>
                <a:latin typeface="Helvetica" charset="0"/>
              </a:rPr>
              <a:t>transaction manager</a:t>
            </a:r>
            <a:r>
              <a:rPr lang="en-US" sz="1400" b="1" dirty="0">
                <a:latin typeface="Helvetica" charset="0"/>
              </a:rPr>
              <a:t> </a:t>
            </a:r>
            <a:r>
              <a:rPr lang="en-US" sz="1400" dirty="0">
                <a:latin typeface="Helvetica" charset="0"/>
              </a:rPr>
              <a:t>responsible for: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Coordinating the concurrent execution of the transactions</a:t>
            </a:r>
          </a:p>
          <a:p>
            <a:r>
              <a:rPr lang="en-US" sz="1400" b="1" dirty="0">
                <a:latin typeface="Helvetica" charset="0"/>
              </a:rPr>
              <a:t>Each site has a </a:t>
            </a:r>
            <a:r>
              <a:rPr lang="en-US" sz="1400" b="1" dirty="0">
                <a:solidFill>
                  <a:srgbClr val="000099"/>
                </a:solidFill>
                <a:latin typeface="Helvetica" charset="0"/>
              </a:rPr>
              <a:t>transaction coordinator</a:t>
            </a:r>
            <a:r>
              <a:rPr lang="en-US" sz="1400" b="1" dirty="0">
                <a:latin typeface="Helvetica" charset="0"/>
              </a:rPr>
              <a:t>, </a:t>
            </a:r>
            <a:r>
              <a:rPr lang="en-US" sz="1400" dirty="0">
                <a:latin typeface="Helvetica" charset="0"/>
              </a:rPr>
              <a:t>which is responsible for: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Distributing sub-transactions at appropriate sites for execution.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Coordinating the termination of each transaction that originates at the site -- transaction may commit at all sites or abort at all sites.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24FB78-A31E-E040-A7FB-E5FB504F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00" y="4006888"/>
            <a:ext cx="4560179" cy="244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1645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Failure of a site.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Loss of massages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Handled by network transmission control protocols such as TCP-IP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Failure of a communication link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Handled by network protocols, by routing messages via alternative links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partitioned</a:t>
            </a:r>
            <a:r>
              <a:rPr lang="en-US" b="1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dirty="0">
                <a:latin typeface="Helvetica" charset="0"/>
              </a:rPr>
              <a:t>Network partitioning and site failures are generally indistinguishable.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9611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not acceptable to have a transaction committed at one site and aborted at another</a:t>
            </a:r>
          </a:p>
          <a:p>
            <a:r>
              <a:rPr lang="en-US" b="1" dirty="0">
                <a:latin typeface="Helvetica" charset="0"/>
              </a:rPr>
              <a:t>Two-phase </a:t>
            </a:r>
            <a:r>
              <a:rPr lang="en-US" b="1" i="1" dirty="0">
                <a:latin typeface="Helvetica" charset="0"/>
              </a:rPr>
              <a:t>commit </a:t>
            </a:r>
            <a:r>
              <a:rPr lang="en-US" b="1" dirty="0">
                <a:latin typeface="Helvetica" charset="0"/>
              </a:rPr>
              <a:t>(2PC)</a:t>
            </a:r>
            <a:r>
              <a:rPr lang="en-US" dirty="0">
                <a:latin typeface="Helvetica" charset="0"/>
              </a:rPr>
              <a:t> protocol is widely used </a:t>
            </a:r>
          </a:p>
          <a:p>
            <a:r>
              <a:rPr lang="en-US" b="1" dirty="0">
                <a:latin typeface="Helvetica" charset="0"/>
              </a:rPr>
              <a:t>Three-phase commit</a:t>
            </a:r>
            <a:r>
              <a:rPr lang="en-US" b="1" i="1" dirty="0">
                <a:latin typeface="Helvetica" charset="0"/>
              </a:rPr>
              <a:t> </a:t>
            </a:r>
            <a:r>
              <a:rPr lang="en-US" b="1" dirty="0">
                <a:latin typeface="Helvetica" charset="0"/>
              </a:rPr>
              <a:t>(3PC)</a:t>
            </a:r>
            <a:r>
              <a:rPr lang="en-US" dirty="0">
                <a:latin typeface="Helvetica" charset="0"/>
              </a:rPr>
              <a:t> protocol</a:t>
            </a:r>
          </a:p>
          <a:p>
            <a:pPr lvl="1"/>
            <a:r>
              <a:rPr lang="en-US" dirty="0">
                <a:latin typeface="Helvetica" charset="0"/>
              </a:rPr>
              <a:t>Handles some situations that 2PC doesn’t</a:t>
            </a:r>
          </a:p>
          <a:p>
            <a:pPr lvl="1"/>
            <a:r>
              <a:rPr lang="en-US" dirty="0">
                <a:latin typeface="Helvetica" charset="0"/>
              </a:rPr>
              <a:t>Not widely used</a:t>
            </a:r>
          </a:p>
          <a:p>
            <a:r>
              <a:rPr lang="en-US" b="1" dirty="0" err="1">
                <a:latin typeface="Helvetica" charset="0"/>
              </a:rPr>
              <a:t>Paxos</a:t>
            </a:r>
            <a:endParaRPr lang="en-US" b="1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Robust alternative to 2PC that handles more situations as well</a:t>
            </a:r>
          </a:p>
          <a:p>
            <a:pPr lvl="1"/>
            <a:r>
              <a:rPr lang="en-US" dirty="0">
                <a:latin typeface="Helvetica" charset="0"/>
              </a:rPr>
              <a:t>Was considered too expensive at one point, but widely used today</a:t>
            </a:r>
          </a:p>
          <a:p>
            <a:r>
              <a:rPr lang="en-US" b="1" dirty="0">
                <a:latin typeface="Helvetica" charset="0"/>
              </a:rPr>
              <a:t>RAFT</a:t>
            </a:r>
            <a:r>
              <a:rPr lang="en-US" dirty="0">
                <a:latin typeface="Helvetica" charset="0"/>
              </a:rPr>
              <a:t>: Alternative to </a:t>
            </a:r>
            <a:r>
              <a:rPr lang="en-US" dirty="0" err="1">
                <a:latin typeface="Helvetica" charset="0"/>
              </a:rPr>
              <a:t>Paxos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198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Assumes 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fail-stop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model – failed sites simply stop working, and do not cause any other harm, such as sending incorrect messages to other sites.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The protocol involves all the local sites at which the transaction executed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Let </a:t>
            </a:r>
            <a:r>
              <a:rPr lang="en-US" i="1" dirty="0">
                <a:latin typeface="Helvetica" charset="0"/>
              </a:rPr>
              <a:t>T</a:t>
            </a:r>
            <a:r>
              <a:rPr lang="en-US" dirty="0">
                <a:latin typeface="Helvetica" charset="0"/>
              </a:rPr>
              <a:t> be a transaction initiated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,</a:t>
            </a:r>
            <a:r>
              <a:rPr lang="en-US" dirty="0">
                <a:latin typeface="Helvetica" charset="0"/>
              </a:rPr>
              <a:t> and let the transaction coordinator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be </a:t>
            </a:r>
            <a:r>
              <a:rPr lang="en-US" i="1" dirty="0">
                <a:latin typeface="Helvetica" charset="0"/>
              </a:rPr>
              <a:t>C</a:t>
            </a:r>
            <a:r>
              <a:rPr lang="en-US" i="1" baseline="-25000" dirty="0">
                <a:latin typeface="Helvetica" charset="0"/>
              </a:rPr>
              <a:t>i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664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Two Phase Commit Protocol (2PC)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E48F9-8C5B-E446-90C2-4FECD0F9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37" y="1054769"/>
            <a:ext cx="6704264" cy="305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BAF7F-327C-964D-AC57-36B3A2613B6A}"/>
              </a:ext>
            </a:extLst>
          </p:cNvPr>
          <p:cNvSpPr txBox="1"/>
          <p:nvPr/>
        </p:nvSpPr>
        <p:spPr>
          <a:xfrm>
            <a:off x="998955" y="5071311"/>
            <a:ext cx="761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Goal: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Make sure all ”sites” commit or abort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Assumption: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Some log records can be “forced” (denote * above) </a:t>
            </a:r>
          </a:p>
        </p:txBody>
      </p:sp>
    </p:spTree>
    <p:extLst>
      <p:ext uri="{BB962C8B-B14F-4D97-AF65-F5344CB8AC3E}">
        <p14:creationId xmlns:p14="http://schemas.microsoft.com/office/powerpoint/2010/main" val="844297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Coordinator asks all participants to </a:t>
            </a:r>
            <a:r>
              <a:rPr lang="en-US" i="1" dirty="0">
                <a:solidFill>
                  <a:srgbClr val="000099"/>
                </a:solidFill>
                <a:latin typeface="Helvetica" charset="0"/>
              </a:rPr>
              <a:t>prepare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to commit transaction </a:t>
            </a:r>
            <a:r>
              <a:rPr lang="en-US" i="1" dirty="0" err="1">
                <a:latin typeface="Helvetica" charset="0"/>
              </a:rPr>
              <a:t>T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b="1" dirty="0">
                <a:latin typeface="Helvetica" charset="0"/>
                <a:ea typeface="ＭＳ Ｐゴシック" charset="0"/>
              </a:rPr>
              <a:t>prepare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sends </a:t>
            </a:r>
            <a:r>
              <a:rPr lang="en-US" b="1" dirty="0">
                <a:latin typeface="Helvetica" charset="0"/>
                <a:ea typeface="ＭＳ Ｐゴシック" charset="0"/>
              </a:rPr>
              <a:t>prepare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executed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b="1" dirty="0">
                <a:latin typeface="Helvetica" charset="0"/>
                <a:ea typeface="ＭＳ Ｐゴシック" charset="0"/>
              </a:rPr>
              <a:t>no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b="1" dirty="0">
                <a:latin typeface="Helvetica" charset="0"/>
                <a:ea typeface="ＭＳ Ｐゴシック" charset="0"/>
              </a:rPr>
              <a:t>abort </a:t>
            </a:r>
            <a:r>
              <a:rPr lang="en-US" i="1" dirty="0">
                <a:latin typeface="Helvetica" charset="0"/>
                <a:ea typeface="ＭＳ Ｐゴシック" charset="0"/>
              </a:rPr>
              <a:t>T </a:t>
            </a:r>
            <a:r>
              <a:rPr lang="en-US" dirty="0">
                <a:latin typeface="Helvetica" charset="0"/>
                <a:ea typeface="ＭＳ Ｐゴシック" charset="0"/>
              </a:rPr>
              <a:t>message to </a:t>
            </a:r>
            <a:r>
              <a:rPr lang="en-US" i="1" dirty="0">
                <a:latin typeface="Helvetica" charset="0"/>
                <a:ea typeface="ＭＳ Ｐゴシック" charset="0"/>
              </a:rPr>
              <a:t>C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endParaRPr lang="en-US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b="1" dirty="0">
                <a:latin typeface="Helvetica" charset="0"/>
                <a:ea typeface="ＭＳ Ｐゴシック" charset="0"/>
              </a:rPr>
              <a:t>ready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force </a:t>
            </a:r>
            <a:r>
              <a:rPr lang="en-US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dirty="0">
                <a:latin typeface="Helvetica" charset="0"/>
                <a:ea typeface="ＭＳ Ｐゴシック" charset="0"/>
              </a:rPr>
              <a:t>for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send </a:t>
            </a:r>
            <a:r>
              <a:rPr lang="en-US" b="1" dirty="0">
                <a:latin typeface="Helvetica" charset="0"/>
                <a:ea typeface="ＭＳ Ｐゴシック" charset="0"/>
              </a:rPr>
              <a:t>ready</a:t>
            </a:r>
            <a:r>
              <a:rPr lang="en-US" b="1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message to C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110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i="1">
                <a:latin typeface="Helvetica" charset="0"/>
              </a:rPr>
              <a:t>T </a:t>
            </a:r>
            <a:r>
              <a:rPr lang="en-US">
                <a:latin typeface="Helvetica" charset="0"/>
              </a:rPr>
              <a:t>can be committed of </a:t>
            </a:r>
            <a:r>
              <a:rPr lang="en-US" i="1">
                <a:latin typeface="Helvetica" charset="0"/>
              </a:rPr>
              <a:t>C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received a </a:t>
            </a:r>
            <a:r>
              <a:rPr lang="en-US" b="1">
                <a:latin typeface="Helvetica" charset="0"/>
              </a:rPr>
              <a:t>ready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 message from all the participating sites: otherwise </a:t>
            </a:r>
            <a:r>
              <a:rPr lang="en-US" i="1">
                <a:latin typeface="Helvetica" charset="0"/>
              </a:rPr>
              <a:t>T </a:t>
            </a:r>
            <a:r>
              <a:rPr lang="en-US">
                <a:latin typeface="Helvetica" charset="0"/>
              </a:rPr>
              <a:t>must be aborted.</a:t>
            </a:r>
          </a:p>
          <a:p>
            <a:r>
              <a:rPr lang="en-US">
                <a:latin typeface="Helvetica" charset="0"/>
              </a:rPr>
              <a:t>Coordinator adds a decision record, &lt;</a:t>
            </a:r>
            <a:r>
              <a:rPr lang="en-US" b="1">
                <a:latin typeface="Helvetica" charset="0"/>
              </a:rPr>
              <a:t>commit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or &lt;a</a:t>
            </a:r>
            <a:r>
              <a:rPr lang="en-US" b="1">
                <a:latin typeface="Helvetica" charset="0"/>
              </a:rPr>
              <a:t>bort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&gt;, to the log and forces record onto stable storage. Once the record stable storage it is irrevocable (even if failures occur)</a:t>
            </a:r>
          </a:p>
          <a:p>
            <a:r>
              <a:rPr lang="en-US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>
                <a:latin typeface="Helvetica" charset="0"/>
              </a:rPr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22861099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>
                <a:latin typeface="Helvetica" charset="0"/>
              </a:rPr>
              <a:t>When site </a:t>
            </a:r>
            <a:r>
              <a:rPr lang="en-US" i="1">
                <a:latin typeface="Helvetica" charset="0"/>
              </a:rPr>
              <a:t>S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recovers, it examines its log to determine the fate of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>
                <a:latin typeface="Helvetica" charset="0"/>
              </a:rPr>
              <a:t>transactions active at the time of the failure.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Log contain &lt;</a:t>
            </a:r>
            <a:r>
              <a:rPr lang="en-US" b="1">
                <a:latin typeface="Helvetica" charset="0"/>
              </a:rPr>
              <a:t>commit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record: txn had completed, nothing to be done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Log contains &lt;</a:t>
            </a:r>
            <a:r>
              <a:rPr lang="en-US" b="1">
                <a:latin typeface="Helvetica" charset="0"/>
              </a:rPr>
              <a:t>abort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record: txn had completed, nothing to be done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Log contains &lt;</a:t>
            </a:r>
            <a:r>
              <a:rPr lang="en-US" b="1">
                <a:latin typeface="Helvetica" charset="0"/>
              </a:rPr>
              <a:t>ready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record: site must consult C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to determine the fate of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If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 committed, </a:t>
            </a:r>
            <a:r>
              <a:rPr lang="en-US" b="1">
                <a:latin typeface="Helvetica" charset="0"/>
                <a:ea typeface="ＭＳ Ｐゴシック" charset="0"/>
              </a:rPr>
              <a:t>redo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); write &lt;</a:t>
            </a:r>
            <a:r>
              <a:rPr lang="en-US" b="1">
                <a:latin typeface="Helvetica" charset="0"/>
                <a:ea typeface="ＭＳ Ｐゴシック" charset="0"/>
              </a:rPr>
              <a:t>commit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&gt; record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If </a:t>
            </a:r>
            <a:r>
              <a:rPr lang="en-US" i="1">
                <a:latin typeface="Helvetica" charset="0"/>
                <a:ea typeface="ＭＳ Ｐゴシック" charset="0"/>
              </a:rPr>
              <a:t>T </a:t>
            </a:r>
            <a:r>
              <a:rPr lang="en-US">
                <a:latin typeface="Helvetica" charset="0"/>
                <a:ea typeface="ＭＳ Ｐゴシック" charset="0"/>
              </a:rPr>
              <a:t>aborted, </a:t>
            </a:r>
            <a:r>
              <a:rPr lang="en-US" b="1">
                <a:latin typeface="Helvetica" charset="0"/>
                <a:ea typeface="ＭＳ Ｐゴシック" charset="0"/>
              </a:rPr>
              <a:t>undo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The log contains no log records concerning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Implies that S</a:t>
            </a:r>
            <a:r>
              <a:rPr lang="en-US" baseline="-25000">
                <a:latin typeface="Helvetica" charset="0"/>
                <a:ea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</a:rPr>
              <a:t> failed before responding to the  </a:t>
            </a:r>
            <a:r>
              <a:rPr lang="en-US" b="1">
                <a:latin typeface="Helvetica" charset="0"/>
                <a:ea typeface="ＭＳ Ｐゴシック" charset="0"/>
              </a:rPr>
              <a:t>prepare </a:t>
            </a:r>
            <a:r>
              <a:rPr lang="en-US" i="1">
                <a:latin typeface="Helvetica" charset="0"/>
                <a:ea typeface="ＭＳ Ｐゴシック" charset="0"/>
              </a:rPr>
              <a:t>T </a:t>
            </a:r>
            <a:r>
              <a:rPr lang="en-US">
                <a:latin typeface="Helvetica" charset="0"/>
                <a:ea typeface="ＭＳ Ｐゴシック" charset="0"/>
              </a:rPr>
              <a:t>message from C</a:t>
            </a:r>
            <a:r>
              <a:rPr lang="en-US" baseline="-25000">
                <a:latin typeface="Helvetica" charset="0"/>
                <a:ea typeface="ＭＳ Ｐゴシック" charset="0"/>
              </a:rPr>
              <a:t>i </a:t>
            </a:r>
            <a:endParaRPr lang="en-US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since the failure of </a:t>
            </a:r>
            <a:r>
              <a:rPr lang="en-US" i="1">
                <a:latin typeface="Helvetica" charset="0"/>
                <a:ea typeface="ＭＳ Ｐゴシック" charset="0"/>
              </a:rPr>
              <a:t>S</a:t>
            </a:r>
            <a:r>
              <a:rPr lang="en-US" i="1" baseline="-25000">
                <a:latin typeface="Helvetica" charset="0"/>
                <a:ea typeface="ＭＳ Ｐゴシック" charset="0"/>
              </a:rPr>
              <a:t>k </a:t>
            </a:r>
            <a:r>
              <a:rPr lang="en-US">
                <a:latin typeface="Helvetica" charset="0"/>
                <a:ea typeface="ＭＳ Ｐゴシック" charset="0"/>
              </a:rPr>
              <a:t>precludes the sending of such a response, coordinator </a:t>
            </a:r>
            <a:r>
              <a:rPr lang="en-US" i="1">
                <a:latin typeface="Helvetica" charset="0"/>
                <a:ea typeface="ＭＳ Ｐゴシック" charset="0"/>
              </a:rPr>
              <a:t>C</a:t>
            </a:r>
            <a:r>
              <a:rPr lang="en-US" i="1" baseline="-25000">
                <a:latin typeface="Helvetica" charset="0"/>
                <a:ea typeface="ＭＳ Ｐゴシック" charset="0"/>
              </a:rPr>
              <a:t>1 </a:t>
            </a:r>
            <a:r>
              <a:rPr lang="en-US">
                <a:latin typeface="Helvetica" charset="0"/>
                <a:ea typeface="ＭＳ Ｐゴシック" charset="0"/>
              </a:rPr>
              <a:t>must abort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i="1">
                <a:latin typeface="Helvetica" charset="0"/>
                <a:ea typeface="ＭＳ Ｐゴシック" charset="0"/>
              </a:rPr>
              <a:t>S</a:t>
            </a:r>
            <a:r>
              <a:rPr lang="en-US" i="1" baseline="-25000">
                <a:latin typeface="Helvetica" charset="0"/>
                <a:ea typeface="ＭＳ Ｐゴシック" charset="0"/>
              </a:rPr>
              <a:t>k </a:t>
            </a:r>
            <a:r>
              <a:rPr lang="en-US">
                <a:latin typeface="Helvetica" charset="0"/>
                <a:ea typeface="ＭＳ Ｐゴシック" charset="0"/>
              </a:rPr>
              <a:t>must execute </a:t>
            </a:r>
            <a:r>
              <a:rPr lang="en-US" b="1">
                <a:latin typeface="Helvetica" charset="0"/>
                <a:ea typeface="ＭＳ Ｐゴシック" charset="0"/>
              </a:rPr>
              <a:t>undo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8405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129212"/>
          </a:xfrm>
        </p:spPr>
        <p:txBody>
          <a:bodyPr/>
          <a:lstStyle/>
          <a:p>
            <a:r>
              <a:rPr lang="en-US" sz="1600">
                <a:latin typeface="Helvetica" charset="0"/>
              </a:rPr>
              <a:t>If coordinator fails while the commit protocol for </a:t>
            </a:r>
            <a:r>
              <a:rPr lang="en-US" sz="1600" i="1">
                <a:latin typeface="Helvetica" charset="0"/>
              </a:rPr>
              <a:t>T</a:t>
            </a:r>
            <a:r>
              <a:rPr lang="en-US" sz="1600">
                <a:latin typeface="Helvetica" charset="0"/>
              </a:rPr>
              <a:t> is executing then participating sites must decide on </a:t>
            </a:r>
            <a:r>
              <a:rPr lang="en-US" sz="1600" i="1">
                <a:latin typeface="Helvetica" charset="0"/>
              </a:rPr>
              <a:t>T</a:t>
            </a:r>
            <a:r>
              <a:rPr lang="ja-JP" altLang="en-US" sz="1600">
                <a:latin typeface="Helvetica" charset="0"/>
              </a:rPr>
              <a:t>’</a:t>
            </a:r>
            <a:r>
              <a:rPr lang="en-US" sz="1600">
                <a:latin typeface="Helvetica" charset="0"/>
              </a:rPr>
              <a:t>s fate: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600" b="1">
                <a:latin typeface="Helvetica" charset="0"/>
                <a:ea typeface="ＭＳ Ｐゴシック" charset="0"/>
              </a:rPr>
              <a:t>commit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 must be committed.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600" b="1">
                <a:latin typeface="Helvetica" charset="0"/>
                <a:ea typeface="ＭＳ Ｐゴシック" charset="0"/>
              </a:rPr>
              <a:t>abort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 must be aborted.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600" b="1">
                <a:latin typeface="Helvetica" charset="0"/>
                <a:ea typeface="ＭＳ Ｐゴシック" charset="0"/>
              </a:rPr>
              <a:t>ready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600" i="1">
                <a:latin typeface="Helvetica" charset="0"/>
                <a:ea typeface="ＭＳ Ｐゴシック" charset="0"/>
              </a:rPr>
              <a:t>C</a:t>
            </a:r>
            <a:r>
              <a:rPr lang="en-US" sz="1600" i="1" baseline="-25000">
                <a:latin typeface="Helvetica" charset="0"/>
                <a:ea typeface="ＭＳ Ｐゴシック" charset="0"/>
              </a:rPr>
              <a:t>i</a:t>
            </a:r>
            <a:r>
              <a:rPr lang="en-US" sz="160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.  </a:t>
            </a:r>
          </a:p>
          <a:p>
            <a:pPr lvl="2">
              <a:buFont typeface="Monotype Sorts" charset="0"/>
              <a:buChar char="l"/>
            </a:pPr>
            <a:r>
              <a:rPr lang="en-US" sz="1600">
                <a:latin typeface="Helvetica" charset="0"/>
                <a:ea typeface="ＭＳ Ｐゴシック" charset="0"/>
              </a:rPr>
              <a:t>Can therefore abort </a:t>
            </a:r>
            <a:r>
              <a:rPr lang="en-US" sz="1600" i="1">
                <a:latin typeface="Helvetica" charset="0"/>
                <a:ea typeface="ＭＳ Ｐゴシック" charset="0"/>
              </a:rPr>
              <a:t>T;</a:t>
            </a:r>
            <a:r>
              <a:rPr lang="en-US" sz="1600">
                <a:latin typeface="Helvetica" charset="0"/>
                <a:ea typeface="ＭＳ Ｐゴシック" charset="0"/>
              </a:rPr>
              <a:t> however, such a site must reject any subsequent &lt;</a:t>
            </a:r>
            <a:r>
              <a:rPr lang="en-US" sz="1600" b="1">
                <a:latin typeface="Helvetica" charset="0"/>
                <a:ea typeface="ＭＳ Ｐゴシック" charset="0"/>
              </a:rPr>
              <a:t>prepare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message from </a:t>
            </a:r>
            <a:r>
              <a:rPr lang="en-US" sz="1600" i="1">
                <a:latin typeface="Helvetica" charset="0"/>
                <a:ea typeface="ＭＳ Ｐゴシック" charset="0"/>
              </a:rPr>
              <a:t>C</a:t>
            </a:r>
            <a:r>
              <a:rPr lang="en-US" sz="1600" i="1" baseline="-25000">
                <a:latin typeface="Helvetica" charset="0"/>
                <a:ea typeface="ＭＳ Ｐゴシック" charset="0"/>
              </a:rPr>
              <a:t>i</a:t>
            </a:r>
            <a:r>
              <a:rPr lang="en-US" sz="1600">
                <a:latin typeface="Helvetica" charset="0"/>
                <a:ea typeface="ＭＳ Ｐゴシック" charset="0"/>
              </a:rPr>
              <a:t> 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600" b="1">
                <a:latin typeface="Helvetica" charset="0"/>
                <a:ea typeface="ＭＳ Ｐゴシック" charset="0"/>
              </a:rPr>
              <a:t>ready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600" b="1">
                <a:latin typeface="Helvetica" charset="0"/>
                <a:ea typeface="ＭＳ Ｐゴシック" charset="0"/>
              </a:rPr>
              <a:t>abort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of &lt;</a:t>
            </a:r>
            <a:r>
              <a:rPr lang="en-US" sz="1600" b="1">
                <a:latin typeface="Helvetica" charset="0"/>
                <a:ea typeface="ＭＳ Ｐゴシック" charset="0"/>
              </a:rPr>
              <a:t>commit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&gt;). </a:t>
            </a:r>
          </a:p>
          <a:p>
            <a:pPr lvl="2">
              <a:buFont typeface="Monotype Sorts" charset="0"/>
              <a:buChar char="l"/>
            </a:pPr>
            <a:r>
              <a:rPr lang="en-US" sz="1600">
                <a:latin typeface="Helvetica" charset="0"/>
                <a:ea typeface="ＭＳ Ｐゴシック" charset="0"/>
              </a:rPr>
              <a:t>In this case active sites must wait for </a:t>
            </a:r>
            <a:r>
              <a:rPr lang="en-US" sz="1600" i="1">
                <a:latin typeface="Helvetica" charset="0"/>
                <a:ea typeface="ＭＳ Ｐゴシック" charset="0"/>
              </a:rPr>
              <a:t>C</a:t>
            </a:r>
            <a:r>
              <a:rPr lang="en-US" sz="1600" i="1" baseline="-25000">
                <a:latin typeface="Helvetica" charset="0"/>
                <a:ea typeface="ＭＳ Ｐゴシック" charset="0"/>
              </a:rPr>
              <a:t>i</a:t>
            </a:r>
            <a:r>
              <a:rPr lang="en-US" sz="1600" baseline="-25000">
                <a:latin typeface="Helvetica" charset="0"/>
                <a:ea typeface="ＭＳ Ｐゴシック" charset="0"/>
              </a:rPr>
              <a:t> </a:t>
            </a:r>
            <a:r>
              <a:rPr lang="en-US" sz="1600">
                <a:latin typeface="Helvetica" charset="0"/>
                <a:ea typeface="ＭＳ Ｐゴシック" charset="0"/>
              </a:rPr>
              <a:t>to recover, to find decision.</a:t>
            </a:r>
          </a:p>
          <a:p>
            <a:r>
              <a:rPr lang="en-US" sz="1600" b="1">
                <a:solidFill>
                  <a:srgbClr val="000099"/>
                </a:solidFill>
                <a:latin typeface="Helvetica" charset="0"/>
              </a:rPr>
              <a:t>Blocking problem</a:t>
            </a:r>
            <a:r>
              <a:rPr lang="en-US" sz="1600">
                <a:latin typeface="Helvetica" charset="0"/>
              </a:rPr>
              <a:t>: active sites may have to wait for failed coordinator to recover.</a:t>
            </a:r>
          </a:p>
          <a:p>
            <a:endParaRPr lang="en-US" sz="16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Another schedule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this schedule okay ?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Lets look at the final effect…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5348288" y="4670425"/>
            <a:ext cx="36337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Further, the effect same as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 schedule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Called </a:t>
            </a: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serializable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253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267759996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More…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Helvetica" charset="0"/>
              </a:rPr>
              <a:t>Three-phase Commit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2PC can’t handle failure of a coordinator well – everything halts waiting for the coordinator to come back up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Three-phase commit handles that through another phase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 err="1">
                <a:latin typeface="Helvetica" charset="0"/>
              </a:rPr>
              <a:t>Paxos</a:t>
            </a:r>
            <a:r>
              <a:rPr lang="en-US" dirty="0">
                <a:latin typeface="Helvetica" charset="0"/>
              </a:rPr>
              <a:t> and RAFT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Solutions for the “consensus problem”: get a collection of distributed entities to ”choose” a single value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 case of transaction, you are choosing abort/commit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Fairly complex, but well-understood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Widely used in most distributed systems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See the Wikipedia pages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nice recent paper: </a:t>
            </a:r>
            <a:r>
              <a:rPr lang="en-US" b="1" dirty="0" err="1"/>
              <a:t>Paxos</a:t>
            </a:r>
            <a:r>
              <a:rPr lang="en-US" b="1" dirty="0"/>
              <a:t> vs Raft: Have we reached consensus on distributed consensus? – Heidi Howard, 2020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More…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Helvetica" charset="0"/>
              </a:rPr>
              <a:t>Bitcoin (and other cryptocurrencies)</a:t>
            </a:r>
          </a:p>
          <a:p>
            <a:pPr lvl="1"/>
            <a:r>
              <a:rPr lang="en-US" sz="1600" dirty="0">
                <a:latin typeface="Helvetica" charset="0"/>
                <a:ea typeface="ＭＳ Ｐゴシック" charset="0"/>
              </a:rPr>
              <a:t>Fundamental problem is the same one, of obtaining “consensus”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But need to support a large number of entities, 1000s or more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Can’t assume full one-to-one communication</a:t>
            </a:r>
          </a:p>
          <a:p>
            <a:pPr lvl="1"/>
            <a:r>
              <a:rPr lang="en-US" sz="1600" dirty="0">
                <a:latin typeface="Helvetica" charset="0"/>
                <a:ea typeface="ＭＳ Ｐゴシック" charset="0"/>
              </a:rPr>
              <a:t>Instead: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Choose a “leader” based on ”proof of work”</a:t>
            </a:r>
          </a:p>
          <a:p>
            <a:pPr lvl="3"/>
            <a:r>
              <a:rPr lang="en-US" sz="1600" dirty="0">
                <a:latin typeface="Helvetica" charset="0"/>
                <a:ea typeface="ＭＳ Ｐゴシック" charset="0"/>
              </a:rPr>
              <a:t>Whoever solves a hard puzzle first becomes the “leader”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The ”leader” chooses the next “block” in the blockchain</a:t>
            </a:r>
          </a:p>
          <a:p>
            <a:pPr lvl="3"/>
            <a:r>
              <a:rPr lang="en-US" sz="1600" dirty="0">
                <a:latin typeface="Helvetica" charset="0"/>
                <a:ea typeface="ＭＳ Ｐゴシック" charset="0"/>
              </a:rPr>
              <a:t>A block is basically a list of transactions to accept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Reward the puzzle solvers with money (“bitcoins”)</a:t>
            </a:r>
          </a:p>
          <a:p>
            <a:pPr lvl="3"/>
            <a:r>
              <a:rPr lang="en-US" sz="1600" dirty="0">
                <a:latin typeface="Helvetica" charset="0"/>
                <a:ea typeface="ＭＳ Ｐゴシック" charset="0"/>
              </a:rPr>
              <a:t>So they have an incentive to keep solving puzzles</a:t>
            </a:r>
          </a:p>
          <a:p>
            <a:pPr lvl="1"/>
            <a:r>
              <a:rPr lang="en-US" sz="1600" dirty="0">
                <a:latin typeface="Helvetica" charset="0"/>
                <a:ea typeface="ＭＳ Ｐゴシック" charset="0"/>
              </a:rPr>
              <a:t>Blockchain? 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Blockchain is a small part of bitcoin</a:t>
            </a:r>
          </a:p>
          <a:p>
            <a:pPr lvl="2"/>
            <a:r>
              <a:rPr lang="en-US" sz="1600" dirty="0">
                <a:latin typeface="Helvetica" charset="0"/>
                <a:ea typeface="ＭＳ Ｐゴシック" charset="0"/>
              </a:rPr>
              <a:t>A cryptographically designed chain of blocks that are immutable</a:t>
            </a:r>
          </a:p>
        </p:txBody>
      </p:sp>
    </p:spTree>
    <p:extLst>
      <p:ext uri="{BB962C8B-B14F-4D97-AF65-F5344CB8AC3E}">
        <p14:creationId xmlns:p14="http://schemas.microsoft.com/office/powerpoint/2010/main" val="8135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5725"/>
            <a:ext cx="8077200" cy="609600"/>
          </a:xfrm>
        </p:spPr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731838"/>
            <a:ext cx="6724650" cy="655637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                 A “bad” schedule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5354638" y="3521075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Not consistent</a:t>
            </a: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987425" y="1343025"/>
            <a:ext cx="1143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5300663" y="1892300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3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/>
      <p:bldP spid="5437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Serializability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A schedule is called </a:t>
            </a:r>
            <a:r>
              <a:rPr lang="en-US" i="1" dirty="0"/>
              <a:t>serializable</a:t>
            </a:r>
            <a:r>
              <a:rPr lang="en-US" dirty="0"/>
              <a:t> if its final effect is the same as that of a </a:t>
            </a:r>
            <a:r>
              <a:rPr lang="en-US" i="1" dirty="0"/>
              <a:t>serial schedule</a:t>
            </a:r>
          </a:p>
          <a:p>
            <a:pPr lvl="2"/>
            <a:endParaRPr lang="en-US" i="1" dirty="0"/>
          </a:p>
          <a:p>
            <a:r>
              <a:rPr lang="en-US" dirty="0"/>
              <a:t>Serializability </a:t>
            </a:r>
            <a:r>
              <a:rPr lang="en-US" dirty="0">
                <a:sym typeface="Wingdings" charset="2"/>
              </a:rPr>
              <a:t> schedule is fine and doesn’t cause inconsistencies</a:t>
            </a:r>
          </a:p>
          <a:p>
            <a:pPr lvl="1"/>
            <a:r>
              <a:rPr lang="en-US" dirty="0">
                <a:sym typeface="Wingdings" charset="2"/>
              </a:rPr>
              <a:t>Since serial schedules are fine</a:t>
            </a:r>
          </a:p>
          <a:p>
            <a:pPr lvl="3"/>
            <a:endParaRPr lang="en-US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Non-serializable schedules unlikely to result in consistent databases</a:t>
            </a:r>
          </a:p>
          <a:p>
            <a:pPr lvl="2"/>
            <a:endParaRPr lang="en-US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We will ensure serializability</a:t>
            </a:r>
          </a:p>
          <a:p>
            <a:pPr lvl="1"/>
            <a:r>
              <a:rPr lang="en-US" dirty="0">
                <a:sym typeface="Wingdings" charset="2"/>
              </a:rPr>
              <a:t>Typically relaxed in real high-throughput environments</a:t>
            </a:r>
          </a:p>
          <a:p>
            <a:pPr lvl="3"/>
            <a:endParaRPr lang="en-US" dirty="0">
              <a:sym typeface="Wingdings" charset="2"/>
            </a:endParaRPr>
          </a:p>
          <a:p>
            <a:r>
              <a:rPr lang="en-US" dirty="0"/>
              <a:t>Not possible to look at all </a:t>
            </a:r>
            <a:r>
              <a:rPr lang="en-US" i="1" dirty="0"/>
              <a:t>n!</a:t>
            </a:r>
            <a:r>
              <a:rPr lang="en-US" dirty="0"/>
              <a:t> serial schedules to check if the effect is the same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Instead we ensure serializability by allowing or not allowing certain schedules</a:t>
            </a:r>
          </a:p>
          <a:p>
            <a:endParaRPr lang="en-US" dirty="0">
              <a:sym typeface="Wingdings" charset="2"/>
            </a:endParaRPr>
          </a:p>
          <a:p>
            <a:pPr lvl="1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Schedule with More Transactions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	</a:t>
            </a:r>
            <a:r>
              <a:rPr lang="en-US" sz="1800" i="1"/>
              <a:t>T</a:t>
            </a:r>
            <a:r>
              <a:rPr lang="en-US" sz="1800" baseline="-25000"/>
              <a:t>1		 </a:t>
            </a:r>
            <a:r>
              <a:rPr lang="en-US" sz="1800" i="1"/>
              <a:t>T</a:t>
            </a:r>
            <a:r>
              <a:rPr lang="en-US" sz="1800" baseline="-25000"/>
              <a:t>2		 </a:t>
            </a:r>
            <a:r>
              <a:rPr lang="en-US" sz="1800" i="1"/>
              <a:t>T</a:t>
            </a:r>
            <a:r>
              <a:rPr lang="en-US" sz="1800" baseline="-25000"/>
              <a:t>3		 </a:t>
            </a:r>
            <a:r>
              <a:rPr lang="en-US" sz="1800" i="1"/>
              <a:t>T</a:t>
            </a:r>
            <a:r>
              <a:rPr lang="en-US" sz="1800" baseline="-25000"/>
              <a:t>4		 </a:t>
            </a:r>
            <a:r>
              <a:rPr lang="en-US" sz="1800" i="1"/>
              <a:t>T</a:t>
            </a:r>
            <a:r>
              <a:rPr lang="en-US" sz="1800" baseline="-25000"/>
              <a:t>5</a:t>
            </a:r>
            <a:br>
              <a:rPr lang="en-US" sz="1800"/>
            </a:br>
            <a:r>
              <a:rPr lang="en-US" sz="1800"/>
              <a:t>		read(X)</a:t>
            </a:r>
            <a:br>
              <a:rPr lang="en-US" sz="1800"/>
            </a:br>
            <a:r>
              <a:rPr lang="en-US" sz="1800"/>
              <a:t>read(Y)</a:t>
            </a:r>
            <a:br>
              <a:rPr lang="en-US" sz="1800"/>
            </a:br>
            <a:r>
              <a:rPr lang="en-US" sz="1800"/>
              <a:t>read(Z)</a:t>
            </a:r>
            <a:br>
              <a:rPr lang="en-US" sz="1800"/>
            </a:br>
            <a:r>
              <a:rPr lang="en-US" sz="1800"/>
              <a:t>								read(V)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read(Y)</a:t>
            </a:r>
            <a:br>
              <a:rPr lang="en-US" sz="1800"/>
            </a:br>
            <a:r>
              <a:rPr lang="en-US" sz="1800"/>
              <a:t>		write(Y)</a:t>
            </a:r>
            <a:br>
              <a:rPr lang="en-US" sz="1800"/>
            </a:br>
            <a:r>
              <a:rPr lang="en-US" sz="1800"/>
              <a:t>				write(Z)</a:t>
            </a:r>
            <a:br>
              <a:rPr lang="en-US" sz="1800"/>
            </a:b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						read(Y)</a:t>
            </a:r>
            <a:br>
              <a:rPr lang="en-US" sz="1800"/>
            </a:br>
            <a:r>
              <a:rPr lang="en-US" sz="1800"/>
              <a:t>						write(Y)</a:t>
            </a:r>
            <a:br>
              <a:rPr lang="en-US" sz="1800"/>
            </a:br>
            <a:r>
              <a:rPr lang="en-US" sz="1800"/>
              <a:t>						read(Z)</a:t>
            </a:r>
            <a:br>
              <a:rPr lang="en-US" sz="1800"/>
            </a:br>
            <a:r>
              <a:rPr lang="en-US" sz="180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write(U)</a:t>
            </a:r>
            <a:endParaRPr lang="en-US" sz="1800" baseline="-25000"/>
          </a:p>
        </p:txBody>
      </p:sp>
      <p:grpSp>
        <p:nvGrpSpPr>
          <p:cNvPr id="664580" name="Group 4"/>
          <p:cNvGrpSpPr>
            <a:grpSpLocks/>
          </p:cNvGrpSpPr>
          <p:nvPr/>
        </p:nvGrpSpPr>
        <p:grpSpPr bwMode="auto">
          <a:xfrm>
            <a:off x="947738" y="1074738"/>
            <a:ext cx="5443537" cy="4806950"/>
            <a:chOff x="997" y="485"/>
            <a:chExt cx="3429" cy="3028"/>
          </a:xfrm>
        </p:grpSpPr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grpSp>
          <p:nvGrpSpPr>
            <p:cNvPr id="664582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6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7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8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3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14.1, 14.2, 14.3, 14.4, 14.5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Transactions and ACID Properties</a:t>
            </a:r>
          </a:p>
          <a:p>
            <a:pPr lvl="1"/>
            <a:r>
              <a:rPr lang="en-US" sz="2400" dirty="0">
                <a:latin typeface="Calibri" charset="0"/>
              </a:rPr>
              <a:t>Different states a transaction goes through</a:t>
            </a:r>
          </a:p>
          <a:p>
            <a:pPr lvl="1"/>
            <a:r>
              <a:rPr lang="en-US" sz="2400" dirty="0">
                <a:latin typeface="Calibri" charset="0"/>
              </a:rPr>
              <a:t>Notion of a ”Schedule” </a:t>
            </a:r>
          </a:p>
          <a:p>
            <a:pPr lvl="1"/>
            <a:r>
              <a:rPr lang="en-US" sz="2400" dirty="0">
                <a:latin typeface="Calibri" charset="0"/>
              </a:rPr>
              <a:t>Introduction </a:t>
            </a:r>
            <a:r>
              <a:rPr lang="en-US" sz="2400">
                <a:latin typeface="Calibri" charset="0"/>
              </a:rPr>
              <a:t>to Serializability</a:t>
            </a:r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Overview</a:t>
            </a:r>
          </a:p>
        </p:txBody>
      </p:sp>
    </p:spTree>
    <p:extLst>
      <p:ext uri="{BB962C8B-B14F-4D97-AF65-F5344CB8AC3E}">
        <p14:creationId xmlns:p14="http://schemas.microsoft.com/office/powerpoint/2010/main" val="320082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Transactions is how we update data in databases</a:t>
            </a:r>
          </a:p>
          <a:p>
            <a:endParaRPr lang="en-US" dirty="0"/>
          </a:p>
          <a:p>
            <a:r>
              <a:rPr lang="en-US" dirty="0"/>
              <a:t>ACID properties: foundations on which high-performance transaction processing systems are built</a:t>
            </a:r>
          </a:p>
          <a:p>
            <a:pPr lvl="1"/>
            <a:r>
              <a:rPr lang="en-US" dirty="0"/>
              <a:t>From the beginning, consistency has been a key requirement</a:t>
            </a:r>
          </a:p>
          <a:p>
            <a:pPr lvl="1"/>
            <a:r>
              <a:rPr lang="en-US" dirty="0"/>
              <a:t>Although “relaxed” consistency is acceptable in many cases (originally laid out in 1975)</a:t>
            </a:r>
          </a:p>
          <a:p>
            <a:endParaRPr lang="en-US" dirty="0"/>
          </a:p>
          <a:p>
            <a:r>
              <a:rPr lang="en-US" dirty="0"/>
              <a:t>NoSQL systems originally eschewed ACID properties</a:t>
            </a:r>
          </a:p>
          <a:p>
            <a:pPr lvl="1"/>
            <a:r>
              <a:rPr lang="en-US" dirty="0"/>
              <a:t>MongoDB was famously bad at guaranteeing any of the properties</a:t>
            </a:r>
          </a:p>
          <a:p>
            <a:pPr lvl="1"/>
            <a:r>
              <a:rPr lang="en-US" dirty="0"/>
              <a:t>Lot of focus on what’s called “eventual consistency”</a:t>
            </a:r>
          </a:p>
          <a:p>
            <a:pPr lvl="1"/>
            <a:endParaRPr lang="en-US" dirty="0"/>
          </a:p>
          <a:p>
            <a:r>
              <a:rPr lang="en-US" dirty="0"/>
              <a:t>Recognition today that strict ACID is more important than that</a:t>
            </a:r>
          </a:p>
          <a:p>
            <a:pPr lvl="1"/>
            <a:r>
              <a:rPr lang="en-US" dirty="0"/>
              <a:t>Hard to build any business logic if you have no idea if your transactions are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41376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14.6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Conflict equivalence of schedules</a:t>
            </a:r>
          </a:p>
          <a:p>
            <a:pPr lvl="1"/>
            <a:r>
              <a:rPr lang="en-US" sz="2400" dirty="0">
                <a:latin typeface="Calibri" charset="0"/>
              </a:rPr>
              <a:t>Conflict serializability and checking by drawing precedence graphs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75357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 dirty="0"/>
              <a:t>An Interleaved schedule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  <a:p>
            <a:r>
              <a:rPr lang="en-US"/>
              <a:t>read(A)</a:t>
            </a:r>
          </a:p>
          <a:p>
            <a:r>
              <a:rPr lang="en-US"/>
              <a:t>A = A -50</a:t>
            </a:r>
          </a:p>
          <a:p>
            <a:r>
              <a:rPr lang="en-US"/>
              <a:t>write(A)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read(B)</a:t>
            </a:r>
          </a:p>
          <a:p>
            <a:r>
              <a:rPr lang="en-US"/>
              <a:t>B=B+50</a:t>
            </a:r>
          </a:p>
          <a:p>
            <a:r>
              <a:rPr lang="en-US"/>
              <a:t>write(B)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read(A)</a:t>
            </a:r>
          </a:p>
          <a:p>
            <a:r>
              <a:rPr lang="en-US"/>
              <a:t>tmp = A*0.1</a:t>
            </a:r>
          </a:p>
          <a:p>
            <a:r>
              <a:rPr lang="en-US"/>
              <a:t>A = A – tmp</a:t>
            </a:r>
          </a:p>
          <a:p>
            <a:r>
              <a:rPr lang="en-US"/>
              <a:t>write(A)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read(B)</a:t>
            </a:r>
          </a:p>
          <a:p>
            <a:r>
              <a:rPr lang="en-US"/>
              <a:t>B = B+ tmp</a:t>
            </a:r>
          </a:p>
          <a:p>
            <a:r>
              <a:rPr lang="en-US"/>
              <a:t>write(B)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Is this schedule okay ?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Lets look at the final effect…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Effect:      </a:t>
            </a:r>
            <a:r>
              <a:rPr lang="en-US" sz="2000" u="sng"/>
              <a:t>Before</a:t>
            </a:r>
            <a:r>
              <a:rPr lang="en-US" sz="2000"/>
              <a:t>       </a:t>
            </a:r>
            <a:r>
              <a:rPr lang="en-US" sz="2000" u="sng"/>
              <a:t>After</a:t>
            </a:r>
          </a:p>
          <a:p>
            <a:r>
              <a:rPr lang="en-US" sz="2000"/>
              <a:t>           A      100          45</a:t>
            </a:r>
          </a:p>
          <a:p>
            <a:r>
              <a:rPr lang="en-US" sz="2000"/>
              <a:t>           B       50           105</a:t>
            </a:r>
          </a:p>
          <a:p>
            <a:endParaRPr lang="en-US" sz="2000"/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5348288" y="4670425"/>
            <a:ext cx="381258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Further, the effect same as the</a:t>
            </a:r>
          </a:p>
          <a:p>
            <a:r>
              <a:rPr lang="en-US" sz="2000" dirty="0"/>
              <a:t>serial schedule 1 (T1 before T2)</a:t>
            </a:r>
          </a:p>
          <a:p>
            <a:endParaRPr lang="en-US" sz="2000" dirty="0"/>
          </a:p>
          <a:p>
            <a:r>
              <a:rPr lang="en-US" sz="2000" dirty="0"/>
              <a:t>Called </a:t>
            </a:r>
            <a:r>
              <a:rPr lang="en-US" sz="2000" i="1" u="sng" dirty="0">
                <a:solidFill>
                  <a:schemeClr val="tx2"/>
                </a:solidFill>
              </a:rPr>
              <a:t>serializable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read/write instructions “conflict” if </a:t>
            </a:r>
          </a:p>
          <a:p>
            <a:pPr lvl="1"/>
            <a:r>
              <a:rPr lang="en-US"/>
              <a:t>They are by different transactions</a:t>
            </a:r>
          </a:p>
          <a:p>
            <a:pPr lvl="1"/>
            <a:r>
              <a:rPr lang="en-US"/>
              <a:t>They operate on the same data item</a:t>
            </a:r>
          </a:p>
          <a:p>
            <a:pPr lvl="1"/>
            <a:r>
              <a:rPr lang="en-US"/>
              <a:t>At least one is a “write” instruction</a:t>
            </a:r>
          </a:p>
          <a:p>
            <a:endParaRPr lang="en-US"/>
          </a:p>
          <a:p>
            <a:r>
              <a:rPr lang="en-US"/>
              <a:t>Why do we care ?</a:t>
            </a:r>
          </a:p>
          <a:p>
            <a:pPr lvl="1"/>
            <a:r>
              <a:rPr lang="en-US"/>
              <a:t>If two read/write instructions don’t conflict, they can be “swapped” without any change in the final effect</a:t>
            </a:r>
          </a:p>
          <a:p>
            <a:pPr lvl="1"/>
            <a:r>
              <a:rPr lang="en-US"/>
              <a:t>However, if they conflict they CAN’T be swapped without changing the final effect</a:t>
            </a:r>
          </a:p>
        </p:txBody>
      </p:sp>
    </p:spTree>
    <p:extLst>
      <p:ext uri="{BB962C8B-B14F-4D97-AF65-F5344CB8AC3E}">
        <p14:creationId xmlns:p14="http://schemas.microsoft.com/office/powerpoint/2010/main" val="8273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6938" name="Group 10"/>
          <p:cNvGrpSpPr>
            <a:grpSpLocks/>
          </p:cNvGrpSpPr>
          <p:nvPr/>
        </p:nvGrpSpPr>
        <p:grpSpPr bwMode="auto">
          <a:xfrm>
            <a:off x="211138" y="942975"/>
            <a:ext cx="4051300" cy="4500563"/>
            <a:chOff x="600" y="846"/>
            <a:chExt cx="2552" cy="2835"/>
          </a:xfrm>
        </p:grpSpPr>
        <p:sp>
          <p:nvSpPr>
            <p:cNvPr id="636932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33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34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35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6939" name="Group 11"/>
          <p:cNvGrpSpPr>
            <a:grpSpLocks/>
          </p:cNvGrpSpPr>
          <p:nvPr/>
        </p:nvGrpSpPr>
        <p:grpSpPr bwMode="auto">
          <a:xfrm>
            <a:off x="4789488" y="949325"/>
            <a:ext cx="4051300" cy="4500563"/>
            <a:chOff x="600" y="846"/>
            <a:chExt cx="2552" cy="2835"/>
          </a:xfrm>
        </p:grpSpPr>
        <p:sp>
          <p:nvSpPr>
            <p:cNvPr id="636940" name="Text Box 12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endParaRPr lang="en-US" b="1"/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41" name="Text Box 13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42" name="Line 14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43" name="Line 15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6945" name="Text Box 17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6946" name="Text Box 18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6947" name="Text Box 19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6801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6" grpId="0"/>
      <p:bldP spid="6369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59459" name="Group 3"/>
          <p:cNvGrpSpPr>
            <a:grpSpLocks/>
          </p:cNvGrpSpPr>
          <p:nvPr/>
        </p:nvGrpSpPr>
        <p:grpSpPr bwMode="auto">
          <a:xfrm>
            <a:off x="211138" y="957263"/>
            <a:ext cx="4051300" cy="4500562"/>
            <a:chOff x="600" y="846"/>
            <a:chExt cx="2552" cy="2835"/>
          </a:xfrm>
        </p:grpSpPr>
        <p:sp>
          <p:nvSpPr>
            <p:cNvPr id="659460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1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2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463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464" name="Group 8"/>
          <p:cNvGrpSpPr>
            <a:grpSpLocks/>
          </p:cNvGrpSpPr>
          <p:nvPr/>
        </p:nvGrpSpPr>
        <p:grpSpPr bwMode="auto">
          <a:xfrm>
            <a:off x="4789488" y="963613"/>
            <a:ext cx="4051300" cy="4500562"/>
            <a:chOff x="600" y="846"/>
            <a:chExt cx="2552" cy="2835"/>
          </a:xfrm>
        </p:grpSpPr>
        <p:sp>
          <p:nvSpPr>
            <p:cNvPr id="659465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write(B)</a:t>
              </a:r>
            </a:p>
          </p:txBody>
        </p:sp>
        <p:sp>
          <p:nvSpPr>
            <p:cNvPr id="659466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endParaRPr lang="en-US"/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7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468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59470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55</a:t>
            </a:r>
          </a:p>
          <a:p>
            <a:endParaRPr lang="en-US"/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! ==</a:t>
            </a:r>
          </a:p>
        </p:txBody>
      </p:sp>
    </p:spTree>
    <p:extLst>
      <p:ext uri="{BB962C8B-B14F-4D97-AF65-F5344CB8AC3E}">
        <p14:creationId xmlns:p14="http://schemas.microsoft.com/office/powerpoint/2010/main" val="32884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0" grpId="0"/>
      <p:bldP spid="6594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Conflict-equivalent schedules:</a:t>
            </a:r>
          </a:p>
          <a:p>
            <a:pPr lvl="1"/>
            <a:r>
              <a:rPr lang="en-US"/>
              <a:t>If S can be transformed into S’ through a series of swaps, S and S’ are called </a:t>
            </a:r>
            <a:r>
              <a:rPr lang="en-US" i="1"/>
              <a:t>conflict-equivalent</a:t>
            </a:r>
          </a:p>
          <a:p>
            <a:pPr lvl="1"/>
            <a:r>
              <a:rPr lang="en-US" i="1"/>
              <a:t>conflict-equivalent guarantees same final effect on the database</a:t>
            </a:r>
          </a:p>
          <a:p>
            <a:endParaRPr lang="en-US"/>
          </a:p>
          <a:p>
            <a:r>
              <a:rPr lang="en-US"/>
              <a:t>A schedule S is conflict-serializable if it is conflict-equivalent to a serial schedule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7955" name="Group 3"/>
          <p:cNvGrpSpPr>
            <a:grpSpLocks/>
          </p:cNvGrpSpPr>
          <p:nvPr/>
        </p:nvGrpSpPr>
        <p:grpSpPr bwMode="auto">
          <a:xfrm>
            <a:off x="211138" y="871538"/>
            <a:ext cx="4051300" cy="4500562"/>
            <a:chOff x="600" y="846"/>
            <a:chExt cx="2552" cy="2835"/>
          </a:xfrm>
        </p:grpSpPr>
        <p:sp>
          <p:nvSpPr>
            <p:cNvPr id="637956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57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58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59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7960" name="Group 8"/>
          <p:cNvGrpSpPr>
            <a:grpSpLocks/>
          </p:cNvGrpSpPr>
          <p:nvPr/>
        </p:nvGrpSpPr>
        <p:grpSpPr bwMode="auto">
          <a:xfrm>
            <a:off x="4789488" y="877888"/>
            <a:ext cx="4051300" cy="4500562"/>
            <a:chOff x="600" y="846"/>
            <a:chExt cx="2552" cy="2835"/>
          </a:xfrm>
        </p:grpSpPr>
        <p:sp>
          <p:nvSpPr>
            <p:cNvPr id="637961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B=B+50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/>
                <a:t>write(B)</a:t>
              </a:r>
            </a:p>
          </p:txBody>
        </p:sp>
        <p:sp>
          <p:nvSpPr>
            <p:cNvPr id="637962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endParaRPr lang="en-US"/>
            </a:p>
            <a:p>
              <a:endParaRPr lang="en-US"/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63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64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7966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6054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6" grpId="0"/>
      <p:bldP spid="6379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8979" name="Group 3"/>
          <p:cNvGrpSpPr>
            <a:grpSpLocks/>
          </p:cNvGrpSpPr>
          <p:nvPr/>
        </p:nvGrpSpPr>
        <p:grpSpPr bwMode="auto">
          <a:xfrm>
            <a:off x="211138" y="914400"/>
            <a:ext cx="4051300" cy="4500563"/>
            <a:chOff x="600" y="846"/>
            <a:chExt cx="2552" cy="2835"/>
          </a:xfrm>
        </p:grpSpPr>
        <p:sp>
          <p:nvSpPr>
            <p:cNvPr id="638980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1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2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83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984" name="Group 8"/>
          <p:cNvGrpSpPr>
            <a:grpSpLocks/>
          </p:cNvGrpSpPr>
          <p:nvPr/>
        </p:nvGrpSpPr>
        <p:grpSpPr bwMode="auto">
          <a:xfrm>
            <a:off x="4789488" y="920750"/>
            <a:ext cx="4051300" cy="4500563"/>
            <a:chOff x="600" y="846"/>
            <a:chExt cx="2552" cy="2835"/>
          </a:xfrm>
        </p:grpSpPr>
        <p:sp>
          <p:nvSpPr>
            <p:cNvPr id="638985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B=B+50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write(B)</a:t>
              </a:r>
            </a:p>
          </p:txBody>
        </p:sp>
        <p:sp>
          <p:nvSpPr>
            <p:cNvPr id="638986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904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 b="1">
                  <a:solidFill>
                    <a:schemeClr val="tx2"/>
                  </a:solidFill>
                </a:rPr>
                <a:t>read(A)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tmp = A*0.1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A = A – tmp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7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88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8989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8990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8991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1858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0" grpId="0"/>
      <p:bldP spid="6389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Transaction Concept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86637" cy="48672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A </a:t>
            </a:r>
            <a:r>
              <a:rPr lang="en-US" b="1">
                <a:solidFill>
                  <a:srgbClr val="000099"/>
                </a:solidFill>
                <a:latin typeface="Helvetica" charset="0"/>
              </a:rPr>
              <a:t>transaction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is a </a:t>
            </a:r>
            <a:r>
              <a:rPr lang="en-US" i="1">
                <a:latin typeface="Helvetica" charset="0"/>
              </a:rPr>
              <a:t>unit </a:t>
            </a:r>
            <a:r>
              <a:rPr lang="en-US">
                <a:latin typeface="Helvetica" charset="0"/>
              </a:rPr>
              <a:t>of program execution that accesses and  possibly updates various data items.</a:t>
            </a:r>
          </a:p>
          <a:p>
            <a:r>
              <a:rPr lang="en-US">
                <a:latin typeface="Helvetica" charset="0"/>
              </a:rPr>
              <a:t>E.g. transaction to transfer $50 from account A to account B: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1.	</a:t>
            </a:r>
            <a:r>
              <a:rPr lang="en-US" sz="1600" b="1">
                <a:latin typeface="Helvetica" charset="0"/>
                <a:ea typeface="ＭＳ Ｐゴシック" charset="0"/>
              </a:rPr>
              <a:t>read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2.	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 := </a:t>
            </a:r>
            <a:r>
              <a:rPr lang="en-US" sz="1600" i="1">
                <a:latin typeface="Helvetica" charset="0"/>
                <a:ea typeface="ＭＳ Ｐゴシック" charset="0"/>
              </a:rPr>
              <a:t>A – </a:t>
            </a:r>
            <a:r>
              <a:rPr lang="en-US" sz="1600">
                <a:latin typeface="Helvetica" charset="0"/>
                <a:ea typeface="ＭＳ Ｐゴシック" charset="0"/>
              </a:rPr>
              <a:t>50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3.	</a:t>
            </a:r>
            <a:r>
              <a:rPr lang="en-US" sz="1600" b="1">
                <a:latin typeface="Helvetica" charset="0"/>
                <a:ea typeface="ＭＳ Ｐゴシック" charset="0"/>
              </a:rPr>
              <a:t>write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4.	</a:t>
            </a:r>
            <a:r>
              <a:rPr lang="en-US" sz="1600" b="1">
                <a:latin typeface="Helvetica" charset="0"/>
                <a:ea typeface="ＭＳ Ｐゴシック" charset="0"/>
              </a:rPr>
              <a:t>read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B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5.	</a:t>
            </a:r>
            <a:r>
              <a:rPr lang="en-US" sz="1600" i="1">
                <a:latin typeface="Helvetica" charset="0"/>
                <a:ea typeface="ＭＳ Ｐゴシック" charset="0"/>
              </a:rPr>
              <a:t>B</a:t>
            </a:r>
            <a:r>
              <a:rPr lang="en-US" sz="1600">
                <a:latin typeface="Helvetica" charset="0"/>
                <a:ea typeface="ＭＳ Ｐゴシック" charset="0"/>
              </a:rPr>
              <a:t> := </a:t>
            </a:r>
            <a:r>
              <a:rPr lang="en-US" sz="1600" i="1">
                <a:latin typeface="Helvetica" charset="0"/>
                <a:ea typeface="ＭＳ Ｐゴシック" charset="0"/>
              </a:rPr>
              <a:t>B + </a:t>
            </a:r>
            <a:r>
              <a:rPr lang="en-US" sz="1600">
                <a:latin typeface="Helvetica" charset="0"/>
                <a:ea typeface="ＭＳ Ｐゴシック" charset="0"/>
              </a:rPr>
              <a:t>50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6.	</a:t>
            </a:r>
            <a:r>
              <a:rPr lang="en-US" sz="1600" b="1">
                <a:latin typeface="Helvetica" charset="0"/>
                <a:ea typeface="ＭＳ Ｐゴシック" charset="0"/>
              </a:rPr>
              <a:t>write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B)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</a:rPr>
              <a:t>Two main issues to deal with: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Failures of various kinds, such as hardware failures and system crashes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6826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5725"/>
            <a:ext cx="8077200" cy="609600"/>
          </a:xfrm>
        </p:spPr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731838"/>
            <a:ext cx="6724650" cy="655637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                 A “bad” schedule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987425" y="1343025"/>
            <a:ext cx="1143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  <a:p>
            <a:r>
              <a:rPr lang="en-US"/>
              <a:t>read(A)</a:t>
            </a:r>
          </a:p>
          <a:p>
            <a:r>
              <a:rPr lang="en-US"/>
              <a:t>A = A -50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write(A)</a:t>
            </a:r>
          </a:p>
          <a:p>
            <a:r>
              <a:rPr lang="en-US"/>
              <a:t>read(B)</a:t>
            </a:r>
          </a:p>
          <a:p>
            <a:r>
              <a:rPr lang="en-US"/>
              <a:t>B=B+50</a:t>
            </a:r>
          </a:p>
          <a:p>
            <a:r>
              <a:rPr lang="en-US"/>
              <a:t>write(B)</a:t>
            </a: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read(A)</a:t>
            </a:r>
          </a:p>
          <a:p>
            <a:r>
              <a:rPr lang="en-US"/>
              <a:t>tmp = A*0.1</a:t>
            </a:r>
          </a:p>
          <a:p>
            <a:r>
              <a:rPr lang="en-US"/>
              <a:t>A = A – tmp</a:t>
            </a:r>
          </a:p>
          <a:p>
            <a:r>
              <a:rPr lang="en-US"/>
              <a:t>write(A)</a:t>
            </a:r>
          </a:p>
          <a:p>
            <a:r>
              <a:rPr lang="en-US"/>
              <a:t>read(B)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 = B+ tmp</a:t>
            </a:r>
          </a:p>
          <a:p>
            <a:r>
              <a:rPr lang="en-US"/>
              <a:t>write(B)</a:t>
            </a:r>
          </a:p>
        </p:txBody>
      </p:sp>
      <p:sp>
        <p:nvSpPr>
          <p:cNvPr id="640009" name="Line 9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0" name="Line 10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2" name="Oval 12"/>
          <p:cNvSpPr>
            <a:spLocks noChangeArrowheads="1"/>
          </p:cNvSpPr>
          <p:nvPr/>
        </p:nvSpPr>
        <p:spPr bwMode="auto">
          <a:xfrm>
            <a:off x="2554288" y="1858963"/>
            <a:ext cx="2003425" cy="21050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3" name="Oval 13"/>
          <p:cNvSpPr>
            <a:spLocks noChangeArrowheads="1"/>
          </p:cNvSpPr>
          <p:nvPr/>
        </p:nvSpPr>
        <p:spPr bwMode="auto">
          <a:xfrm>
            <a:off x="501650" y="3432175"/>
            <a:ext cx="2003425" cy="21050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87363" y="33147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4356100" y="18843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5611813" y="1765300"/>
            <a:ext cx="3268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Can’t move Y below X</a:t>
            </a:r>
          </a:p>
          <a:p>
            <a:r>
              <a:rPr lang="en-US"/>
              <a:t>    read(B) and write(B) conflict</a:t>
            </a:r>
          </a:p>
        </p:txBody>
      </p:sp>
      <p:sp>
        <p:nvSpPr>
          <p:cNvPr id="640017" name="Text Box 17"/>
          <p:cNvSpPr txBox="1">
            <a:spLocks noChangeArrowheads="1"/>
          </p:cNvSpPr>
          <p:nvPr/>
        </p:nvSpPr>
        <p:spPr bwMode="auto">
          <a:xfrm>
            <a:off x="5546725" y="3136900"/>
            <a:ext cx="3294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Other options don’t work either</a:t>
            </a: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5554663" y="4537075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So: Not Conflict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9118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7" grpId="0"/>
      <p:bldP spid="640017" grpId="1"/>
      <p:bldP spid="640018" grpId="0"/>
      <p:bldP spid="6400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conflict-serializability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schedule, determine if it is conflict-serializable</a:t>
            </a:r>
          </a:p>
          <a:p>
            <a:endParaRPr lang="en-US"/>
          </a:p>
          <a:p>
            <a:r>
              <a:rPr lang="en-US"/>
              <a:t>Draw a </a:t>
            </a:r>
            <a:r>
              <a:rPr lang="en-US" i="1"/>
              <a:t>precedence-graph </a:t>
            </a:r>
            <a:r>
              <a:rPr lang="en-US"/>
              <a:t>over the transactions</a:t>
            </a:r>
          </a:p>
          <a:p>
            <a:pPr lvl="1"/>
            <a:r>
              <a:rPr lang="en-US"/>
              <a:t>A directed edge from T1 and T2, if they have conflicting instructions, and T1’s conflicting instruction comes first</a:t>
            </a:r>
          </a:p>
          <a:p>
            <a:endParaRPr lang="en-US"/>
          </a:p>
          <a:p>
            <a:r>
              <a:rPr lang="en-US"/>
              <a:t>If there is a cycle in the graph, not conflict-serializable</a:t>
            </a:r>
          </a:p>
          <a:p>
            <a:pPr lvl="1"/>
            <a:r>
              <a:rPr lang="en-US"/>
              <a:t>Can be checked in at most </a:t>
            </a:r>
            <a:r>
              <a:rPr lang="en-US" i="1"/>
              <a:t>O(n+e)</a:t>
            </a:r>
            <a:r>
              <a:rPr lang="en-US"/>
              <a:t> time, where </a:t>
            </a:r>
            <a:r>
              <a:rPr lang="en-US" i="1"/>
              <a:t>n</a:t>
            </a:r>
            <a:r>
              <a:rPr lang="en-US"/>
              <a:t> is the number of vertices, and </a:t>
            </a:r>
            <a:r>
              <a:rPr lang="en-US" i="1"/>
              <a:t>e </a:t>
            </a:r>
            <a:r>
              <a:rPr lang="en-US"/>
              <a:t>is the number of edges </a:t>
            </a:r>
          </a:p>
          <a:p>
            <a:r>
              <a:rPr lang="en-US"/>
              <a:t>If there is none, conflict-serializable</a:t>
            </a:r>
          </a:p>
          <a:p>
            <a:endParaRPr lang="en-US"/>
          </a:p>
          <a:p>
            <a:r>
              <a:rPr lang="en-US"/>
              <a:t>Testing for view-serializability is NP-hard.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 Schedule (Schedule A) + Precedence Graph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	</a:t>
            </a:r>
            <a:r>
              <a:rPr lang="en-US" sz="1800" i="1"/>
              <a:t>T</a:t>
            </a:r>
            <a:r>
              <a:rPr lang="en-US" sz="1800" baseline="-25000"/>
              <a:t>1		 </a:t>
            </a:r>
            <a:r>
              <a:rPr lang="en-US" sz="1800" i="1"/>
              <a:t>T</a:t>
            </a:r>
            <a:r>
              <a:rPr lang="en-US" sz="1800" baseline="-25000"/>
              <a:t>2		 </a:t>
            </a:r>
            <a:r>
              <a:rPr lang="en-US" sz="1800" i="1"/>
              <a:t>T</a:t>
            </a:r>
            <a:r>
              <a:rPr lang="en-US" sz="1800" baseline="-25000"/>
              <a:t>3		 </a:t>
            </a:r>
            <a:r>
              <a:rPr lang="en-US" sz="1800" i="1"/>
              <a:t>T</a:t>
            </a:r>
            <a:r>
              <a:rPr lang="en-US" sz="1800" baseline="-25000"/>
              <a:t>4		 </a:t>
            </a:r>
            <a:r>
              <a:rPr lang="en-US" sz="1800" i="1"/>
              <a:t>T</a:t>
            </a:r>
            <a:r>
              <a:rPr lang="en-US" sz="1800" baseline="-25000"/>
              <a:t>5</a:t>
            </a:r>
            <a:br>
              <a:rPr lang="en-US" sz="1800"/>
            </a:br>
            <a:r>
              <a:rPr lang="en-US" sz="1800"/>
              <a:t>		read(X)</a:t>
            </a:r>
            <a:br>
              <a:rPr lang="en-US" sz="1800"/>
            </a:br>
            <a:r>
              <a:rPr lang="en-US" sz="1800"/>
              <a:t>read(Y)</a:t>
            </a:r>
            <a:br>
              <a:rPr lang="en-US" sz="1800"/>
            </a:br>
            <a:r>
              <a:rPr lang="en-US" sz="1800"/>
              <a:t>read(Z)</a:t>
            </a:r>
            <a:br>
              <a:rPr lang="en-US" sz="1800"/>
            </a:br>
            <a:r>
              <a:rPr lang="en-US" sz="1800"/>
              <a:t>								read(V)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read(Y)</a:t>
            </a:r>
            <a:br>
              <a:rPr lang="en-US" sz="1800"/>
            </a:br>
            <a:r>
              <a:rPr lang="en-US" sz="1800"/>
              <a:t>		write(Y)</a:t>
            </a:r>
            <a:br>
              <a:rPr lang="en-US" sz="1800"/>
            </a:br>
            <a:r>
              <a:rPr lang="en-US" sz="1800"/>
              <a:t>				write(Z)</a:t>
            </a:r>
            <a:br>
              <a:rPr lang="en-US" sz="1800"/>
            </a:b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						read(Y)</a:t>
            </a:r>
            <a:br>
              <a:rPr lang="en-US" sz="1800"/>
            </a:br>
            <a:r>
              <a:rPr lang="en-US" sz="1800"/>
              <a:t>						write(Y)</a:t>
            </a:r>
            <a:br>
              <a:rPr lang="en-US" sz="1800"/>
            </a:br>
            <a:r>
              <a:rPr lang="en-US" sz="1800"/>
              <a:t>						read(Z)</a:t>
            </a:r>
            <a:br>
              <a:rPr lang="en-US" sz="1800"/>
            </a:br>
            <a:r>
              <a:rPr lang="en-US" sz="180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write(U)</a:t>
            </a:r>
            <a:endParaRPr lang="en-US" sz="1800" baseline="-25000"/>
          </a:p>
        </p:txBody>
      </p:sp>
      <p:grpSp>
        <p:nvGrpSpPr>
          <p:cNvPr id="664580" name="Group 4"/>
          <p:cNvGrpSpPr>
            <a:grpSpLocks/>
          </p:cNvGrpSpPr>
          <p:nvPr/>
        </p:nvGrpSpPr>
        <p:grpSpPr bwMode="auto">
          <a:xfrm>
            <a:off x="947738" y="1074738"/>
            <a:ext cx="5443537" cy="4806950"/>
            <a:chOff x="997" y="485"/>
            <a:chExt cx="3429" cy="3028"/>
          </a:xfrm>
        </p:grpSpPr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4582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6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7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8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4589" name="Group 1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1833" y="1184"/>
            <a:chExt cx="1750" cy="1804"/>
          </a:xfrm>
        </p:grpSpPr>
        <p:sp>
          <p:nvSpPr>
            <p:cNvPr id="664590" name="Text Box 14"/>
            <p:cNvSpPr txBox="1">
              <a:spLocks noChangeArrowheads="1"/>
            </p:cNvSpPr>
            <p:nvPr/>
          </p:nvSpPr>
          <p:spPr bwMode="auto">
            <a:xfrm>
              <a:off x="2003" y="2617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3</a:t>
              </a:r>
              <a:endParaRPr lang="en-US" sz="2400" i="1"/>
            </a:p>
          </p:txBody>
        </p:sp>
        <p:sp>
          <p:nvSpPr>
            <p:cNvPr id="664591" name="Arc 15"/>
            <p:cNvSpPr>
              <a:spLocks/>
            </p:cNvSpPr>
            <p:nvPr/>
          </p:nvSpPr>
          <p:spPr bwMode="auto">
            <a:xfrm rot="10800000">
              <a:off x="2309" y="2688"/>
              <a:ext cx="991" cy="300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6403"/>
                <a:gd name="T1" fmla="*/ 14914 h 21600"/>
                <a:gd name="T2" fmla="*/ 36403 w 36403"/>
                <a:gd name="T3" fmla="*/ 6941 h 21600"/>
                <a:gd name="T4" fmla="*/ 20539 w 364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592" name="Text Box 16"/>
            <p:cNvSpPr txBox="1">
              <a:spLocks noChangeArrowheads="1"/>
            </p:cNvSpPr>
            <p:nvPr/>
          </p:nvSpPr>
          <p:spPr bwMode="auto">
            <a:xfrm>
              <a:off x="3235" y="2504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4</a:t>
              </a:r>
              <a:endParaRPr lang="en-US" sz="2400" i="1"/>
            </a:p>
          </p:txBody>
        </p:sp>
        <p:sp>
          <p:nvSpPr>
            <p:cNvPr id="664593" name="Text Box 17"/>
            <p:cNvSpPr txBox="1">
              <a:spLocks noChangeArrowheads="1"/>
            </p:cNvSpPr>
            <p:nvPr/>
          </p:nvSpPr>
          <p:spPr bwMode="auto">
            <a:xfrm>
              <a:off x="1855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1</a:t>
              </a:r>
              <a:endParaRPr lang="en-US" sz="2400" i="1"/>
            </a:p>
          </p:txBody>
        </p:sp>
        <p:sp>
          <p:nvSpPr>
            <p:cNvPr id="664594" name="Arc 18"/>
            <p:cNvSpPr>
              <a:spLocks/>
            </p:cNvSpPr>
            <p:nvPr/>
          </p:nvSpPr>
          <p:spPr bwMode="auto">
            <a:xfrm rot="16200000" flipV="1">
              <a:off x="2929" y="1865"/>
              <a:ext cx="923" cy="352"/>
            </a:xfrm>
            <a:custGeom>
              <a:avLst/>
              <a:gdLst>
                <a:gd name="G0" fmla="+- 17210 0 0"/>
                <a:gd name="G1" fmla="+- 21600 0 0"/>
                <a:gd name="G2" fmla="+- 21600 0 0"/>
                <a:gd name="T0" fmla="*/ 0 w 33913"/>
                <a:gd name="T1" fmla="*/ 8547 h 21600"/>
                <a:gd name="T2" fmla="*/ 33913 w 33913"/>
                <a:gd name="T3" fmla="*/ 7904 h 21600"/>
                <a:gd name="T4" fmla="*/ 17210 w 339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r"/>
              <a:endParaRPr lang="en-US" sz="1600"/>
            </a:p>
          </p:txBody>
        </p:sp>
        <p:sp>
          <p:nvSpPr>
            <p:cNvPr id="664595" name="Text Box 19"/>
            <p:cNvSpPr txBox="1">
              <a:spLocks noChangeArrowheads="1"/>
            </p:cNvSpPr>
            <p:nvPr/>
          </p:nvSpPr>
          <p:spPr bwMode="auto">
            <a:xfrm>
              <a:off x="3186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2</a:t>
              </a:r>
              <a:endParaRPr lang="en-US" sz="2400" i="1"/>
            </a:p>
          </p:txBody>
        </p:sp>
        <p:sp>
          <p:nvSpPr>
            <p:cNvPr id="664596" name="Arc 20"/>
            <p:cNvSpPr>
              <a:spLocks/>
            </p:cNvSpPr>
            <p:nvPr/>
          </p:nvSpPr>
          <p:spPr bwMode="auto">
            <a:xfrm rot="10800000" flipV="1">
              <a:off x="2142" y="1184"/>
              <a:ext cx="1081" cy="345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9702"/>
                <a:gd name="T1" fmla="*/ 14914 h 21600"/>
                <a:gd name="T2" fmla="*/ 39702 w 39702"/>
                <a:gd name="T3" fmla="*/ 11633 h 21600"/>
                <a:gd name="T4" fmla="*/ 20539 w 39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597" name="Arc 21"/>
            <p:cNvSpPr>
              <a:spLocks/>
            </p:cNvSpPr>
            <p:nvPr/>
          </p:nvSpPr>
          <p:spPr bwMode="auto">
            <a:xfrm rot="16200000">
              <a:off x="1397" y="1944"/>
              <a:ext cx="1151" cy="2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2266"/>
                <a:gd name="T1" fmla="*/ 22982 h 22982"/>
                <a:gd name="T2" fmla="*/ 42266 w 42266"/>
                <a:gd name="T3" fmla="*/ 15316 h 22982"/>
                <a:gd name="T4" fmla="*/ 21600 w 42266"/>
                <a:gd name="T5" fmla="*/ 21600 h 2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6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View Serializability;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93048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14.6 (last paragraph), 14.7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View serializability</a:t>
            </a:r>
          </a:p>
          <a:p>
            <a:pPr lvl="1"/>
            <a:r>
              <a:rPr lang="en-US" sz="2400" dirty="0">
                <a:latin typeface="Calibri" charset="0"/>
              </a:rPr>
              <a:t>Recoverability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View Serializability;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6459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/>
              <a:t>In essence, following set of instructions is not conflict-serializable: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2"/>
          <a:srcRect l="850" t="16997" r="850" b="16997"/>
          <a:stretch>
            <a:fillRect/>
          </a:stretch>
        </p:blipFill>
        <p:spPr bwMode="auto">
          <a:xfrm>
            <a:off x="3092450" y="2128838"/>
            <a:ext cx="2913063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0702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View-Serializability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Similarly, following not conflict-serializable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BUT, it is serializable</a:t>
            </a:r>
          </a:p>
          <a:p>
            <a:pPr lvl="1">
              <a:lnSpc>
                <a:spcPct val="90000"/>
              </a:lnSpc>
            </a:pPr>
            <a:r>
              <a:rPr lang="en-US"/>
              <a:t>Intuitively, this is because the </a:t>
            </a:r>
            <a:r>
              <a:rPr lang="en-US" i="1"/>
              <a:t>conflicting write instructions </a:t>
            </a:r>
            <a:r>
              <a:rPr lang="en-US"/>
              <a:t>don’t matter</a:t>
            </a:r>
          </a:p>
          <a:p>
            <a:pPr lvl="1">
              <a:lnSpc>
                <a:spcPct val="90000"/>
              </a:lnSpc>
            </a:pPr>
            <a:r>
              <a:rPr lang="en-US"/>
              <a:t>The final write is the only one that matters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View-serializability allows these</a:t>
            </a:r>
          </a:p>
          <a:p>
            <a:pPr lvl="1">
              <a:lnSpc>
                <a:spcPct val="90000"/>
              </a:lnSpc>
            </a:pPr>
            <a:r>
              <a:rPr lang="en-US"/>
              <a:t>Read up</a:t>
            </a:r>
          </a:p>
        </p:txBody>
      </p:sp>
      <p:pic>
        <p:nvPicPr>
          <p:cNvPr id="661509" name="Picture 5"/>
          <p:cNvPicPr>
            <a:picLocks noChangeAspect="1" noChangeArrowheads="1"/>
          </p:cNvPicPr>
          <p:nvPr/>
        </p:nvPicPr>
        <p:blipFill>
          <a:blip r:embed="rId2"/>
          <a:srcRect l="677" t="21687" r="1129" b="22891"/>
          <a:stretch>
            <a:fillRect/>
          </a:stretch>
        </p:blipFill>
        <p:spPr bwMode="auto">
          <a:xfrm>
            <a:off x="2836863" y="178593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5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notions of serializability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4525963"/>
            <a:ext cx="7848600" cy="1871662"/>
          </a:xfrm>
        </p:spPr>
        <p:txBody>
          <a:bodyPr/>
          <a:lstStyle/>
          <a:p>
            <a:r>
              <a:rPr lang="en-US"/>
              <a:t>Not conflict-serializable or view-serializable, but serializable</a:t>
            </a:r>
          </a:p>
          <a:p>
            <a:r>
              <a:rPr lang="en-US"/>
              <a:t>Mainly because of the +/- only operations</a:t>
            </a:r>
          </a:p>
          <a:p>
            <a:pPr lvl="1"/>
            <a:r>
              <a:rPr lang="en-US"/>
              <a:t>Requires analysis of the actual operations, not just read/write operations</a:t>
            </a:r>
          </a:p>
          <a:p>
            <a:r>
              <a:rPr lang="en-US"/>
              <a:t>Most high-performance transaction systems will allow these</a:t>
            </a:r>
          </a:p>
        </p:txBody>
      </p:sp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2"/>
          <a:srcRect l="21576" t="548" r="21986" b="1096"/>
          <a:stretch>
            <a:fillRect/>
          </a:stretch>
        </p:blipFill>
        <p:spPr bwMode="auto">
          <a:xfrm>
            <a:off x="2951163" y="881063"/>
            <a:ext cx="2638425" cy="3449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854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4540250" cy="4876800"/>
          </a:xfrm>
        </p:spPr>
        <p:txBody>
          <a:bodyPr/>
          <a:lstStyle/>
          <a:p>
            <a:r>
              <a:rPr lang="en-US"/>
              <a:t>Serializability is good for consistency</a:t>
            </a:r>
          </a:p>
          <a:p>
            <a:endParaRPr lang="en-US"/>
          </a:p>
          <a:p>
            <a:r>
              <a:rPr lang="en-US"/>
              <a:t>But what if transactions fail ?</a:t>
            </a:r>
          </a:p>
          <a:p>
            <a:pPr lvl="1"/>
            <a:r>
              <a:rPr lang="en-US"/>
              <a:t>T2 has already committed</a:t>
            </a:r>
          </a:p>
          <a:p>
            <a:pPr lvl="2"/>
            <a:r>
              <a:rPr lang="en-US"/>
              <a:t>A user might have been notified</a:t>
            </a:r>
          </a:p>
          <a:p>
            <a:pPr lvl="1"/>
            <a:r>
              <a:rPr lang="en-US"/>
              <a:t>Now T1 abort creates a problem</a:t>
            </a:r>
          </a:p>
          <a:p>
            <a:pPr lvl="2"/>
            <a:r>
              <a:rPr lang="en-US"/>
              <a:t>T2 has seen its effect, so just aborting T1 is not enough. T2 must be aborted as well (and possibly restarted)</a:t>
            </a:r>
          </a:p>
          <a:p>
            <a:pPr lvl="2"/>
            <a:r>
              <a:rPr lang="en-US"/>
              <a:t>But T2 is </a:t>
            </a:r>
            <a:r>
              <a:rPr lang="en-US" i="1"/>
              <a:t>committed</a:t>
            </a:r>
            <a:endParaRPr lang="en-US"/>
          </a:p>
        </p:txBody>
      </p:sp>
      <p:grpSp>
        <p:nvGrpSpPr>
          <p:cNvPr id="667657" name="Group 9"/>
          <p:cNvGrpSpPr>
            <a:grpSpLocks/>
          </p:cNvGrpSpPr>
          <p:nvPr/>
        </p:nvGrpSpPr>
        <p:grpSpPr bwMode="auto">
          <a:xfrm>
            <a:off x="5614988" y="2032000"/>
            <a:ext cx="4051300" cy="4232275"/>
            <a:chOff x="3208" y="1243"/>
            <a:chExt cx="2552" cy="2666"/>
          </a:xfrm>
        </p:grpSpPr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3230" y="1243"/>
              <a:ext cx="720" cy="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  <a:p>
              <a:r>
                <a:rPr lang="en-US"/>
                <a:t>ABORT</a:t>
              </a:r>
            </a:p>
          </p:txBody>
        </p:sp>
        <p:sp>
          <p:nvSpPr>
            <p:cNvPr id="667654" name="Text Box 6"/>
            <p:cNvSpPr txBox="1">
              <a:spLocks noChangeArrowheads="1"/>
            </p:cNvSpPr>
            <p:nvPr/>
          </p:nvSpPr>
          <p:spPr bwMode="auto">
            <a:xfrm>
              <a:off x="4473" y="1252"/>
              <a:ext cx="872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r>
                <a:rPr lang="en-US"/>
                <a:t>COMMIT</a:t>
              </a:r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3208" y="1443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656" name="Line 8"/>
            <p:cNvSpPr>
              <a:spLocks noChangeShapeType="1"/>
            </p:cNvSpPr>
            <p:nvPr/>
          </p:nvSpPr>
          <p:spPr bwMode="auto">
            <a:xfrm>
              <a:off x="4291" y="1317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0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Recoverable schedule: If T1 has read something T2 has written, T2 must commit before T1</a:t>
            </a:r>
          </a:p>
          <a:p>
            <a:pPr lvl="1"/>
            <a:r>
              <a:rPr lang="en-US"/>
              <a:t>Otherwise, if T1 commits, and T2 aborts, we have a problem</a:t>
            </a:r>
          </a:p>
          <a:p>
            <a:endParaRPr lang="en-US"/>
          </a:p>
          <a:p>
            <a:r>
              <a:rPr lang="en-US"/>
              <a:t>Cascading rollbacks: If T10 aborts, T11 must abort, and hence T12 must abort and so on.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/>
          <a:srcRect l="450" t="9593" r="674" b="9593"/>
          <a:stretch>
            <a:fillRect/>
          </a:stretch>
        </p:blipFill>
        <p:spPr bwMode="auto">
          <a:xfrm>
            <a:off x="2568575" y="3802063"/>
            <a:ext cx="3711575" cy="2276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87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i="1" u="sng" dirty="0"/>
              <a:t>Transaction</a:t>
            </a:r>
            <a:r>
              <a:rPr lang="en-US" dirty="0"/>
              <a:t>: A sequence of database actions enclosed within special tags</a:t>
            </a:r>
          </a:p>
          <a:p>
            <a:pPr>
              <a:lnSpc>
                <a:spcPct val="110000"/>
              </a:lnSpc>
            </a:pPr>
            <a:r>
              <a:rPr lang="en-US" dirty="0"/>
              <a:t>Properties: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A</a:t>
            </a:r>
            <a:r>
              <a:rPr lang="en-US" b="1" i="1" u="sng" dirty="0"/>
              <a:t>tomicity</a:t>
            </a:r>
            <a:r>
              <a:rPr lang="en-US" dirty="0"/>
              <a:t>: Entire transaction or nothing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C</a:t>
            </a:r>
            <a:r>
              <a:rPr lang="en-US" b="1" i="1" u="sng" dirty="0"/>
              <a:t>onsistency</a:t>
            </a:r>
            <a:r>
              <a:rPr lang="en-US" dirty="0"/>
              <a:t>: Transaction, executed completely, takes database from one consistent state to another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I</a:t>
            </a:r>
            <a:r>
              <a:rPr lang="en-US" b="1" i="1" u="sng" dirty="0"/>
              <a:t>solation</a:t>
            </a:r>
            <a:r>
              <a:rPr lang="en-US" dirty="0"/>
              <a:t>: Concurrent transactions </a:t>
            </a:r>
            <a:r>
              <a:rPr lang="en-US" i="1" u="sng" dirty="0"/>
              <a:t>appear</a:t>
            </a:r>
            <a:r>
              <a:rPr lang="en-US" dirty="0"/>
              <a:t> to run in isolation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D</a:t>
            </a:r>
            <a:r>
              <a:rPr lang="en-US" b="1" i="1" u="sng" dirty="0"/>
              <a:t>urability</a:t>
            </a:r>
            <a:r>
              <a:rPr lang="en-US" dirty="0"/>
              <a:t>: Effects of committed transactions are not lost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Consistency: Transaction programmer needs to guarantee that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DBMS can do a few things, e.g., enforce constraints on the data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Rest: DBMS guarantees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6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Dirty read</a:t>
            </a:r>
            <a:r>
              <a:rPr lang="en-US" dirty="0"/>
              <a:t>: Reading a value written by a transaction that hasn’t committed yet</a:t>
            </a:r>
          </a:p>
          <a:p>
            <a:endParaRPr lang="en-US" dirty="0"/>
          </a:p>
          <a:p>
            <a:r>
              <a:rPr lang="en-US" dirty="0" err="1"/>
              <a:t>Cascadeless</a:t>
            </a:r>
            <a:r>
              <a:rPr lang="en-US" dirty="0"/>
              <a:t> schedules:</a:t>
            </a:r>
          </a:p>
          <a:p>
            <a:pPr lvl="1"/>
            <a:r>
              <a:rPr lang="en-US" dirty="0"/>
              <a:t>A transaction only reads </a:t>
            </a:r>
            <a:r>
              <a:rPr lang="en-US" i="1" dirty="0"/>
              <a:t>committed </a:t>
            </a:r>
            <a:r>
              <a:rPr lang="en-US" dirty="0"/>
              <a:t>values.</a:t>
            </a:r>
          </a:p>
          <a:p>
            <a:pPr lvl="1"/>
            <a:r>
              <a:rPr lang="en-US" dirty="0"/>
              <a:t>So if T1 has written A, but not committed it, T2 can’t read it.</a:t>
            </a:r>
          </a:p>
          <a:p>
            <a:pPr lvl="2"/>
            <a:r>
              <a:rPr lang="en-US" i="1" dirty="0"/>
              <a:t>No dirty reads</a:t>
            </a:r>
          </a:p>
          <a:p>
            <a:pPr lvl="2"/>
            <a:endParaRPr lang="en-US" i="1" dirty="0"/>
          </a:p>
          <a:p>
            <a:r>
              <a:rPr lang="en-US" dirty="0" err="1"/>
              <a:t>Cascadeless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 No cascading rollbacks</a:t>
            </a:r>
          </a:p>
          <a:p>
            <a:pPr lvl="1"/>
            <a:r>
              <a:rPr lang="en-US" dirty="0"/>
              <a:t>That’s good</a:t>
            </a:r>
          </a:p>
          <a:p>
            <a:pPr lvl="1"/>
            <a:r>
              <a:rPr lang="en-US" dirty="0"/>
              <a:t>We will try to guarantee that as well</a:t>
            </a:r>
          </a:p>
        </p:txBody>
      </p:sp>
    </p:spTree>
    <p:extLst>
      <p:ext uri="{BB962C8B-B14F-4D97-AF65-F5344CB8AC3E}">
        <p14:creationId xmlns:p14="http://schemas.microsoft.com/office/powerpoint/2010/main" val="30963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far…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discussed:</a:t>
            </a:r>
          </a:p>
          <a:p>
            <a:pPr lvl="1"/>
            <a:r>
              <a:rPr lang="en-US"/>
              <a:t>Serial schedules, serializability</a:t>
            </a:r>
          </a:p>
          <a:p>
            <a:pPr lvl="1"/>
            <a:r>
              <a:rPr lang="en-US"/>
              <a:t>Conflict-serializability, view-serializability</a:t>
            </a:r>
          </a:p>
          <a:p>
            <a:pPr lvl="1"/>
            <a:r>
              <a:rPr lang="en-US"/>
              <a:t>How to check for conflict-serializability</a:t>
            </a:r>
          </a:p>
          <a:p>
            <a:pPr lvl="1"/>
            <a:r>
              <a:rPr lang="en-US"/>
              <a:t>Recoverability, cascade-less schedules</a:t>
            </a:r>
          </a:p>
          <a:p>
            <a:pPr lvl="1"/>
            <a:endParaRPr lang="en-US"/>
          </a:p>
          <a:p>
            <a:r>
              <a:rPr lang="en-US"/>
              <a:t>We haven’t discussed:</a:t>
            </a:r>
          </a:p>
          <a:p>
            <a:pPr lvl="1"/>
            <a:r>
              <a:rPr lang="en-US"/>
              <a:t>How to guarantee serializability ?</a:t>
            </a:r>
          </a:p>
          <a:p>
            <a:pPr lvl="2"/>
            <a:r>
              <a:rPr lang="en-US"/>
              <a:t>Allowing transactions to run, and then aborting them if the schedules wasn’t serializable is clearly not the way to go</a:t>
            </a:r>
          </a:p>
          <a:p>
            <a:pPr lvl="1"/>
            <a:r>
              <a:rPr lang="en-US"/>
              <a:t>We instead use schemes to guarantee that the schedule will be conflict-serializable</a:t>
            </a:r>
            <a:endParaRPr lang="en-US" b="1" i="1" u="sng">
              <a:solidFill>
                <a:schemeClr val="tx2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7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- 1</a:t>
            </a:r>
          </a:p>
        </p:txBody>
      </p:sp>
    </p:spTree>
    <p:extLst>
      <p:ext uri="{BB962C8B-B14F-4D97-AF65-F5344CB8AC3E}">
        <p14:creationId xmlns:p14="http://schemas.microsoft.com/office/powerpoint/2010/main" val="85476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15.1.1-15.1.4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Using locking to guarantee concurrency</a:t>
            </a:r>
          </a:p>
          <a:p>
            <a:pPr lvl="1"/>
            <a:r>
              <a:rPr lang="en-US" sz="2400" dirty="0">
                <a:latin typeface="Calibri" charset="0"/>
              </a:rPr>
              <a:t>2-Phase Locking (2PL)</a:t>
            </a:r>
          </a:p>
          <a:p>
            <a:pPr lvl="1"/>
            <a:r>
              <a:rPr lang="en-US" sz="2400" dirty="0">
                <a:latin typeface="Calibri" charset="0"/>
              </a:rPr>
              <a:t>Implementation of locking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- 1</a:t>
            </a:r>
          </a:p>
        </p:txBody>
      </p:sp>
    </p:spTree>
    <p:extLst>
      <p:ext uri="{BB962C8B-B14F-4D97-AF65-F5344CB8AC3E}">
        <p14:creationId xmlns:p14="http://schemas.microsoft.com/office/powerpoint/2010/main" val="2984172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Approach, Assumptions etc..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</a:t>
            </a:r>
          </a:p>
          <a:p>
            <a:pPr lvl="1"/>
            <a:r>
              <a:rPr lang="en-US"/>
              <a:t>Guarantee conflict-serializability by allowing certain types of concurrency</a:t>
            </a:r>
          </a:p>
          <a:p>
            <a:pPr lvl="2"/>
            <a:r>
              <a:rPr lang="en-US"/>
              <a:t>Lock-based</a:t>
            </a:r>
          </a:p>
          <a:p>
            <a:r>
              <a:rPr lang="en-US"/>
              <a:t>Assumptions:</a:t>
            </a:r>
          </a:p>
          <a:p>
            <a:pPr lvl="1"/>
            <a:r>
              <a:rPr lang="en-US"/>
              <a:t>Durability is not a problem</a:t>
            </a:r>
          </a:p>
          <a:p>
            <a:pPr lvl="2"/>
            <a:r>
              <a:rPr lang="en-US"/>
              <a:t>So no crashes</a:t>
            </a:r>
          </a:p>
          <a:p>
            <a:pPr lvl="2"/>
            <a:r>
              <a:rPr lang="en-US"/>
              <a:t>Though transactions may still abort</a:t>
            </a:r>
          </a:p>
          <a:p>
            <a:r>
              <a:rPr lang="en-US"/>
              <a:t>Goal:</a:t>
            </a:r>
          </a:p>
          <a:p>
            <a:pPr lvl="1"/>
            <a:r>
              <a:rPr lang="en-US"/>
              <a:t>Serializability</a:t>
            </a:r>
          </a:p>
          <a:p>
            <a:pPr lvl="1"/>
            <a:r>
              <a:rPr lang="en-US"/>
              <a:t>Minimize the bad effect of aborts (cascade-less schedules only) </a:t>
            </a:r>
          </a:p>
        </p:txBody>
      </p:sp>
    </p:spTree>
    <p:extLst>
      <p:ext uri="{BB962C8B-B14F-4D97-AF65-F5344CB8AC3E}">
        <p14:creationId xmlns:p14="http://schemas.microsoft.com/office/powerpoint/2010/main" val="693828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534987" y="904648"/>
            <a:ext cx="8328025" cy="4876800"/>
          </a:xfrm>
        </p:spPr>
        <p:txBody>
          <a:bodyPr/>
          <a:lstStyle/>
          <a:p>
            <a:r>
              <a:rPr lang="en-US" dirty="0"/>
              <a:t>A transaction </a:t>
            </a:r>
            <a:r>
              <a:rPr lang="en-US" i="1" dirty="0"/>
              <a:t>must</a:t>
            </a:r>
            <a:r>
              <a:rPr lang="en-US" dirty="0"/>
              <a:t> get a </a:t>
            </a:r>
            <a:r>
              <a:rPr lang="en-US" i="1" dirty="0"/>
              <a:t>lock </a:t>
            </a:r>
            <a:r>
              <a:rPr lang="en-US" dirty="0"/>
              <a:t>before operating on the data</a:t>
            </a:r>
          </a:p>
          <a:p>
            <a:pPr>
              <a:lnSpc>
                <a:spcPct val="130000"/>
              </a:lnSpc>
            </a:pPr>
            <a:r>
              <a:rPr lang="en-US" dirty="0"/>
              <a:t>Two types of locks:</a:t>
            </a:r>
          </a:p>
          <a:p>
            <a:pPr lvl="1"/>
            <a:r>
              <a:rPr lang="en-US" i="1" dirty="0"/>
              <a:t>Shared</a:t>
            </a:r>
            <a:r>
              <a:rPr lang="en-US" dirty="0"/>
              <a:t> (S) locks (also called </a:t>
            </a:r>
            <a:r>
              <a:rPr lang="en-US" i="1" dirty="0"/>
              <a:t>read locks)</a:t>
            </a:r>
          </a:p>
          <a:p>
            <a:pPr lvl="2"/>
            <a:r>
              <a:rPr lang="en-US" dirty="0"/>
              <a:t>Obtained if we want to only read an item – </a:t>
            </a:r>
            <a:r>
              <a:rPr lang="en-US" dirty="0">
                <a:solidFill>
                  <a:schemeClr val="tx2"/>
                </a:solidFill>
              </a:rPr>
              <a:t>lock-S() </a:t>
            </a:r>
            <a:r>
              <a:rPr lang="en-US" dirty="0"/>
              <a:t>instruction</a:t>
            </a:r>
          </a:p>
          <a:p>
            <a:pPr lvl="1"/>
            <a:r>
              <a:rPr lang="en-US" i="1" dirty="0"/>
              <a:t>Exclusive</a:t>
            </a:r>
            <a:r>
              <a:rPr lang="en-US" dirty="0"/>
              <a:t> (X) locks (also called </a:t>
            </a:r>
            <a:r>
              <a:rPr lang="en-US" i="1" dirty="0"/>
              <a:t>write locks)</a:t>
            </a:r>
          </a:p>
          <a:p>
            <a:pPr lvl="2"/>
            <a:r>
              <a:rPr lang="en-US" dirty="0"/>
              <a:t>Obtained for updating a data item – </a:t>
            </a:r>
            <a:r>
              <a:rPr lang="en-US" dirty="0">
                <a:solidFill>
                  <a:schemeClr val="tx2"/>
                </a:solidFill>
              </a:rPr>
              <a:t>lock-X() </a:t>
            </a:r>
            <a:r>
              <a:rPr lang="en-US" dirty="0"/>
              <a:t>instruction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5236C090-5867-B845-9A61-39D50B7F8EA0}"/>
              </a:ext>
            </a:extLst>
          </p:cNvPr>
          <p:cNvGrpSpPr>
            <a:grpSpLocks/>
          </p:cNvGrpSpPr>
          <p:nvPr/>
        </p:nvGrpSpPr>
        <p:grpSpPr bwMode="auto">
          <a:xfrm>
            <a:off x="134940" y="3774282"/>
            <a:ext cx="3405187" cy="2238375"/>
            <a:chOff x="1662" y="1720"/>
            <a:chExt cx="2145" cy="1410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9A339C73-F839-7E41-A8FD-319CA3879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034"/>
              <a:ext cx="81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read(B)</a:t>
              </a:r>
            </a:p>
            <a:p>
              <a:r>
                <a:rPr lang="en-US" dirty="0"/>
                <a:t>B </a:t>
              </a:r>
              <a:r>
                <a:rPr lang="en-US" dirty="0">
                  <a:sym typeface="Wingdings" charset="2"/>
                </a:rPr>
                <a:t>B-50</a:t>
              </a:r>
            </a:p>
            <a:p>
              <a:r>
                <a:rPr lang="en-US" dirty="0">
                  <a:sym typeface="Wingdings" charset="2"/>
                </a:rPr>
                <a:t>write(B)</a:t>
              </a:r>
            </a:p>
            <a:p>
              <a:r>
                <a:rPr lang="en-US" dirty="0"/>
                <a:t>read(A)</a:t>
              </a:r>
            </a:p>
            <a:p>
              <a:r>
                <a:rPr lang="en-US" dirty="0"/>
                <a:t>A </a:t>
              </a:r>
              <a:r>
                <a:rPr lang="en-US" dirty="0">
                  <a:sym typeface="Wingdings" charset="2"/>
                </a:rPr>
                <a:t>A + 50</a:t>
              </a:r>
            </a:p>
            <a:p>
              <a:r>
                <a:rPr lang="en-US" dirty="0">
                  <a:sym typeface="Wingdings" charset="2"/>
                </a:rPr>
                <a:t>write(A)</a:t>
              </a: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648A725D-D367-D247-B39E-D88F631B3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049"/>
              <a:ext cx="93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read(A)</a:t>
              </a:r>
            </a:p>
            <a:p>
              <a:r>
                <a:rPr lang="en-US"/>
                <a:t>read(B)</a:t>
              </a:r>
            </a:p>
            <a:p>
              <a:r>
                <a:rPr lang="en-US">
                  <a:sym typeface="Wingdings" charset="2"/>
                </a:rPr>
                <a:t>display(A+B)</a:t>
              </a:r>
              <a:endParaRPr lang="en-US"/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E6AF9B0-8844-FE48-840B-5508A50B2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720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C58F0951-D995-E242-BD92-89C47896D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741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E83A672B-8B6E-224B-9F54-37F09B3E941C}"/>
              </a:ext>
            </a:extLst>
          </p:cNvPr>
          <p:cNvGrpSpPr>
            <a:grpSpLocks/>
          </p:cNvGrpSpPr>
          <p:nvPr/>
        </p:nvGrpSpPr>
        <p:grpSpPr bwMode="auto">
          <a:xfrm>
            <a:off x="5603874" y="3565865"/>
            <a:ext cx="3275012" cy="3114675"/>
            <a:chOff x="1662" y="1720"/>
            <a:chExt cx="2063" cy="196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6AFD387-D5EB-D54F-90B6-B36609FE2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034"/>
              <a:ext cx="730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lock-X(B)</a:t>
              </a:r>
            </a:p>
            <a:p>
              <a:r>
                <a:rPr lang="en-US" sz="1600"/>
                <a:t>read(B)</a:t>
              </a:r>
            </a:p>
            <a:p>
              <a:r>
                <a:rPr lang="en-US" sz="1600"/>
                <a:t>B </a:t>
              </a:r>
              <a:r>
                <a:rPr lang="en-US" sz="1600">
                  <a:sym typeface="Wingdings" charset="2"/>
                </a:rPr>
                <a:t>B-50</a:t>
              </a:r>
            </a:p>
            <a:p>
              <a:r>
                <a:rPr lang="en-US" sz="1600">
                  <a:sym typeface="Wingdings" charset="2"/>
                </a:rPr>
                <a:t>write(B)</a:t>
              </a:r>
            </a:p>
            <a:p>
              <a:r>
                <a:rPr lang="en-US" sz="1600"/>
                <a:t>unlock(B)</a:t>
              </a:r>
            </a:p>
            <a:p>
              <a:r>
                <a:rPr lang="en-US" sz="1600"/>
                <a:t>lock-X(A)</a:t>
              </a:r>
            </a:p>
            <a:p>
              <a:r>
                <a:rPr lang="en-US" sz="1600"/>
                <a:t>read(A)</a:t>
              </a:r>
            </a:p>
            <a:p>
              <a:r>
                <a:rPr lang="en-US" sz="1600"/>
                <a:t>A </a:t>
              </a:r>
              <a:r>
                <a:rPr lang="en-US" sz="1600">
                  <a:sym typeface="Wingdings" charset="2"/>
                </a:rPr>
                <a:t>A + 50</a:t>
              </a:r>
            </a:p>
            <a:p>
              <a:r>
                <a:rPr lang="en-US" sz="1600">
                  <a:sym typeface="Wingdings" charset="2"/>
                </a:rPr>
                <a:t>write(A)</a:t>
              </a:r>
            </a:p>
            <a:p>
              <a:r>
                <a:rPr lang="en-US" sz="1600">
                  <a:sym typeface="Wingdings" charset="2"/>
                </a:rPr>
                <a:t>unlock(A)</a:t>
              </a:r>
              <a:endParaRPr lang="en-US" sz="1600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5179F3E-E07C-E84D-8FE8-A017E1939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049"/>
              <a:ext cx="851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lock-S(A)</a:t>
              </a:r>
            </a:p>
            <a:p>
              <a:r>
                <a:rPr lang="en-US" sz="1600"/>
                <a:t>read(A)</a:t>
              </a:r>
            </a:p>
            <a:p>
              <a:r>
                <a:rPr lang="en-US" sz="1600"/>
                <a:t>unlock(A)</a:t>
              </a:r>
            </a:p>
            <a:p>
              <a:r>
                <a:rPr lang="en-US" sz="1600"/>
                <a:t>lock-S(B)</a:t>
              </a:r>
            </a:p>
            <a:p>
              <a:r>
                <a:rPr lang="en-US" sz="1600"/>
                <a:t>read(B)</a:t>
              </a:r>
            </a:p>
            <a:p>
              <a:r>
                <a:rPr lang="en-US" sz="1600">
                  <a:sym typeface="Wingdings" charset="2"/>
                </a:rPr>
                <a:t>unlock(B)</a:t>
              </a:r>
            </a:p>
            <a:p>
              <a:r>
                <a:rPr lang="en-US" sz="1600">
                  <a:sym typeface="Wingdings" charset="2"/>
                </a:rPr>
                <a:t>display(A+B)</a:t>
              </a:r>
              <a:endParaRPr lang="en-US" sz="160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49A02B4-F6C1-7743-B075-F8DA92E42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720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T1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5F0EA64A-BD62-D048-BD29-57A0B8E6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741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T2</a:t>
              </a: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C279AD70-9979-8144-A8B4-9BA5BBC6BCF8}"/>
              </a:ext>
            </a:extLst>
          </p:cNvPr>
          <p:cNvSpPr/>
          <p:nvPr/>
        </p:nvSpPr>
        <p:spPr bwMode="auto">
          <a:xfrm>
            <a:off x="4136571" y="4723663"/>
            <a:ext cx="905328" cy="2725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20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Lock requests are made to the </a:t>
            </a:r>
            <a:r>
              <a:rPr lang="en-US" i="1"/>
              <a:t>concurrency control manager</a:t>
            </a:r>
          </a:p>
          <a:p>
            <a:pPr lvl="1">
              <a:lnSpc>
                <a:spcPct val="140000"/>
              </a:lnSpc>
            </a:pPr>
            <a:r>
              <a:rPr lang="en-US"/>
              <a:t>It decides whether to </a:t>
            </a:r>
            <a:r>
              <a:rPr lang="en-US" i="1"/>
              <a:t>grant </a:t>
            </a:r>
            <a:r>
              <a:rPr lang="en-US"/>
              <a:t>a lock request</a:t>
            </a:r>
          </a:p>
          <a:p>
            <a:pPr>
              <a:lnSpc>
                <a:spcPct val="140000"/>
              </a:lnSpc>
            </a:pPr>
            <a:r>
              <a:rPr lang="en-US"/>
              <a:t>T1 asks for a lock on data item A, and T2 currently has a lock on it ?</a:t>
            </a:r>
          </a:p>
          <a:p>
            <a:pPr lvl="1"/>
            <a:r>
              <a:rPr lang="en-US"/>
              <a:t>Depends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If </a:t>
            </a:r>
            <a:r>
              <a:rPr lang="en-US" i="1"/>
              <a:t>compatible, </a:t>
            </a:r>
            <a:r>
              <a:rPr lang="en-US"/>
              <a:t>grant the lock, otherwise T1 waits in a </a:t>
            </a:r>
            <a:r>
              <a:rPr lang="en-US" i="1"/>
              <a:t>queue.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677892" name="Group 4"/>
          <p:cNvGraphicFramePr>
            <a:graphicFrameLocks noGrp="1"/>
          </p:cNvGraphicFramePr>
          <p:nvPr/>
        </p:nvGraphicFramePr>
        <p:xfrm>
          <a:off x="1784350" y="3355975"/>
          <a:ext cx="6342063" cy="1684339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 lock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 lock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Should allow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Exclusive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Exclusive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/>
              <a:t>How do we actually use this to guarantee serializability/recoverability ?</a:t>
            </a:r>
          </a:p>
          <a:p>
            <a:pPr lvl="1"/>
            <a:r>
              <a:rPr lang="en-US"/>
              <a:t>Not enough just to take locks when you need to read/write something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390650" y="1947863"/>
            <a:ext cx="1658938" cy="4606925"/>
            <a:chOff x="876" y="1227"/>
            <a:chExt cx="1045" cy="2902"/>
          </a:xfrm>
        </p:grpSpPr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876" y="1541"/>
              <a:ext cx="1045" cy="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lock-X(B)</a:t>
              </a:r>
            </a:p>
            <a:p>
              <a:r>
                <a:rPr lang="en-US" sz="2400"/>
                <a:t>read(B)</a:t>
              </a:r>
            </a:p>
            <a:p>
              <a:r>
                <a:rPr lang="en-US" sz="2400"/>
                <a:t>B </a:t>
              </a:r>
              <a:r>
                <a:rPr lang="en-US" sz="2400">
                  <a:sym typeface="Wingdings" charset="2"/>
                </a:rPr>
                <a:t>B-50</a:t>
              </a:r>
            </a:p>
            <a:p>
              <a:r>
                <a:rPr lang="en-US" sz="2400">
                  <a:sym typeface="Wingdings" charset="2"/>
                </a:rPr>
                <a:t>write(B)</a:t>
              </a:r>
            </a:p>
            <a:p>
              <a:r>
                <a:rPr lang="en-US" sz="2400"/>
                <a:t>unlock(B)</a:t>
              </a:r>
            </a:p>
            <a:p>
              <a:endParaRPr lang="en-US" sz="2400"/>
            </a:p>
            <a:p>
              <a:r>
                <a:rPr lang="en-US" sz="2400"/>
                <a:t>lock-X(A)</a:t>
              </a:r>
            </a:p>
            <a:p>
              <a:r>
                <a:rPr lang="en-US" sz="2400"/>
                <a:t>read(A)</a:t>
              </a:r>
            </a:p>
            <a:p>
              <a:r>
                <a:rPr lang="en-US" sz="2400"/>
                <a:t>A </a:t>
              </a:r>
              <a:r>
                <a:rPr lang="en-US" sz="2400">
                  <a:sym typeface="Wingdings" charset="2"/>
                </a:rPr>
                <a:t>A + 50</a:t>
              </a:r>
            </a:p>
            <a:p>
              <a:r>
                <a:rPr lang="en-US" sz="2400">
                  <a:sym typeface="Wingdings" charset="2"/>
                </a:rPr>
                <a:t>write(A)</a:t>
              </a:r>
            </a:p>
            <a:p>
              <a:r>
                <a:rPr lang="en-US" sz="2400">
                  <a:sym typeface="Wingdings" charset="2"/>
                </a:rPr>
                <a:t>unlock(A)</a:t>
              </a:r>
              <a:endParaRPr lang="en-US" sz="2400"/>
            </a:p>
          </p:txBody>
        </p:sp>
        <p:sp>
          <p:nvSpPr>
            <p:cNvPr id="678941" name="Text Box 29"/>
            <p:cNvSpPr txBox="1">
              <a:spLocks noChangeArrowheads="1"/>
            </p:cNvSpPr>
            <p:nvPr/>
          </p:nvSpPr>
          <p:spPr bwMode="auto">
            <a:xfrm>
              <a:off x="1059" y="122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T1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511425" y="3521076"/>
            <a:ext cx="4419601" cy="1477963"/>
            <a:chOff x="1582" y="2218"/>
            <a:chExt cx="2784" cy="931"/>
          </a:xfrm>
        </p:grpSpPr>
        <p:sp>
          <p:nvSpPr>
            <p:cNvPr id="678944" name="Line 32"/>
            <p:cNvSpPr>
              <a:spLocks noChangeShapeType="1"/>
            </p:cNvSpPr>
            <p:nvPr/>
          </p:nvSpPr>
          <p:spPr bwMode="auto">
            <a:xfrm flipH="1">
              <a:off x="1582" y="2579"/>
              <a:ext cx="1289" cy="27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5" name="Text Box 33"/>
            <p:cNvSpPr txBox="1">
              <a:spLocks noChangeArrowheads="1"/>
            </p:cNvSpPr>
            <p:nvPr/>
          </p:nvSpPr>
          <p:spPr bwMode="auto">
            <a:xfrm>
              <a:off x="2941" y="2218"/>
              <a:ext cx="1425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lock-X(A), lock-X(B)</a:t>
              </a:r>
            </a:p>
            <a:p>
              <a:r>
                <a:rPr lang="en-US" dirty="0"/>
                <a:t>TMP = (A + B) * 0.1</a:t>
              </a:r>
            </a:p>
            <a:p>
              <a:r>
                <a:rPr lang="en-US" dirty="0"/>
                <a:t>A = A - TMP</a:t>
              </a:r>
            </a:p>
            <a:p>
              <a:r>
                <a:rPr lang="en-US" dirty="0"/>
                <a:t>B = B + TMP</a:t>
              </a:r>
            </a:p>
            <a:p>
              <a:r>
                <a:rPr lang="en-US" dirty="0"/>
                <a:t>unlock(A), unlock(B)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47393C-6FEA-904F-86D4-477A5C9E877C}"/>
              </a:ext>
            </a:extLst>
          </p:cNvPr>
          <p:cNvSpPr txBox="1"/>
          <p:nvPr/>
        </p:nvSpPr>
        <p:spPr>
          <a:xfrm>
            <a:off x="5257800" y="5867400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421153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2-Phase Locking Protocol (2PL)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4522788" cy="4876800"/>
          </a:xfrm>
        </p:spPr>
        <p:txBody>
          <a:bodyPr/>
          <a:lstStyle/>
          <a:p>
            <a:r>
              <a:rPr lang="en-US"/>
              <a:t>Phase 1: Growing phase</a:t>
            </a:r>
          </a:p>
          <a:p>
            <a:pPr lvl="1"/>
            <a:r>
              <a:rPr lang="en-US"/>
              <a:t>Transaction may obtain locks</a:t>
            </a:r>
          </a:p>
          <a:p>
            <a:pPr lvl="1"/>
            <a:r>
              <a:rPr lang="en-US"/>
              <a:t>But may not release them</a:t>
            </a:r>
          </a:p>
          <a:p>
            <a:r>
              <a:rPr lang="en-US"/>
              <a:t>Phase 2: Shrinking phase</a:t>
            </a:r>
          </a:p>
          <a:p>
            <a:pPr lvl="1"/>
            <a:r>
              <a:rPr lang="en-US"/>
              <a:t>Transaction may only release locks</a:t>
            </a:r>
          </a:p>
          <a:p>
            <a:pPr lvl="1"/>
            <a:endParaRPr lang="en-US"/>
          </a:p>
          <a:p>
            <a:r>
              <a:rPr lang="en-US"/>
              <a:t>Can be shown that this achieves </a:t>
            </a:r>
            <a:r>
              <a:rPr lang="en-US" i="1"/>
              <a:t>conflict-serializability</a:t>
            </a:r>
          </a:p>
          <a:p>
            <a:pPr lvl="1"/>
            <a:r>
              <a:rPr lang="en-US" i="1" u="sng"/>
              <a:t>lock-point</a:t>
            </a:r>
            <a:r>
              <a:rPr lang="en-US"/>
              <a:t>: the time at which a transaction acquired last lock</a:t>
            </a:r>
          </a:p>
          <a:p>
            <a:pPr lvl="1"/>
            <a:r>
              <a:rPr lang="en-US"/>
              <a:t>if </a:t>
            </a:r>
            <a:r>
              <a:rPr lang="en-US" i="1" u="sng"/>
              <a:t>lock-point</a:t>
            </a:r>
            <a:r>
              <a:rPr lang="en-US"/>
              <a:t>(T1) &lt; </a:t>
            </a:r>
            <a:r>
              <a:rPr lang="en-US" i="1" u="sng"/>
              <a:t>lock-point</a:t>
            </a:r>
            <a:r>
              <a:rPr lang="en-US"/>
              <a:t>(T2), there can’t be an edge from T2 to T1 in the </a:t>
            </a:r>
            <a:r>
              <a:rPr lang="en-US" i="1"/>
              <a:t>precedence graph</a:t>
            </a: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8363" y="1470025"/>
            <a:ext cx="1658937" cy="4606925"/>
            <a:chOff x="876" y="1227"/>
            <a:chExt cx="1045" cy="2902"/>
          </a:xfrm>
        </p:grpSpPr>
        <p:sp>
          <p:nvSpPr>
            <p:cNvPr id="679947" name="Text Box 11"/>
            <p:cNvSpPr txBox="1">
              <a:spLocks noChangeArrowheads="1"/>
            </p:cNvSpPr>
            <p:nvPr/>
          </p:nvSpPr>
          <p:spPr bwMode="auto">
            <a:xfrm>
              <a:off x="876" y="1541"/>
              <a:ext cx="1045" cy="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lock-X(B)</a:t>
              </a:r>
            </a:p>
            <a:p>
              <a:r>
                <a:rPr lang="en-US" sz="2400"/>
                <a:t>read(B)</a:t>
              </a:r>
            </a:p>
            <a:p>
              <a:r>
                <a:rPr lang="en-US" sz="2400"/>
                <a:t>B </a:t>
              </a:r>
              <a:r>
                <a:rPr lang="en-US" sz="2400">
                  <a:sym typeface="Wingdings" charset="2"/>
                </a:rPr>
                <a:t>B-50</a:t>
              </a:r>
            </a:p>
            <a:p>
              <a:r>
                <a:rPr lang="en-US" sz="2400">
                  <a:sym typeface="Wingdings" charset="2"/>
                </a:rPr>
                <a:t>write(B)</a:t>
              </a:r>
            </a:p>
            <a:p>
              <a:r>
                <a:rPr lang="en-US" sz="2400"/>
                <a:t>unlock(B)</a:t>
              </a:r>
            </a:p>
            <a:p>
              <a:endParaRPr lang="en-US" sz="2400"/>
            </a:p>
            <a:p>
              <a:r>
                <a:rPr lang="en-US" sz="2400"/>
                <a:t>lock-X(A)</a:t>
              </a:r>
            </a:p>
            <a:p>
              <a:r>
                <a:rPr lang="en-US" sz="2400"/>
                <a:t>read(A)</a:t>
              </a:r>
            </a:p>
            <a:p>
              <a:r>
                <a:rPr lang="en-US" sz="2400"/>
                <a:t>A </a:t>
              </a:r>
              <a:r>
                <a:rPr lang="en-US" sz="2400">
                  <a:sym typeface="Wingdings" charset="2"/>
                </a:rPr>
                <a:t>A + 50</a:t>
              </a:r>
            </a:p>
            <a:p>
              <a:r>
                <a:rPr lang="en-US" sz="2400">
                  <a:sym typeface="Wingdings" charset="2"/>
                </a:rPr>
                <a:t>write(A)</a:t>
              </a:r>
            </a:p>
            <a:p>
              <a:r>
                <a:rPr lang="en-US" sz="2400">
                  <a:sym typeface="Wingdings" charset="2"/>
                </a:rPr>
                <a:t>unlock(A)</a:t>
              </a:r>
              <a:endParaRPr lang="en-US" sz="2400"/>
            </a:p>
          </p:txBody>
        </p:sp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1059" y="122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T1</a:t>
              </a:r>
            </a:p>
          </p:txBody>
        </p:sp>
      </p:grpSp>
      <p:sp>
        <p:nvSpPr>
          <p:cNvPr id="679949" name="Oval 13"/>
          <p:cNvSpPr>
            <a:spLocks noChangeArrowheads="1"/>
          </p:cNvSpPr>
          <p:nvPr/>
        </p:nvSpPr>
        <p:spPr bwMode="auto">
          <a:xfrm>
            <a:off x="4948238" y="3352800"/>
            <a:ext cx="3497262" cy="131921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0"/>
            <a:ext cx="8077200" cy="609600"/>
          </a:xfrm>
        </p:spPr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628650"/>
            <a:ext cx="7848600" cy="466725"/>
          </a:xfrm>
        </p:spPr>
        <p:txBody>
          <a:bodyPr/>
          <a:lstStyle/>
          <a:p>
            <a:r>
              <a:rPr lang="en-US"/>
              <a:t>Example: T1 in 2PL</a:t>
            </a:r>
          </a:p>
        </p:txBody>
      </p:sp>
      <p:graphicFrame>
        <p:nvGraphicFramePr>
          <p:cNvPr id="554005" name="Group 21"/>
          <p:cNvGraphicFramePr>
            <a:graphicFrameLocks noGrp="1"/>
          </p:cNvGraphicFramePr>
          <p:nvPr/>
        </p:nvGraphicFramePr>
        <p:xfrm>
          <a:off x="4371975" y="1154113"/>
          <a:ext cx="1987550" cy="4489768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B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 B - 50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A  A - 50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sym typeface="Wingding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unlock(A)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4006" name="Object 22"/>
          <p:cNvGraphicFramePr>
            <a:graphicFrameLocks/>
          </p:cNvGraphicFramePr>
          <p:nvPr/>
        </p:nvGraphicFramePr>
        <p:xfrm>
          <a:off x="3524250" y="1612900"/>
          <a:ext cx="798513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4876800" imgH="6908800" progId="Equation.3">
                  <p:embed/>
                </p:oleObj>
              </mc:Choice>
              <mc:Fallback>
                <p:oleObj name="Equation" r:id="rId4" imgW="4876800" imgH="6908800" progId="Equation.3">
                  <p:embed/>
                  <p:pic>
                    <p:nvPicPr>
                      <p:cNvPr id="554006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12900"/>
                        <a:ext cx="798513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666875" y="2684463"/>
            <a:ext cx="171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Growing phase</a:t>
            </a:r>
          </a:p>
        </p:txBody>
      </p:sp>
      <p:graphicFrame>
        <p:nvGraphicFramePr>
          <p:cNvPr id="554008" name="Object 24"/>
          <p:cNvGraphicFramePr>
            <a:graphicFrameLocks/>
          </p:cNvGraphicFramePr>
          <p:nvPr/>
        </p:nvGraphicFramePr>
        <p:xfrm>
          <a:off x="3829050" y="4762500"/>
          <a:ext cx="5889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6" imgW="4876800" imgH="6908800" progId="Equation.3">
                  <p:embed/>
                </p:oleObj>
              </mc:Choice>
              <mc:Fallback>
                <p:oleObj name="Equation" r:id="rId6" imgW="4876800" imgH="6908800" progId="Equation.3">
                  <p:embed/>
                  <p:pic>
                    <p:nvPicPr>
                      <p:cNvPr id="554008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762500"/>
                        <a:ext cx="58896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1760538" y="5103813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Shrinking phase</a:t>
            </a:r>
          </a:p>
        </p:txBody>
      </p:sp>
    </p:spTree>
    <p:extLst>
      <p:ext uri="{BB962C8B-B14F-4D97-AF65-F5344CB8AC3E}">
        <p14:creationId xmlns:p14="http://schemas.microsoft.com/office/powerpoint/2010/main" val="28891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does..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.. this relate to </a:t>
            </a:r>
            <a:r>
              <a:rPr lang="en-US" sz="2400" i="1" dirty="0"/>
              <a:t>queries </a:t>
            </a:r>
            <a:r>
              <a:rPr lang="en-US" sz="2400" dirty="0"/>
              <a:t>that we discussed ?</a:t>
            </a:r>
          </a:p>
          <a:p>
            <a:pPr lvl="1"/>
            <a:r>
              <a:rPr lang="en-US" sz="2000" dirty="0"/>
              <a:t>Queries don’t update data, so </a:t>
            </a:r>
            <a:r>
              <a:rPr lang="en-US" sz="2000" i="1" u="sng" dirty="0"/>
              <a:t>durability</a:t>
            </a:r>
            <a:r>
              <a:rPr lang="en-US" sz="2000" dirty="0"/>
              <a:t> and </a:t>
            </a:r>
            <a:r>
              <a:rPr lang="en-US" sz="2000" i="1" u="sng" dirty="0"/>
              <a:t>consistency</a:t>
            </a:r>
            <a:r>
              <a:rPr lang="en-US" sz="2000" dirty="0"/>
              <a:t> not relevant</a:t>
            </a:r>
          </a:p>
          <a:p>
            <a:pPr lvl="1"/>
            <a:r>
              <a:rPr lang="en-US" sz="2000" dirty="0"/>
              <a:t>Would want </a:t>
            </a:r>
            <a:r>
              <a:rPr lang="en-US" sz="2000" i="1" u="sng" dirty="0"/>
              <a:t>concurrency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Consider a query computing total balance at the end of the day</a:t>
            </a:r>
          </a:p>
          <a:p>
            <a:pPr lvl="1"/>
            <a:r>
              <a:rPr lang="en-US" sz="2000" dirty="0"/>
              <a:t>Would want </a:t>
            </a:r>
            <a:r>
              <a:rPr lang="en-US" sz="2000" i="1" u="sng" dirty="0"/>
              <a:t>isolation</a:t>
            </a:r>
          </a:p>
          <a:p>
            <a:pPr lvl="2"/>
            <a:r>
              <a:rPr lang="en-US" sz="2000" dirty="0"/>
              <a:t>What if somebody makes a </a:t>
            </a:r>
            <a:r>
              <a:rPr lang="en-US" sz="2000" i="1" dirty="0"/>
              <a:t>transfer</a:t>
            </a:r>
            <a:r>
              <a:rPr lang="en-US" sz="2000" dirty="0"/>
              <a:t> while we are computing the balance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Typically not guaranteed for such long-running queries</a:t>
            </a:r>
          </a:p>
          <a:p>
            <a:pPr lvl="2"/>
            <a:endParaRPr lang="en-US" sz="2000" dirty="0">
              <a:solidFill>
                <a:schemeClr val="tx2"/>
              </a:solidFill>
            </a:endParaRPr>
          </a:p>
          <a:p>
            <a:r>
              <a:rPr lang="en-US" sz="2400" dirty="0"/>
              <a:t>TPC-C vs TPC-H</a:t>
            </a:r>
          </a:p>
        </p:txBody>
      </p:sp>
    </p:spTree>
    <p:extLst>
      <p:ext uri="{BB962C8B-B14F-4D97-AF65-F5344CB8AC3E}">
        <p14:creationId xmlns:p14="http://schemas.microsoft.com/office/powerpoint/2010/main" val="9152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82663"/>
            <a:ext cx="7848600" cy="4876800"/>
          </a:xfrm>
        </p:spPr>
        <p:txBody>
          <a:bodyPr/>
          <a:lstStyle/>
          <a:p>
            <a:r>
              <a:rPr lang="en-US"/>
              <a:t>Guarantees </a:t>
            </a:r>
            <a:r>
              <a:rPr lang="en-US" i="1"/>
              <a:t>conflict-serializability</a:t>
            </a:r>
            <a:r>
              <a:rPr lang="en-US"/>
              <a:t>, but not cascade-less recoverability</a:t>
            </a:r>
          </a:p>
        </p:txBody>
      </p:sp>
      <p:graphicFrame>
        <p:nvGraphicFramePr>
          <p:cNvPr id="680979" name="Group 19"/>
          <p:cNvGraphicFramePr>
            <a:graphicFrameLocks noGrp="1"/>
          </p:cNvGraphicFramePr>
          <p:nvPr/>
        </p:nvGraphicFramePr>
        <p:xfrm>
          <a:off x="1449388" y="2124075"/>
          <a:ext cx="6096000" cy="411435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lock-X(A), 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unlock(A), 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&lt;xction fails&gt;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8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82663"/>
            <a:ext cx="7848600" cy="4876800"/>
          </a:xfrm>
        </p:spPr>
        <p:txBody>
          <a:bodyPr/>
          <a:lstStyle/>
          <a:p>
            <a:r>
              <a:rPr lang="en-US"/>
              <a:t>Guarantees </a:t>
            </a:r>
            <a:r>
              <a:rPr lang="en-US" i="1"/>
              <a:t>conflict-serializability</a:t>
            </a:r>
            <a:r>
              <a:rPr lang="en-US"/>
              <a:t>, but not cascade-less recoverability</a:t>
            </a:r>
          </a:p>
          <a:p>
            <a:endParaRPr lang="en-US"/>
          </a:p>
          <a:p>
            <a:r>
              <a:rPr lang="en-US"/>
              <a:t>Guaranteeing just recoverability:</a:t>
            </a:r>
          </a:p>
          <a:p>
            <a:pPr lvl="1"/>
            <a:r>
              <a:rPr lang="en-US"/>
              <a:t>If T2 reads a dirty data of T1 (ie, T1 has not committed), then T2 can’t commit unless T1 either commits or aborts</a:t>
            </a:r>
          </a:p>
          <a:p>
            <a:pPr lvl="1"/>
            <a:r>
              <a:rPr lang="en-US"/>
              <a:t>If T1 commits, T2 can proceed with committing</a:t>
            </a:r>
          </a:p>
          <a:p>
            <a:pPr lvl="1"/>
            <a:r>
              <a:rPr lang="en-US"/>
              <a:t>If T1 aborts, T2 must abort</a:t>
            </a:r>
          </a:p>
          <a:p>
            <a:pPr lvl="2"/>
            <a:r>
              <a:rPr lang="en-US"/>
              <a:t>So cascades still happen</a:t>
            </a:r>
          </a:p>
          <a:p>
            <a:pPr lvl="2">
              <a:buFont typeface="Wingding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0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2PL</a:t>
            </a:r>
          </a:p>
        </p:txBody>
      </p:sp>
      <p:sp>
        <p:nvSpPr>
          <p:cNvPr id="547874" name="Rectangle 34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/>
              <a:t>Release </a:t>
            </a:r>
            <a:r>
              <a:rPr lang="en-US" i="1"/>
              <a:t>exclusive</a:t>
            </a:r>
            <a:r>
              <a:rPr lang="en-US"/>
              <a:t> locks only at the very end, just before commit or abort</a:t>
            </a:r>
          </a:p>
        </p:txBody>
      </p:sp>
      <p:sp>
        <p:nvSpPr>
          <p:cNvPr id="547872" name="Line 32"/>
          <p:cNvSpPr>
            <a:spLocks noChangeShapeType="1"/>
          </p:cNvSpPr>
          <p:nvPr/>
        </p:nvSpPr>
        <p:spPr bwMode="auto">
          <a:xfrm flipV="1">
            <a:off x="1146175" y="3749675"/>
            <a:ext cx="485775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93663" y="4132263"/>
            <a:ext cx="1174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Strict 2PL</a:t>
            </a:r>
          </a:p>
          <a:p>
            <a:r>
              <a:rPr lang="en-US"/>
              <a:t>will not </a:t>
            </a:r>
          </a:p>
          <a:p>
            <a:r>
              <a:rPr lang="en-US"/>
              <a:t>allow that</a:t>
            </a:r>
          </a:p>
        </p:txBody>
      </p:sp>
      <p:graphicFrame>
        <p:nvGraphicFramePr>
          <p:cNvPr id="547876" name="Group 36"/>
          <p:cNvGraphicFramePr>
            <a:graphicFrameLocks noGrp="1"/>
          </p:cNvGraphicFramePr>
          <p:nvPr/>
        </p:nvGraphicFramePr>
        <p:xfrm>
          <a:off x="1449388" y="1966913"/>
          <a:ext cx="6096000" cy="411435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lock-X(A), 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unlock(A), 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&lt;xction fails&gt;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081088" y="6219825"/>
            <a:ext cx="6408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Works. Guarantees cascade-less and recoverable schedules.</a:t>
            </a:r>
          </a:p>
        </p:txBody>
      </p:sp>
    </p:spTree>
    <p:extLst>
      <p:ext uri="{BB962C8B-B14F-4D97-AF65-F5344CB8AC3E}">
        <p14:creationId xmlns:p14="http://schemas.microsoft.com/office/powerpoint/2010/main" val="20051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2" grpId="0" animBg="1"/>
      <p:bldP spid="5478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2PL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 dirty="0"/>
              <a:t>Release </a:t>
            </a:r>
            <a:r>
              <a:rPr lang="en-US" i="1" dirty="0"/>
              <a:t>exclusive</a:t>
            </a:r>
            <a:r>
              <a:rPr lang="en-US" dirty="0"/>
              <a:t> locks only at the very end, just before commit or abort</a:t>
            </a:r>
          </a:p>
          <a:p>
            <a:pPr lvl="1"/>
            <a:r>
              <a:rPr lang="en-US" dirty="0"/>
              <a:t>Read locks are not important</a:t>
            </a:r>
          </a:p>
          <a:p>
            <a:pPr lvl="1"/>
            <a:endParaRPr lang="en-US" dirty="0"/>
          </a:p>
          <a:p>
            <a:r>
              <a:rPr lang="en-US" dirty="0"/>
              <a:t>Rigorous 2PL: Release both </a:t>
            </a:r>
            <a:r>
              <a:rPr lang="en-US" i="1" dirty="0"/>
              <a:t>exclusive and read </a:t>
            </a:r>
            <a:r>
              <a:rPr lang="en-US" dirty="0"/>
              <a:t>locks only at the very end</a:t>
            </a:r>
          </a:p>
          <a:p>
            <a:pPr lvl="1"/>
            <a:r>
              <a:rPr lang="en-US" dirty="0"/>
              <a:t>The serializability order === the commit order</a:t>
            </a:r>
          </a:p>
          <a:p>
            <a:pPr lvl="1"/>
            <a:r>
              <a:rPr lang="en-US" dirty="0"/>
              <a:t>More intuitive behavior for the users</a:t>
            </a:r>
          </a:p>
          <a:p>
            <a:pPr lvl="2"/>
            <a:r>
              <a:rPr lang="en-US" dirty="0"/>
              <a:t>No difference for the system</a:t>
            </a:r>
          </a:p>
          <a:p>
            <a:pPr lvl="2"/>
            <a:endParaRPr lang="en-US" dirty="0"/>
          </a:p>
          <a:p>
            <a:r>
              <a:rPr lang="en-US" dirty="0"/>
              <a:t>Lock conversion:</a:t>
            </a:r>
          </a:p>
          <a:p>
            <a:pPr lvl="1"/>
            <a:r>
              <a:rPr lang="en-US" dirty="0"/>
              <a:t>Transaction might not be sure what it needs a write lock on</a:t>
            </a:r>
          </a:p>
          <a:p>
            <a:pPr lvl="1"/>
            <a:r>
              <a:rPr lang="en-US" dirty="0"/>
              <a:t>Start with a S lock </a:t>
            </a:r>
          </a:p>
          <a:p>
            <a:pPr lvl="1"/>
            <a:r>
              <a:rPr lang="en-US" i="1" dirty="0"/>
              <a:t>Upgrade </a:t>
            </a:r>
            <a:r>
              <a:rPr lang="en-US" dirty="0"/>
              <a:t>to an X lock later if needed</a:t>
            </a:r>
          </a:p>
          <a:p>
            <a:pPr lvl="1"/>
            <a:r>
              <a:rPr lang="en-US" dirty="0"/>
              <a:t>Doesn’t change any of the other properties of the protocol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8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Locking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separate process, or a separate module</a:t>
            </a:r>
          </a:p>
          <a:p>
            <a:endParaRPr lang="en-US" dirty="0"/>
          </a:p>
          <a:p>
            <a:r>
              <a:rPr lang="en-US" dirty="0"/>
              <a:t>Uses a </a:t>
            </a:r>
            <a:r>
              <a:rPr lang="en-US" i="1" dirty="0"/>
              <a:t>lock table </a:t>
            </a:r>
            <a:r>
              <a:rPr lang="en-US" dirty="0"/>
              <a:t>to keep track of currently assigned locks and the requests for locks	</a:t>
            </a:r>
          </a:p>
        </p:txBody>
      </p:sp>
    </p:spTree>
    <p:extLst>
      <p:ext uri="{BB962C8B-B14F-4D97-AF65-F5344CB8AC3E}">
        <p14:creationId xmlns:p14="http://schemas.microsoft.com/office/powerpoint/2010/main" val="554400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Lock Table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100" y="1079500"/>
            <a:ext cx="4191000" cy="5168900"/>
          </a:xfrm>
          <a:noFill/>
        </p:spPr>
        <p:txBody>
          <a:bodyPr/>
          <a:lstStyle/>
          <a:p>
            <a:r>
              <a:rPr lang="en-US" sz="1600">
                <a:latin typeface="Helvetica" charset="0"/>
              </a:rPr>
              <a:t>Black rectangles indicate granted locks, white ones indicate waiting requests</a:t>
            </a:r>
          </a:p>
          <a:p>
            <a:r>
              <a:rPr lang="en-US" sz="1600">
                <a:latin typeface="Helvetica" charset="0"/>
              </a:rPr>
              <a:t>Lock table also records the type of lock granted or requested</a:t>
            </a:r>
          </a:p>
          <a:p>
            <a:r>
              <a:rPr lang="en-US" sz="1600">
                <a:latin typeface="Helvetica" charset="0"/>
              </a:rPr>
              <a:t>New request is added to the end of the queue of requests for the data item, and granted if it is compatible with all earlier locks</a:t>
            </a:r>
          </a:p>
          <a:p>
            <a:r>
              <a:rPr lang="en-US" sz="1600">
                <a:latin typeface="Helvetica" charset="0"/>
              </a:rPr>
              <a:t>Unlock requests result in the request being deleted, and later requests are checked to see if they can now be granted</a:t>
            </a:r>
          </a:p>
          <a:p>
            <a:r>
              <a:rPr lang="en-US" sz="1600">
                <a:latin typeface="Helvetica" charset="0"/>
              </a:rPr>
              <a:t>If transaction aborts, all waiting or granted requests of the transaction are deleted </a:t>
            </a:r>
          </a:p>
          <a:p>
            <a:pPr lvl="1"/>
            <a:r>
              <a:rPr lang="en-US" sz="1600">
                <a:latin typeface="Helvetica" charset="0"/>
                <a:ea typeface="ＭＳ Ｐゴシック" charset="0"/>
              </a:rPr>
              <a:t>lock manager may keep a list of locks held by each transaction, to implement this efficiently</a:t>
            </a:r>
          </a:p>
        </p:txBody>
      </p:sp>
      <p:pic>
        <p:nvPicPr>
          <p:cNvPr id="3379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50900"/>
            <a:ext cx="4075112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242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far…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/>
              <a:t>Concurrency Control Scheme</a:t>
            </a:r>
          </a:p>
          <a:p>
            <a:pPr lvl="1"/>
            <a:r>
              <a:rPr lang="en-US"/>
              <a:t>A way to guarantee serializability, recoverability etc</a:t>
            </a:r>
          </a:p>
          <a:p>
            <a:pPr lvl="1"/>
            <a:endParaRPr lang="en-US"/>
          </a:p>
          <a:p>
            <a:r>
              <a:rPr lang="en-US"/>
              <a:t>Lock-based protocols</a:t>
            </a:r>
          </a:p>
          <a:p>
            <a:pPr lvl="1"/>
            <a:r>
              <a:rPr lang="en-US"/>
              <a:t>Use </a:t>
            </a:r>
            <a:r>
              <a:rPr lang="en-US" i="1"/>
              <a:t>locks </a:t>
            </a:r>
            <a:r>
              <a:rPr lang="en-US"/>
              <a:t>to prevent multiple transactions accessing the same data items</a:t>
            </a:r>
          </a:p>
          <a:p>
            <a:pPr lvl="1"/>
            <a:endParaRPr lang="en-US"/>
          </a:p>
          <a:p>
            <a:r>
              <a:rPr lang="en-US"/>
              <a:t>2 Phase Locking</a:t>
            </a:r>
          </a:p>
          <a:p>
            <a:pPr lvl="1"/>
            <a:r>
              <a:rPr lang="en-US"/>
              <a:t>Locks acquired during </a:t>
            </a:r>
            <a:r>
              <a:rPr lang="en-US" i="1"/>
              <a:t>growing phase, </a:t>
            </a:r>
            <a:r>
              <a:rPr lang="en-US"/>
              <a:t>released during </a:t>
            </a:r>
            <a:r>
              <a:rPr lang="en-US" i="1"/>
              <a:t>shrinking phase</a:t>
            </a:r>
          </a:p>
          <a:p>
            <a:endParaRPr lang="en-US"/>
          </a:p>
          <a:p>
            <a:r>
              <a:rPr lang="en-US"/>
              <a:t>Strict 2PL, Rigorous 2PL</a:t>
            </a:r>
          </a:p>
        </p:txBody>
      </p:sp>
    </p:spTree>
    <p:extLst>
      <p:ext uri="{BB962C8B-B14F-4D97-AF65-F5344CB8AC3E}">
        <p14:creationId xmlns:p14="http://schemas.microsoft.com/office/powerpoint/2010/main" val="845263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- 2</a:t>
            </a:r>
          </a:p>
        </p:txBody>
      </p:sp>
    </p:spTree>
    <p:extLst>
      <p:ext uri="{BB962C8B-B14F-4D97-AF65-F5344CB8AC3E}">
        <p14:creationId xmlns:p14="http://schemas.microsoft.com/office/powerpoint/2010/main" val="1783809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Deadlocks and how 2PL doesn’t prevent them</a:t>
            </a:r>
          </a:p>
          <a:p>
            <a:pPr lvl="1"/>
            <a:r>
              <a:rPr lang="en-US" sz="2400" dirty="0">
                <a:latin typeface="Calibri" charset="0"/>
              </a:rPr>
              <a:t>Deadlock detection through precedence graphs</a:t>
            </a:r>
          </a:p>
          <a:p>
            <a:pPr lvl="1"/>
            <a:r>
              <a:rPr lang="en-US" sz="2400" dirty="0">
                <a:latin typeface="Calibri" charset="0"/>
              </a:rPr>
              <a:t>Deadlock avoidance/prevention schemes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- 2</a:t>
            </a:r>
          </a:p>
        </p:txBody>
      </p:sp>
    </p:spTree>
    <p:extLst>
      <p:ext uri="{BB962C8B-B14F-4D97-AF65-F5344CB8AC3E}">
        <p14:creationId xmlns:p14="http://schemas.microsoft.com/office/powerpoint/2010/main" val="54515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Locking Issues: Deadlocks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xction</a:t>
            </a:r>
            <a:r>
              <a:rPr lang="en-US" dirty="0"/>
              <a:t> proceeds:</a:t>
            </a:r>
          </a:p>
          <a:p>
            <a:pPr>
              <a:buFont typeface="Monotype Sorts" charset="2"/>
              <a:buNone/>
            </a:pPr>
            <a:r>
              <a:rPr lang="en-US" dirty="0"/>
              <a:t>Deadlock</a:t>
            </a:r>
          </a:p>
          <a:p>
            <a:pPr>
              <a:buFont typeface="Monotype Sorts" charset="2"/>
              <a:buNone/>
            </a:pPr>
            <a:r>
              <a:rPr lang="en-US" dirty="0"/>
              <a:t>	- T1 waits for T2 to unlock A</a:t>
            </a:r>
          </a:p>
          <a:p>
            <a:pPr>
              <a:buFont typeface="Monotype Sorts" charset="2"/>
              <a:buNone/>
            </a:pPr>
            <a:r>
              <a:rPr lang="en-US" dirty="0"/>
              <a:t>	- T2 waits for T1 to unlock B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r>
              <a:rPr lang="en-US" dirty="0"/>
              <a:t>2PL does not prevent deadlock</a:t>
            </a:r>
          </a:p>
          <a:p>
            <a:pPr lvl="1"/>
            <a:r>
              <a:rPr lang="en-US" dirty="0"/>
              <a:t>Strict doesn’t either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  <p:graphicFrame>
        <p:nvGraphicFramePr>
          <p:cNvPr id="550935" name="Group 23"/>
          <p:cNvGraphicFramePr>
            <a:graphicFrameLocks noGrp="1"/>
          </p:cNvGraphicFramePr>
          <p:nvPr/>
        </p:nvGraphicFramePr>
        <p:xfrm>
          <a:off x="4905375" y="1308100"/>
          <a:ext cx="3481388" cy="3524822"/>
        </p:xfrm>
        <a:graphic>
          <a:graphicData uri="http://schemas.openxmlformats.org/drawingml/2006/table">
            <a:tbl>
              <a:tblPr/>
              <a:tblGrid>
                <a:gridCol w="174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B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 B-50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write(B)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0936" name="Text Box 24"/>
          <p:cNvSpPr txBox="1">
            <a:spLocks noChangeArrowheads="1"/>
          </p:cNvSpPr>
          <p:nvPr/>
        </p:nvSpPr>
        <p:spPr bwMode="auto">
          <a:xfrm>
            <a:off x="195036" y="3108325"/>
            <a:ext cx="235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Rollback transactions</a:t>
            </a:r>
          </a:p>
          <a:p>
            <a:r>
              <a:rPr lang="en-US"/>
              <a:t>Can be costly...</a:t>
            </a:r>
          </a:p>
        </p:txBody>
      </p:sp>
    </p:spTree>
    <p:extLst>
      <p:ext uri="{BB962C8B-B14F-4D97-AF65-F5344CB8AC3E}">
        <p14:creationId xmlns:p14="http://schemas.microsoft.com/office/powerpoint/2010/main" val="3835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5509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Goals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38517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system can crash at any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Similarly, the power can go out at any point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Contents of the main memory won’t survive a crash, or power outage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BUT…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disks are durable. They might stop, but data is not lost.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now.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Disks only guarantee </a:t>
            </a:r>
            <a:r>
              <a:rPr lang="en-US" i="1" dirty="0"/>
              <a:t>atomic </a:t>
            </a:r>
            <a:r>
              <a:rPr lang="en-US" i="1" u="sng" dirty="0"/>
              <a:t>sector</a:t>
            </a:r>
            <a:r>
              <a:rPr lang="en-US" i="1" dirty="0"/>
              <a:t> writes, </a:t>
            </a:r>
            <a:r>
              <a:rPr lang="en-US" dirty="0"/>
              <a:t>nothing more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Transactions are by themselves consistent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Guaranteed durability, atomicity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much concurrency as possible, while not compromising isolation and/or consistency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transactions updating the same account balance… NO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transactions updating different account balances… YES</a:t>
            </a:r>
          </a:p>
        </p:txBody>
      </p:sp>
    </p:spTree>
    <p:extLst>
      <p:ext uri="{BB962C8B-B14F-4D97-AF65-F5344CB8AC3E}">
        <p14:creationId xmlns:p14="http://schemas.microsoft.com/office/powerpoint/2010/main" val="21622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detection and recovery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743575"/>
          </a:xfrm>
        </p:spPr>
        <p:txBody>
          <a:bodyPr/>
          <a:lstStyle/>
          <a:p>
            <a:r>
              <a:rPr lang="en-US" dirty="0"/>
              <a:t>Instead of trying to prevent deadlocks, let them happen and deal with them if they happen</a:t>
            </a:r>
          </a:p>
          <a:p>
            <a:r>
              <a:rPr lang="en-US" dirty="0"/>
              <a:t>How do you detect a deadlock?</a:t>
            </a:r>
          </a:p>
          <a:p>
            <a:pPr lvl="1"/>
            <a:r>
              <a:rPr lang="en-US" dirty="0"/>
              <a:t>Wait-for graph</a:t>
            </a:r>
          </a:p>
          <a:p>
            <a:pPr lvl="1"/>
            <a:r>
              <a:rPr lang="en-US" dirty="0"/>
              <a:t>Directed edge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endParaRPr lang="en-US" dirty="0"/>
          </a:p>
          <a:p>
            <a:pPr lvl="2"/>
            <a:r>
              <a:rPr lang="en-US" dirty="0" err="1"/>
              <a:t>Ti</a:t>
            </a:r>
            <a:r>
              <a:rPr lang="en-US" dirty="0"/>
              <a:t> waiting for </a:t>
            </a:r>
            <a:r>
              <a:rPr lang="en-US" dirty="0" err="1"/>
              <a:t>Tj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993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88610"/>
              </p:ext>
            </p:extLst>
          </p:nvPr>
        </p:nvGraphicFramePr>
        <p:xfrm>
          <a:off x="880061" y="4419726"/>
          <a:ext cx="2890837" cy="2438274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X(Z)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9413" name="Oval 21"/>
          <p:cNvSpPr>
            <a:spLocks noChangeArrowheads="1"/>
          </p:cNvSpPr>
          <p:nvPr/>
        </p:nvSpPr>
        <p:spPr bwMode="auto">
          <a:xfrm>
            <a:off x="4900321" y="3468103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4866983" y="3456991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>
            <a:off x="6094121" y="2787066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6060783" y="2775953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99417" name="Oval 25"/>
          <p:cNvSpPr>
            <a:spLocks noChangeArrowheads="1"/>
          </p:cNvSpPr>
          <p:nvPr/>
        </p:nvSpPr>
        <p:spPr bwMode="auto">
          <a:xfrm>
            <a:off x="7599071" y="3145841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8" name="Text Box 26"/>
          <p:cNvSpPr txBox="1">
            <a:spLocks noChangeArrowheads="1"/>
          </p:cNvSpPr>
          <p:nvPr/>
        </p:nvSpPr>
        <p:spPr bwMode="auto">
          <a:xfrm>
            <a:off x="7565733" y="3134728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99419" name="Oval 27"/>
          <p:cNvSpPr>
            <a:spLocks noChangeArrowheads="1"/>
          </p:cNvSpPr>
          <p:nvPr/>
        </p:nvSpPr>
        <p:spPr bwMode="auto">
          <a:xfrm>
            <a:off x="6036971" y="4118978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0" name="Text Box 28"/>
          <p:cNvSpPr txBox="1">
            <a:spLocks noChangeArrowheads="1"/>
          </p:cNvSpPr>
          <p:nvPr/>
        </p:nvSpPr>
        <p:spPr bwMode="auto">
          <a:xfrm>
            <a:off x="6003633" y="4107866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 flipV="1">
            <a:off x="5167021" y="3015666"/>
            <a:ext cx="93662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2" name="Line 30"/>
          <p:cNvSpPr>
            <a:spLocks noChangeShapeType="1"/>
          </p:cNvSpPr>
          <p:nvPr/>
        </p:nvSpPr>
        <p:spPr bwMode="auto">
          <a:xfrm flipV="1">
            <a:off x="6232233" y="3179178"/>
            <a:ext cx="34925" cy="925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475121" y="3026778"/>
            <a:ext cx="11112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4" name="Text Box 32"/>
          <p:cNvSpPr txBox="1">
            <a:spLocks noChangeArrowheads="1"/>
          </p:cNvSpPr>
          <p:nvPr/>
        </p:nvSpPr>
        <p:spPr bwMode="auto">
          <a:xfrm>
            <a:off x="4972050" y="5906836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Suppose T4 requests lock-S(Z)....</a:t>
            </a:r>
          </a:p>
        </p:txBody>
      </p:sp>
    </p:spTree>
    <p:extLst>
      <p:ext uri="{BB962C8B-B14F-4D97-AF65-F5344CB8AC3E}">
        <p14:creationId xmlns:p14="http://schemas.microsoft.com/office/powerpoint/2010/main" val="37590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Deadlocks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Deadlock detected, now what ?</a:t>
            </a:r>
          </a:p>
          <a:p>
            <a:pPr lvl="1"/>
            <a:r>
              <a:rPr lang="en-US"/>
              <a:t>Will need to abort some transaction</a:t>
            </a:r>
          </a:p>
          <a:p>
            <a:pPr lvl="1"/>
            <a:r>
              <a:rPr lang="en-US"/>
              <a:t>Prefer to abort the one with the minimum work done so far</a:t>
            </a:r>
          </a:p>
          <a:p>
            <a:pPr lvl="1"/>
            <a:r>
              <a:rPr lang="en-US"/>
              <a:t>Possibility of starvation</a:t>
            </a:r>
          </a:p>
          <a:p>
            <a:pPr lvl="2"/>
            <a:r>
              <a:rPr lang="en-US"/>
              <a:t>If a transaction is aborted too many times, it may be given priority in continueing</a:t>
            </a:r>
          </a:p>
        </p:txBody>
      </p:sp>
    </p:spTree>
    <p:extLst>
      <p:ext uri="{BB962C8B-B14F-4D97-AF65-F5344CB8AC3E}">
        <p14:creationId xmlns:p14="http://schemas.microsoft.com/office/powerpoint/2010/main" val="2612308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743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 1:</a:t>
            </a:r>
            <a:r>
              <a:rPr lang="en-US" dirty="0"/>
              <a:t> A transaction must acquire all locks before it begins</a:t>
            </a:r>
          </a:p>
          <a:p>
            <a:pPr lvl="1"/>
            <a:r>
              <a:rPr lang="en-US" dirty="0"/>
              <a:t>Not acceptable in most cases</a:t>
            </a:r>
          </a:p>
          <a:p>
            <a:pPr lvl="1"/>
            <a:r>
              <a:rPr lang="en-US" dirty="0"/>
              <a:t>Still need some way to deal with deadlocks during lock acquisition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Solution 2:</a:t>
            </a:r>
            <a:r>
              <a:rPr lang="en-US" dirty="0"/>
              <a:t> A transaction must acquire locks in a particular order over the data items</a:t>
            </a:r>
          </a:p>
          <a:p>
            <a:pPr lvl="1"/>
            <a:r>
              <a:rPr lang="en-US" dirty="0"/>
              <a:t>Also called </a:t>
            </a:r>
            <a:r>
              <a:rPr lang="en-US" i="1" dirty="0"/>
              <a:t>graph-based protocols</a:t>
            </a:r>
          </a:p>
          <a:p>
            <a:pPr lvl="1"/>
            <a:r>
              <a:rPr lang="en-US" dirty="0"/>
              <a:t>The particular order used doesn’t matter (e.g., based on the value of some unique attribute)</a:t>
            </a:r>
          </a:p>
          <a:p>
            <a:pPr lvl="1"/>
            <a:r>
              <a:rPr lang="en-US" dirty="0"/>
              <a:t>Guarantees that there can never be a cycle in the precedence graph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002913"/>
            <a:ext cx="8255000" cy="5743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 3:</a:t>
            </a:r>
            <a:r>
              <a:rPr lang="en-US" dirty="0"/>
              <a:t> Use time-stamps; say T1 is older than T2</a:t>
            </a:r>
          </a:p>
          <a:p>
            <a:pPr lvl="1"/>
            <a:r>
              <a:rPr lang="en-US" i="1" dirty="0"/>
              <a:t>wait-die scheme: </a:t>
            </a:r>
            <a:r>
              <a:rPr lang="en-US" dirty="0"/>
              <a:t>T1 will wait for T2. T2 will not wait for T1; instead it will abort and restart</a:t>
            </a:r>
          </a:p>
          <a:p>
            <a:pPr lvl="2"/>
            <a:r>
              <a:rPr lang="en-US" dirty="0"/>
              <a:t>In the precedence graph, there can be an edge from old transaction to a new transaction, but never the other way</a:t>
            </a:r>
          </a:p>
          <a:p>
            <a:pPr lvl="2"/>
            <a:r>
              <a:rPr lang="en-US" dirty="0"/>
              <a:t>So there cannot be a cycle in precedence graph</a:t>
            </a:r>
          </a:p>
          <a:p>
            <a:pPr lvl="1"/>
            <a:r>
              <a:rPr lang="en-US" i="1" dirty="0"/>
              <a:t>wound-wait scheme: </a:t>
            </a:r>
            <a:r>
              <a:rPr lang="en-US" dirty="0"/>
              <a:t>T1 will </a:t>
            </a:r>
            <a:r>
              <a:rPr lang="en-US" i="1" dirty="0"/>
              <a:t>wound </a:t>
            </a:r>
            <a:r>
              <a:rPr lang="en-US" dirty="0"/>
              <a:t>T2 (force it to abort) if it needs a lock that T2 currently has; T2 will wait for T1.</a:t>
            </a:r>
          </a:p>
          <a:p>
            <a:pPr lvl="2"/>
            <a:r>
              <a:rPr lang="en-US" dirty="0"/>
              <a:t>Similar to above: edges only from newer transactions to older transactions</a:t>
            </a:r>
          </a:p>
          <a:p>
            <a:pPr lvl="1"/>
            <a:r>
              <a:rPr lang="en-US" dirty="0"/>
              <a:t>May abort more transactions that needed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Solution 4: </a:t>
            </a:r>
            <a:r>
              <a:rPr lang="en-US" dirty="0"/>
              <a:t>Timeout based	</a:t>
            </a:r>
          </a:p>
          <a:p>
            <a:pPr lvl="1"/>
            <a:r>
              <a:rPr lang="en-US" dirty="0"/>
              <a:t>Transaction waits a certain time for a lock; aborts if it doesn’t get it by then</a:t>
            </a:r>
          </a:p>
          <a:p>
            <a:pPr lvl="1"/>
            <a:r>
              <a:rPr lang="en-US" dirty="0"/>
              <a:t>As above, may lead to unnecessary restarts, but very simple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- 3</a:t>
            </a:r>
          </a:p>
        </p:txBody>
      </p:sp>
    </p:spTree>
    <p:extLst>
      <p:ext uri="{BB962C8B-B14F-4D97-AF65-F5344CB8AC3E}">
        <p14:creationId xmlns:p14="http://schemas.microsoft.com/office/powerpoint/2010/main" val="3723619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15.3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What are we taking locks on</a:t>
            </a:r>
          </a:p>
          <a:p>
            <a:pPr lvl="1"/>
            <a:r>
              <a:rPr lang="en-US" sz="2400" dirty="0">
                <a:latin typeface="Calibri" charset="0"/>
              </a:rPr>
              <a:t>Multi-granularity locking</a:t>
            </a:r>
          </a:p>
          <a:p>
            <a:pPr lvl="1"/>
            <a:r>
              <a:rPr lang="en-US" sz="2400" dirty="0">
                <a:latin typeface="Calibri" charset="0"/>
              </a:rPr>
              <a:t>Intentional locks and compatibility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- 3</a:t>
            </a:r>
          </a:p>
        </p:txBody>
      </p:sp>
    </p:spTree>
    <p:extLst>
      <p:ext uri="{BB962C8B-B14F-4D97-AF65-F5344CB8AC3E}">
        <p14:creationId xmlns:p14="http://schemas.microsoft.com/office/powerpoint/2010/main" val="2241206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granularity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153400" cy="5326063"/>
          </a:xfrm>
        </p:spPr>
        <p:txBody>
          <a:bodyPr/>
          <a:lstStyle/>
          <a:p>
            <a:r>
              <a:rPr lang="en-US"/>
              <a:t>Locking granularity</a:t>
            </a:r>
          </a:p>
          <a:p>
            <a:pPr lvl="1"/>
            <a:r>
              <a:rPr lang="en-US"/>
              <a:t>What are we taking locks on ? Tables, tuples, attributes ?</a:t>
            </a:r>
          </a:p>
          <a:p>
            <a:pPr>
              <a:lnSpc>
                <a:spcPct val="60000"/>
              </a:lnSpc>
            </a:pPr>
            <a:endParaRPr lang="en-US"/>
          </a:p>
          <a:p>
            <a:r>
              <a:rPr lang="en-US"/>
              <a:t>Coarse granularity</a:t>
            </a:r>
          </a:p>
          <a:p>
            <a:pPr lvl="1"/>
            <a:r>
              <a:rPr lang="en-US"/>
              <a:t>e.g. take locks on tables</a:t>
            </a:r>
          </a:p>
          <a:p>
            <a:pPr lvl="1"/>
            <a:r>
              <a:rPr lang="en-US"/>
              <a:t>less overhead (the number of tables is not that high)</a:t>
            </a:r>
          </a:p>
          <a:p>
            <a:pPr lvl="1"/>
            <a:r>
              <a:rPr lang="en-US"/>
              <a:t>very low concurrency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/>
          </a:p>
          <a:p>
            <a:r>
              <a:rPr lang="en-US"/>
              <a:t>Fine granularity</a:t>
            </a:r>
          </a:p>
          <a:p>
            <a:pPr lvl="1"/>
            <a:r>
              <a:rPr lang="en-US"/>
              <a:t>e.g. take locks on tuples</a:t>
            </a:r>
          </a:p>
          <a:p>
            <a:pPr lvl="1"/>
            <a:r>
              <a:rPr lang="en-US"/>
              <a:t>much higher overhead</a:t>
            </a:r>
          </a:p>
          <a:p>
            <a:pPr lvl="1"/>
            <a:r>
              <a:rPr lang="en-US"/>
              <a:t>much higher concurrency</a:t>
            </a:r>
          </a:p>
          <a:p>
            <a:pPr lvl="1"/>
            <a:r>
              <a:rPr lang="en-US"/>
              <a:t>What if I want to lock 90% of the tuples of a table ?</a:t>
            </a:r>
          </a:p>
          <a:p>
            <a:pPr lvl="2"/>
            <a:r>
              <a:rPr lang="en-US"/>
              <a:t>Prefer to lock the whole table in that case</a:t>
            </a:r>
          </a:p>
        </p:txBody>
      </p:sp>
    </p:spTree>
    <p:extLst>
      <p:ext uri="{BB962C8B-B14F-4D97-AF65-F5344CB8AC3E}">
        <p14:creationId xmlns:p14="http://schemas.microsoft.com/office/powerpoint/2010/main" val="3557592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702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The highest level in the example hierarchy is the entire database.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The levels below are of type </a:t>
            </a:r>
            <a:r>
              <a:rPr lang="en-US" i="1"/>
              <a:t>area</a:t>
            </a:r>
            <a:r>
              <a:rPr lang="en-US"/>
              <a:t>, </a:t>
            </a:r>
            <a:r>
              <a:rPr lang="en-US" i="1"/>
              <a:t>file or relation</a:t>
            </a:r>
            <a:r>
              <a:rPr lang="en-US"/>
              <a:t> and </a:t>
            </a:r>
            <a:r>
              <a:rPr lang="en-US" i="1"/>
              <a:t>record</a:t>
            </a:r>
            <a:r>
              <a:rPr lang="en-US"/>
              <a:t> in that order.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Can lock at any level in the hierarchy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028700"/>
            <a:ext cx="5943600" cy="3810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728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lock mode, called </a:t>
            </a:r>
            <a:r>
              <a:rPr lang="en-US" i="1"/>
              <a:t>intentional </a:t>
            </a:r>
            <a:r>
              <a:rPr lang="en-US"/>
              <a:t>locks</a:t>
            </a:r>
          </a:p>
          <a:p>
            <a:pPr lvl="1"/>
            <a:r>
              <a:rPr lang="en-US"/>
              <a:t>Declare an intention to lock parts of the subtree below a node</a:t>
            </a:r>
          </a:p>
          <a:p>
            <a:pPr lvl="1"/>
            <a:r>
              <a:rPr lang="en-US"/>
              <a:t>IS: </a:t>
            </a:r>
            <a:r>
              <a:rPr lang="en-US" i="1"/>
              <a:t>intention shared</a:t>
            </a:r>
          </a:p>
          <a:p>
            <a:pPr lvl="2"/>
            <a:r>
              <a:rPr lang="en-US"/>
              <a:t>The lower levels below may be locked in the shared mode</a:t>
            </a:r>
          </a:p>
          <a:p>
            <a:pPr lvl="1"/>
            <a:r>
              <a:rPr lang="en-US"/>
              <a:t>IX: </a:t>
            </a:r>
            <a:r>
              <a:rPr lang="en-US" i="1"/>
              <a:t>intention exclusive</a:t>
            </a:r>
          </a:p>
          <a:p>
            <a:pPr lvl="1"/>
            <a:r>
              <a:rPr lang="en-US" i="1"/>
              <a:t>SIX: shared and intention-exclusive</a:t>
            </a:r>
          </a:p>
          <a:p>
            <a:pPr lvl="2"/>
            <a:r>
              <a:rPr lang="en-US"/>
              <a:t>The entire subtree is locked in the shared mode, but I might also want to get exclusive locks on the nodes below</a:t>
            </a:r>
          </a:p>
          <a:p>
            <a:r>
              <a:rPr lang="en-US"/>
              <a:t>Protocol:</a:t>
            </a:r>
          </a:p>
          <a:p>
            <a:pPr lvl="1"/>
            <a:r>
              <a:rPr lang="en-US"/>
              <a:t>If you want to acquire a lock on a data item, all the ancestors must be locked as well, at least in the intentional mode </a:t>
            </a:r>
          </a:p>
          <a:p>
            <a:pPr lvl="1"/>
            <a:r>
              <a:rPr lang="en-US"/>
              <a:t>So you always start at the top </a:t>
            </a:r>
            <a:r>
              <a:rPr lang="en-US" i="1"/>
              <a:t>root </a:t>
            </a:r>
            <a:r>
              <a:rPr lang="en-US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003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64113"/>
            <a:ext cx="8559800" cy="17129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(1) Want to lock </a:t>
            </a:r>
            <a:r>
              <a:rPr lang="en-US" i="1"/>
              <a:t>F_a </a:t>
            </a:r>
            <a:r>
              <a:rPr lang="en-US"/>
              <a:t>in shared mode,</a:t>
            </a:r>
            <a:r>
              <a:rPr lang="en-US" i="1"/>
              <a:t> DB </a:t>
            </a:r>
            <a:r>
              <a:rPr lang="en-US"/>
              <a:t>and </a:t>
            </a:r>
            <a:r>
              <a:rPr lang="en-US" i="1"/>
              <a:t>A1</a:t>
            </a:r>
            <a:r>
              <a:rPr lang="en-US"/>
              <a:t> must be locked in at least IS mode (but IX, SIX, S, X are okay too)</a:t>
            </a:r>
          </a:p>
          <a:p>
            <a:pPr>
              <a:buFont typeface="Monotype Sorts" charset="2"/>
              <a:buNone/>
            </a:pPr>
            <a:r>
              <a:rPr lang="en-US"/>
              <a:t>(2) Want to lock </a:t>
            </a:r>
            <a:r>
              <a:rPr lang="en-US" i="1"/>
              <a:t>rc1 </a:t>
            </a:r>
            <a:r>
              <a:rPr lang="en-US"/>
              <a:t>in exclusive mode, </a:t>
            </a:r>
            <a:r>
              <a:rPr lang="en-US" i="1"/>
              <a:t>DB, A2,Fc </a:t>
            </a:r>
            <a:r>
              <a:rPr lang="en-US"/>
              <a:t>must be locked in at least IX mode (SIX, X are okay too)</a:t>
            </a:r>
          </a:p>
        </p:txBody>
      </p:sp>
      <p:pic>
        <p:nvPicPr>
          <p:cNvPr id="70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57263"/>
            <a:ext cx="5943600" cy="3810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89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states</a:t>
            </a:r>
          </a:p>
        </p:txBody>
      </p:sp>
      <p:pic>
        <p:nvPicPr>
          <p:cNvPr id="646148" name="Picture 4"/>
          <p:cNvPicPr>
            <a:picLocks noChangeAspect="1" noChangeArrowheads="1"/>
          </p:cNvPicPr>
          <p:nvPr/>
        </p:nvPicPr>
        <p:blipFill>
          <a:blip r:embed="rId2"/>
          <a:srcRect l="9917" t="551" r="10124" b="551"/>
          <a:stretch>
            <a:fillRect/>
          </a:stretch>
        </p:blipFill>
        <p:spPr bwMode="auto">
          <a:xfrm>
            <a:off x="1863725" y="1555750"/>
            <a:ext cx="4833938" cy="44846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F0A6D-D34B-7141-A4A4-C0981FA29CCD}"/>
              </a:ext>
            </a:extLst>
          </p:cNvPr>
          <p:cNvSpPr txBox="1"/>
          <p:nvPr/>
        </p:nvSpPr>
        <p:spPr>
          <a:xfrm>
            <a:off x="0" y="3243943"/>
            <a:ext cx="19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Initial State – stays in this during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42341-31EE-BE49-ABB8-CAAD244AABE3}"/>
              </a:ext>
            </a:extLst>
          </p:cNvPr>
          <p:cNvSpPr txBox="1"/>
          <p:nvPr/>
        </p:nvSpPr>
        <p:spPr>
          <a:xfrm>
            <a:off x="6868886" y="4931229"/>
            <a:ext cx="19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Any changes have been rolled 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EBBB2-E680-3D4B-A94B-02738186F2FD}"/>
              </a:ext>
            </a:extLst>
          </p:cNvPr>
          <p:cNvSpPr txBox="1"/>
          <p:nvPr/>
        </p:nvSpPr>
        <p:spPr>
          <a:xfrm>
            <a:off x="6728279" y="1709058"/>
            <a:ext cx="19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Successful Completion</a:t>
            </a:r>
          </a:p>
        </p:txBody>
      </p:sp>
    </p:spTree>
    <p:extLst>
      <p:ext uri="{BB962C8B-B14F-4D97-AF65-F5344CB8AC3E}">
        <p14:creationId xmlns:p14="http://schemas.microsoft.com/office/powerpoint/2010/main" val="2486438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Rules for Multi-granularity Locking</a:t>
            </a:r>
          </a:p>
          <a:p>
            <a:pPr lvl="1"/>
            <a:r>
              <a:rPr lang="en-US" dirty="0">
                <a:latin typeface="Calibri" charset="0"/>
              </a:rPr>
              <a:t>Always start with the root</a:t>
            </a:r>
          </a:p>
          <a:p>
            <a:pPr lvl="1"/>
            <a:r>
              <a:rPr lang="en-US" dirty="0">
                <a:latin typeface="Calibri" charset="0"/>
              </a:rPr>
              <a:t>Can lock Q in S or IS, only if parent is locked in IS or IX mode</a:t>
            </a:r>
          </a:p>
          <a:p>
            <a:pPr lvl="1"/>
            <a:r>
              <a:rPr lang="en-US" dirty="0">
                <a:latin typeface="Calibri" charset="0"/>
              </a:rPr>
              <a:t>Can lock Q in X, SIX, or IX only if parent is locked in IX or SIX mode</a:t>
            </a:r>
          </a:p>
          <a:p>
            <a:pPr lvl="1"/>
            <a:r>
              <a:rPr lang="en-US" dirty="0">
                <a:latin typeface="Calibri" charset="0"/>
              </a:rPr>
              <a:t>Must follow 2-phase locking protocol</a:t>
            </a:r>
          </a:p>
          <a:p>
            <a:pPr lvl="1"/>
            <a:r>
              <a:rPr lang="en-US" dirty="0">
                <a:latin typeface="Calibri" charset="0"/>
              </a:rPr>
              <a:t>Unlock Q only if locks on all children (if any) are released </a:t>
            </a:r>
          </a:p>
          <a:p>
            <a:pPr lvl="2"/>
            <a:r>
              <a:rPr lang="en-US" dirty="0">
                <a:latin typeface="Calibri" charset="0"/>
              </a:rPr>
              <a:t>i.e., unlock from the bottom up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However: it is not a problem to lock a child in, say S, if the parent is in SIX</a:t>
            </a:r>
          </a:p>
          <a:p>
            <a:pPr lvl="1"/>
            <a:r>
              <a:rPr lang="en-US" dirty="0">
                <a:latin typeface="Calibri" charset="0"/>
              </a:rPr>
              <a:t>It is redundant, but may happen because of “lock upgrades”</a:t>
            </a:r>
          </a:p>
          <a:p>
            <a:pPr lvl="1"/>
            <a:r>
              <a:rPr lang="en-US" dirty="0">
                <a:latin typeface="Calibri" charset="0"/>
              </a:rPr>
              <a:t>Depending on implementation, may release the child lock or not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Multi-granularity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2112299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558800"/>
            <a:ext cx="8763000" cy="609600"/>
          </a:xfrm>
        </p:spPr>
        <p:txBody>
          <a:bodyPr/>
          <a:lstStyle/>
          <a:p>
            <a:r>
              <a:rPr lang="en-US" sz="2800"/>
              <a:t>Compatibility Matrix with</a:t>
            </a:r>
            <a:br>
              <a:rPr lang="en-US" sz="2800"/>
            </a:br>
            <a:r>
              <a:rPr lang="en-US" sz="2800"/>
              <a:t> Intention Lock Modes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7848600" cy="4419600"/>
          </a:xfrm>
        </p:spPr>
        <p:txBody>
          <a:bodyPr/>
          <a:lstStyle/>
          <a:p>
            <a:r>
              <a:rPr lang="en-US"/>
              <a:t>The compatibility matrix (which locks can be present simultaneously on the same data item) for all lock modes is: </a:t>
            </a:r>
            <a:endParaRPr lang="en-US">
              <a:sym typeface="Wingdings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0313" y="2498725"/>
            <a:ext cx="4624387" cy="3810000"/>
            <a:chOff x="831" y="1104"/>
            <a:chExt cx="2913" cy="2400"/>
          </a:xfrm>
        </p:grpSpPr>
        <p:sp>
          <p:nvSpPr>
            <p:cNvPr id="607237" name="Line 5"/>
            <p:cNvSpPr>
              <a:spLocks noChangeShapeType="1"/>
            </p:cNvSpPr>
            <p:nvPr/>
          </p:nvSpPr>
          <p:spPr bwMode="auto">
            <a:xfrm>
              <a:off x="1296" y="110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38" name="Line 6"/>
            <p:cNvSpPr>
              <a:spLocks noChangeShapeType="1"/>
            </p:cNvSpPr>
            <p:nvPr/>
          </p:nvSpPr>
          <p:spPr bwMode="auto">
            <a:xfrm>
              <a:off x="1776" y="1137"/>
              <a:ext cx="0" cy="2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39" name="Line 7"/>
            <p:cNvSpPr>
              <a:spLocks noChangeShapeType="1"/>
            </p:cNvSpPr>
            <p:nvPr/>
          </p:nvSpPr>
          <p:spPr bwMode="auto">
            <a:xfrm>
              <a:off x="225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0" name="Line 8"/>
            <p:cNvSpPr>
              <a:spLocks noChangeShapeType="1"/>
            </p:cNvSpPr>
            <p:nvPr/>
          </p:nvSpPr>
          <p:spPr bwMode="auto">
            <a:xfrm>
              <a:off x="273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1" name="Line 9"/>
            <p:cNvSpPr>
              <a:spLocks noChangeShapeType="1"/>
            </p:cNvSpPr>
            <p:nvPr/>
          </p:nvSpPr>
          <p:spPr bwMode="auto">
            <a:xfrm>
              <a:off x="326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2" name="Line 10"/>
            <p:cNvSpPr>
              <a:spLocks noChangeShapeType="1"/>
            </p:cNvSpPr>
            <p:nvPr/>
          </p:nvSpPr>
          <p:spPr bwMode="auto">
            <a:xfrm>
              <a:off x="374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3" name="Line 11"/>
            <p:cNvSpPr>
              <a:spLocks noChangeShapeType="1"/>
            </p:cNvSpPr>
            <p:nvPr/>
          </p:nvSpPr>
          <p:spPr bwMode="auto">
            <a:xfrm>
              <a:off x="864" y="13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4" name="Line 12"/>
            <p:cNvSpPr>
              <a:spLocks noChangeShapeType="1"/>
            </p:cNvSpPr>
            <p:nvPr/>
          </p:nvSpPr>
          <p:spPr bwMode="auto">
            <a:xfrm>
              <a:off x="849" y="1776"/>
              <a:ext cx="2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864" y="216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864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864" y="302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8" name="Line 16"/>
            <p:cNvSpPr>
              <a:spLocks noChangeShapeType="1"/>
            </p:cNvSpPr>
            <p:nvPr/>
          </p:nvSpPr>
          <p:spPr bwMode="auto">
            <a:xfrm>
              <a:off x="864" y="350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9" name="Text Box 17"/>
            <p:cNvSpPr txBox="1">
              <a:spLocks noChangeArrowheads="1"/>
            </p:cNvSpPr>
            <p:nvPr/>
          </p:nvSpPr>
          <p:spPr bwMode="auto">
            <a:xfrm>
              <a:off x="1382" y="1186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607250" name="Text Box 18"/>
            <p:cNvSpPr txBox="1">
              <a:spLocks noChangeArrowheads="1"/>
            </p:cNvSpPr>
            <p:nvPr/>
          </p:nvSpPr>
          <p:spPr bwMode="auto">
            <a:xfrm>
              <a:off x="1872" y="116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607251" name="Text Box 19"/>
            <p:cNvSpPr txBox="1">
              <a:spLocks noChangeArrowheads="1"/>
            </p:cNvSpPr>
            <p:nvPr/>
          </p:nvSpPr>
          <p:spPr bwMode="auto">
            <a:xfrm>
              <a:off x="2372" y="11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2784" y="1159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607253" name="Text Box 21"/>
            <p:cNvSpPr txBox="1">
              <a:spLocks noChangeArrowheads="1"/>
            </p:cNvSpPr>
            <p:nvPr/>
          </p:nvSpPr>
          <p:spPr bwMode="auto">
            <a:xfrm>
              <a:off x="3312" y="11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607254" name="Text Box 22"/>
            <p:cNvSpPr txBox="1">
              <a:spLocks noChangeArrowheads="1"/>
            </p:cNvSpPr>
            <p:nvPr/>
          </p:nvSpPr>
          <p:spPr bwMode="auto">
            <a:xfrm>
              <a:off x="971" y="14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607255" name="Text Box 23"/>
            <p:cNvSpPr txBox="1">
              <a:spLocks noChangeArrowheads="1"/>
            </p:cNvSpPr>
            <p:nvPr/>
          </p:nvSpPr>
          <p:spPr bwMode="auto">
            <a:xfrm>
              <a:off x="947" y="182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607256" name="Text Box 24"/>
            <p:cNvSpPr txBox="1">
              <a:spLocks noChangeArrowheads="1"/>
            </p:cNvSpPr>
            <p:nvPr/>
          </p:nvSpPr>
          <p:spPr bwMode="auto">
            <a:xfrm>
              <a:off x="960" y="223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831" y="267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607258" name="Text Box 26"/>
            <p:cNvSpPr txBox="1">
              <a:spLocks noChangeArrowheads="1"/>
            </p:cNvSpPr>
            <p:nvPr/>
          </p:nvSpPr>
          <p:spPr bwMode="auto">
            <a:xfrm>
              <a:off x="912" y="315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607259" name="Text Box 27"/>
            <p:cNvSpPr txBox="1">
              <a:spLocks noChangeArrowheads="1"/>
            </p:cNvSpPr>
            <p:nvPr/>
          </p:nvSpPr>
          <p:spPr bwMode="auto">
            <a:xfrm>
              <a:off x="1382" y="1448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0" name="Text Box 28"/>
            <p:cNvSpPr txBox="1">
              <a:spLocks noChangeArrowheads="1"/>
            </p:cNvSpPr>
            <p:nvPr/>
          </p:nvSpPr>
          <p:spPr bwMode="auto">
            <a:xfrm>
              <a:off x="1365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1" name="Text Box 29"/>
            <p:cNvSpPr txBox="1">
              <a:spLocks noChangeArrowheads="1"/>
            </p:cNvSpPr>
            <p:nvPr/>
          </p:nvSpPr>
          <p:spPr bwMode="auto">
            <a:xfrm>
              <a:off x="1365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2" name="Text Box 30"/>
            <p:cNvSpPr txBox="1">
              <a:spLocks noChangeArrowheads="1"/>
            </p:cNvSpPr>
            <p:nvPr/>
          </p:nvSpPr>
          <p:spPr bwMode="auto">
            <a:xfrm>
              <a:off x="1392" y="2719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392" y="3178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</a:p>
          </p:txBody>
        </p:sp>
        <p:sp>
          <p:nvSpPr>
            <p:cNvPr id="607264" name="Text Box 32"/>
            <p:cNvSpPr txBox="1">
              <a:spLocks noChangeArrowheads="1"/>
            </p:cNvSpPr>
            <p:nvPr/>
          </p:nvSpPr>
          <p:spPr bwMode="auto">
            <a:xfrm>
              <a:off x="1824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5" name="Text Box 33"/>
            <p:cNvSpPr txBox="1">
              <a:spLocks noChangeArrowheads="1"/>
            </p:cNvSpPr>
            <p:nvPr/>
          </p:nvSpPr>
          <p:spPr bwMode="auto">
            <a:xfrm>
              <a:off x="2325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6" name="Text Box 34"/>
            <p:cNvSpPr txBox="1">
              <a:spLocks noChangeArrowheads="1"/>
            </p:cNvSpPr>
            <p:nvPr/>
          </p:nvSpPr>
          <p:spPr bwMode="auto">
            <a:xfrm>
              <a:off x="2853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7" name="Text Box 35"/>
            <p:cNvSpPr txBox="1">
              <a:spLocks noChangeArrowheads="1"/>
            </p:cNvSpPr>
            <p:nvPr/>
          </p:nvSpPr>
          <p:spPr bwMode="auto">
            <a:xfrm>
              <a:off x="1872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8" name="Text Box 36"/>
            <p:cNvSpPr txBox="1">
              <a:spLocks noChangeArrowheads="1"/>
            </p:cNvSpPr>
            <p:nvPr/>
          </p:nvSpPr>
          <p:spPr bwMode="auto">
            <a:xfrm>
              <a:off x="2352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9" name="Text Box 37"/>
            <p:cNvSpPr txBox="1">
              <a:spLocks noChangeArrowheads="1"/>
            </p:cNvSpPr>
            <p:nvPr/>
          </p:nvSpPr>
          <p:spPr bwMode="auto">
            <a:xfrm>
              <a:off x="1910" y="226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0" name="Text Box 38"/>
            <p:cNvSpPr txBox="1">
              <a:spLocks noChangeArrowheads="1"/>
            </p:cNvSpPr>
            <p:nvPr/>
          </p:nvSpPr>
          <p:spPr bwMode="auto">
            <a:xfrm>
              <a:off x="189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1" name="Text Box 39"/>
            <p:cNvSpPr txBox="1">
              <a:spLocks noChangeArrowheads="1"/>
            </p:cNvSpPr>
            <p:nvPr/>
          </p:nvSpPr>
          <p:spPr bwMode="auto">
            <a:xfrm>
              <a:off x="189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2" name="Text Box 40"/>
            <p:cNvSpPr txBox="1">
              <a:spLocks noChangeArrowheads="1"/>
            </p:cNvSpPr>
            <p:nvPr/>
          </p:nvSpPr>
          <p:spPr bwMode="auto">
            <a:xfrm>
              <a:off x="237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3" name="Text Box 41"/>
            <p:cNvSpPr txBox="1">
              <a:spLocks noChangeArrowheads="1"/>
            </p:cNvSpPr>
            <p:nvPr/>
          </p:nvSpPr>
          <p:spPr bwMode="auto">
            <a:xfrm>
              <a:off x="288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4" name="Text Box 42"/>
            <p:cNvSpPr txBox="1">
              <a:spLocks noChangeArrowheads="1"/>
            </p:cNvSpPr>
            <p:nvPr/>
          </p:nvSpPr>
          <p:spPr bwMode="auto">
            <a:xfrm>
              <a:off x="3412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5" name="Text Box 43"/>
            <p:cNvSpPr txBox="1">
              <a:spLocks noChangeArrowheads="1"/>
            </p:cNvSpPr>
            <p:nvPr/>
          </p:nvSpPr>
          <p:spPr bwMode="auto">
            <a:xfrm>
              <a:off x="3408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6" name="Text Box 44"/>
            <p:cNvSpPr txBox="1">
              <a:spLocks noChangeArrowheads="1"/>
            </p:cNvSpPr>
            <p:nvPr/>
          </p:nvSpPr>
          <p:spPr bwMode="auto">
            <a:xfrm>
              <a:off x="237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7" name="Text Box 45"/>
            <p:cNvSpPr txBox="1">
              <a:spLocks noChangeArrowheads="1"/>
            </p:cNvSpPr>
            <p:nvPr/>
          </p:nvSpPr>
          <p:spPr bwMode="auto">
            <a:xfrm>
              <a:off x="2899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8" name="Text Box 46"/>
            <p:cNvSpPr txBox="1">
              <a:spLocks noChangeArrowheads="1"/>
            </p:cNvSpPr>
            <p:nvPr/>
          </p:nvSpPr>
          <p:spPr bwMode="auto">
            <a:xfrm>
              <a:off x="2382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9" name="Text Box 47"/>
            <p:cNvSpPr txBox="1">
              <a:spLocks noChangeArrowheads="1"/>
            </p:cNvSpPr>
            <p:nvPr/>
          </p:nvSpPr>
          <p:spPr bwMode="auto">
            <a:xfrm>
              <a:off x="2899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0" name="Text Box 48"/>
            <p:cNvSpPr txBox="1">
              <a:spLocks noChangeArrowheads="1"/>
            </p:cNvSpPr>
            <p:nvPr/>
          </p:nvSpPr>
          <p:spPr bwMode="auto">
            <a:xfrm>
              <a:off x="3412" y="147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1" name="Text Box 49"/>
            <p:cNvSpPr txBox="1">
              <a:spLocks noChangeArrowheads="1"/>
            </p:cNvSpPr>
            <p:nvPr/>
          </p:nvSpPr>
          <p:spPr bwMode="auto">
            <a:xfrm>
              <a:off x="3394" y="1807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3412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3" name="Text Box 51"/>
            <p:cNvSpPr txBox="1">
              <a:spLocks noChangeArrowheads="1"/>
            </p:cNvSpPr>
            <p:nvPr/>
          </p:nvSpPr>
          <p:spPr bwMode="auto">
            <a:xfrm>
              <a:off x="2899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</p:grp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171575" y="4470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holder</a:t>
            </a:r>
          </a:p>
        </p:txBody>
      </p:sp>
      <p:sp>
        <p:nvSpPr>
          <p:cNvPr id="607285" name="Text Box 53"/>
          <p:cNvSpPr txBox="1">
            <a:spLocks noChangeArrowheads="1"/>
          </p:cNvSpPr>
          <p:nvPr/>
        </p:nvSpPr>
        <p:spPr bwMode="auto">
          <a:xfrm>
            <a:off x="4441825" y="2003425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requestor</a:t>
            </a:r>
          </a:p>
        </p:txBody>
      </p:sp>
    </p:spTree>
    <p:extLst>
      <p:ext uri="{BB962C8B-B14F-4D97-AF65-F5344CB8AC3E}">
        <p14:creationId xmlns:p14="http://schemas.microsoft.com/office/powerpoint/2010/main" val="717263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</a:t>
            </a:r>
          </a:p>
        </p:txBody>
      </p:sp>
      <p:sp>
        <p:nvSpPr>
          <p:cNvPr id="609283" name="Oval 3"/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R1</a:t>
            </a:r>
          </a:p>
        </p:txBody>
      </p:sp>
      <p:sp>
        <p:nvSpPr>
          <p:cNvPr id="609284" name="Oval 4"/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1</a:t>
            </a:r>
            <a:endParaRPr lang="en-US" sz="3200">
              <a:latin typeface="Tahoma" charset="0"/>
            </a:endParaRP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2</a:t>
            </a:r>
            <a:endParaRPr lang="en-US" sz="3200">
              <a:latin typeface="Tahoma" charset="0"/>
            </a:endParaRPr>
          </a:p>
        </p:txBody>
      </p:sp>
      <p:sp>
        <p:nvSpPr>
          <p:cNvPr id="609286" name="Oval 6"/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3</a:t>
            </a:r>
            <a:endParaRPr lang="en-US" sz="3200">
              <a:latin typeface="Tahoma" charset="0"/>
            </a:endParaRPr>
          </a:p>
        </p:txBody>
      </p:sp>
      <p:sp>
        <p:nvSpPr>
          <p:cNvPr id="609287" name="Oval 7"/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4</a:t>
            </a:r>
            <a:endParaRPr lang="en-US" sz="3200">
              <a:latin typeface="Tahoma" charset="0"/>
            </a:endParaRPr>
          </a:p>
        </p:txBody>
      </p:sp>
      <p:sp>
        <p:nvSpPr>
          <p:cNvPr id="609288" name="Line 8"/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89" name="Line 9"/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90" name="Line 10"/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91" name="Line 11"/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609293" name="Text Box 13"/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T</a:t>
              </a:r>
              <a:r>
                <a:rPr lang="en-US" sz="2000" dirty="0">
                  <a:solidFill>
                    <a:srgbClr val="FF0000"/>
                  </a:solidFill>
                  <a:latin typeface="Tahoma" charset="0"/>
                </a:rPr>
                <a:t>1</a:t>
              </a:r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(IS)</a:t>
              </a:r>
            </a:p>
          </p:txBody>
        </p:sp>
        <p:sp>
          <p:nvSpPr>
            <p:cNvPr id="609294" name="Text Box 14"/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0000"/>
                  </a:solidFill>
                  <a:latin typeface="Tahoma" charset="0"/>
                </a:rPr>
                <a:t>T</a:t>
              </a:r>
              <a:r>
                <a:rPr lang="en-US" sz="2000">
                  <a:solidFill>
                    <a:srgbClr val="FF0000"/>
                  </a:solidFill>
                  <a:latin typeface="Tahoma" charset="0"/>
                </a:rPr>
                <a:t>1</a:t>
              </a:r>
              <a:r>
                <a:rPr lang="en-US" sz="2800">
                  <a:solidFill>
                    <a:srgbClr val="FF0000"/>
                  </a:solidFill>
                  <a:latin typeface="Tahoma" charset="0"/>
                </a:rPr>
                <a:t>(S)</a:t>
              </a:r>
            </a:p>
          </p:txBody>
        </p:sp>
        <p:sp>
          <p:nvSpPr>
            <p:cNvPr id="609295" name="Freeform 15"/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02" y="62"/>
                </a:cxn>
                <a:cxn ang="0">
                  <a:pos x="276" y="11"/>
                </a:cxn>
              </a:cxnLst>
              <a:rect l="0" t="0" r="r" b="b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296" name="Freeform 16"/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3" y="160"/>
                </a:cxn>
                <a:cxn ang="0">
                  <a:pos x="64" y="334"/>
                </a:cxn>
                <a:cxn ang="0">
                  <a:pos x="173" y="378"/>
                </a:cxn>
              </a:cxnLst>
              <a:rect l="0" t="0" r="r" b="b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00700" y="1098550"/>
            <a:ext cx="1589088" cy="3128963"/>
            <a:chOff x="3528" y="692"/>
            <a:chExt cx="1001" cy="1971"/>
          </a:xfrm>
        </p:grpSpPr>
        <p:sp>
          <p:nvSpPr>
            <p:cNvPr id="609298" name="Text Box 18"/>
            <p:cNvSpPr txBox="1">
              <a:spLocks noChangeArrowheads="1"/>
            </p:cNvSpPr>
            <p:nvPr/>
          </p:nvSpPr>
          <p:spPr bwMode="auto">
            <a:xfrm>
              <a:off x="3528" y="692"/>
              <a:ext cx="8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00FF"/>
                  </a:solidFill>
                  <a:latin typeface="Tahoma" charset="0"/>
                </a:rPr>
                <a:t>, T</a:t>
              </a:r>
              <a:r>
                <a:rPr lang="en-US" sz="2000" dirty="0">
                  <a:solidFill>
                    <a:srgbClr val="0000FF"/>
                  </a:solidFill>
                  <a:latin typeface="Tahoma" charset="0"/>
                </a:rPr>
                <a:t>2</a:t>
              </a:r>
              <a:r>
                <a:rPr lang="en-US" sz="2800" dirty="0">
                  <a:solidFill>
                    <a:srgbClr val="0000FF"/>
                  </a:solidFill>
                  <a:latin typeface="Tahoma" charset="0"/>
                </a:rPr>
                <a:t>(IX)</a:t>
              </a:r>
            </a:p>
          </p:txBody>
        </p:sp>
        <p:sp>
          <p:nvSpPr>
            <p:cNvPr id="609299" name="Text Box 19"/>
            <p:cNvSpPr txBox="1">
              <a:spLocks noChangeArrowheads="1"/>
            </p:cNvSpPr>
            <p:nvPr/>
          </p:nvSpPr>
          <p:spPr bwMode="auto">
            <a:xfrm>
              <a:off x="3575" y="2336"/>
              <a:ext cx="6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00FF"/>
                  </a:solidFill>
                  <a:latin typeface="Tahoma" charset="0"/>
                </a:rPr>
                <a:t>T</a:t>
              </a:r>
              <a:r>
                <a:rPr lang="en-US" sz="2000">
                  <a:solidFill>
                    <a:srgbClr val="0000FF"/>
                  </a:solidFill>
                  <a:latin typeface="Tahoma" charset="0"/>
                </a:rPr>
                <a:t>2</a:t>
              </a:r>
              <a:r>
                <a:rPr lang="en-US" sz="2800">
                  <a:solidFill>
                    <a:srgbClr val="0000FF"/>
                  </a:solidFill>
                  <a:latin typeface="Tahoma" charset="0"/>
                </a:rPr>
                <a:t>(X)</a:t>
              </a:r>
            </a:p>
          </p:txBody>
        </p:sp>
        <p:sp>
          <p:nvSpPr>
            <p:cNvPr id="609300" name="Freeform 20"/>
            <p:cNvSpPr>
              <a:spLocks/>
            </p:cNvSpPr>
            <p:nvPr/>
          </p:nvSpPr>
          <p:spPr bwMode="auto">
            <a:xfrm>
              <a:off x="4218" y="1957"/>
              <a:ext cx="311" cy="569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203" y="72"/>
                </a:cxn>
                <a:cxn ang="0">
                  <a:pos x="218" y="109"/>
                </a:cxn>
                <a:cxn ang="0">
                  <a:pos x="247" y="152"/>
                </a:cxn>
                <a:cxn ang="0">
                  <a:pos x="269" y="196"/>
                </a:cxn>
                <a:cxn ang="0">
                  <a:pos x="291" y="276"/>
                </a:cxn>
                <a:cxn ang="0">
                  <a:pos x="305" y="349"/>
                </a:cxn>
                <a:cxn ang="0">
                  <a:pos x="240" y="545"/>
                </a:cxn>
                <a:cxn ang="0">
                  <a:pos x="196" y="567"/>
                </a:cxn>
                <a:cxn ang="0">
                  <a:pos x="0" y="567"/>
                </a:cxn>
              </a:cxnLst>
              <a:rect l="0" t="0" r="r" b="b"/>
              <a:pathLst>
                <a:path w="311" h="569">
                  <a:moveTo>
                    <a:pt x="167" y="0"/>
                  </a:moveTo>
                  <a:cubicBezTo>
                    <a:pt x="180" y="69"/>
                    <a:pt x="162" y="4"/>
                    <a:pt x="203" y="72"/>
                  </a:cubicBezTo>
                  <a:cubicBezTo>
                    <a:pt x="210" y="83"/>
                    <a:pt x="212" y="97"/>
                    <a:pt x="218" y="109"/>
                  </a:cubicBezTo>
                  <a:cubicBezTo>
                    <a:pt x="226" y="124"/>
                    <a:pt x="247" y="152"/>
                    <a:pt x="247" y="152"/>
                  </a:cubicBezTo>
                  <a:cubicBezTo>
                    <a:pt x="265" y="207"/>
                    <a:pt x="241" y="139"/>
                    <a:pt x="269" y="196"/>
                  </a:cubicBezTo>
                  <a:cubicBezTo>
                    <a:pt x="281" y="219"/>
                    <a:pt x="285" y="251"/>
                    <a:pt x="291" y="276"/>
                  </a:cubicBezTo>
                  <a:cubicBezTo>
                    <a:pt x="297" y="300"/>
                    <a:pt x="305" y="349"/>
                    <a:pt x="305" y="349"/>
                  </a:cubicBezTo>
                  <a:cubicBezTo>
                    <a:pt x="299" y="452"/>
                    <a:pt x="311" y="486"/>
                    <a:pt x="240" y="545"/>
                  </a:cubicBezTo>
                  <a:cubicBezTo>
                    <a:pt x="230" y="554"/>
                    <a:pt x="211" y="567"/>
                    <a:pt x="196" y="567"/>
                  </a:cubicBezTo>
                  <a:cubicBezTo>
                    <a:pt x="131" y="569"/>
                    <a:pt x="65" y="567"/>
                    <a:pt x="0" y="56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611331" name="Oval 3"/>
          <p:cNvSpPr>
            <a:spLocks noChangeArrowheads="1"/>
          </p:cNvSpPr>
          <p:nvPr/>
        </p:nvSpPr>
        <p:spPr bwMode="auto">
          <a:xfrm>
            <a:off x="1270000" y="914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1330325" y="9271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33" name="Oval 5"/>
          <p:cNvSpPr>
            <a:spLocks noChangeArrowheads="1"/>
          </p:cNvSpPr>
          <p:nvPr/>
        </p:nvSpPr>
        <p:spPr bwMode="auto">
          <a:xfrm>
            <a:off x="508000" y="1778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568325" y="17907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35" name="Oval 7"/>
          <p:cNvSpPr>
            <a:spLocks noChangeArrowheads="1"/>
          </p:cNvSpPr>
          <p:nvPr/>
        </p:nvSpPr>
        <p:spPr bwMode="auto">
          <a:xfrm>
            <a:off x="2120900" y="1714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6" name="Text Box 8"/>
          <p:cNvSpPr txBox="1">
            <a:spLocks noChangeArrowheads="1"/>
          </p:cNvSpPr>
          <p:nvPr/>
        </p:nvSpPr>
        <p:spPr bwMode="auto">
          <a:xfrm>
            <a:off x="2181225" y="17272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37" name="Oval 9"/>
          <p:cNvSpPr>
            <a:spLocks noChangeArrowheads="1"/>
          </p:cNvSpPr>
          <p:nvPr/>
        </p:nvSpPr>
        <p:spPr bwMode="auto">
          <a:xfrm>
            <a:off x="2933700" y="1752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2994025" y="1765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1409700" y="17653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0" name="Text Box 12"/>
          <p:cNvSpPr txBox="1">
            <a:spLocks noChangeArrowheads="1"/>
          </p:cNvSpPr>
          <p:nvPr/>
        </p:nvSpPr>
        <p:spPr bwMode="auto">
          <a:xfrm>
            <a:off x="1470025" y="17780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41" name="Line 13"/>
          <p:cNvSpPr>
            <a:spLocks noChangeShapeType="1"/>
          </p:cNvSpPr>
          <p:nvPr/>
        </p:nvSpPr>
        <p:spPr bwMode="auto">
          <a:xfrm flipH="1">
            <a:off x="749300" y="12700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2" name="Line 14"/>
          <p:cNvSpPr>
            <a:spLocks noChangeShapeType="1"/>
          </p:cNvSpPr>
          <p:nvPr/>
        </p:nvSpPr>
        <p:spPr bwMode="auto">
          <a:xfrm>
            <a:off x="1498600" y="13081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3" name="Line 15"/>
          <p:cNvSpPr>
            <a:spLocks noChangeShapeType="1"/>
          </p:cNvSpPr>
          <p:nvPr/>
        </p:nvSpPr>
        <p:spPr bwMode="auto">
          <a:xfrm>
            <a:off x="1625600" y="12573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4" name="Line 16"/>
          <p:cNvSpPr>
            <a:spLocks noChangeShapeType="1"/>
          </p:cNvSpPr>
          <p:nvPr/>
        </p:nvSpPr>
        <p:spPr bwMode="auto">
          <a:xfrm>
            <a:off x="1701800" y="11557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5" name="Oval 17"/>
          <p:cNvSpPr>
            <a:spLocks noChangeArrowheads="1"/>
          </p:cNvSpPr>
          <p:nvPr/>
        </p:nvSpPr>
        <p:spPr bwMode="auto">
          <a:xfrm>
            <a:off x="939800" y="27813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923925" y="2844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347" name="Oval 19"/>
          <p:cNvSpPr>
            <a:spLocks noChangeArrowheads="1"/>
          </p:cNvSpPr>
          <p:nvPr/>
        </p:nvSpPr>
        <p:spPr bwMode="auto">
          <a:xfrm>
            <a:off x="1676400" y="27559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1647825" y="2819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692400" y="2730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0" name="Oval 22"/>
          <p:cNvSpPr>
            <a:spLocks noChangeArrowheads="1"/>
          </p:cNvSpPr>
          <p:nvPr/>
        </p:nvSpPr>
        <p:spPr bwMode="auto">
          <a:xfrm>
            <a:off x="3390900" y="2705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2663825" y="27813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52" name="Text Box 24"/>
          <p:cNvSpPr txBox="1">
            <a:spLocks noChangeArrowheads="1"/>
          </p:cNvSpPr>
          <p:nvPr/>
        </p:nvSpPr>
        <p:spPr bwMode="auto">
          <a:xfrm>
            <a:off x="3336925" y="2768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 flipH="1">
            <a:off x="1181100" y="21209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>
            <a:off x="1701800" y="21590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5" name="Line 27"/>
          <p:cNvSpPr>
            <a:spLocks noChangeShapeType="1"/>
          </p:cNvSpPr>
          <p:nvPr/>
        </p:nvSpPr>
        <p:spPr bwMode="auto">
          <a:xfrm flipH="1">
            <a:off x="2870200" y="21590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>
            <a:off x="3302000" y="20955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7" name="Text Box 29"/>
          <p:cNvSpPr txBox="1">
            <a:spLocks noChangeArrowheads="1"/>
          </p:cNvSpPr>
          <p:nvPr/>
        </p:nvSpPr>
        <p:spPr bwMode="auto">
          <a:xfrm>
            <a:off x="758825" y="6334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358" name="Text Box 30"/>
          <p:cNvSpPr txBox="1">
            <a:spLocks noChangeArrowheads="1"/>
          </p:cNvSpPr>
          <p:nvPr/>
        </p:nvSpPr>
        <p:spPr bwMode="auto">
          <a:xfrm>
            <a:off x="771525" y="15859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359" name="Text Box 31"/>
          <p:cNvSpPr txBox="1">
            <a:spLocks noChangeArrowheads="1"/>
          </p:cNvSpPr>
          <p:nvPr/>
        </p:nvSpPr>
        <p:spPr bwMode="auto">
          <a:xfrm>
            <a:off x="444500" y="25384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T1(X)</a:t>
            </a:r>
          </a:p>
        </p:txBody>
      </p:sp>
      <p:sp>
        <p:nvSpPr>
          <p:cNvPr id="611360" name="Oval 32"/>
          <p:cNvSpPr>
            <a:spLocks noChangeArrowheads="1"/>
          </p:cNvSpPr>
          <p:nvPr/>
        </p:nvSpPr>
        <p:spPr bwMode="auto">
          <a:xfrm>
            <a:off x="6273800" y="1079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6334125" y="1092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62" name="Oval 34"/>
          <p:cNvSpPr>
            <a:spLocks noChangeArrowheads="1"/>
          </p:cNvSpPr>
          <p:nvPr/>
        </p:nvSpPr>
        <p:spPr bwMode="auto">
          <a:xfrm>
            <a:off x="5511800" y="1943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3" name="Text Box 35"/>
          <p:cNvSpPr txBox="1">
            <a:spLocks noChangeArrowheads="1"/>
          </p:cNvSpPr>
          <p:nvPr/>
        </p:nvSpPr>
        <p:spPr bwMode="auto">
          <a:xfrm>
            <a:off x="5572125" y="1955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64" name="Oval 36"/>
          <p:cNvSpPr>
            <a:spLocks noChangeArrowheads="1"/>
          </p:cNvSpPr>
          <p:nvPr/>
        </p:nvSpPr>
        <p:spPr bwMode="auto">
          <a:xfrm>
            <a:off x="7124700" y="1879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5" name="Text Box 37"/>
          <p:cNvSpPr txBox="1">
            <a:spLocks noChangeArrowheads="1"/>
          </p:cNvSpPr>
          <p:nvPr/>
        </p:nvSpPr>
        <p:spPr bwMode="auto">
          <a:xfrm>
            <a:off x="7185025" y="1892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66" name="Oval 38"/>
          <p:cNvSpPr>
            <a:spLocks noChangeArrowheads="1"/>
          </p:cNvSpPr>
          <p:nvPr/>
        </p:nvSpPr>
        <p:spPr bwMode="auto">
          <a:xfrm>
            <a:off x="7937500" y="19177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7" name="Text Box 39"/>
          <p:cNvSpPr txBox="1">
            <a:spLocks noChangeArrowheads="1"/>
          </p:cNvSpPr>
          <p:nvPr/>
        </p:nvSpPr>
        <p:spPr bwMode="auto">
          <a:xfrm>
            <a:off x="7997825" y="1930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68" name="Oval 40"/>
          <p:cNvSpPr>
            <a:spLocks noChangeArrowheads="1"/>
          </p:cNvSpPr>
          <p:nvPr/>
        </p:nvSpPr>
        <p:spPr bwMode="auto">
          <a:xfrm>
            <a:off x="6413500" y="1930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9" name="Text Box 41"/>
          <p:cNvSpPr txBox="1">
            <a:spLocks noChangeArrowheads="1"/>
          </p:cNvSpPr>
          <p:nvPr/>
        </p:nvSpPr>
        <p:spPr bwMode="auto">
          <a:xfrm>
            <a:off x="6473825" y="1943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70" name="Line 42"/>
          <p:cNvSpPr>
            <a:spLocks noChangeShapeType="1"/>
          </p:cNvSpPr>
          <p:nvPr/>
        </p:nvSpPr>
        <p:spPr bwMode="auto">
          <a:xfrm flipH="1">
            <a:off x="5753100" y="14351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1" name="Line 43"/>
          <p:cNvSpPr>
            <a:spLocks noChangeShapeType="1"/>
          </p:cNvSpPr>
          <p:nvPr/>
        </p:nvSpPr>
        <p:spPr bwMode="auto">
          <a:xfrm>
            <a:off x="6502400" y="14732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2" name="Line 44"/>
          <p:cNvSpPr>
            <a:spLocks noChangeShapeType="1"/>
          </p:cNvSpPr>
          <p:nvPr/>
        </p:nvSpPr>
        <p:spPr bwMode="auto">
          <a:xfrm>
            <a:off x="6629400" y="14224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3" name="Line 45"/>
          <p:cNvSpPr>
            <a:spLocks noChangeShapeType="1"/>
          </p:cNvSpPr>
          <p:nvPr/>
        </p:nvSpPr>
        <p:spPr bwMode="auto">
          <a:xfrm>
            <a:off x="6705600" y="13208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4" name="Oval 46"/>
          <p:cNvSpPr>
            <a:spLocks noChangeArrowheads="1"/>
          </p:cNvSpPr>
          <p:nvPr/>
        </p:nvSpPr>
        <p:spPr bwMode="auto">
          <a:xfrm>
            <a:off x="5943600" y="2946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5" name="Text Box 47"/>
          <p:cNvSpPr txBox="1">
            <a:spLocks noChangeArrowheads="1"/>
          </p:cNvSpPr>
          <p:nvPr/>
        </p:nvSpPr>
        <p:spPr bwMode="auto">
          <a:xfrm>
            <a:off x="5927725" y="3009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376" name="Oval 48"/>
          <p:cNvSpPr>
            <a:spLocks noChangeArrowheads="1"/>
          </p:cNvSpPr>
          <p:nvPr/>
        </p:nvSpPr>
        <p:spPr bwMode="auto">
          <a:xfrm>
            <a:off x="6680200" y="2921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7" name="Text Box 49"/>
          <p:cNvSpPr txBox="1">
            <a:spLocks noChangeArrowheads="1"/>
          </p:cNvSpPr>
          <p:nvPr/>
        </p:nvSpPr>
        <p:spPr bwMode="auto">
          <a:xfrm>
            <a:off x="6651625" y="29845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378" name="Oval 50"/>
          <p:cNvSpPr>
            <a:spLocks noChangeArrowheads="1"/>
          </p:cNvSpPr>
          <p:nvPr/>
        </p:nvSpPr>
        <p:spPr bwMode="auto">
          <a:xfrm>
            <a:off x="7696200" y="2895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9" name="Oval 51"/>
          <p:cNvSpPr>
            <a:spLocks noChangeArrowheads="1"/>
          </p:cNvSpPr>
          <p:nvPr/>
        </p:nvSpPr>
        <p:spPr bwMode="auto">
          <a:xfrm>
            <a:off x="8394700" y="28702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0" name="Text Box 52"/>
          <p:cNvSpPr txBox="1">
            <a:spLocks noChangeArrowheads="1"/>
          </p:cNvSpPr>
          <p:nvPr/>
        </p:nvSpPr>
        <p:spPr bwMode="auto">
          <a:xfrm>
            <a:off x="7667625" y="294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81" name="Text Box 53"/>
          <p:cNvSpPr txBox="1">
            <a:spLocks noChangeArrowheads="1"/>
          </p:cNvSpPr>
          <p:nvPr/>
        </p:nvSpPr>
        <p:spPr bwMode="auto">
          <a:xfrm>
            <a:off x="8340725" y="29337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82" name="Line 54"/>
          <p:cNvSpPr>
            <a:spLocks noChangeShapeType="1"/>
          </p:cNvSpPr>
          <p:nvPr/>
        </p:nvSpPr>
        <p:spPr bwMode="auto">
          <a:xfrm flipH="1">
            <a:off x="6184900" y="22860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3" name="Line 55"/>
          <p:cNvSpPr>
            <a:spLocks noChangeShapeType="1"/>
          </p:cNvSpPr>
          <p:nvPr/>
        </p:nvSpPr>
        <p:spPr bwMode="auto">
          <a:xfrm>
            <a:off x="6705600" y="23241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4" name="Line 56"/>
          <p:cNvSpPr>
            <a:spLocks noChangeShapeType="1"/>
          </p:cNvSpPr>
          <p:nvPr/>
        </p:nvSpPr>
        <p:spPr bwMode="auto">
          <a:xfrm flipH="1">
            <a:off x="7874000" y="23241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5" name="Line 57"/>
          <p:cNvSpPr>
            <a:spLocks noChangeShapeType="1"/>
          </p:cNvSpPr>
          <p:nvPr/>
        </p:nvSpPr>
        <p:spPr bwMode="auto">
          <a:xfrm>
            <a:off x="8305800" y="22606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6" name="Text Box 58"/>
          <p:cNvSpPr txBox="1">
            <a:spLocks noChangeArrowheads="1"/>
          </p:cNvSpPr>
          <p:nvPr/>
        </p:nvSpPr>
        <p:spPr bwMode="auto">
          <a:xfrm>
            <a:off x="5762625" y="7985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T1(IS)</a:t>
            </a:r>
          </a:p>
        </p:txBody>
      </p:sp>
      <p:sp>
        <p:nvSpPr>
          <p:cNvPr id="611387" name="Text Box 59"/>
          <p:cNvSpPr txBox="1">
            <a:spLocks noChangeArrowheads="1"/>
          </p:cNvSpPr>
          <p:nvPr/>
        </p:nvSpPr>
        <p:spPr bwMode="auto">
          <a:xfrm>
            <a:off x="5775325" y="17510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T1(S)</a:t>
            </a:r>
          </a:p>
        </p:txBody>
      </p:sp>
      <p:sp>
        <p:nvSpPr>
          <p:cNvPr id="611388" name="Oval 60"/>
          <p:cNvSpPr>
            <a:spLocks noChangeArrowheads="1"/>
          </p:cNvSpPr>
          <p:nvPr/>
        </p:nvSpPr>
        <p:spPr bwMode="auto">
          <a:xfrm>
            <a:off x="5816600" y="38989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9" name="Text Box 61"/>
          <p:cNvSpPr txBox="1">
            <a:spLocks noChangeArrowheads="1"/>
          </p:cNvSpPr>
          <p:nvPr/>
        </p:nvSpPr>
        <p:spPr bwMode="auto">
          <a:xfrm>
            <a:off x="5876925" y="3911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90" name="Oval 62"/>
          <p:cNvSpPr>
            <a:spLocks noChangeArrowheads="1"/>
          </p:cNvSpPr>
          <p:nvPr/>
        </p:nvSpPr>
        <p:spPr bwMode="auto">
          <a:xfrm>
            <a:off x="5054600" y="4762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1" name="Text Box 63"/>
          <p:cNvSpPr txBox="1">
            <a:spLocks noChangeArrowheads="1"/>
          </p:cNvSpPr>
          <p:nvPr/>
        </p:nvSpPr>
        <p:spPr bwMode="auto">
          <a:xfrm>
            <a:off x="5114925" y="47752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92" name="Oval 64"/>
          <p:cNvSpPr>
            <a:spLocks noChangeArrowheads="1"/>
          </p:cNvSpPr>
          <p:nvPr/>
        </p:nvSpPr>
        <p:spPr bwMode="auto">
          <a:xfrm>
            <a:off x="6667500" y="4699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3" name="Text Box 65"/>
          <p:cNvSpPr txBox="1">
            <a:spLocks noChangeArrowheads="1"/>
          </p:cNvSpPr>
          <p:nvPr/>
        </p:nvSpPr>
        <p:spPr bwMode="auto">
          <a:xfrm>
            <a:off x="6727825" y="47117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94" name="Oval 66"/>
          <p:cNvSpPr>
            <a:spLocks noChangeArrowheads="1"/>
          </p:cNvSpPr>
          <p:nvPr/>
        </p:nvSpPr>
        <p:spPr bwMode="auto">
          <a:xfrm>
            <a:off x="7480300" y="4737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5" name="Text Box 67"/>
          <p:cNvSpPr txBox="1">
            <a:spLocks noChangeArrowheads="1"/>
          </p:cNvSpPr>
          <p:nvPr/>
        </p:nvSpPr>
        <p:spPr bwMode="auto">
          <a:xfrm>
            <a:off x="7540625" y="4749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96" name="Oval 68"/>
          <p:cNvSpPr>
            <a:spLocks noChangeArrowheads="1"/>
          </p:cNvSpPr>
          <p:nvPr/>
        </p:nvSpPr>
        <p:spPr bwMode="auto">
          <a:xfrm>
            <a:off x="5956300" y="47498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7" name="Text Box 69"/>
          <p:cNvSpPr txBox="1">
            <a:spLocks noChangeArrowheads="1"/>
          </p:cNvSpPr>
          <p:nvPr/>
        </p:nvSpPr>
        <p:spPr bwMode="auto">
          <a:xfrm>
            <a:off x="6016625" y="47625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98" name="Line 70"/>
          <p:cNvSpPr>
            <a:spLocks noChangeShapeType="1"/>
          </p:cNvSpPr>
          <p:nvPr/>
        </p:nvSpPr>
        <p:spPr bwMode="auto">
          <a:xfrm flipH="1">
            <a:off x="5295900" y="42545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9" name="Line 71"/>
          <p:cNvSpPr>
            <a:spLocks noChangeShapeType="1"/>
          </p:cNvSpPr>
          <p:nvPr/>
        </p:nvSpPr>
        <p:spPr bwMode="auto">
          <a:xfrm>
            <a:off x="6045200" y="42926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6172200" y="42418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1" name="Line 73"/>
          <p:cNvSpPr>
            <a:spLocks noChangeShapeType="1"/>
          </p:cNvSpPr>
          <p:nvPr/>
        </p:nvSpPr>
        <p:spPr bwMode="auto">
          <a:xfrm>
            <a:off x="6248400" y="41402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2" name="Oval 74"/>
          <p:cNvSpPr>
            <a:spLocks noChangeArrowheads="1"/>
          </p:cNvSpPr>
          <p:nvPr/>
        </p:nvSpPr>
        <p:spPr bwMode="auto">
          <a:xfrm>
            <a:off x="5486400" y="57658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3" name="Text Box 75"/>
          <p:cNvSpPr txBox="1">
            <a:spLocks noChangeArrowheads="1"/>
          </p:cNvSpPr>
          <p:nvPr/>
        </p:nvSpPr>
        <p:spPr bwMode="auto">
          <a:xfrm>
            <a:off x="5470525" y="58293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404" name="Oval 76"/>
          <p:cNvSpPr>
            <a:spLocks noChangeArrowheads="1"/>
          </p:cNvSpPr>
          <p:nvPr/>
        </p:nvSpPr>
        <p:spPr bwMode="auto">
          <a:xfrm>
            <a:off x="6223000" y="5740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5" name="Text Box 77"/>
          <p:cNvSpPr txBox="1">
            <a:spLocks noChangeArrowheads="1"/>
          </p:cNvSpPr>
          <p:nvPr/>
        </p:nvSpPr>
        <p:spPr bwMode="auto">
          <a:xfrm>
            <a:off x="6194425" y="5803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406" name="Oval 78"/>
          <p:cNvSpPr>
            <a:spLocks noChangeArrowheads="1"/>
          </p:cNvSpPr>
          <p:nvPr/>
        </p:nvSpPr>
        <p:spPr bwMode="auto">
          <a:xfrm>
            <a:off x="7239000" y="5715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7" name="Oval 79"/>
          <p:cNvSpPr>
            <a:spLocks noChangeArrowheads="1"/>
          </p:cNvSpPr>
          <p:nvPr/>
        </p:nvSpPr>
        <p:spPr bwMode="auto">
          <a:xfrm>
            <a:off x="7937500" y="5689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8" name="Text Box 80"/>
          <p:cNvSpPr txBox="1">
            <a:spLocks noChangeArrowheads="1"/>
          </p:cNvSpPr>
          <p:nvPr/>
        </p:nvSpPr>
        <p:spPr bwMode="auto">
          <a:xfrm>
            <a:off x="7210425" y="5765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409" name="Text Box 81"/>
          <p:cNvSpPr txBox="1">
            <a:spLocks noChangeArrowheads="1"/>
          </p:cNvSpPr>
          <p:nvPr/>
        </p:nvSpPr>
        <p:spPr bwMode="auto">
          <a:xfrm>
            <a:off x="7883525" y="575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410" name="Line 82"/>
          <p:cNvSpPr>
            <a:spLocks noChangeShapeType="1"/>
          </p:cNvSpPr>
          <p:nvPr/>
        </p:nvSpPr>
        <p:spPr bwMode="auto">
          <a:xfrm flipH="1">
            <a:off x="5727700" y="51054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1" name="Line 83"/>
          <p:cNvSpPr>
            <a:spLocks noChangeShapeType="1"/>
          </p:cNvSpPr>
          <p:nvPr/>
        </p:nvSpPr>
        <p:spPr bwMode="auto">
          <a:xfrm>
            <a:off x="6248400" y="51435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2" name="Line 84"/>
          <p:cNvSpPr>
            <a:spLocks noChangeShapeType="1"/>
          </p:cNvSpPr>
          <p:nvPr/>
        </p:nvSpPr>
        <p:spPr bwMode="auto">
          <a:xfrm flipH="1">
            <a:off x="7416800" y="51435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3" name="Line 85"/>
          <p:cNvSpPr>
            <a:spLocks noChangeShapeType="1"/>
          </p:cNvSpPr>
          <p:nvPr/>
        </p:nvSpPr>
        <p:spPr bwMode="auto">
          <a:xfrm>
            <a:off x="7848600" y="50800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4" name="Text Box 86"/>
          <p:cNvSpPr txBox="1">
            <a:spLocks noChangeArrowheads="1"/>
          </p:cNvSpPr>
          <p:nvPr/>
        </p:nvSpPr>
        <p:spPr bwMode="auto">
          <a:xfrm>
            <a:off x="5305425" y="3617913"/>
            <a:ext cx="884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T1(SIX)</a:t>
            </a:r>
          </a:p>
        </p:txBody>
      </p:sp>
      <p:sp>
        <p:nvSpPr>
          <p:cNvPr id="611415" name="Text Box 87"/>
          <p:cNvSpPr txBox="1">
            <a:spLocks noChangeArrowheads="1"/>
          </p:cNvSpPr>
          <p:nvPr/>
        </p:nvSpPr>
        <p:spPr bwMode="auto">
          <a:xfrm>
            <a:off x="5318125" y="45704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416" name="Text Box 88"/>
          <p:cNvSpPr txBox="1">
            <a:spLocks noChangeArrowheads="1"/>
          </p:cNvSpPr>
          <p:nvPr/>
        </p:nvSpPr>
        <p:spPr bwMode="auto">
          <a:xfrm>
            <a:off x="4991100" y="55229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T1(X)</a:t>
            </a:r>
          </a:p>
        </p:txBody>
      </p:sp>
      <p:sp>
        <p:nvSpPr>
          <p:cNvPr id="611417" name="Text Box 89"/>
          <p:cNvSpPr txBox="1">
            <a:spLocks noChangeArrowheads="1"/>
          </p:cNvSpPr>
          <p:nvPr/>
        </p:nvSpPr>
        <p:spPr bwMode="auto">
          <a:xfrm>
            <a:off x="403225" y="3867150"/>
            <a:ext cx="4048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>
                <a:latin typeface="Tahoma" charset="0"/>
              </a:rPr>
              <a:t>Can T2 access object f2.2 in X mode? 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latin typeface="Tahoma" charset="0"/>
              </a:rPr>
              <a:t>What locks will T2 get?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1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635000"/>
            <a:ext cx="80772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Examples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07400" cy="38862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T1 scans R, and updates a few tuples:</a:t>
            </a:r>
          </a:p>
          <a:p>
            <a:pPr lvl="1"/>
            <a:r>
              <a:rPr lang="en-US" dirty="0"/>
              <a:t>T1 gets an SIX lock on R, then occasionally upgrades to X on the specific tuples.</a:t>
            </a:r>
          </a:p>
          <a:p>
            <a:r>
              <a:rPr lang="en-US" dirty="0"/>
              <a:t>T2 uses an index to read only part of R:</a:t>
            </a:r>
          </a:p>
          <a:p>
            <a:pPr lvl="1"/>
            <a:r>
              <a:rPr lang="en-US" dirty="0"/>
              <a:t>T2 gets an IS lock on R, and repeatedly  gets an S lock on tuples of R.</a:t>
            </a:r>
          </a:p>
          <a:p>
            <a:r>
              <a:rPr lang="en-US" dirty="0"/>
              <a:t>T3 reads all of R:</a:t>
            </a:r>
          </a:p>
          <a:p>
            <a:pPr lvl="1"/>
            <a:r>
              <a:rPr lang="en-US" dirty="0"/>
              <a:t>T3 gets an S lock on R. </a:t>
            </a:r>
          </a:p>
          <a:p>
            <a:pPr lvl="1"/>
            <a:r>
              <a:rPr lang="en-US" dirty="0"/>
              <a:t>OR, T3 could behave like T2; can   </a:t>
            </a:r>
          </a:p>
          <a:p>
            <a:pPr lvl="1">
              <a:buFont typeface="Wingdings 2" charset="2"/>
              <a:buNone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</a:rPr>
              <a:t>lock escalation</a:t>
            </a:r>
            <a:r>
              <a:rPr lang="en-US" dirty="0"/>
              <a:t> to decide which.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81750" y="3852863"/>
            <a:ext cx="2368550" cy="2459037"/>
            <a:chOff x="4132" y="2507"/>
            <a:chExt cx="1492" cy="1549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132" y="2507"/>
              <a:ext cx="982" cy="98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4132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4132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4132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4132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4380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5" name="Rectangle 13"/>
            <p:cNvSpPr>
              <a:spLocks noChangeArrowheads="1"/>
            </p:cNvSpPr>
            <p:nvPr/>
          </p:nvSpPr>
          <p:spPr bwMode="auto">
            <a:xfrm>
              <a:off x="4380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4380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4380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4627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4627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0" name="Rectangle 18"/>
            <p:cNvSpPr>
              <a:spLocks noChangeArrowheads="1"/>
            </p:cNvSpPr>
            <p:nvPr/>
          </p:nvSpPr>
          <p:spPr bwMode="auto">
            <a:xfrm>
              <a:off x="4627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1" name="Rectangle 19"/>
            <p:cNvSpPr>
              <a:spLocks noChangeArrowheads="1"/>
            </p:cNvSpPr>
            <p:nvPr/>
          </p:nvSpPr>
          <p:spPr bwMode="auto">
            <a:xfrm>
              <a:off x="4627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2" name="Rectangle 20"/>
            <p:cNvSpPr>
              <a:spLocks noChangeArrowheads="1"/>
            </p:cNvSpPr>
            <p:nvPr/>
          </p:nvSpPr>
          <p:spPr bwMode="auto">
            <a:xfrm>
              <a:off x="4875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3" name="Rectangle 21"/>
            <p:cNvSpPr>
              <a:spLocks noChangeArrowheads="1"/>
            </p:cNvSpPr>
            <p:nvPr/>
          </p:nvSpPr>
          <p:spPr bwMode="auto">
            <a:xfrm>
              <a:off x="4875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4875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5" name="Rectangle 23"/>
            <p:cNvSpPr>
              <a:spLocks noChangeArrowheads="1"/>
            </p:cNvSpPr>
            <p:nvPr/>
          </p:nvSpPr>
          <p:spPr bwMode="auto">
            <a:xfrm>
              <a:off x="4875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6" name="Rectangle 24"/>
            <p:cNvSpPr>
              <a:spLocks noChangeArrowheads="1"/>
            </p:cNvSpPr>
            <p:nvPr/>
          </p:nvSpPr>
          <p:spPr bwMode="auto">
            <a:xfrm>
              <a:off x="4403" y="254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--</a:t>
              </a:r>
            </a:p>
          </p:txBody>
        </p:sp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4651" y="254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IS</a:t>
              </a:r>
            </a:p>
          </p:txBody>
        </p:sp>
        <p:sp>
          <p:nvSpPr>
            <p:cNvPr id="612378" name="Rectangle 26"/>
            <p:cNvSpPr>
              <a:spLocks noChangeArrowheads="1"/>
            </p:cNvSpPr>
            <p:nvPr/>
          </p:nvSpPr>
          <p:spPr bwMode="auto">
            <a:xfrm>
              <a:off x="4899" y="254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IX</a:t>
              </a:r>
            </a:p>
          </p:txBody>
        </p:sp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4157" y="283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--</a:t>
              </a:r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4157" y="307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IS</a:t>
              </a:r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4157" y="3327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IX</a:t>
              </a:r>
            </a:p>
          </p:txBody>
        </p:sp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4403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3" name="Rectangle 31"/>
            <p:cNvSpPr>
              <a:spLocks noChangeArrowheads="1"/>
            </p:cNvSpPr>
            <p:nvPr/>
          </p:nvSpPr>
          <p:spPr bwMode="auto">
            <a:xfrm>
              <a:off x="4403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4403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5" name="Rectangle 33"/>
            <p:cNvSpPr>
              <a:spLocks noChangeArrowheads="1"/>
            </p:cNvSpPr>
            <p:nvPr/>
          </p:nvSpPr>
          <p:spPr bwMode="auto">
            <a:xfrm>
              <a:off x="4651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4899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7" name="Rectangle 35"/>
            <p:cNvSpPr>
              <a:spLocks noChangeArrowheads="1"/>
            </p:cNvSpPr>
            <p:nvPr/>
          </p:nvSpPr>
          <p:spPr bwMode="auto">
            <a:xfrm>
              <a:off x="4651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8" name="Rectangle 36"/>
            <p:cNvSpPr>
              <a:spLocks noChangeArrowheads="1"/>
            </p:cNvSpPr>
            <p:nvPr/>
          </p:nvSpPr>
          <p:spPr bwMode="auto">
            <a:xfrm>
              <a:off x="5122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89" name="Rectangle 37"/>
            <p:cNvSpPr>
              <a:spLocks noChangeArrowheads="1"/>
            </p:cNvSpPr>
            <p:nvPr/>
          </p:nvSpPr>
          <p:spPr bwMode="auto">
            <a:xfrm>
              <a:off x="5122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0" name="Rectangle 38"/>
            <p:cNvSpPr>
              <a:spLocks noChangeArrowheads="1"/>
            </p:cNvSpPr>
            <p:nvPr/>
          </p:nvSpPr>
          <p:spPr bwMode="auto">
            <a:xfrm>
              <a:off x="5122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1" name="Rectangle 39"/>
            <p:cNvSpPr>
              <a:spLocks noChangeArrowheads="1"/>
            </p:cNvSpPr>
            <p:nvPr/>
          </p:nvSpPr>
          <p:spPr bwMode="auto">
            <a:xfrm>
              <a:off x="5122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2" name="Rectangle 40"/>
            <p:cNvSpPr>
              <a:spLocks noChangeArrowheads="1"/>
            </p:cNvSpPr>
            <p:nvPr/>
          </p:nvSpPr>
          <p:spPr bwMode="auto">
            <a:xfrm>
              <a:off x="4132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4380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627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5" name="Rectangle 43"/>
            <p:cNvSpPr>
              <a:spLocks noChangeArrowheads="1"/>
            </p:cNvSpPr>
            <p:nvPr/>
          </p:nvSpPr>
          <p:spPr bwMode="auto">
            <a:xfrm>
              <a:off x="4875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6" name="Rectangle 44"/>
            <p:cNvSpPr>
              <a:spLocks noChangeArrowheads="1"/>
            </p:cNvSpPr>
            <p:nvPr/>
          </p:nvSpPr>
          <p:spPr bwMode="auto">
            <a:xfrm>
              <a:off x="5122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7" name="Rectangle 45"/>
            <p:cNvSpPr>
              <a:spLocks noChangeArrowheads="1"/>
            </p:cNvSpPr>
            <p:nvPr/>
          </p:nvSpPr>
          <p:spPr bwMode="auto">
            <a:xfrm>
              <a:off x="5369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8" name="Rectangle 46"/>
            <p:cNvSpPr>
              <a:spLocks noChangeArrowheads="1"/>
            </p:cNvSpPr>
            <p:nvPr/>
          </p:nvSpPr>
          <p:spPr bwMode="auto">
            <a:xfrm>
              <a:off x="5369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9" name="Rectangle 47"/>
            <p:cNvSpPr>
              <a:spLocks noChangeArrowheads="1"/>
            </p:cNvSpPr>
            <p:nvPr/>
          </p:nvSpPr>
          <p:spPr bwMode="auto">
            <a:xfrm>
              <a:off x="5369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0" name="Rectangle 48"/>
            <p:cNvSpPr>
              <a:spLocks noChangeArrowheads="1"/>
            </p:cNvSpPr>
            <p:nvPr/>
          </p:nvSpPr>
          <p:spPr bwMode="auto">
            <a:xfrm>
              <a:off x="5369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1" name="Rectangle 49"/>
            <p:cNvSpPr>
              <a:spLocks noChangeArrowheads="1"/>
            </p:cNvSpPr>
            <p:nvPr/>
          </p:nvSpPr>
          <p:spPr bwMode="auto">
            <a:xfrm>
              <a:off x="5369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2" name="Rectangle 50"/>
            <p:cNvSpPr>
              <a:spLocks noChangeArrowheads="1"/>
            </p:cNvSpPr>
            <p:nvPr/>
          </p:nvSpPr>
          <p:spPr bwMode="auto">
            <a:xfrm>
              <a:off x="5146" y="2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S</a:t>
              </a:r>
            </a:p>
          </p:txBody>
        </p:sp>
        <p:sp>
          <p:nvSpPr>
            <p:cNvPr id="612403" name="Rectangle 51"/>
            <p:cNvSpPr>
              <a:spLocks noChangeArrowheads="1"/>
            </p:cNvSpPr>
            <p:nvPr/>
          </p:nvSpPr>
          <p:spPr bwMode="auto">
            <a:xfrm>
              <a:off x="5394" y="254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X</a:t>
              </a:r>
            </a:p>
          </p:txBody>
        </p:sp>
        <p:sp>
          <p:nvSpPr>
            <p:cNvPr id="612404" name="Rectangle 52"/>
            <p:cNvSpPr>
              <a:spLocks noChangeArrowheads="1"/>
            </p:cNvSpPr>
            <p:nvPr/>
          </p:nvSpPr>
          <p:spPr bwMode="auto">
            <a:xfrm>
              <a:off x="4132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5" name="Rectangle 53"/>
            <p:cNvSpPr>
              <a:spLocks noChangeArrowheads="1"/>
            </p:cNvSpPr>
            <p:nvPr/>
          </p:nvSpPr>
          <p:spPr bwMode="auto">
            <a:xfrm>
              <a:off x="4380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6" name="Rectangle 54"/>
            <p:cNvSpPr>
              <a:spLocks noChangeArrowheads="1"/>
            </p:cNvSpPr>
            <p:nvPr/>
          </p:nvSpPr>
          <p:spPr bwMode="auto">
            <a:xfrm>
              <a:off x="4627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7" name="Rectangle 55"/>
            <p:cNvSpPr>
              <a:spLocks noChangeArrowheads="1"/>
            </p:cNvSpPr>
            <p:nvPr/>
          </p:nvSpPr>
          <p:spPr bwMode="auto">
            <a:xfrm>
              <a:off x="4875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8" name="Rectangle 56"/>
            <p:cNvSpPr>
              <a:spLocks noChangeArrowheads="1"/>
            </p:cNvSpPr>
            <p:nvPr/>
          </p:nvSpPr>
          <p:spPr bwMode="auto">
            <a:xfrm>
              <a:off x="5122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9" name="Rectangle 57"/>
            <p:cNvSpPr>
              <a:spLocks noChangeArrowheads="1"/>
            </p:cNvSpPr>
            <p:nvPr/>
          </p:nvSpPr>
          <p:spPr bwMode="auto">
            <a:xfrm>
              <a:off x="5369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10" name="Rectangle 58"/>
            <p:cNvSpPr>
              <a:spLocks noChangeArrowheads="1"/>
            </p:cNvSpPr>
            <p:nvPr/>
          </p:nvSpPr>
          <p:spPr bwMode="auto">
            <a:xfrm>
              <a:off x="4403" y="35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1" name="Rectangle 59"/>
            <p:cNvSpPr>
              <a:spLocks noChangeArrowheads="1"/>
            </p:cNvSpPr>
            <p:nvPr/>
          </p:nvSpPr>
          <p:spPr bwMode="auto">
            <a:xfrm>
              <a:off x="4403" y="378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2" name="Rectangle 60"/>
            <p:cNvSpPr>
              <a:spLocks noChangeArrowheads="1"/>
            </p:cNvSpPr>
            <p:nvPr/>
          </p:nvSpPr>
          <p:spPr bwMode="auto">
            <a:xfrm>
              <a:off x="4157" y="357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S</a:t>
              </a:r>
            </a:p>
          </p:txBody>
        </p:sp>
        <p:sp>
          <p:nvSpPr>
            <p:cNvPr id="612413" name="Rectangle 61"/>
            <p:cNvSpPr>
              <a:spLocks noChangeArrowheads="1"/>
            </p:cNvSpPr>
            <p:nvPr/>
          </p:nvSpPr>
          <p:spPr bwMode="auto">
            <a:xfrm>
              <a:off x="4157" y="382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X</a:t>
              </a:r>
            </a:p>
          </p:txBody>
        </p:sp>
        <p:sp>
          <p:nvSpPr>
            <p:cNvPr id="612414" name="Rectangle 62"/>
            <p:cNvSpPr>
              <a:spLocks noChangeArrowheads="1"/>
            </p:cNvSpPr>
            <p:nvPr/>
          </p:nvSpPr>
          <p:spPr bwMode="auto">
            <a:xfrm>
              <a:off x="5182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5" name="Rectangle 63"/>
            <p:cNvSpPr>
              <a:spLocks noChangeArrowheads="1"/>
            </p:cNvSpPr>
            <p:nvPr/>
          </p:nvSpPr>
          <p:spPr bwMode="auto">
            <a:xfrm>
              <a:off x="5429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6" name="Rectangle 64"/>
            <p:cNvSpPr>
              <a:spLocks noChangeArrowheads="1"/>
            </p:cNvSpPr>
            <p:nvPr/>
          </p:nvSpPr>
          <p:spPr bwMode="auto">
            <a:xfrm>
              <a:off x="5182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7" name="Rectangle 65"/>
            <p:cNvSpPr>
              <a:spLocks noChangeArrowheads="1"/>
            </p:cNvSpPr>
            <p:nvPr/>
          </p:nvSpPr>
          <p:spPr bwMode="auto">
            <a:xfrm>
              <a:off x="4651" y="35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8" name="Rectangle 66"/>
            <p:cNvSpPr>
              <a:spLocks noChangeArrowheads="1"/>
            </p:cNvSpPr>
            <p:nvPr/>
          </p:nvSpPr>
          <p:spPr bwMode="auto">
            <a:xfrm>
              <a:off x="4899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9" name="Rectangle 67"/>
            <p:cNvSpPr>
              <a:spLocks noChangeArrowheads="1"/>
            </p:cNvSpPr>
            <p:nvPr/>
          </p:nvSpPr>
          <p:spPr bwMode="auto">
            <a:xfrm>
              <a:off x="4651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20" name="Rectangle 68"/>
            <p:cNvSpPr>
              <a:spLocks noChangeArrowheads="1"/>
            </p:cNvSpPr>
            <p:nvPr/>
          </p:nvSpPr>
          <p:spPr bwMode="auto">
            <a:xfrm>
              <a:off x="4899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21" name="Rectangle 69"/>
            <p:cNvSpPr>
              <a:spLocks noChangeArrowheads="1"/>
            </p:cNvSpPr>
            <p:nvPr/>
          </p:nvSpPr>
          <p:spPr bwMode="auto">
            <a:xfrm>
              <a:off x="5185" y="356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783652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Locking-based CC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Take locks as required to ensure conflict serializability</a:t>
            </a:r>
          </a:p>
          <a:p>
            <a:endParaRPr lang="en-US" dirty="0"/>
          </a:p>
          <a:p>
            <a:r>
              <a:rPr lang="en-US" dirty="0"/>
              <a:t>2-phase locking, and Strict and Rigorous 2PL</a:t>
            </a:r>
          </a:p>
          <a:p>
            <a:endParaRPr lang="en-US" dirty="0"/>
          </a:p>
          <a:p>
            <a:r>
              <a:rPr lang="en-US" dirty="0"/>
              <a:t>Deadlocks and how to prevent or detect them</a:t>
            </a:r>
          </a:p>
          <a:p>
            <a:endParaRPr lang="en-US" dirty="0"/>
          </a:p>
          <a:p>
            <a:r>
              <a:rPr lang="en-US" dirty="0"/>
              <a:t>Multi-granularity locking</a:t>
            </a:r>
          </a:p>
          <a:p>
            <a:endParaRPr lang="en-US" dirty="0"/>
          </a:p>
          <a:p>
            <a:r>
              <a:rPr lang="en-US" dirty="0"/>
              <a:t>Many commercial databases support locking-based CC, but increasingly multi-version concurrency control more common</a:t>
            </a:r>
          </a:p>
          <a:p>
            <a:pPr lvl="1"/>
            <a:r>
              <a:rPr lang="en-US" dirty="0"/>
              <a:t>Locking expensive in comparison, and supports lower concurrency than MVCC techniques (like Snapshot Isolation)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2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Schemes</a:t>
            </a:r>
          </a:p>
        </p:txBody>
      </p:sp>
    </p:spTree>
    <p:extLst>
      <p:ext uri="{BB962C8B-B14F-4D97-AF65-F5344CB8AC3E}">
        <p14:creationId xmlns:p14="http://schemas.microsoft.com/office/powerpoint/2010/main" val="280657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/>
              <a:t>Time-stamp based</a:t>
            </a:r>
          </a:p>
          <a:p>
            <a:pPr lvl="1"/>
            <a:r>
              <a:rPr lang="en-US"/>
              <a:t>Transactions are issued time-stamps when they enter the system</a:t>
            </a:r>
          </a:p>
          <a:p>
            <a:pPr lvl="1"/>
            <a:r>
              <a:rPr lang="en-US"/>
              <a:t>The time-stamps determine the </a:t>
            </a:r>
            <a:r>
              <a:rPr lang="en-US" i="1"/>
              <a:t>serializability </a:t>
            </a:r>
            <a:r>
              <a:rPr lang="en-US"/>
              <a:t>order</a:t>
            </a:r>
          </a:p>
          <a:p>
            <a:pPr lvl="1"/>
            <a:r>
              <a:rPr lang="en-US"/>
              <a:t>So if T1 entered before T2, then T1 should be before T2 in the serializability order</a:t>
            </a:r>
          </a:p>
          <a:p>
            <a:pPr lvl="1"/>
            <a:r>
              <a:rPr lang="en-US"/>
              <a:t>Say </a:t>
            </a:r>
            <a:r>
              <a:rPr lang="en-US" i="1"/>
              <a:t>timestamp(T1) &lt; timestamp(T2)</a:t>
            </a:r>
          </a:p>
          <a:p>
            <a:pPr lvl="1"/>
            <a:r>
              <a:rPr lang="en-US"/>
              <a:t>If T1 wants to read data item A</a:t>
            </a:r>
          </a:p>
          <a:p>
            <a:pPr lvl="2"/>
            <a:r>
              <a:rPr lang="en-US"/>
              <a:t>If any transaction with larger time-stamp wrote that data item, then this operation is not permitted, and T1 is </a:t>
            </a:r>
            <a:r>
              <a:rPr lang="en-US" i="1"/>
              <a:t>aborted</a:t>
            </a:r>
          </a:p>
          <a:p>
            <a:pPr lvl="1"/>
            <a:r>
              <a:rPr lang="en-US"/>
              <a:t>If T1 wants to write data item A</a:t>
            </a:r>
          </a:p>
          <a:p>
            <a:pPr lvl="2"/>
            <a:r>
              <a:rPr lang="en-US"/>
              <a:t>If a transaction with larger time-stamp already read that data item or written it, then the write is </a:t>
            </a:r>
            <a:r>
              <a:rPr lang="en-US" i="1"/>
              <a:t>rejected</a:t>
            </a:r>
            <a:r>
              <a:rPr lang="en-US"/>
              <a:t> and T1 is aborted</a:t>
            </a:r>
          </a:p>
          <a:p>
            <a:pPr lvl="1"/>
            <a:r>
              <a:rPr lang="en-US"/>
              <a:t>Aborted transaction are restarted with a new timestamp</a:t>
            </a:r>
          </a:p>
          <a:p>
            <a:pPr lvl="2"/>
            <a:r>
              <a:rPr lang="en-US"/>
              <a:t>Possibility of </a:t>
            </a:r>
            <a:r>
              <a:rPr lang="en-US" i="1"/>
              <a:t>starvation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 dirty="0"/>
              <a:t>Maintain for each data Q, two timestamps:</a:t>
            </a:r>
          </a:p>
          <a:p>
            <a:pPr lvl="1"/>
            <a:r>
              <a:rPr lang="en-US" dirty="0"/>
              <a:t>W-timestamp(Q): largest time-stamp of any transaction that executed Write(Q) successfully</a:t>
            </a:r>
          </a:p>
          <a:p>
            <a:pPr lvl="1"/>
            <a:r>
              <a:rPr lang="en-US" dirty="0"/>
              <a:t>R-timestamp(Q): largest time-stamp of any transaction that executed Read(Q) successfully</a:t>
            </a:r>
          </a:p>
          <a:p>
            <a:pPr lvl="1"/>
            <a:endParaRPr lang="en-US" dirty="0"/>
          </a:p>
          <a:p>
            <a:r>
              <a:rPr lang="en-US" dirty="0"/>
              <a:t>Suppose </a:t>
            </a:r>
            <a:r>
              <a:rPr lang="en-US" dirty="0" err="1"/>
              <a:t>Ti</a:t>
            </a:r>
            <a:r>
              <a:rPr lang="en-US" dirty="0"/>
              <a:t> wants to read(Q):</a:t>
            </a:r>
          </a:p>
          <a:p>
            <a:pPr lvl="1"/>
            <a:r>
              <a:rPr lang="en-US" dirty="0"/>
              <a:t>If TS(</a:t>
            </a:r>
            <a:r>
              <a:rPr lang="en-US" dirty="0" err="1"/>
              <a:t>T_i</a:t>
            </a:r>
            <a:r>
              <a:rPr lang="en-US" dirty="0"/>
              <a:t>) &lt; W-Timestamp(Q): Reject the operation and roll back </a:t>
            </a:r>
            <a:r>
              <a:rPr lang="en-US" dirty="0" err="1"/>
              <a:t>T_i</a:t>
            </a:r>
            <a:endParaRPr lang="en-US" dirty="0"/>
          </a:p>
          <a:p>
            <a:pPr lvl="1"/>
            <a:r>
              <a:rPr lang="en-US" dirty="0"/>
              <a:t>Otherwise, allow the operation and modify:</a:t>
            </a:r>
          </a:p>
          <a:p>
            <a:pPr lvl="2"/>
            <a:r>
              <a:rPr lang="en-US" dirty="0"/>
              <a:t>R-timestamp(Q) = max(R-timestamp(Q)), TS(</a:t>
            </a:r>
            <a:r>
              <a:rPr lang="en-US" dirty="0" err="1"/>
              <a:t>T_i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04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 dirty="0"/>
              <a:t>Maintain for each data Q, two timestamps:</a:t>
            </a:r>
          </a:p>
          <a:p>
            <a:pPr lvl="1"/>
            <a:r>
              <a:rPr lang="en-US" dirty="0"/>
              <a:t>W-timestamp(Q): largest time-stamp of any transaction that executed Write(Q) successfully</a:t>
            </a:r>
          </a:p>
          <a:p>
            <a:pPr lvl="1"/>
            <a:r>
              <a:rPr lang="en-US" dirty="0"/>
              <a:t>R-timestamp(Q): largest time-stamp of any transaction that executed Read(Q) successfully</a:t>
            </a:r>
          </a:p>
          <a:p>
            <a:pPr lvl="1"/>
            <a:endParaRPr lang="en-US" dirty="0"/>
          </a:p>
          <a:p>
            <a:r>
              <a:rPr lang="en-US" dirty="0"/>
              <a:t>Suppose </a:t>
            </a:r>
            <a:r>
              <a:rPr lang="en-US" dirty="0" err="1"/>
              <a:t>Ti</a:t>
            </a:r>
            <a:r>
              <a:rPr lang="en-US" dirty="0"/>
              <a:t> wants to write(Q):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): reject the write and roll back </a:t>
            </a:r>
            <a:r>
              <a:rPr lang="en-US" altLang="en-US" dirty="0" err="1"/>
              <a:t>T_i</a:t>
            </a:r>
            <a:endParaRPr lang="en-US" altLang="en-US" dirty="0"/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execute </a:t>
            </a:r>
            <a:r>
              <a:rPr lang="en-US" altLang="en-US" b="1" dirty="0"/>
              <a:t>write</a:t>
            </a:r>
            <a:r>
              <a:rPr lang="en-US" altLang="en-US" dirty="0"/>
              <a:t>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Transactions is how we update data in databases</a:t>
            </a:r>
          </a:p>
          <a:p>
            <a:endParaRPr lang="en-US" dirty="0"/>
          </a:p>
          <a:p>
            <a:r>
              <a:rPr lang="en-US" dirty="0"/>
              <a:t>ACID properties: foundations on which high-performance transaction processing systems are built</a:t>
            </a:r>
          </a:p>
          <a:p>
            <a:pPr lvl="1"/>
            <a:r>
              <a:rPr lang="en-US" dirty="0"/>
              <a:t>From the beginning, consistency has been a key requirement</a:t>
            </a:r>
          </a:p>
          <a:p>
            <a:pPr lvl="1"/>
            <a:r>
              <a:rPr lang="en-US" dirty="0"/>
              <a:t>Although “relaxed” consistency is acceptable in many cases (originally laid out in 1975)</a:t>
            </a:r>
          </a:p>
          <a:p>
            <a:endParaRPr lang="en-US" dirty="0"/>
          </a:p>
          <a:p>
            <a:r>
              <a:rPr lang="en-US" dirty="0"/>
              <a:t>NoSQL systems originally eschewed ACID properties</a:t>
            </a:r>
          </a:p>
          <a:p>
            <a:pPr lvl="1"/>
            <a:r>
              <a:rPr lang="en-US" dirty="0"/>
              <a:t>MongoDB was famously bad at guaranteeing any of the properties</a:t>
            </a:r>
          </a:p>
          <a:p>
            <a:pPr lvl="1"/>
            <a:r>
              <a:rPr lang="en-US" dirty="0"/>
              <a:t>Lot of focus on what’s called “eventual consistency”</a:t>
            </a:r>
          </a:p>
          <a:p>
            <a:pPr lvl="1"/>
            <a:endParaRPr lang="en-US" dirty="0"/>
          </a:p>
          <a:p>
            <a:r>
              <a:rPr lang="en-US" dirty="0"/>
              <a:t>Recognition today that strict ACID is more important than that</a:t>
            </a:r>
          </a:p>
          <a:p>
            <a:pPr lvl="1"/>
            <a:r>
              <a:rPr lang="en-US" dirty="0"/>
              <a:t>Hard to build any business logic if you have no idea if your transactions are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3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Assume that initially: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R-TS(A) = W-TS(A)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R-TS(B) = W-TS(B)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Assume TS(T</a:t>
            </a:r>
            <a:r>
              <a:rPr kumimoji="0" lang="en-IN" sz="17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25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 = 25 and         </a:t>
            </a:r>
            <a:b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</a:b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TS(T</a:t>
            </a:r>
            <a:r>
              <a:rPr kumimoji="0" lang="en-IN" sz="17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26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IN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charset="0"/>
              </a:rPr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Another Example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326680" y="800100"/>
            <a:ext cx="7848600" cy="4876800"/>
          </a:xfrm>
        </p:spPr>
        <p:txBody>
          <a:bodyPr/>
          <a:lstStyle/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9DDCC9D1-9217-6E44-9D84-CBCF72B0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0" y="1292225"/>
            <a:ext cx="7032280" cy="524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859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 (i.e., require them to commit in some order)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Ignore obsolete </a:t>
            </a:r>
            <a:r>
              <a:rPr lang="en-US" altLang="en-US" b="1" dirty="0"/>
              <a:t>write</a:t>
            </a:r>
            <a:r>
              <a:rPr lang="en-US" altLang="en-US" dirty="0"/>
              <a:t> operations under certain circumstances</a:t>
            </a:r>
          </a:p>
          <a:p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8077200" cy="857023"/>
          </a:xfrm>
        </p:spPr>
        <p:txBody>
          <a:bodyPr/>
          <a:lstStyle/>
          <a:p>
            <a:r>
              <a:rPr lang="en-US" sz="2800" dirty="0"/>
              <a:t>2. Optimistic Concurrency Control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4876800"/>
          </a:xfrm>
        </p:spPr>
        <p:txBody>
          <a:bodyPr/>
          <a:lstStyle/>
          <a:p>
            <a:r>
              <a:rPr lang="en-US" dirty="0"/>
              <a:t>Optimistic concurrency control</a:t>
            </a:r>
          </a:p>
          <a:p>
            <a:pPr lvl="1"/>
            <a:r>
              <a:rPr lang="en-US" dirty="0"/>
              <a:t>Also called validation-based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Intuition </a:t>
            </a:r>
          </a:p>
          <a:p>
            <a:pPr lvl="2"/>
            <a:r>
              <a:rPr lang="en-US" dirty="0"/>
              <a:t>Let the transactions execute as they wish</a:t>
            </a:r>
          </a:p>
          <a:p>
            <a:pPr lvl="2"/>
            <a:r>
              <a:rPr lang="en-US" dirty="0"/>
              <a:t>At the very end when they are about to commit, check if there might be any problems/conflicts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If no, let it commit</a:t>
            </a:r>
          </a:p>
          <a:p>
            <a:pPr lvl="3"/>
            <a:r>
              <a:rPr lang="en-US" dirty="0"/>
              <a:t>If yes, abort and restart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Optimistic: The hope is that there won’t be too many problems/aborts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00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408045"/>
            <a:ext cx="7661275" cy="4089400"/>
          </a:xfrm>
          <a:noFill/>
        </p:spPr>
        <p:txBody>
          <a:bodyPr/>
          <a:lstStyle/>
          <a:p>
            <a:r>
              <a:rPr lang="en-US" dirty="0">
                <a:latin typeface="Helvetica" charset="0"/>
              </a:rPr>
              <a:t>Each transaction T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has 3 timestamps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Start(T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started its execution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Validation(T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entered its validation phase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Finish(T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finished its write phase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 err="1">
                <a:latin typeface="Helvetica" charset="0"/>
              </a:rPr>
              <a:t>Serializability</a:t>
            </a:r>
            <a:r>
              <a:rPr lang="en-US" dirty="0">
                <a:latin typeface="Helvetica" charset="0"/>
              </a:rPr>
              <a:t> order is determined by timestamp given at validation time,  to increase concurrency.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Thus TS(T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is given the value of Validation(</a:t>
            </a:r>
            <a:r>
              <a:rPr lang="en-US" dirty="0" err="1">
                <a:latin typeface="Helvetica" charset="0"/>
                <a:ea typeface="ＭＳ Ｐゴシック" charset="0"/>
              </a:rPr>
              <a:t>T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).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This protocol is useful and gives greater degree of concurrency if probability of conflicts is low.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because the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serializability</a:t>
            </a:r>
            <a:r>
              <a:rPr lang="en-US" dirty="0">
                <a:latin typeface="Helvetica" charset="0"/>
                <a:ea typeface="ＭＳ Ｐゴシック" charset="0"/>
              </a:rPr>
              <a:t> order is not pre-decided, and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relatively few transactions will have to be rolled back.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857023"/>
          </a:xfrm>
        </p:spPr>
        <p:txBody>
          <a:bodyPr/>
          <a:lstStyle/>
          <a:p>
            <a:r>
              <a:rPr lang="en-US" sz="2800" dirty="0"/>
              <a:t>2. 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6870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340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2. Optimistic Concurrency Control</a:t>
            </a:r>
            <a:endParaRPr lang="en-US" sz="2400" i="1" baseline="-25000" dirty="0">
              <a:latin typeface="Helvetica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856162"/>
          </a:xfrm>
        </p:spPr>
        <p:txBody>
          <a:bodyPr/>
          <a:lstStyle/>
          <a:p>
            <a:r>
              <a:rPr lang="en-US">
                <a:latin typeface="Helvetica" charset="0"/>
              </a:rPr>
              <a:t>If for all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with TS (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) &lt; TS (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) either one of the following condition holds:</a:t>
            </a:r>
          </a:p>
          <a:p>
            <a:pPr marL="800100" lvl="1" indent="-342900"/>
            <a:r>
              <a:rPr lang="en-US" b="1">
                <a:latin typeface="Helvetica" charset="0"/>
                <a:ea typeface="ＭＳ Ｐゴシック" charset="0"/>
              </a:rPr>
              <a:t>finish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</a:p>
          <a:p>
            <a:pPr marL="800100" lvl="1" indent="-342900"/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finish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validation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  <a:r>
              <a:rPr lang="en-US" b="1">
                <a:latin typeface="Helvetica" charset="0"/>
                <a:ea typeface="ＭＳ Ｐゴシック" charset="0"/>
              </a:rPr>
              <a:t>and </a:t>
            </a:r>
            <a:r>
              <a:rPr lang="en-US">
                <a:latin typeface="Helvetica" charset="0"/>
                <a:ea typeface="ＭＳ Ｐゴシック" charset="0"/>
              </a:rPr>
              <a:t>the set of data items written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does not intersect with the set of data items read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.  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     then validation succeeds and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 can be committed.  Otherwise, validation fails and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 is aborted.</a:t>
            </a:r>
          </a:p>
          <a:p>
            <a:r>
              <a:rPr lang="en-US" i="1">
                <a:latin typeface="Helvetica" charset="0"/>
              </a:rPr>
              <a:t>Justification</a:t>
            </a:r>
            <a:r>
              <a:rPr lang="en-US">
                <a:latin typeface="Helvetica" charset="0"/>
              </a:rPr>
              <a:t>:  Either the first condition is satisfied, and there is no overlapped execution, or the second condition is satisfied and</a:t>
            </a:r>
          </a:p>
          <a:p>
            <a:pPr marL="800100" lvl="1" indent="-342900">
              <a:buFont typeface="Monotype Sorts" charset="0"/>
              <a:buChar char="n"/>
            </a:pPr>
            <a:r>
              <a:rPr lang="en-US">
                <a:latin typeface="Helvetica" charset="0"/>
                <a:ea typeface="ＭＳ Ｐゴシック" charset="0"/>
              </a:rPr>
              <a:t>the writes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do not affect reads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since they occur after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has finished its reads.</a:t>
            </a:r>
          </a:p>
          <a:p>
            <a:pPr marL="800100" lvl="1" indent="-342900">
              <a:buFont typeface="Monotype Sorts" charset="0"/>
              <a:buChar char="n"/>
            </a:pPr>
            <a:r>
              <a:rPr lang="en-US">
                <a:latin typeface="Helvetica" charset="0"/>
                <a:ea typeface="ＭＳ Ｐゴシック" charset="0"/>
              </a:rPr>
              <a:t>the writes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do not affect reads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 since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does not read  any item written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.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2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2. Optimistic Concurrency Control</a:t>
            </a:r>
            <a:endParaRPr lang="en-US" sz="2400" dirty="0">
              <a:latin typeface="Helvetica" charset="0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Example of schedule produced using validation</a:t>
            </a:r>
          </a:p>
        </p:txBody>
      </p:sp>
      <p:pic>
        <p:nvPicPr>
          <p:cNvPr id="95235" name="Picture 1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858963"/>
            <a:ext cx="2944813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865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4876800"/>
          </a:xfrm>
        </p:spPr>
        <p:txBody>
          <a:bodyPr/>
          <a:lstStyle/>
          <a:p>
            <a:r>
              <a:rPr lang="en-US" dirty="0"/>
              <a:t>Very popular scheme, used as the primary scheme by many systems including Oracle, </a:t>
            </a:r>
            <a:r>
              <a:rPr lang="en-US" dirty="0" err="1"/>
              <a:t>PostgreSQL</a:t>
            </a:r>
            <a:r>
              <a:rPr lang="en-US" dirty="0"/>
              <a:t> etc…</a:t>
            </a:r>
          </a:p>
          <a:p>
            <a:pPr lvl="1"/>
            <a:r>
              <a:rPr lang="en-US" dirty="0"/>
              <a:t>Several others support this in addition to locking-based protocol</a:t>
            </a:r>
          </a:p>
          <a:p>
            <a:pPr lvl="1"/>
            <a:endParaRPr lang="en-US" dirty="0"/>
          </a:p>
          <a:p>
            <a:r>
              <a:rPr lang="en-US" dirty="0"/>
              <a:t>A type of “multi-version concurrency control”</a:t>
            </a:r>
          </a:p>
          <a:p>
            <a:pPr lvl="1"/>
            <a:r>
              <a:rPr lang="en-US" dirty="0"/>
              <a:t>Also similar to optimistic concurrency control in many ways</a:t>
            </a:r>
          </a:p>
          <a:p>
            <a:endParaRPr lang="en-US" dirty="0"/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For each object, maintain past “versions” of the data along with timestamps</a:t>
            </a:r>
          </a:p>
          <a:p>
            <a:pPr lvl="2"/>
            <a:r>
              <a:rPr lang="en-US" dirty="0"/>
              <a:t>Every update to an object causes a new version to be generated</a:t>
            </a:r>
          </a:p>
        </p:txBody>
      </p:sp>
    </p:spTree>
    <p:extLst>
      <p:ext uri="{BB962C8B-B14F-4D97-AF65-F5344CB8AC3E}">
        <p14:creationId xmlns:p14="http://schemas.microsoft.com/office/powerpoint/2010/main" val="4764220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5443300"/>
          </a:xfrm>
        </p:spPr>
        <p:txBody>
          <a:bodyPr/>
          <a:lstStyle/>
          <a:p>
            <a:r>
              <a:rPr lang="en-US" dirty="0"/>
              <a:t>Read queries:</a:t>
            </a:r>
          </a:p>
          <a:p>
            <a:pPr lvl="1"/>
            <a:r>
              <a:rPr lang="en-US" dirty="0"/>
              <a:t>Let “t” be the “time-stamp” of the query, i.e., the time at which it entered the system</a:t>
            </a:r>
          </a:p>
          <a:p>
            <a:pPr lvl="1"/>
            <a:r>
              <a:rPr lang="en-US" dirty="0"/>
              <a:t>When the query asks for a data item, provide a version of the data item that was latest as of “t”</a:t>
            </a:r>
          </a:p>
          <a:p>
            <a:pPr lvl="2"/>
            <a:r>
              <a:rPr lang="en-US" dirty="0"/>
              <a:t>Even if the data changed in between, provide an old version</a:t>
            </a:r>
          </a:p>
          <a:p>
            <a:pPr lvl="1"/>
            <a:r>
              <a:rPr lang="en-US" dirty="0"/>
              <a:t>No locks needed, no waiting for any other transactions or queries</a:t>
            </a:r>
          </a:p>
          <a:p>
            <a:pPr lvl="1"/>
            <a:r>
              <a:rPr lang="en-US" dirty="0"/>
              <a:t>The query executes on a consistent snapshot of the database</a:t>
            </a:r>
          </a:p>
          <a:p>
            <a:r>
              <a:rPr lang="en-US" dirty="0"/>
              <a:t>Update queries (transactions):</a:t>
            </a:r>
          </a:p>
          <a:p>
            <a:pPr lvl="1"/>
            <a:r>
              <a:rPr lang="en-US" dirty="0"/>
              <a:t>Reads processed as above on a snapshot</a:t>
            </a:r>
          </a:p>
          <a:p>
            <a:pPr lvl="1"/>
            <a:r>
              <a:rPr lang="en-US" dirty="0"/>
              <a:t>Writes are done in private storage</a:t>
            </a:r>
          </a:p>
          <a:p>
            <a:pPr lvl="1"/>
            <a:r>
              <a:rPr lang="en-US" dirty="0"/>
              <a:t>At commit time, for each object that was written, check if some other transaction updated the data item since this transaction started</a:t>
            </a:r>
          </a:p>
          <a:p>
            <a:pPr lvl="2"/>
            <a:r>
              <a:rPr lang="en-US" dirty="0"/>
              <a:t>If yes, then abort and restart</a:t>
            </a:r>
          </a:p>
          <a:p>
            <a:pPr lvl="2"/>
            <a:r>
              <a:rPr lang="en-US" dirty="0"/>
              <a:t>If no, make all the writes public simultaneously (by making new versions)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Basics</a:t>
            </a:r>
          </a:p>
        </p:txBody>
      </p:sp>
    </p:spTree>
    <p:extLst>
      <p:ext uri="{BB962C8B-B14F-4D97-AF65-F5344CB8AC3E}">
        <p14:creationId xmlns:p14="http://schemas.microsoft.com/office/powerpoint/2010/main" val="36230715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3. Snapshot Isolation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31" y="1063510"/>
            <a:ext cx="4759839" cy="5297487"/>
          </a:xfrm>
        </p:spPr>
        <p:txBody>
          <a:bodyPr/>
          <a:lstStyle/>
          <a:p>
            <a:r>
              <a:rPr kumimoji="0" lang="en-US" sz="1600" dirty="0">
                <a:latin typeface="Helvetica" charset="0"/>
              </a:rPr>
              <a:t>A transaction T1 executing with Snapshot Isolation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takes snapshot of committed data at start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always reads/modifies data in its own snapshot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updates of concurrent transactions are not visible to T1 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writes of T1 complete when it commits</a:t>
            </a:r>
          </a:p>
          <a:p>
            <a:pPr lvl="1"/>
            <a:r>
              <a:rPr kumimoji="0" lang="en-US" sz="1600" b="1" dirty="0">
                <a:latin typeface="Helvetica" charset="0"/>
                <a:ea typeface="ＭＳ Ｐゴシック" charset="0"/>
              </a:rPr>
              <a:t>First-committer-wins rule</a:t>
            </a:r>
            <a:r>
              <a:rPr kumimoji="0" lang="en-US" sz="1600" dirty="0"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kumimoji="0" lang="en-US" sz="1600" dirty="0">
                <a:latin typeface="Helvetica" charset="0"/>
                <a:ea typeface="ＭＳ Ｐゴシック" charset="0"/>
              </a:rPr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Commit-Req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645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Concurrent updates not visible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Own updates are visible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Not first-committer of 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Serialization error, T2 is rolled back</a:t>
            </a:r>
          </a:p>
        </p:txBody>
      </p:sp>
      <p:sp>
        <p:nvSpPr>
          <p:cNvPr id="111646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11647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11648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11649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8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5443300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Read query don’t block at all, and run very fast</a:t>
            </a:r>
          </a:p>
          <a:p>
            <a:pPr lvl="1"/>
            <a:r>
              <a:rPr lang="en-US" dirty="0"/>
              <a:t>As long as conflicts are rare, update transactions don’t abort either</a:t>
            </a:r>
          </a:p>
          <a:p>
            <a:pPr lvl="1"/>
            <a:r>
              <a:rPr lang="en-US" dirty="0"/>
              <a:t>Overall better performance than locking-based protocols</a:t>
            </a:r>
          </a:p>
          <a:p>
            <a:pPr lvl="1"/>
            <a:endParaRPr lang="en-US" dirty="0"/>
          </a:p>
          <a:p>
            <a:r>
              <a:rPr lang="en-US" dirty="0"/>
              <a:t>Major disadvantage:</a:t>
            </a:r>
          </a:p>
          <a:p>
            <a:pPr lvl="1"/>
            <a:r>
              <a:rPr lang="en-US" dirty="0"/>
              <a:t>Not </a:t>
            </a:r>
            <a:r>
              <a:rPr lang="en-US" dirty="0" err="1"/>
              <a:t>serializable</a:t>
            </a:r>
            <a:endParaRPr lang="en-US" dirty="0"/>
          </a:p>
          <a:p>
            <a:pPr lvl="1"/>
            <a:r>
              <a:rPr lang="en-US" dirty="0"/>
              <a:t>Inconsistencies may be introduced</a:t>
            </a:r>
          </a:p>
          <a:p>
            <a:pPr lvl="1"/>
            <a:r>
              <a:rPr lang="en-US" dirty="0"/>
              <a:t>See the </a:t>
            </a:r>
            <a:r>
              <a:rPr lang="en-US" dirty="0" err="1"/>
              <a:t>wikipedia</a:t>
            </a:r>
            <a:r>
              <a:rPr lang="en-US" dirty="0"/>
              <a:t> article for more details and an example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Snapshot_isolation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6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3. Snapshot Isolation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Example of problem with SI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T1: x:=y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T2: y:= x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Initially x = 3 and y = 17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Serial execution:  x = ??, y = ??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if both transactions start at the same time, with snapshot isolation:  x = ?? , y = ??</a:t>
            </a:r>
          </a:p>
          <a:p>
            <a:r>
              <a:rPr kumimoji="0" lang="en-US" dirty="0">
                <a:latin typeface="Helvetica" charset="0"/>
              </a:rPr>
              <a:t>Called </a:t>
            </a:r>
            <a:r>
              <a:rPr kumimoji="0" lang="en-US" b="1" dirty="0">
                <a:solidFill>
                  <a:srgbClr val="000099"/>
                </a:solidFill>
                <a:latin typeface="Helvetica" charset="0"/>
              </a:rPr>
              <a:t>skew write</a:t>
            </a:r>
          </a:p>
          <a:p>
            <a:r>
              <a:rPr kumimoji="0" lang="en-US" dirty="0">
                <a:latin typeface="Helvetica" charset="0"/>
              </a:rPr>
              <a:t>Skew also occurs with inserts</a:t>
            </a:r>
          </a:p>
          <a:p>
            <a:pPr lvl="1"/>
            <a:r>
              <a:rPr kumimoji="0" lang="en-US" dirty="0" err="1">
                <a:latin typeface="Helvetica" charset="0"/>
                <a:ea typeface="ＭＳ Ｐゴシック" charset="0"/>
              </a:rPr>
              <a:t>E.g</a:t>
            </a:r>
            <a:r>
              <a:rPr kumimoji="0" lang="en-US" dirty="0"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Find max order number among all orders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Create a new order with order number = previous max + 1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3. SI In Oracle and PostgreSQL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093788"/>
            <a:ext cx="8207375" cy="5475287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Helvetica" charset="0"/>
              </a:rPr>
              <a:t>Warning</a:t>
            </a:r>
            <a:r>
              <a:rPr lang="en-US" dirty="0">
                <a:latin typeface="Helvetica" charset="0"/>
              </a:rPr>
              <a:t>: SI used when isolation level is set to </a:t>
            </a:r>
            <a:r>
              <a:rPr lang="en-US" dirty="0" err="1">
                <a:latin typeface="Helvetica" charset="0"/>
              </a:rPr>
              <a:t>serializable</a:t>
            </a:r>
            <a:r>
              <a:rPr lang="en-US" dirty="0">
                <a:latin typeface="Helvetica" charset="0"/>
              </a:rPr>
              <a:t>, by Oracle,</a:t>
            </a:r>
            <a:r>
              <a:rPr lang="en-US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PostgreSQL</a:t>
            </a:r>
            <a:r>
              <a:rPr lang="en-US" dirty="0">
                <a:latin typeface="Helvetica" charset="0"/>
              </a:rPr>
              <a:t> versions prior to 9.1</a:t>
            </a:r>
            <a:endParaRPr lang="en-US" dirty="0">
              <a:solidFill>
                <a:schemeClr val="tx2"/>
              </a:solidFill>
              <a:latin typeface="Helvetica" charset="0"/>
            </a:endParaRPr>
          </a:p>
          <a:p>
            <a:pPr marL="800100" lvl="1" indent="-342900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implementation of SI (versions prior to 9.1) described in Section 26.4.1.3</a:t>
            </a:r>
          </a:p>
          <a:p>
            <a:pPr marL="800100" lvl="1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Oracle implements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first updater wins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 rule (variant of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first committer wins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120015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concurrent writer check is done at time of write, not at commit time</a:t>
            </a:r>
          </a:p>
          <a:p>
            <a:pPr marL="120015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Allows transactions to be rolled back earlier</a:t>
            </a:r>
          </a:p>
          <a:p>
            <a:pPr marL="114300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Oracle and </a:t>
            </a: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en-US" dirty="0">
                <a:latin typeface="Helvetica" charset="0"/>
                <a:ea typeface="ＭＳ Ｐゴシック" charset="0"/>
              </a:rPr>
              <a:t> &lt; 9.1 do not support true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serializable</a:t>
            </a:r>
            <a:r>
              <a:rPr lang="en-US" dirty="0">
                <a:latin typeface="Helvetica" charset="0"/>
                <a:ea typeface="ＭＳ Ｐゴシック" charset="0"/>
              </a:rPr>
              <a:t> execution</a:t>
            </a:r>
          </a:p>
          <a:p>
            <a:pPr marL="800100" lvl="1" indent="-342900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en-US" dirty="0">
                <a:latin typeface="Helvetica" charset="0"/>
                <a:ea typeface="ＭＳ Ｐゴシック" charset="0"/>
              </a:rPr>
              <a:t> 9.1 introduced new protocol called “</a:t>
            </a:r>
            <a:r>
              <a:rPr lang="en-US" dirty="0" err="1">
                <a:latin typeface="Helvetica" charset="0"/>
                <a:ea typeface="ＭＳ Ｐゴシック" charset="0"/>
              </a:rPr>
              <a:t>Serializable</a:t>
            </a:r>
            <a:r>
              <a:rPr lang="en-US" dirty="0">
                <a:latin typeface="Helvetica" charset="0"/>
                <a:ea typeface="ＭＳ Ｐゴシック" charset="0"/>
              </a:rPr>
              <a:t> Snapshot Isolation” (SSI)</a:t>
            </a:r>
          </a:p>
          <a:p>
            <a:pPr marL="114300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Which guarantees true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serializabilty</a:t>
            </a:r>
            <a:r>
              <a:rPr lang="en-US" dirty="0">
                <a:latin typeface="Helvetica" charset="0"/>
                <a:ea typeface="ＭＳ Ｐゴシック" charset="0"/>
              </a:rPr>
              <a:t> including handling predicate reads (coming up)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685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001494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sz="2700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2749105"/>
            <a:ext cx="6705600" cy="23345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Phantom Problem; Weak Levels of Isolations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70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Physics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Another Example Schedule with a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T1 saw a partial update of T2, but not the full update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 not serializable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428871"/>
            <a:ext cx="5076825" cy="3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Another 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instructors get same ID, not possible in serializable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1193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</a:p>
          <a:p>
            <a:pPr lvl="1"/>
            <a:r>
              <a:rPr lang="en-US" altLang="en-US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2"/>
            <a:r>
              <a:rPr lang="en-US" altLang="en-US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Must update all indices to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2"/>
            <a:r>
              <a:rPr lang="en-US" altLang="en-US" dirty="0"/>
              <a:t>Must obtain exclusive locks on all index leaf nodes affected by the insert/update/delete</a:t>
            </a:r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1F5043-4BFC-9A42-B2CD-FDE6182F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Degree-two consistency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must be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Guarantees no “dirty reads” (so no recoverability issues)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Serializability is not guaranteed, programmer must ensure that no erroneous database state will occur]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Cursor stability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reads, each tuple is locked, read, and lock is immediately released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are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 case of degree-two consistency</a:t>
            </a:r>
          </a:p>
        </p:txBody>
      </p:sp>
    </p:spTree>
    <p:extLst>
      <p:ext uri="{BB962C8B-B14F-4D97-AF65-F5344CB8AC3E}">
        <p14:creationId xmlns:p14="http://schemas.microsoft.com/office/powerpoint/2010/main" val="1991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53899</TotalTime>
  <Words>12907</Words>
  <Application>Microsoft Macintosh PowerPoint</Application>
  <PresentationFormat>On-screen Show (4:3)</PresentationFormat>
  <Paragraphs>2293</Paragraphs>
  <Slides>162</Slides>
  <Notes>99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162</vt:i4>
      </vt:variant>
    </vt:vector>
  </HeadingPairs>
  <TitlesOfParts>
    <vt:vector size="182" baseType="lpstr">
      <vt:lpstr>Arial</vt:lpstr>
      <vt:lpstr>Book Antiqua</vt:lpstr>
      <vt:lpstr>Calibri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db-book</vt:lpstr>
      <vt:lpstr>Concourse</vt:lpstr>
      <vt:lpstr>1_db-book</vt:lpstr>
      <vt:lpstr>1_db-5-grey</vt:lpstr>
      <vt:lpstr>Clip</vt:lpstr>
      <vt:lpstr>Equation</vt:lpstr>
      <vt:lpstr>CMSC424: Database Design  Module: Transactions and ACID Properties</vt:lpstr>
      <vt:lpstr>Transactions: Overview</vt:lpstr>
      <vt:lpstr>Transaction Concept</vt:lpstr>
      <vt:lpstr>Overview</vt:lpstr>
      <vt:lpstr>How does..</vt:lpstr>
      <vt:lpstr>Assumptions and Goals</vt:lpstr>
      <vt:lpstr>Transaction states</vt:lpstr>
      <vt:lpstr>Summary</vt:lpstr>
      <vt:lpstr>CMSC424: Database Design  Module: Transactions and ACID Properties</vt:lpstr>
      <vt:lpstr>Concurrency: Basics</vt:lpstr>
      <vt:lpstr>Next…</vt:lpstr>
      <vt:lpstr>A Schedule</vt:lpstr>
      <vt:lpstr>Schedules</vt:lpstr>
      <vt:lpstr>Example Schedule</vt:lpstr>
      <vt:lpstr>Another schedule</vt:lpstr>
      <vt:lpstr>Another schedule</vt:lpstr>
      <vt:lpstr>Example Schedules (Cont.)</vt:lpstr>
      <vt:lpstr>Serializability</vt:lpstr>
      <vt:lpstr>Example Schedule with More Transactions</vt:lpstr>
      <vt:lpstr>Summary</vt:lpstr>
      <vt:lpstr>CMSC424: Database Design  Module: Transactions and ACID Properties</vt:lpstr>
      <vt:lpstr>Transactions: Serializability</vt:lpstr>
      <vt:lpstr>An Interleaved schedule</vt:lpstr>
      <vt:lpstr>Conflict Serializability</vt:lpstr>
      <vt:lpstr>Equivalence by Swapping</vt:lpstr>
      <vt:lpstr>Equivalence by Swapping</vt:lpstr>
      <vt:lpstr>Conflict Serializability</vt:lpstr>
      <vt:lpstr>Equivalence by Swapping</vt:lpstr>
      <vt:lpstr>Equivalence by Swapping</vt:lpstr>
      <vt:lpstr>Example Schedules (Cont.)</vt:lpstr>
      <vt:lpstr>Testing for conflict-serializability</vt:lpstr>
      <vt:lpstr>Example Schedule (Schedule A) + Precedence Graph</vt:lpstr>
      <vt:lpstr>CMSC424: Database Design  Module: Transactions and ACID Properties</vt:lpstr>
      <vt:lpstr>View Serializability; Recoverability</vt:lpstr>
      <vt:lpstr>Conflict Serializability</vt:lpstr>
      <vt:lpstr>View-Serializability</vt:lpstr>
      <vt:lpstr>Other notions of serializability</vt:lpstr>
      <vt:lpstr>Recoverability</vt:lpstr>
      <vt:lpstr>Recoverability</vt:lpstr>
      <vt:lpstr>Recoverability</vt:lpstr>
      <vt:lpstr>Recap so far…</vt:lpstr>
      <vt:lpstr>CMSC424: Database Design  Module: Transactions and ACID Properties</vt:lpstr>
      <vt:lpstr>Locking - 1</vt:lpstr>
      <vt:lpstr>Approach, Assumptions etc..</vt:lpstr>
      <vt:lpstr>Lock-based Protocols</vt:lpstr>
      <vt:lpstr>Lock-based Protocols</vt:lpstr>
      <vt:lpstr>Lock-based Protocols</vt:lpstr>
      <vt:lpstr>2-Phase Locking Protocol (2PL)</vt:lpstr>
      <vt:lpstr>2 Phase Locking</vt:lpstr>
      <vt:lpstr>2 Phase Locking</vt:lpstr>
      <vt:lpstr>2 Phase Locking</vt:lpstr>
      <vt:lpstr>Strict 2PL</vt:lpstr>
      <vt:lpstr>Strict 2PL</vt:lpstr>
      <vt:lpstr>Implementation of Locking</vt:lpstr>
      <vt:lpstr>Lock Table</vt:lpstr>
      <vt:lpstr>Recap so far…</vt:lpstr>
      <vt:lpstr>CMSC424: Database Design  Module: Transactions and ACID Properties</vt:lpstr>
      <vt:lpstr>Locking - 2</vt:lpstr>
      <vt:lpstr>More Locking Issues: Deadlocks</vt:lpstr>
      <vt:lpstr>Deadlock detection and recovery</vt:lpstr>
      <vt:lpstr>Dealing with Deadlocks</vt:lpstr>
      <vt:lpstr>Preventing deadlocks</vt:lpstr>
      <vt:lpstr>Preventing deadlocks</vt:lpstr>
      <vt:lpstr>CMSC424: Database Design  Module: Transactions and ACID Properties</vt:lpstr>
      <vt:lpstr>Locking - 3</vt:lpstr>
      <vt:lpstr>Locking granularity</vt:lpstr>
      <vt:lpstr>Granularity Hierarchy</vt:lpstr>
      <vt:lpstr>Granularity Hierarchy</vt:lpstr>
      <vt:lpstr>Granularity Hierarchy</vt:lpstr>
      <vt:lpstr>Multi-granularity Locking</vt:lpstr>
      <vt:lpstr>Compatibility Matrix with  Intention Lock Modes</vt:lpstr>
      <vt:lpstr>Example</vt:lpstr>
      <vt:lpstr>Examples</vt:lpstr>
      <vt:lpstr>Examples</vt:lpstr>
      <vt:lpstr>Recap: Locking-based CC</vt:lpstr>
      <vt:lpstr>CMSC424: Database Design  Module: Transactions and ACID Properties</vt:lpstr>
      <vt:lpstr>1. Time-stamp Based</vt:lpstr>
      <vt:lpstr>1. Time-stamp Based</vt:lpstr>
      <vt:lpstr>1. Time-stamp Based</vt:lpstr>
      <vt:lpstr>1. Example of Schedule Under TSO</vt:lpstr>
      <vt:lpstr>1. Another Example</vt:lpstr>
      <vt:lpstr>1. Recoverability and Cascade Freedom</vt:lpstr>
      <vt:lpstr>1. Thomas’ Write Rule</vt:lpstr>
      <vt:lpstr>2. Optimistic Concurrency Control</vt:lpstr>
      <vt:lpstr>2. Optimistic Concurrency Control</vt:lpstr>
      <vt:lpstr>2. Optimistic Concurrency Control</vt:lpstr>
      <vt:lpstr>2. Optimistic Concurrency Control</vt:lpstr>
      <vt:lpstr>3. Snapshot Isolation</vt:lpstr>
      <vt:lpstr>3. Snapshot Isolation</vt:lpstr>
      <vt:lpstr>3. Snapshot Isolation</vt:lpstr>
      <vt:lpstr>3. Snapshot Isolation</vt:lpstr>
      <vt:lpstr>3. Snapshot Isolation</vt:lpstr>
      <vt:lpstr>3. SI In Oracle and PostgreSQL</vt:lpstr>
      <vt:lpstr>CMSC424: Database Design  Module: Transactions and ACID Properties</vt:lpstr>
      <vt:lpstr>Phantom Phenomenon</vt:lpstr>
      <vt:lpstr>Insert/Delete Operations and Predicate Reads</vt:lpstr>
      <vt:lpstr>Insert/Delete Operations and Predicate Reads</vt:lpstr>
      <vt:lpstr>Index Locking To Prevent Phantoms</vt:lpstr>
      <vt:lpstr>Weak Levels of Consistency</vt:lpstr>
      <vt:lpstr>Weak Levels of Consistency</vt:lpstr>
      <vt:lpstr>The “Phantom” problem</vt:lpstr>
      <vt:lpstr>Weak Levels of Consistency</vt:lpstr>
      <vt:lpstr>Weak Levels of Consistency in SQL</vt:lpstr>
      <vt:lpstr>Summary</vt:lpstr>
      <vt:lpstr>CMSC424: Database Design  Module: Transactions and ACID Properties</vt:lpstr>
      <vt:lpstr>Transactions: Recovery</vt:lpstr>
      <vt:lpstr>Context</vt:lpstr>
      <vt:lpstr>Reasons for crashes</vt:lpstr>
      <vt:lpstr>Approach, Assumptions etc..</vt:lpstr>
      <vt:lpstr>Data Access</vt:lpstr>
      <vt:lpstr>Example of Data Access</vt:lpstr>
      <vt:lpstr>Data Access (Cont.)</vt:lpstr>
      <vt:lpstr>STEAL vs NO STEAL, FORCE vs NO FORCE</vt:lpstr>
      <vt:lpstr>STEAL vs NO STEAL, FORCE vs NO FORCE</vt:lpstr>
      <vt:lpstr>STEAL vs NO STEAL, FORCE vs NO FORCE: Recovery implications</vt:lpstr>
      <vt:lpstr>STEAL vs NO STEAL, FORCE vs NO FORCE: Recovery implications</vt:lpstr>
      <vt:lpstr>Terminology</vt:lpstr>
      <vt:lpstr>CMSC424: Database Design  Module: Transactions and ACID Properties</vt:lpstr>
      <vt:lpstr>Transactions: Recovery</vt:lpstr>
      <vt:lpstr>Log-based Recovery</vt:lpstr>
      <vt:lpstr>Log</vt:lpstr>
      <vt:lpstr>Log-based Recovery</vt:lpstr>
      <vt:lpstr>Log-based Recovery</vt:lpstr>
      <vt:lpstr>Using the log to abort/rollback</vt:lpstr>
      <vt:lpstr>Using the log to abort/rollback</vt:lpstr>
      <vt:lpstr>CMSC424: Database Design  Module: Transactions and ACID Properties</vt:lpstr>
      <vt:lpstr>Using Logs for Recovery</vt:lpstr>
      <vt:lpstr>Using the log to recover</vt:lpstr>
      <vt:lpstr>Using the log to recover</vt:lpstr>
      <vt:lpstr>Idempotency</vt:lpstr>
      <vt:lpstr>Log-based recovery</vt:lpstr>
      <vt:lpstr>Recovery Algorithm (Cont.)</vt:lpstr>
      <vt:lpstr>Recovery Algorithm (Cont.)</vt:lpstr>
      <vt:lpstr>Example of Recovery</vt:lpstr>
      <vt:lpstr>CMSC424: Database Design  Module: Transactions and ACID Properties</vt:lpstr>
      <vt:lpstr>Recovery: Recap</vt:lpstr>
      <vt:lpstr>Checkpointing</vt:lpstr>
      <vt:lpstr>Checkpointing</vt:lpstr>
      <vt:lpstr>Recovery Algorithm (Cont.)</vt:lpstr>
      <vt:lpstr>Recap so far …</vt:lpstr>
      <vt:lpstr>Write-ahead logging</vt:lpstr>
      <vt:lpstr>Write-ahead logging</vt:lpstr>
      <vt:lpstr>Other issues</vt:lpstr>
      <vt:lpstr>Other issues</vt:lpstr>
      <vt:lpstr>Recap</vt:lpstr>
      <vt:lpstr>Recap</vt:lpstr>
      <vt:lpstr>CMSC424: Database Design  Module: Transactions and ACID Properties</vt:lpstr>
      <vt:lpstr>Distributed Transactions</vt:lpstr>
      <vt:lpstr>Distributed Database System</vt:lpstr>
      <vt:lpstr>Data Replication</vt:lpstr>
      <vt:lpstr>Distributed Transactions</vt:lpstr>
      <vt:lpstr>System Failure Modes</vt:lpstr>
      <vt:lpstr>Commit Protocols</vt:lpstr>
      <vt:lpstr>Two Phase Commit Protocol (2PC)</vt:lpstr>
      <vt:lpstr>Two Phase Commit Protocol (2PC)</vt:lpstr>
      <vt:lpstr>Phase 1: Obtaining a Decision</vt:lpstr>
      <vt:lpstr>Phase 2: Recording the Decision</vt:lpstr>
      <vt:lpstr>Handling of Failures - Site Failure</vt:lpstr>
      <vt:lpstr>Handling of Failures- Coordinator Failure</vt:lpstr>
      <vt:lpstr>Handling of Failures - Network Partition</vt:lpstr>
      <vt:lpstr>More…</vt:lpstr>
      <vt:lpstr>More…</vt:lpstr>
    </vt:vector>
  </TitlesOfParts>
  <Manager/>
  <Company>Lucent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subject/>
  <dc:creator>Marilyn Turnamian</dc:creator>
  <cp:keywords/>
  <dc:description/>
  <cp:lastModifiedBy>Amol Deshpande</cp:lastModifiedBy>
  <cp:revision>476</cp:revision>
  <cp:lastPrinted>1999-06-28T19:27:31Z</cp:lastPrinted>
  <dcterms:created xsi:type="dcterms:W3CDTF">2008-11-25T04:31:56Z</dcterms:created>
  <dcterms:modified xsi:type="dcterms:W3CDTF">2021-12-08T18:39:17Z</dcterms:modified>
  <cp:category/>
</cp:coreProperties>
</file>