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93"/>
  </p:notesMasterIdLst>
  <p:sldIdLst>
    <p:sldId id="831" r:id="rId5"/>
    <p:sldId id="466" r:id="rId6"/>
    <p:sldId id="944" r:id="rId7"/>
    <p:sldId id="870" r:id="rId8"/>
    <p:sldId id="871" r:id="rId9"/>
    <p:sldId id="369" r:id="rId10"/>
    <p:sldId id="450" r:id="rId11"/>
    <p:sldId id="872" r:id="rId12"/>
    <p:sldId id="451" r:id="rId13"/>
    <p:sldId id="873" r:id="rId14"/>
    <p:sldId id="874" r:id="rId15"/>
    <p:sldId id="875" r:id="rId16"/>
    <p:sldId id="452" r:id="rId17"/>
    <p:sldId id="371" r:id="rId18"/>
    <p:sldId id="373" r:id="rId19"/>
    <p:sldId id="877" r:id="rId20"/>
    <p:sldId id="878" r:id="rId21"/>
    <p:sldId id="879" r:id="rId22"/>
    <p:sldId id="880" r:id="rId23"/>
    <p:sldId id="881" r:id="rId24"/>
    <p:sldId id="457" r:id="rId25"/>
    <p:sldId id="379" r:id="rId26"/>
    <p:sldId id="884" r:id="rId27"/>
    <p:sldId id="887" r:id="rId28"/>
    <p:sldId id="889" r:id="rId29"/>
    <p:sldId id="394" r:id="rId30"/>
    <p:sldId id="892" r:id="rId31"/>
    <p:sldId id="893" r:id="rId32"/>
    <p:sldId id="894" r:id="rId33"/>
    <p:sldId id="895" r:id="rId34"/>
    <p:sldId id="896" r:id="rId35"/>
    <p:sldId id="903" r:id="rId36"/>
    <p:sldId id="905" r:id="rId37"/>
    <p:sldId id="408" r:id="rId38"/>
    <p:sldId id="906" r:id="rId39"/>
    <p:sldId id="900" r:id="rId40"/>
    <p:sldId id="901" r:id="rId41"/>
    <p:sldId id="902" r:id="rId42"/>
    <p:sldId id="433" r:id="rId43"/>
    <p:sldId id="434" r:id="rId44"/>
    <p:sldId id="427" r:id="rId45"/>
    <p:sldId id="428" r:id="rId46"/>
    <p:sldId id="413" r:id="rId47"/>
    <p:sldId id="414" r:id="rId48"/>
    <p:sldId id="431" r:id="rId49"/>
    <p:sldId id="907" r:id="rId50"/>
    <p:sldId id="908" r:id="rId51"/>
    <p:sldId id="909" r:id="rId52"/>
    <p:sldId id="910" r:id="rId53"/>
    <p:sldId id="911" r:id="rId54"/>
    <p:sldId id="416" r:id="rId55"/>
    <p:sldId id="417" r:id="rId56"/>
    <p:sldId id="419" r:id="rId57"/>
    <p:sldId id="420" r:id="rId58"/>
    <p:sldId id="435" r:id="rId59"/>
    <p:sldId id="418" r:id="rId60"/>
    <p:sldId id="436" r:id="rId61"/>
    <p:sldId id="912" r:id="rId62"/>
    <p:sldId id="422" r:id="rId63"/>
    <p:sldId id="913" r:id="rId64"/>
    <p:sldId id="914" r:id="rId65"/>
    <p:sldId id="915" r:id="rId66"/>
    <p:sldId id="916" r:id="rId67"/>
    <p:sldId id="258" r:id="rId68"/>
    <p:sldId id="917" r:id="rId69"/>
    <p:sldId id="260" r:id="rId70"/>
    <p:sldId id="946" r:id="rId71"/>
    <p:sldId id="259" r:id="rId72"/>
    <p:sldId id="272" r:id="rId73"/>
    <p:sldId id="279" r:id="rId74"/>
    <p:sldId id="273" r:id="rId75"/>
    <p:sldId id="275" r:id="rId76"/>
    <p:sldId id="281" r:id="rId77"/>
    <p:sldId id="284" r:id="rId78"/>
    <p:sldId id="262" r:id="rId79"/>
    <p:sldId id="921" r:id="rId80"/>
    <p:sldId id="922" r:id="rId81"/>
    <p:sldId id="923" r:id="rId82"/>
    <p:sldId id="924" r:id="rId83"/>
    <p:sldId id="925" r:id="rId84"/>
    <p:sldId id="934" r:id="rId85"/>
    <p:sldId id="935" r:id="rId86"/>
    <p:sldId id="947" r:id="rId87"/>
    <p:sldId id="285" r:id="rId88"/>
    <p:sldId id="287" r:id="rId89"/>
    <p:sldId id="288" r:id="rId90"/>
    <p:sldId id="290" r:id="rId91"/>
    <p:sldId id="322" r:id="rId92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CCFF"/>
    <a:srgbClr val="FFFF00"/>
    <a:srgbClr val="FF0000"/>
    <a:srgbClr val="0000FF"/>
    <a:srgbClr val="C0C0C0"/>
    <a:srgbClr val="969696"/>
    <a:srgbClr val="33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81549" autoAdjust="0"/>
  </p:normalViewPr>
  <p:slideViewPr>
    <p:cSldViewPr>
      <p:cViewPr varScale="1">
        <p:scale>
          <a:sx n="99" d="100"/>
          <a:sy n="99" d="100"/>
        </p:scale>
        <p:origin x="2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5A677D52-1B82-0247-B54D-5E0F02CDA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8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85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7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C5FBC-49F1-D845-AB2B-550A6C9CD2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16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7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4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77D52-1B82-0247-B54D-5E0F02CDAD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62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77D52-1B82-0247-B54D-5E0F02CDAD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828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2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5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9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57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40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7EEC68-C79A-B64D-90BB-A39115F1E4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40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840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40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5742CB-6E69-2B4B-AF8D-0C28218938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13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13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B4C34-F6AE-454F-B917-F90040D2C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D2E95-5F95-6E44-9C7D-50BA2764D9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24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08A4E-3DF9-F04A-A315-64700AD7C3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58649A-0447-2F41-A73D-BD3E14E69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6A58AC-6C20-0E41-A430-CA90305EBB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95375"/>
            <a:ext cx="4152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95375"/>
            <a:ext cx="4152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A2AC8E-9D38-F34B-86BE-A56FC1F46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751103-E55F-4446-8858-382EA7CC9F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4C894D-08D7-A745-9926-5C9CCE3EA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B616B82-5BAA-FE47-88DE-D184DD397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6D2506-D648-AA44-A0E1-8591FC825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09FCFF-383B-7049-9121-1E4AA0698E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9D77FA-B990-4243-A80F-79C15E35F1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4060B5-BB5F-B74C-8B39-6498BE360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6225"/>
            <a:ext cx="2133600" cy="491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6225"/>
            <a:ext cx="6248400" cy="491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B0C26-4CE0-1E40-A1FE-08686F5D04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3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1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0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43862B-7D83-E548-B4DF-AC4E480B0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0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5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8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5B58843-043F-0B4D-AC14-73C699CE24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840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840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40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442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1C472A-BFAE-FA41-8A4D-108303395F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590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BCC6F2-932E-864D-9EF8-FCDF437B6B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7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D4D142-9679-2C46-98B4-3A0186FDB7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10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C7E2E7-8885-AB47-9223-8E87EB0040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6C2966-89D3-C545-9CA5-FEEEAEEC2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096583-9339-D84C-B308-79F1914B60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62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8475B3-EF1B-1542-8F58-ECBA789343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41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96215E-F581-5143-BB21-6D275532A0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80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0FD623-1F95-DC4E-93B9-3D95C2905B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611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3580A1-78E3-804A-9E09-A86C5D3973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4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13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13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988222-990B-314B-9DF0-031D995351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C4C478-8F04-E64C-8A6B-1ABAA663D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DEDA28-6524-EA41-9088-B0A921F1C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0D4FDA-8686-004B-BF6F-708E437D7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A4789E-F75E-4C45-8BC1-DC9EB787D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65151A-6FDA-E747-AA74-B6E2D3300B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829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829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F640892-6C52-0146-9C0E-A3FB8A35C3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29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6225"/>
            <a:ext cx="78597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95375"/>
            <a:ext cx="8458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73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73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55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73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fld id="{F937B486-67E5-1F47-9D0A-61A1B679B81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400" i="1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A04750C-216D-E74E-BC57-22DD1613E8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829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1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Database Implementation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“Cost” Example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100" dirty="0" err="1"/>
              <a:t>t</a:t>
            </a:r>
            <a:r>
              <a:rPr lang="en-US" altLang="en-US" sz="2100" baseline="-25000" dirty="0" err="1"/>
              <a:t>S</a:t>
            </a:r>
            <a:r>
              <a:rPr lang="en-US" altLang="en-US" sz="2100" dirty="0"/>
              <a:t> = 10 </a:t>
            </a:r>
            <a:r>
              <a:rPr lang="en-US" altLang="en-US" sz="2100" dirty="0" err="1"/>
              <a:t>ms</a:t>
            </a:r>
            <a:r>
              <a:rPr lang="en-US" altLang="en-US" sz="2100" dirty="0"/>
              <a:t> (seek time)</a:t>
            </a:r>
          </a:p>
          <a:p>
            <a:pPr>
              <a:lnSpc>
                <a:spcPct val="120000"/>
              </a:lnSpc>
            </a:pPr>
            <a:r>
              <a:rPr lang="en-US" altLang="en-US" sz="21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100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 = ?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Typical block size = 4kB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Say transfer rate = 200MB/s </a:t>
            </a:r>
            <a:r>
              <a:rPr lang="en-US" altLang="en-US" sz="1700" dirty="0">
                <a:ea typeface="ＭＳ Ｐゴシック" panose="020B0600070205080204" pitchFamily="34" charset="-128"/>
                <a:sym typeface="Wingdings" pitchFamily="2" charset="2"/>
              </a:rPr>
              <a:t> 200kB/</a:t>
            </a:r>
            <a:r>
              <a:rPr lang="en-US" altLang="en-US" sz="1700" dirty="0" err="1">
                <a:ea typeface="ＭＳ Ｐゴシック" panose="020B0600070205080204" pitchFamily="34" charset="-128"/>
                <a:sym typeface="Wingdings" pitchFamily="2" charset="2"/>
              </a:rPr>
              <a:t>ms</a:t>
            </a:r>
            <a:r>
              <a:rPr lang="en-US" altLang="en-US" sz="1700" dirty="0">
                <a:ea typeface="ＭＳ Ｐゴシック" panose="020B0600070205080204" pitchFamily="34" charset="-128"/>
                <a:sym typeface="Wingdings" pitchFamily="2" charset="2"/>
              </a:rPr>
              <a:t>  0.02ms per 4kB</a:t>
            </a:r>
            <a:endParaRPr lang="en-US" altLang="en-US" sz="10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sz="2000" dirty="0"/>
              <a:t>If a plan makes 100 seeks, and transfer 100 blocks: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Cost = 100 * 10 + 0.02 * 100 = 1002ms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If a plan makes 1 seek, and transfer 5000 blocks: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Cost = 10 + 0.02 * 5000 = 110ms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Transfer rates keep going up (through better hardware and parallelization), but seek times are constant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The gap keeps increasing</a:t>
            </a:r>
          </a:p>
        </p:txBody>
      </p:sp>
    </p:spTree>
    <p:extLst>
      <p:ext uri="{BB962C8B-B14F-4D97-AF65-F5344CB8AC3E}">
        <p14:creationId xmlns:p14="http://schemas.microsoft.com/office/powerpoint/2010/main" val="1682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43F0-B0BD-5F44-A9B5-622AD0E1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0B07-8F4F-8143-B3A8-6C49B3EA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65" y="1523999"/>
            <a:ext cx="8130363" cy="4979831"/>
          </a:xfrm>
        </p:spPr>
        <p:txBody>
          <a:bodyPr/>
          <a:lstStyle/>
          <a:p>
            <a:r>
              <a:rPr lang="en-US" sz="2000" dirty="0"/>
              <a:t>For each relational operation, we will discuss different techniques for doing them</a:t>
            </a:r>
          </a:p>
          <a:p>
            <a:pPr lvl="1"/>
            <a:r>
              <a:rPr lang="en-US" sz="1800" dirty="0"/>
              <a:t>The basic technique usually straightforward, adaptations more complex</a:t>
            </a:r>
          </a:p>
          <a:p>
            <a:pPr lvl="1"/>
            <a:endParaRPr lang="en-US" sz="2000" dirty="0"/>
          </a:p>
          <a:p>
            <a:r>
              <a:rPr lang="en-US" sz="2000" dirty="0"/>
              <a:t>For each technique, we will try to figure out roughly the number of seeks and I/</a:t>
            </a:r>
            <a:r>
              <a:rPr lang="en-US" sz="2000" dirty="0" err="1"/>
              <a:t>Os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200" dirty="0"/>
              <a:t>Try to focus on the abstract principles involved, and not the details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Very similar techniques used in data processing in other systems like Apache Spark, Hadoop, Python Pandas, etc.</a:t>
            </a:r>
          </a:p>
        </p:txBody>
      </p:sp>
    </p:spTree>
    <p:extLst>
      <p:ext uri="{BB962C8B-B14F-4D97-AF65-F5344CB8AC3E}">
        <p14:creationId xmlns:p14="http://schemas.microsoft.com/office/powerpoint/2010/main" val="23870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58136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12.3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Different ways to do a ”selection” operation (“where” clause) based on the properties of the predicates and the availability of indexes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Selections</a:t>
            </a:r>
          </a:p>
        </p:txBody>
      </p:sp>
    </p:spTree>
    <p:extLst>
      <p:ext uri="{BB962C8B-B14F-4D97-AF65-F5344CB8AC3E}">
        <p14:creationId xmlns:p14="http://schemas.microsoft.com/office/powerpoint/2010/main" val="192675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62636"/>
            <a:ext cx="8519375" cy="50442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select * from person where SSN = “123”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</a:rPr>
              <a:t>Option 1:</a:t>
            </a:r>
            <a:r>
              <a:rPr lang="en-US" sz="2000" dirty="0"/>
              <a:t> </a:t>
            </a:r>
            <a:r>
              <a:rPr lang="en-US" sz="2000" u="sng" dirty="0"/>
              <a:t>Sequential Scan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Read the relation start to end and look for “123”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solidFill>
                  <a:srgbClr val="FF0000"/>
                </a:solidFill>
              </a:rPr>
              <a:t>Can always be used (not true for the other options)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Cost ?</a:t>
            </a:r>
          </a:p>
          <a:p>
            <a:pPr lvl="2">
              <a:lnSpc>
                <a:spcPct val="110000"/>
              </a:lnSpc>
            </a:pPr>
            <a:r>
              <a:rPr lang="en-US" sz="1800" i="1" dirty="0"/>
              <a:t>Let </a:t>
            </a:r>
            <a:r>
              <a:rPr lang="en-US" sz="1800" i="1" dirty="0" err="1"/>
              <a:t>b</a:t>
            </a:r>
            <a:r>
              <a:rPr lang="en-US" sz="1800" i="1" baseline="-25000" dirty="0" err="1"/>
              <a:t>r</a:t>
            </a:r>
            <a:r>
              <a:rPr lang="en-US" sz="1800" i="1" baseline="-25000" dirty="0"/>
              <a:t> </a:t>
            </a:r>
            <a:r>
              <a:rPr lang="en-US" sz="1800" i="1" dirty="0"/>
              <a:t> = Number of relation blocks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Then:</a:t>
            </a:r>
          </a:p>
          <a:p>
            <a:pPr lvl="3">
              <a:lnSpc>
                <a:spcPct val="110000"/>
              </a:lnSpc>
            </a:pPr>
            <a:r>
              <a:rPr lang="en-US" sz="1600" dirty="0"/>
              <a:t>1 seek and </a:t>
            </a:r>
            <a:r>
              <a:rPr lang="en-US" sz="1600" dirty="0" err="1"/>
              <a:t>b</a:t>
            </a:r>
            <a:r>
              <a:rPr lang="en-US" sz="1600" baseline="-25000" dirty="0" err="1"/>
              <a:t>r</a:t>
            </a:r>
            <a:r>
              <a:rPr lang="en-US" sz="1600" dirty="0"/>
              <a:t> block transfers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So:</a:t>
            </a:r>
          </a:p>
          <a:p>
            <a:pPr lvl="3">
              <a:lnSpc>
                <a:spcPct val="110000"/>
              </a:lnSpc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S</a:t>
            </a:r>
            <a:r>
              <a:rPr lang="en-US" sz="1600" i="1" dirty="0"/>
              <a:t> + </a:t>
            </a:r>
            <a:r>
              <a:rPr lang="en-US" sz="1600" i="1" dirty="0" err="1"/>
              <a:t>b</a:t>
            </a:r>
            <a:r>
              <a:rPr lang="en-US" sz="1600" i="1" baseline="-25000" dirty="0" err="1"/>
              <a:t>r</a:t>
            </a:r>
            <a:r>
              <a:rPr lang="en-US" sz="1600" i="1" dirty="0"/>
              <a:t> *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T</a:t>
            </a:r>
            <a:r>
              <a:rPr lang="en-US" sz="1600" i="1" baseline="-25000" dirty="0"/>
              <a:t>  </a:t>
            </a:r>
            <a:r>
              <a:rPr lang="en-US" sz="1600" i="1" dirty="0"/>
              <a:t>sec</a:t>
            </a:r>
          </a:p>
          <a:p>
            <a:pPr lvl="2">
              <a:lnSpc>
                <a:spcPct val="110000"/>
              </a:lnSpc>
            </a:pPr>
            <a:r>
              <a:rPr lang="en-US" sz="1800" i="1" dirty="0"/>
              <a:t>Improvements:</a:t>
            </a:r>
          </a:p>
          <a:p>
            <a:pPr lvl="3">
              <a:lnSpc>
                <a:spcPct val="110000"/>
              </a:lnSpc>
            </a:pPr>
            <a:r>
              <a:rPr lang="en-US" sz="1600" i="1" dirty="0"/>
              <a:t>If SSN is a key, then can stop when found</a:t>
            </a:r>
          </a:p>
          <a:p>
            <a:pPr lvl="4">
              <a:lnSpc>
                <a:spcPct val="110000"/>
              </a:lnSpc>
            </a:pPr>
            <a:r>
              <a:rPr lang="en-US" sz="1600" i="1" dirty="0"/>
              <a:t>So on average, </a:t>
            </a:r>
            <a:r>
              <a:rPr lang="en-US" sz="1600" i="1" dirty="0" err="1"/>
              <a:t>b</a:t>
            </a:r>
            <a:r>
              <a:rPr lang="en-US" sz="1600" i="1" baseline="-25000" dirty="0" err="1"/>
              <a:t>r</a:t>
            </a:r>
            <a:r>
              <a:rPr lang="en-US" sz="1600" i="1" dirty="0"/>
              <a:t>/2 blocks accessed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 dirty="0"/>
              <a:t>select * from person where SSN = “123”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0000"/>
                </a:solidFill>
              </a:rPr>
              <a:t>Option 2 : </a:t>
            </a:r>
            <a:r>
              <a:rPr lang="en-US" sz="2200" u="sng" dirty="0"/>
              <a:t>Use Index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Pre-condition:</a:t>
            </a:r>
          </a:p>
          <a:p>
            <a:pPr lvl="2">
              <a:lnSpc>
                <a:spcPct val="130000"/>
              </a:lnSpc>
            </a:pPr>
            <a:r>
              <a:rPr lang="en-US" sz="1900" i="1" dirty="0"/>
              <a:t>An appropriate index must exist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Use the index</a:t>
            </a:r>
          </a:p>
          <a:p>
            <a:pPr lvl="2">
              <a:lnSpc>
                <a:spcPct val="130000"/>
              </a:lnSpc>
            </a:pPr>
            <a:r>
              <a:rPr lang="en-US" sz="1900" dirty="0"/>
              <a:t>Find the first leaf page that contains the search key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Retrieve all the tuples that match by following the pointers</a:t>
            </a:r>
          </a:p>
          <a:p>
            <a:pPr lvl="3">
              <a:lnSpc>
                <a:spcPct val="130000"/>
              </a:lnSpc>
            </a:pPr>
            <a:r>
              <a:rPr lang="en-US" sz="1600" dirty="0"/>
              <a:t>If primary index, the relation is sorted by the search key</a:t>
            </a:r>
          </a:p>
          <a:p>
            <a:pPr lvl="4">
              <a:lnSpc>
                <a:spcPct val="130000"/>
              </a:lnSpc>
            </a:pPr>
            <a:r>
              <a:rPr lang="en-US" sz="1600" dirty="0"/>
              <a:t>Go to the relation and read blocks sequentially</a:t>
            </a:r>
          </a:p>
          <a:p>
            <a:pPr lvl="3">
              <a:lnSpc>
                <a:spcPct val="130000"/>
              </a:lnSpc>
            </a:pPr>
            <a:r>
              <a:rPr lang="en-US" sz="1600" dirty="0"/>
              <a:t>If secondary index, must follow all pointers using the index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w/ B+-Tree Indexes</a:t>
            </a:r>
          </a:p>
        </p:txBody>
      </p:sp>
      <p:sp>
        <p:nvSpPr>
          <p:cNvPr id="1410108" name="Rectangle 60"/>
          <p:cNvSpPr>
            <a:spLocks noChangeArrowheads="1"/>
          </p:cNvSpPr>
          <p:nvPr/>
        </p:nvSpPr>
        <p:spPr bwMode="auto">
          <a:xfrm>
            <a:off x="58023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 = number of records that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can be bad</a:t>
            </a:r>
          </a:p>
        </p:txBody>
      </p:sp>
      <p:sp>
        <p:nvSpPr>
          <p:cNvPr id="1410106" name="Rectangle 58"/>
          <p:cNvSpPr>
            <a:spLocks noChangeArrowheads="1"/>
          </p:cNvSpPr>
          <p:nvPr/>
        </p:nvSpPr>
        <p:spPr bwMode="auto">
          <a:xfrm>
            <a:off x="30591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104" name="Rectangle 56"/>
          <p:cNvSpPr>
            <a:spLocks noChangeArrowheads="1"/>
          </p:cNvSpPr>
          <p:nvPr/>
        </p:nvSpPr>
        <p:spPr bwMode="auto">
          <a:xfrm>
            <a:off x="3159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secondary index, not a key, equality</a:t>
            </a:r>
          </a:p>
        </p:txBody>
      </p:sp>
      <p:sp>
        <p:nvSpPr>
          <p:cNvPr id="1410101" name="Rectangle 53"/>
          <p:cNvSpPr>
            <a:spLocks noChangeArrowheads="1"/>
          </p:cNvSpPr>
          <p:nvPr/>
        </p:nvSpPr>
        <p:spPr bwMode="auto">
          <a:xfrm>
            <a:off x="58023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9" name="Rectangle 51"/>
          <p:cNvSpPr>
            <a:spLocks noChangeArrowheads="1"/>
          </p:cNvSpPr>
          <p:nvPr/>
        </p:nvSpPr>
        <p:spPr bwMode="auto">
          <a:xfrm>
            <a:off x="30591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7" name="Rectangle 49"/>
          <p:cNvSpPr>
            <a:spLocks noChangeArrowheads="1"/>
          </p:cNvSpPr>
          <p:nvPr/>
        </p:nvSpPr>
        <p:spPr bwMode="auto">
          <a:xfrm>
            <a:off x="3159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secondary index, candidate key, equality</a:t>
            </a:r>
          </a:p>
        </p:txBody>
      </p:sp>
      <p:sp>
        <p:nvSpPr>
          <p:cNvPr id="1410094" name="Rectangle 46"/>
          <p:cNvSpPr>
            <a:spLocks noChangeArrowheads="1"/>
          </p:cNvSpPr>
          <p:nvPr/>
        </p:nvSpPr>
        <p:spPr bwMode="auto">
          <a:xfrm>
            <a:off x="58023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+ (b – 1) *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Note: primary == sorted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 = number of pages that contain the matches</a:t>
            </a:r>
          </a:p>
        </p:txBody>
      </p:sp>
      <p:sp>
        <p:nvSpPr>
          <p:cNvPr id="1410092" name="Rectangle 44"/>
          <p:cNvSpPr>
            <a:spLocks noChangeArrowheads="1"/>
          </p:cNvSpPr>
          <p:nvPr/>
        </p:nvSpPr>
        <p:spPr bwMode="auto">
          <a:xfrm>
            <a:off x="30591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0" name="Rectangle 42"/>
          <p:cNvSpPr>
            <a:spLocks noChangeArrowheads="1"/>
          </p:cNvSpPr>
          <p:nvPr/>
        </p:nvSpPr>
        <p:spPr bwMode="auto">
          <a:xfrm>
            <a:off x="3159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index, not a key, equality</a:t>
            </a:r>
          </a:p>
        </p:txBody>
      </p:sp>
      <p:sp>
        <p:nvSpPr>
          <p:cNvPr id="1410059" name="Rectangle 11"/>
          <p:cNvSpPr>
            <a:spLocks noChangeArrowheads="1"/>
          </p:cNvSpPr>
          <p:nvPr/>
        </p:nvSpPr>
        <p:spPr bwMode="auto">
          <a:xfrm>
            <a:off x="58023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58" name="Rectangle 10"/>
          <p:cNvSpPr>
            <a:spLocks noChangeArrowheads="1"/>
          </p:cNvSpPr>
          <p:nvPr/>
        </p:nvSpPr>
        <p:spPr bwMode="auto">
          <a:xfrm>
            <a:off x="30591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57" name="Rectangle 9"/>
          <p:cNvSpPr>
            <a:spLocks noChangeArrowheads="1"/>
          </p:cNvSpPr>
          <p:nvPr/>
        </p:nvSpPr>
        <p:spPr bwMode="auto">
          <a:xfrm>
            <a:off x="3159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index, candidate key, equality</a:t>
            </a:r>
          </a:p>
        </p:txBody>
      </p:sp>
      <p:sp>
        <p:nvSpPr>
          <p:cNvPr id="1410056" name="Rectangle 8"/>
          <p:cNvSpPr>
            <a:spLocks noChangeArrowheads="1"/>
          </p:cNvSpPr>
          <p:nvPr/>
        </p:nvSpPr>
        <p:spPr bwMode="auto">
          <a:xfrm>
            <a:off x="58023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 of retrieving the tuples</a:t>
            </a:r>
          </a:p>
        </p:txBody>
      </p:sp>
      <p:sp>
        <p:nvSpPr>
          <p:cNvPr id="1410055" name="Rectangle 7"/>
          <p:cNvSpPr>
            <a:spLocks noChangeArrowheads="1"/>
          </p:cNvSpPr>
          <p:nvPr/>
        </p:nvSpPr>
        <p:spPr bwMode="auto">
          <a:xfrm>
            <a:off x="30591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 of finding the first leaf</a:t>
            </a:r>
          </a:p>
        </p:txBody>
      </p:sp>
      <p:sp>
        <p:nvSpPr>
          <p:cNvPr id="1410054" name="Rectangle 6"/>
          <p:cNvSpPr>
            <a:spLocks noChangeArrowheads="1"/>
          </p:cNvSpPr>
          <p:nvPr/>
        </p:nvSpPr>
        <p:spPr bwMode="auto">
          <a:xfrm>
            <a:off x="3159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2" name="Line 24"/>
          <p:cNvSpPr>
            <a:spLocks noChangeShapeType="1"/>
          </p:cNvSpPr>
          <p:nvPr/>
        </p:nvSpPr>
        <p:spPr bwMode="auto">
          <a:xfrm>
            <a:off x="315913" y="1501775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3" name="Line 25"/>
          <p:cNvSpPr>
            <a:spLocks noChangeShapeType="1"/>
          </p:cNvSpPr>
          <p:nvPr/>
        </p:nvSpPr>
        <p:spPr bwMode="auto">
          <a:xfrm>
            <a:off x="315913" y="24907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4" name="Line 26"/>
          <p:cNvSpPr>
            <a:spLocks noChangeShapeType="1"/>
          </p:cNvSpPr>
          <p:nvPr/>
        </p:nvSpPr>
        <p:spPr bwMode="auto">
          <a:xfrm>
            <a:off x="315913" y="31305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8" name="Line 30"/>
          <p:cNvSpPr>
            <a:spLocks noChangeShapeType="1"/>
          </p:cNvSpPr>
          <p:nvPr/>
        </p:nvSpPr>
        <p:spPr bwMode="auto">
          <a:xfrm>
            <a:off x="315913" y="6434138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9" name="Line 31"/>
          <p:cNvSpPr>
            <a:spLocks noChangeShapeType="1"/>
          </p:cNvSpPr>
          <p:nvPr/>
        </p:nvSpPr>
        <p:spPr bwMode="auto">
          <a:xfrm>
            <a:off x="315913" y="1501775"/>
            <a:ext cx="0" cy="4932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0" name="Line 32"/>
          <p:cNvSpPr>
            <a:spLocks noChangeShapeType="1"/>
          </p:cNvSpPr>
          <p:nvPr/>
        </p:nvSpPr>
        <p:spPr bwMode="auto">
          <a:xfrm>
            <a:off x="3059113" y="1501775"/>
            <a:ext cx="0" cy="4932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1" name="Line 33"/>
          <p:cNvSpPr>
            <a:spLocks noChangeShapeType="1"/>
          </p:cNvSpPr>
          <p:nvPr/>
        </p:nvSpPr>
        <p:spPr bwMode="auto">
          <a:xfrm>
            <a:off x="5802313" y="1501775"/>
            <a:ext cx="0" cy="4932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2" name="Line 34"/>
          <p:cNvSpPr>
            <a:spLocks noChangeShapeType="1"/>
          </p:cNvSpPr>
          <p:nvPr/>
        </p:nvSpPr>
        <p:spPr bwMode="auto">
          <a:xfrm>
            <a:off x="8545513" y="1501775"/>
            <a:ext cx="0" cy="4932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91" name="Line 43"/>
          <p:cNvSpPr>
            <a:spLocks noChangeShapeType="1"/>
          </p:cNvSpPr>
          <p:nvPr/>
        </p:nvSpPr>
        <p:spPr bwMode="auto">
          <a:xfrm>
            <a:off x="315913" y="44307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98" name="Line 50"/>
          <p:cNvSpPr>
            <a:spLocks noChangeShapeType="1"/>
          </p:cNvSpPr>
          <p:nvPr/>
        </p:nvSpPr>
        <p:spPr bwMode="auto">
          <a:xfrm>
            <a:off x="315913" y="513397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684" y="6380108"/>
            <a:ext cx="25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height of the index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/>
              <a:t>Selections involving ranges</a:t>
            </a:r>
          </a:p>
          <a:p>
            <a:pPr lvl="1">
              <a:lnSpc>
                <a:spcPct val="130000"/>
              </a:lnSpc>
            </a:pPr>
            <a:r>
              <a:rPr lang="en-US" sz="2000" i="1"/>
              <a:t>select * from accounts where balance &gt; 100000</a:t>
            </a:r>
          </a:p>
          <a:p>
            <a:pPr lvl="1">
              <a:lnSpc>
                <a:spcPct val="130000"/>
              </a:lnSpc>
            </a:pPr>
            <a:r>
              <a:rPr lang="en-US" sz="2000" i="1"/>
              <a:t>select * from matches where matchdate between ’10/20/06’ and ’10/30/06’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olidFill>
                  <a:srgbClr val="FF0000"/>
                </a:solidFill>
              </a:rPr>
              <a:t>Option 1:</a:t>
            </a:r>
            <a:r>
              <a:rPr lang="en-US" sz="2000"/>
              <a:t> Sequential scan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olidFill>
                  <a:srgbClr val="FF0000"/>
                </a:solidFill>
              </a:rPr>
              <a:t>Option 2:</a:t>
            </a:r>
            <a:r>
              <a:rPr lang="en-US" sz="2000"/>
              <a:t> Using an appropriate index</a:t>
            </a:r>
          </a:p>
          <a:p>
            <a:pPr lvl="2">
              <a:lnSpc>
                <a:spcPct val="130000"/>
              </a:lnSpc>
            </a:pPr>
            <a:r>
              <a:rPr lang="en-US" sz="1900"/>
              <a:t>Can’t use hash indexes for this purpose</a:t>
            </a:r>
          </a:p>
          <a:p>
            <a:pPr lvl="2">
              <a:lnSpc>
                <a:spcPct val="130000"/>
              </a:lnSpc>
            </a:pPr>
            <a:r>
              <a:rPr lang="en-US" sz="1900"/>
              <a:t>Cost formulas:</a:t>
            </a:r>
          </a:p>
          <a:p>
            <a:pPr lvl="3">
              <a:lnSpc>
                <a:spcPct val="130000"/>
              </a:lnSpc>
            </a:pPr>
            <a:r>
              <a:rPr lang="en-US" sz="1700"/>
              <a:t>Range queries == “equality” on “non-key” attributes</a:t>
            </a:r>
          </a:p>
          <a:p>
            <a:pPr lvl="3">
              <a:lnSpc>
                <a:spcPct val="130000"/>
              </a:lnSpc>
            </a:pPr>
            <a:r>
              <a:rPr lang="en-US" sz="1700"/>
              <a:t>So rows 3 and 5 in the preceding page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67738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/>
              <a:t>Complex selections</a:t>
            </a:r>
          </a:p>
          <a:p>
            <a:pPr lvl="1">
              <a:lnSpc>
                <a:spcPct val="150000"/>
              </a:lnSpc>
            </a:pPr>
            <a:r>
              <a:rPr lang="en-US" sz="1700" i="1" u="sng"/>
              <a:t>Conjunctive</a:t>
            </a:r>
            <a:r>
              <a:rPr lang="en-US" sz="1700" i="1"/>
              <a:t>:  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and</a:t>
            </a:r>
            <a:r>
              <a:rPr lang="en-US" sz="1700" i="1"/>
              <a:t> SSN = “123”</a:t>
            </a:r>
          </a:p>
          <a:p>
            <a:pPr lvl="1">
              <a:lnSpc>
                <a:spcPct val="150000"/>
              </a:lnSpc>
            </a:pPr>
            <a:r>
              <a:rPr lang="en-US" sz="1700" u="sng"/>
              <a:t>Disjunctive</a:t>
            </a:r>
            <a:r>
              <a:rPr lang="en-US" sz="1700"/>
              <a:t>:   </a:t>
            </a:r>
            <a:r>
              <a:rPr lang="en-US" sz="1700" i="1"/>
              <a:t>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or</a:t>
            </a:r>
            <a:r>
              <a:rPr lang="en-US" sz="1700" i="1"/>
              <a:t> SSN = “123”</a:t>
            </a:r>
            <a:endParaRPr lang="en-US" sz="1700"/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1:</a:t>
            </a:r>
            <a:r>
              <a:rPr lang="en-US" sz="1700"/>
              <a:t> Sequential scan</a:t>
            </a:r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2 </a:t>
            </a:r>
            <a:r>
              <a:rPr lang="en-US" sz="1700" i="1">
                <a:solidFill>
                  <a:srgbClr val="FF0000"/>
                </a:solidFill>
              </a:rPr>
              <a:t>(Conjunctive only)</a:t>
            </a:r>
            <a:r>
              <a:rPr lang="en-US" sz="1700">
                <a:solidFill>
                  <a:srgbClr val="FF0000"/>
                </a:solidFill>
              </a:rPr>
              <a:t>:</a:t>
            </a:r>
            <a:r>
              <a:rPr lang="en-US" sz="1700"/>
              <a:t> Using an appropriate index </a:t>
            </a:r>
            <a:r>
              <a:rPr lang="en-US" sz="1700" i="1"/>
              <a:t>on one of the conditions</a:t>
            </a:r>
            <a:endParaRPr lang="en-US" sz="1700"/>
          </a:p>
          <a:p>
            <a:pPr lvl="2">
              <a:lnSpc>
                <a:spcPct val="150000"/>
              </a:lnSpc>
            </a:pPr>
            <a:r>
              <a:rPr lang="en-US" sz="1500"/>
              <a:t>E.g. Use SSN index to evaluate SSN = “123”. Apply the second condtion to the tuples that match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Or do the other way around (if index on balance exists)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Which is better ?</a:t>
            </a:r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3 </a:t>
            </a:r>
            <a:r>
              <a:rPr lang="en-US" sz="1700" i="1">
                <a:solidFill>
                  <a:srgbClr val="FF0000"/>
                </a:solidFill>
              </a:rPr>
              <a:t>(Conjunctive only)</a:t>
            </a:r>
            <a:r>
              <a:rPr lang="en-US" sz="1700"/>
              <a:t> </a:t>
            </a:r>
            <a:r>
              <a:rPr lang="en-US" sz="1700">
                <a:solidFill>
                  <a:srgbClr val="FF0000"/>
                </a:solidFill>
              </a:rPr>
              <a:t>:</a:t>
            </a:r>
            <a:r>
              <a:rPr lang="en-US" sz="1700"/>
              <a:t> Choose a multi-key index 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Not commonly available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77263" cy="46259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700"/>
              <a:t>Complex selections</a:t>
            </a:r>
          </a:p>
          <a:p>
            <a:pPr lvl="1">
              <a:lnSpc>
                <a:spcPct val="140000"/>
              </a:lnSpc>
            </a:pPr>
            <a:r>
              <a:rPr lang="en-US" sz="1700" i="1" u="sng"/>
              <a:t>Conjunctive</a:t>
            </a:r>
            <a:r>
              <a:rPr lang="en-US" sz="1700" i="1"/>
              <a:t>:  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and</a:t>
            </a:r>
            <a:r>
              <a:rPr lang="en-US" sz="1700" i="1"/>
              <a:t> SSN = “123”</a:t>
            </a:r>
          </a:p>
          <a:p>
            <a:pPr lvl="1">
              <a:lnSpc>
                <a:spcPct val="140000"/>
              </a:lnSpc>
            </a:pPr>
            <a:r>
              <a:rPr lang="en-US" sz="1700" u="sng"/>
              <a:t>Disjunctive</a:t>
            </a:r>
            <a:r>
              <a:rPr lang="en-US" sz="1700"/>
              <a:t>:   </a:t>
            </a:r>
            <a:r>
              <a:rPr lang="en-US" sz="1700" i="1"/>
              <a:t>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or</a:t>
            </a:r>
            <a:r>
              <a:rPr lang="en-US" sz="1700" i="1"/>
              <a:t> SSN = “123”</a:t>
            </a:r>
            <a:endParaRPr lang="en-US" sz="1700"/>
          </a:p>
          <a:p>
            <a:pPr lvl="1">
              <a:lnSpc>
                <a:spcPct val="140000"/>
              </a:lnSpc>
            </a:pPr>
            <a:endParaRPr lang="en-US" sz="1700"/>
          </a:p>
          <a:p>
            <a:pPr lvl="1">
              <a:lnSpc>
                <a:spcPct val="140000"/>
              </a:lnSpc>
            </a:pPr>
            <a:r>
              <a:rPr lang="en-US" sz="1700">
                <a:solidFill>
                  <a:srgbClr val="FF0000"/>
                </a:solidFill>
              </a:rPr>
              <a:t>Option 4:</a:t>
            </a:r>
            <a:r>
              <a:rPr lang="en-US" sz="1700"/>
              <a:t> Conjunction or disjunction of </a:t>
            </a:r>
            <a:r>
              <a:rPr lang="en-US" sz="1600" i="1"/>
              <a:t>record identifiers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Use indexes to find all RIDs that match each of the conditions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Do an intersection (for conjunction) or a union (for disjunction)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Sort the records and fetch them in one shot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Called “Index-ANDing” or “Index-ORing”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Heavily used in commercial systems</a:t>
            </a:r>
          </a:p>
          <a:p>
            <a:pPr lvl="2">
              <a:lnSpc>
                <a:spcPct val="140000"/>
              </a:lnSpc>
            </a:pP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Shifting into discussing the internals of a DBMS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How data stored? How queries/transactions executed?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Topics:</a:t>
            </a:r>
          </a:p>
          <a:p>
            <a:pPr lvl="1"/>
            <a:r>
              <a:rPr lang="en-US" sz="2400" dirty="0">
                <a:latin typeface="Calibri" charset="0"/>
              </a:rPr>
              <a:t>Storage: How is data stored? Important features of the storage devices (RAM, Disks, SSDs, </a:t>
            </a:r>
            <a:r>
              <a:rPr lang="en-US" sz="2400" dirty="0" err="1">
                <a:latin typeface="Calibri" charset="0"/>
              </a:rPr>
              <a:t>etc</a:t>
            </a:r>
            <a:r>
              <a:rPr lang="en-US" sz="2400" dirty="0">
                <a:latin typeface="Calibri" charset="0"/>
              </a:rPr>
              <a:t>)</a:t>
            </a:r>
          </a:p>
          <a:p>
            <a:pPr lvl="1"/>
            <a:r>
              <a:rPr lang="en-US" sz="2400" dirty="0">
                <a:latin typeface="Calibri" charset="0"/>
              </a:rPr>
              <a:t>File Organization: How are tuples mapped to blocks</a:t>
            </a:r>
          </a:p>
          <a:p>
            <a:pPr lvl="1"/>
            <a:r>
              <a:rPr lang="en-US" sz="2400" dirty="0">
                <a:latin typeface="Calibri" charset="0"/>
              </a:rPr>
              <a:t>Indexes: How to quickly find specific tuples of interest (e.g., all ‘friends’ of ‘user0’)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Query processing: How to execute different relational operations? How to combine them to execute an SQL query?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Query optimization: How to choose the best way to execute a query?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173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31496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12.5.1, 12.5.2, 12.5.3, </a:t>
            </a:r>
            <a:r>
              <a:rPr lang="en-US" dirty="0">
                <a:latin typeface="Calibri" charset="0"/>
              </a:rPr>
              <a:t>12.5.5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Simplest way to do a join as a nested for loop</a:t>
            </a:r>
          </a:p>
          <a:p>
            <a:pPr lvl="1"/>
            <a:r>
              <a:rPr lang="en-US" dirty="0">
                <a:latin typeface="Calibri" charset="0"/>
              </a:rPr>
              <a:t>Block Nested Loops Joins</a:t>
            </a:r>
          </a:p>
          <a:p>
            <a:pPr lvl="1"/>
            <a:r>
              <a:rPr lang="en-US" dirty="0">
                <a:latin typeface="Calibri" charset="0"/>
              </a:rPr>
              <a:t>Using “indexes” for more efficient joins</a:t>
            </a:r>
          </a:p>
          <a:p>
            <a:pPr lvl="1"/>
            <a:r>
              <a:rPr lang="en-US" dirty="0">
                <a:latin typeface="Calibri" charset="0"/>
              </a:rPr>
              <a:t>Hash Joins</a:t>
            </a:r>
          </a:p>
          <a:p>
            <a:pPr lvl="1"/>
            <a:r>
              <a:rPr lang="en-US" dirty="0">
                <a:latin typeface="Calibri" charset="0"/>
              </a:rPr>
              <a:t>Sort-merge Joins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411956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900" i="1" dirty="0"/>
              <a:t>select * from R, S where </a:t>
            </a:r>
            <a:r>
              <a:rPr lang="en-US" sz="1900" i="1" dirty="0" err="1"/>
              <a:t>R.a</a:t>
            </a:r>
            <a:r>
              <a:rPr lang="en-US" sz="1900" i="1" dirty="0"/>
              <a:t> = </a:t>
            </a:r>
            <a:r>
              <a:rPr lang="en-US" sz="1900" i="1" dirty="0" err="1"/>
              <a:t>S.a</a:t>
            </a:r>
            <a:endParaRPr lang="en-US" sz="1900" i="1" dirty="0"/>
          </a:p>
          <a:p>
            <a:pPr lvl="1">
              <a:lnSpc>
                <a:spcPct val="110000"/>
              </a:lnSpc>
            </a:pPr>
            <a:r>
              <a:rPr lang="en-US" sz="1800" dirty="0"/>
              <a:t>Called an “</a:t>
            </a:r>
            <a:r>
              <a:rPr lang="en-US" sz="1800" i="1" dirty="0" err="1"/>
              <a:t>equi</a:t>
            </a:r>
            <a:r>
              <a:rPr lang="en-US" sz="1800" i="1" dirty="0"/>
              <a:t>-join”</a:t>
            </a:r>
          </a:p>
          <a:p>
            <a:pPr>
              <a:lnSpc>
                <a:spcPct val="110000"/>
              </a:lnSpc>
            </a:pPr>
            <a:r>
              <a:rPr lang="en-US" sz="1900" i="1" dirty="0"/>
              <a:t>select * from R, S where |</a:t>
            </a:r>
            <a:r>
              <a:rPr lang="en-US" sz="1900" i="1" dirty="0" err="1"/>
              <a:t>R.a</a:t>
            </a:r>
            <a:r>
              <a:rPr lang="en-US" sz="1900" i="1" dirty="0"/>
              <a:t> – </a:t>
            </a:r>
            <a:r>
              <a:rPr lang="en-US" sz="1900" i="1" dirty="0" err="1"/>
              <a:t>S.a</a:t>
            </a:r>
            <a:r>
              <a:rPr lang="en-US" sz="1900" i="1" dirty="0"/>
              <a:t> | &lt; 0.5</a:t>
            </a:r>
          </a:p>
          <a:p>
            <a:pPr lvl="1">
              <a:lnSpc>
                <a:spcPct val="110000"/>
              </a:lnSpc>
            </a:pPr>
            <a:r>
              <a:rPr lang="en-US" sz="1800" i="1" dirty="0"/>
              <a:t>Not an “</a:t>
            </a:r>
            <a:r>
              <a:rPr lang="en-US" sz="1800" i="1" dirty="0" err="1"/>
              <a:t>equi</a:t>
            </a:r>
            <a:r>
              <a:rPr lang="en-US" sz="1800" i="1" dirty="0"/>
              <a:t>-join”</a:t>
            </a:r>
          </a:p>
          <a:p>
            <a:pPr lvl="1">
              <a:lnSpc>
                <a:spcPct val="110000"/>
              </a:lnSpc>
            </a:pPr>
            <a:endParaRPr lang="en-US" sz="1800" i="1" dirty="0"/>
          </a:p>
          <a:p>
            <a:pPr>
              <a:lnSpc>
                <a:spcPct val="110000"/>
              </a:lnSpc>
            </a:pPr>
            <a:r>
              <a:rPr lang="en-US" sz="2000" i="1" dirty="0">
                <a:solidFill>
                  <a:srgbClr val="C00000"/>
                </a:solidFill>
              </a:rPr>
              <a:t>Goal: For each tuple r in R, find all “matching” tuples in S (or vice versa)</a:t>
            </a:r>
          </a:p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1900" dirty="0"/>
              <a:t>Simplest Algorithm (“nested loops” join)</a:t>
            </a:r>
            <a:endParaRPr lang="en-US" sz="1900" u="sng" dirty="0"/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dirty="0"/>
              <a:t>        </a:t>
            </a:r>
            <a:r>
              <a:rPr lang="en-US" sz="1900" i="1" dirty="0">
                <a:solidFill>
                  <a:srgbClr val="FF0000"/>
                </a:solidFill>
              </a:rPr>
              <a:t>for</a:t>
            </a:r>
            <a:r>
              <a:rPr lang="en-US" sz="1900" i="1" dirty="0"/>
              <a:t> each tuple r</a:t>
            </a:r>
            <a:r>
              <a:rPr lang="en-US" sz="1900" i="1" dirty="0">
                <a:solidFill>
                  <a:srgbClr val="FF0000"/>
                </a:solidFill>
              </a:rPr>
              <a:t> in</a:t>
            </a:r>
            <a:r>
              <a:rPr lang="en-US" sz="1900" i="1" dirty="0"/>
              <a:t>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i="1" dirty="0"/>
              <a:t>             </a:t>
            </a:r>
            <a:r>
              <a:rPr lang="en-US" sz="1900" i="1" dirty="0">
                <a:solidFill>
                  <a:srgbClr val="FF0000"/>
                </a:solidFill>
              </a:rPr>
              <a:t>for</a:t>
            </a:r>
            <a:r>
              <a:rPr lang="en-US" sz="1900" i="1" dirty="0"/>
              <a:t> each tuple s </a:t>
            </a:r>
            <a:r>
              <a:rPr lang="en-US" sz="1900" i="1" dirty="0">
                <a:solidFill>
                  <a:srgbClr val="FF0000"/>
                </a:solidFill>
              </a:rPr>
              <a:t>in</a:t>
            </a:r>
            <a:r>
              <a:rPr lang="en-US" sz="1900" i="1" dirty="0"/>
              <a:t> 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i="1" dirty="0"/>
              <a:t>                 </a:t>
            </a:r>
            <a:r>
              <a:rPr lang="en-US" sz="1900" i="1" dirty="0">
                <a:solidFill>
                  <a:srgbClr val="FF0000"/>
                </a:solidFill>
              </a:rPr>
              <a:t>check</a:t>
            </a:r>
            <a:r>
              <a:rPr lang="en-US" sz="1900" i="1" dirty="0"/>
              <a:t> </a:t>
            </a:r>
            <a:r>
              <a:rPr lang="en-US" sz="1900" i="1" dirty="0">
                <a:solidFill>
                  <a:srgbClr val="FF0000"/>
                </a:solidFill>
              </a:rPr>
              <a:t>if</a:t>
            </a:r>
            <a:r>
              <a:rPr lang="en-US" sz="1900" i="1" dirty="0"/>
              <a:t> </a:t>
            </a:r>
            <a:r>
              <a:rPr lang="en-US" sz="1900" i="1" dirty="0" err="1"/>
              <a:t>r.a</a:t>
            </a:r>
            <a:r>
              <a:rPr lang="en-US" sz="1900" i="1" dirty="0"/>
              <a:t> = </a:t>
            </a:r>
            <a:r>
              <a:rPr lang="en-US" sz="1900" i="1" dirty="0" err="1"/>
              <a:t>s.a</a:t>
            </a:r>
            <a:r>
              <a:rPr lang="en-US" sz="1900" i="1" dirty="0"/>
              <a:t> (or whether |</a:t>
            </a:r>
            <a:r>
              <a:rPr lang="en-US" sz="1900" i="1" dirty="0" err="1"/>
              <a:t>r.a</a:t>
            </a:r>
            <a:r>
              <a:rPr lang="en-US" sz="1900" i="1" dirty="0"/>
              <a:t> – </a:t>
            </a:r>
            <a:r>
              <a:rPr lang="en-US" sz="1900" i="1" dirty="0" err="1"/>
              <a:t>s.a</a:t>
            </a:r>
            <a:r>
              <a:rPr lang="en-US" sz="1900" i="1" dirty="0"/>
              <a:t>| &lt; 0.5)</a:t>
            </a:r>
          </a:p>
          <a:p>
            <a:pPr lvl="1"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900" dirty="0"/>
              <a:t>Complexity too high– also not disk efficient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e.g., imagine if |R| and |S| both in millions of tuples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5676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Nested-loops Join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839200" cy="4822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dirty="0"/>
              <a:t>Simple modification to the basic “nested-loops join” that is disk efficient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Read a chunk of blocks of R from disk at a time; go through S for each chunk</a:t>
            </a:r>
            <a:endParaRPr lang="en-US" sz="1700" dirty="0"/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1700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for each k blocks of R</a:t>
            </a:r>
            <a:endParaRPr lang="en-US" sz="1700" i="1" dirty="0"/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1700" i="1" dirty="0"/>
              <a:t>   </a:t>
            </a:r>
            <a:r>
              <a:rPr lang="en-US" sz="1700" i="1" dirty="0">
                <a:solidFill>
                  <a:srgbClr val="FF0000"/>
                </a:solidFill>
              </a:rPr>
              <a:t>for</a:t>
            </a:r>
            <a:r>
              <a:rPr lang="en-US" sz="1700" i="1" dirty="0"/>
              <a:t> each block B</a:t>
            </a:r>
            <a:r>
              <a:rPr lang="en-US" sz="1700" i="1" baseline="-25000" dirty="0"/>
              <a:t>s</a:t>
            </a:r>
            <a:r>
              <a:rPr lang="en-US" sz="1700" i="1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of</a:t>
            </a:r>
            <a:r>
              <a:rPr lang="en-US" sz="1700" i="1" dirty="0"/>
              <a:t> 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>
                <a:solidFill>
                  <a:srgbClr val="FF0000"/>
                </a:solidFill>
              </a:rPr>
              <a:t>          for</a:t>
            </a:r>
            <a:r>
              <a:rPr lang="en-US" sz="1700" i="1" dirty="0"/>
              <a:t> each tuple r</a:t>
            </a:r>
            <a:r>
              <a:rPr lang="en-US" sz="1700" i="1" dirty="0">
                <a:solidFill>
                  <a:srgbClr val="FF0000"/>
                </a:solidFill>
              </a:rPr>
              <a:t> in</a:t>
            </a:r>
            <a:r>
              <a:rPr lang="en-US" sz="1700" i="1" dirty="0"/>
              <a:t> those k blocks of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/>
              <a:t>              </a:t>
            </a:r>
            <a:r>
              <a:rPr lang="en-US" sz="1700" i="1" dirty="0">
                <a:solidFill>
                  <a:srgbClr val="FF0000"/>
                </a:solidFill>
              </a:rPr>
              <a:t>for</a:t>
            </a:r>
            <a:r>
              <a:rPr lang="en-US" sz="1700" i="1" dirty="0"/>
              <a:t> each tuple s </a:t>
            </a:r>
            <a:r>
              <a:rPr lang="en-US" sz="1700" i="1" dirty="0">
                <a:solidFill>
                  <a:srgbClr val="FF0000"/>
                </a:solidFill>
              </a:rPr>
              <a:t>in</a:t>
            </a:r>
            <a:r>
              <a:rPr lang="en-US" sz="1700" i="1" dirty="0"/>
              <a:t> Bs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/>
              <a:t>                 </a:t>
            </a:r>
            <a:r>
              <a:rPr lang="en-US" sz="1700" i="1" dirty="0">
                <a:solidFill>
                  <a:srgbClr val="FF0000"/>
                </a:solidFill>
              </a:rPr>
              <a:t>check</a:t>
            </a:r>
            <a:r>
              <a:rPr lang="en-US" sz="1700" i="1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if</a:t>
            </a:r>
            <a:r>
              <a:rPr lang="en-US" sz="1700" i="1" dirty="0"/>
              <a:t> </a:t>
            </a:r>
            <a:r>
              <a:rPr lang="en-US" sz="1700" i="1" dirty="0" err="1"/>
              <a:t>r.a</a:t>
            </a:r>
            <a:r>
              <a:rPr lang="en-US" sz="1700" i="1" dirty="0"/>
              <a:t> = </a:t>
            </a:r>
            <a:r>
              <a:rPr lang="en-US" sz="1700" i="1" dirty="0" err="1"/>
              <a:t>s.a</a:t>
            </a:r>
            <a:r>
              <a:rPr lang="en-US" sz="1700" i="1" dirty="0"/>
              <a:t> (or whether |</a:t>
            </a:r>
            <a:r>
              <a:rPr lang="en-US" sz="1700" i="1" dirty="0" err="1"/>
              <a:t>r.a</a:t>
            </a:r>
            <a:r>
              <a:rPr lang="en-US" sz="1700" i="1" dirty="0"/>
              <a:t> – </a:t>
            </a:r>
            <a:r>
              <a:rPr lang="en-US" sz="1700" i="1" dirty="0" err="1"/>
              <a:t>s.a</a:t>
            </a:r>
            <a:r>
              <a:rPr lang="en-US" sz="1700" i="1" dirty="0"/>
              <a:t>| &lt; 0.5)</a:t>
            </a:r>
          </a:p>
          <a:p>
            <a:pPr lvl="2">
              <a:lnSpc>
                <a:spcPct val="120000"/>
              </a:lnSpc>
            </a:pPr>
            <a:endParaRPr lang="en-US" sz="12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Cost?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Blocks Read of R: |Br| (every block read exactly once)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Blocks Read of S: |Bs| * |Br|/k (every block of S read |Br|/k times)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Seeks: 2 * |Br|/k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Choose </a:t>
            </a:r>
            <a:r>
              <a:rPr lang="en-US" sz="1900" i="1" dirty="0">
                <a:sym typeface="Symbol" charset="2"/>
              </a:rPr>
              <a:t>k </a:t>
            </a:r>
            <a:r>
              <a:rPr lang="en-US" sz="1900" dirty="0">
                <a:sym typeface="Symbol" charset="2"/>
              </a:rPr>
              <a:t>to be as large as possible (but can’t be more than M)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However: We are still comparing every R tuple with every S tuple </a:t>
            </a:r>
            <a:r>
              <a:rPr lang="en-US" sz="1900" dirty="0">
                <a:sym typeface="Wingdings" pitchFamily="2" charset="2"/>
              </a:rPr>
              <a:t></a:t>
            </a:r>
            <a:r>
              <a:rPr lang="en-US" sz="1900" dirty="0">
                <a:sym typeface="Symbol" charset="2"/>
              </a:rPr>
              <a:t> high CPU cost</a:t>
            </a:r>
          </a:p>
        </p:txBody>
      </p:sp>
    </p:spTree>
    <p:extLst>
      <p:ext uri="{BB962C8B-B14F-4D97-AF65-F5344CB8AC3E}">
        <p14:creationId xmlns:p14="http://schemas.microsoft.com/office/powerpoint/2010/main" val="230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Index Nested-loops Join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i="1" dirty="0"/>
              <a:t>select * from R, S where </a:t>
            </a:r>
            <a:r>
              <a:rPr lang="en-US" sz="2200" i="1" dirty="0" err="1"/>
              <a:t>R.a</a:t>
            </a:r>
            <a:r>
              <a:rPr lang="en-US" sz="2200" i="1" dirty="0"/>
              <a:t> = </a:t>
            </a:r>
            <a:r>
              <a:rPr lang="en-US" sz="2200" i="1" dirty="0" err="1"/>
              <a:t>S.a</a:t>
            </a:r>
            <a:endParaRPr lang="en-US" sz="2200" i="1" dirty="0"/>
          </a:p>
          <a:p>
            <a:pPr lvl="1">
              <a:lnSpc>
                <a:spcPct val="120000"/>
              </a:lnSpc>
            </a:pPr>
            <a:r>
              <a:rPr lang="en-US" sz="2000" dirty="0"/>
              <a:t>Called an “</a:t>
            </a:r>
            <a:r>
              <a:rPr lang="en-US" sz="2000" i="1" dirty="0" err="1"/>
              <a:t>equi</a:t>
            </a:r>
            <a:r>
              <a:rPr lang="en-US" sz="2000" i="1" dirty="0"/>
              <a:t>-join”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Let’s say there is an “index” on </a:t>
            </a:r>
            <a:r>
              <a:rPr lang="en-US" sz="2200" dirty="0" err="1"/>
              <a:t>S.a</a:t>
            </a:r>
            <a:endParaRPr lang="en-US" sz="22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for</a:t>
            </a:r>
            <a:r>
              <a:rPr lang="en-US" sz="2200" i="1" dirty="0"/>
              <a:t> each tuple r</a:t>
            </a:r>
            <a:r>
              <a:rPr lang="en-US" sz="2200" i="1" dirty="0">
                <a:solidFill>
                  <a:srgbClr val="FF0000"/>
                </a:solidFill>
              </a:rPr>
              <a:t> in</a:t>
            </a:r>
            <a:r>
              <a:rPr lang="en-US" sz="2200" i="1" dirty="0"/>
              <a:t> R</a:t>
            </a:r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sz="2200" i="1" dirty="0"/>
              <a:t>             </a:t>
            </a:r>
            <a:r>
              <a:rPr lang="en-US" sz="2200" i="1" dirty="0">
                <a:solidFill>
                  <a:srgbClr val="FF0000"/>
                </a:solidFill>
              </a:rPr>
              <a:t>use the index to find </a:t>
            </a:r>
            <a:r>
              <a:rPr lang="en-US" sz="2200" i="1" dirty="0"/>
              <a:t>S tuples</a:t>
            </a:r>
            <a:r>
              <a:rPr lang="en-US" sz="2200" i="1" dirty="0">
                <a:solidFill>
                  <a:srgbClr val="FF0000"/>
                </a:solidFill>
              </a:rPr>
              <a:t> with </a:t>
            </a:r>
            <a:r>
              <a:rPr lang="en-US" sz="2200" i="1" dirty="0" err="1"/>
              <a:t>S.a</a:t>
            </a:r>
            <a:r>
              <a:rPr lang="en-US" sz="2200" i="1" dirty="0"/>
              <a:t> = </a:t>
            </a:r>
            <a:r>
              <a:rPr lang="en-US" sz="2200" i="1" dirty="0" err="1"/>
              <a:t>r.a</a:t>
            </a:r>
            <a:endParaRPr lang="en-US" sz="2200" i="1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200" i="1" dirty="0"/>
          </a:p>
          <a:p>
            <a:pPr>
              <a:lnSpc>
                <a:spcPct val="120000"/>
              </a:lnSpc>
            </a:pPr>
            <a:r>
              <a:rPr lang="en-US" sz="2200" dirty="0"/>
              <a:t>Blocks read of R: Br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Blocks read of S: depends on the index (see previous formulas)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Seeks: Br for R, but seeks for S depend on the index</a:t>
            </a:r>
          </a:p>
        </p:txBody>
      </p:sp>
    </p:spTree>
    <p:extLst>
      <p:ext uri="{BB962C8B-B14F-4D97-AF65-F5344CB8AC3E}">
        <p14:creationId xmlns:p14="http://schemas.microsoft.com/office/powerpoint/2010/main" val="32863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Index Nested-loops Join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Restricted applicability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An appropriate index must exist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about </a:t>
            </a:r>
            <a:r>
              <a:rPr lang="en-US" sz="2000" i="1" dirty="0"/>
              <a:t>|</a:t>
            </a:r>
            <a:r>
              <a:rPr lang="en-US" sz="2000" i="1" dirty="0" err="1"/>
              <a:t>R.a</a:t>
            </a:r>
            <a:r>
              <a:rPr lang="en-US" sz="2000" i="1" dirty="0"/>
              <a:t> – </a:t>
            </a:r>
            <a:r>
              <a:rPr lang="en-US" sz="2000" i="1" dirty="0" err="1"/>
              <a:t>S.a</a:t>
            </a:r>
            <a:r>
              <a:rPr lang="en-US" sz="2000" i="1" dirty="0"/>
              <a:t>| &lt; 5</a:t>
            </a:r>
            <a:r>
              <a:rPr lang="en-US" sz="2000" dirty="0"/>
              <a:t> ?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Great for queries with joins and selections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select *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from accounts, customers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where </a:t>
            </a:r>
            <a:r>
              <a:rPr lang="en-US" sz="2000" i="1" dirty="0" err="1"/>
              <a:t>accounts.customer</a:t>
            </a:r>
            <a:r>
              <a:rPr lang="en-US" sz="2000" i="1" dirty="0"/>
              <a:t>-SSN = </a:t>
            </a:r>
            <a:r>
              <a:rPr lang="en-US" sz="2000" i="1" dirty="0" err="1"/>
              <a:t>customers.customer</a:t>
            </a:r>
            <a:r>
              <a:rPr lang="en-US" sz="2000" i="1" dirty="0"/>
              <a:t>-SSN and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           </a:t>
            </a:r>
            <a:r>
              <a:rPr lang="en-US" sz="2000" i="1" dirty="0" err="1"/>
              <a:t>accounts.acct</a:t>
            </a:r>
            <a:r>
              <a:rPr lang="en-US" sz="2000" i="1" dirty="0"/>
              <a:t>-number = “A-101”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Only need to access one SSN from the other relation</a:t>
            </a:r>
          </a:p>
        </p:txBody>
      </p:sp>
    </p:spTree>
    <p:extLst>
      <p:ext uri="{BB962C8B-B14F-4D97-AF65-F5344CB8AC3E}">
        <p14:creationId xmlns:p14="http://schemas.microsoft.com/office/powerpoint/2010/main" val="21647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 dirty="0"/>
              <a:t>Case 1: Smaller relation </a:t>
            </a:r>
            <a:r>
              <a:rPr lang="en-US" sz="2000" i="1" u="sng" dirty="0"/>
              <a:t>(S)</a:t>
            </a:r>
            <a:r>
              <a:rPr lang="en-US" sz="2000" u="sng" dirty="0"/>
              <a:t> fits in memory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     read </a:t>
            </a:r>
            <a:r>
              <a:rPr lang="en-US" sz="2000" i="1" dirty="0"/>
              <a:t>S in memory and </a:t>
            </a:r>
            <a:r>
              <a:rPr lang="en-US" sz="2000" i="1" dirty="0">
                <a:solidFill>
                  <a:srgbClr val="FF0000"/>
                </a:solidFill>
              </a:rPr>
              <a:t>build a hash index</a:t>
            </a:r>
            <a:r>
              <a:rPr lang="en-US" sz="2000" i="1" dirty="0"/>
              <a:t> on it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2000" dirty="0"/>
              <a:t>	     </a:t>
            </a:r>
            <a:r>
              <a:rPr lang="en-US" sz="2000" i="1" dirty="0">
                <a:solidFill>
                  <a:srgbClr val="FF0000"/>
                </a:solidFill>
              </a:rPr>
              <a:t>for</a:t>
            </a:r>
            <a:r>
              <a:rPr lang="en-US" sz="2000" i="1" dirty="0"/>
              <a:t> each tuple r</a:t>
            </a:r>
            <a:r>
              <a:rPr lang="en-US" sz="2000" i="1" dirty="0">
                <a:solidFill>
                  <a:srgbClr val="FF0000"/>
                </a:solidFill>
              </a:rPr>
              <a:t> in</a:t>
            </a:r>
            <a:r>
              <a:rPr lang="en-US" sz="2000" i="1" dirty="0"/>
              <a:t>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2000" i="1" dirty="0"/>
              <a:t>            use the hash index on S to find tuples such that </a:t>
            </a:r>
            <a:r>
              <a:rPr lang="en-US" sz="2000" i="1" dirty="0" err="1"/>
              <a:t>S.a</a:t>
            </a:r>
            <a:r>
              <a:rPr lang="en-US" sz="2000" i="1" dirty="0"/>
              <a:t> = </a:t>
            </a:r>
            <a:r>
              <a:rPr lang="en-US" sz="2000" i="1" dirty="0" err="1"/>
              <a:t>r.a</a:t>
            </a:r>
            <a:endParaRPr lang="en-US" sz="2000" i="1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Cost: 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r</a:t>
            </a:r>
            <a:r>
              <a:rPr lang="en-US" sz="2000" i="1" dirty="0"/>
              <a:t> + b</a:t>
            </a:r>
            <a:r>
              <a:rPr lang="en-US" sz="2000" i="1" baseline="-25000" dirty="0"/>
              <a:t>s</a:t>
            </a:r>
            <a:r>
              <a:rPr lang="en-US" sz="2000" dirty="0"/>
              <a:t> transfers, 2 seeks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Why good 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CPU cost is much better (even though we technically don’t care about it in our cost function, in reality, it matters a lot)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Performs much better than nested-loops join when </a:t>
            </a:r>
            <a:r>
              <a:rPr lang="en-US" sz="1800" i="1" dirty="0"/>
              <a:t>S </a:t>
            </a:r>
            <a:r>
              <a:rPr lang="en-US" sz="1800" dirty="0"/>
              <a:t>doesn’t fit in memory (next)</a:t>
            </a:r>
          </a:p>
        </p:txBody>
      </p:sp>
    </p:spTree>
    <p:extLst>
      <p:ext uri="{BB962C8B-B14F-4D97-AF65-F5344CB8AC3E}">
        <p14:creationId xmlns:p14="http://schemas.microsoft.com/office/powerpoint/2010/main" val="6694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 dirty="0"/>
              <a:t>Case 2: Smaller relation </a:t>
            </a:r>
            <a:r>
              <a:rPr lang="en-US" sz="2000" i="1" u="sng" dirty="0"/>
              <a:t>(S)</a:t>
            </a:r>
            <a:r>
              <a:rPr lang="en-US" sz="2000" u="sng" dirty="0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Two “phases”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Phase 1: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Read the relation </a:t>
            </a:r>
            <a:r>
              <a:rPr lang="en-US" sz="1800" i="1" dirty="0"/>
              <a:t>R </a:t>
            </a:r>
            <a:r>
              <a:rPr lang="en-US" sz="1800" dirty="0"/>
              <a:t>block by block and partition it using a hash function, </a:t>
            </a:r>
            <a:r>
              <a:rPr lang="en-US" sz="1800" i="1" dirty="0"/>
              <a:t>h1(a)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Create one partition for each possible value of </a:t>
            </a:r>
            <a:r>
              <a:rPr lang="en-US" sz="1700" i="1" dirty="0"/>
              <a:t>h1(a)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Write the partitions to disk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R gets partitioned into R1, R2, …, </a:t>
            </a:r>
            <a:r>
              <a:rPr lang="en-US" sz="1700" dirty="0" err="1"/>
              <a:t>Rk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Similarly, read and partition S, and write partitions S1, S2,  …, </a:t>
            </a:r>
            <a:r>
              <a:rPr lang="en-US" sz="1800" dirty="0" err="1"/>
              <a:t>Sk</a:t>
            </a:r>
            <a:r>
              <a:rPr lang="en-US" sz="1800" dirty="0"/>
              <a:t> to disk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Only requirement: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Each S partition fits in memory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Requires SQRT(Bs) Memory </a:t>
            </a:r>
          </a:p>
          <a:p>
            <a:pPr lvl="3">
              <a:lnSpc>
                <a:spcPct val="120000"/>
              </a:lnSpc>
            </a:pPr>
            <a:r>
              <a:rPr lang="en-US" sz="1400" dirty="0"/>
              <a:t>Can do “recursive” partitioning if not enough memory – rarely the case today</a:t>
            </a:r>
          </a:p>
        </p:txBody>
      </p:sp>
    </p:spTree>
    <p:extLst>
      <p:ext uri="{BB962C8B-B14F-4D97-AF65-F5344CB8AC3E}">
        <p14:creationId xmlns:p14="http://schemas.microsoft.com/office/powerpoint/2010/main" val="16099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u="sng"/>
              <a:t>Case 2: Smaller relation </a:t>
            </a:r>
            <a:r>
              <a:rPr lang="en-US" sz="2400" i="1" u="sng"/>
              <a:t>(S)</a:t>
            </a:r>
            <a:r>
              <a:rPr lang="en-US" sz="2400" u="sng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400"/>
              <a:t>Two “phases”</a:t>
            </a:r>
          </a:p>
          <a:p>
            <a:pPr>
              <a:lnSpc>
                <a:spcPct val="120000"/>
              </a:lnSpc>
            </a:pPr>
            <a:r>
              <a:rPr lang="en-US" sz="2400"/>
              <a:t>Phase 2: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Read S1 into memory, and bulid a hash index on it (S1 fits in memory)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Using a different hash function, </a:t>
            </a:r>
            <a:r>
              <a:rPr lang="en-US" sz="2100" i="1"/>
              <a:t>h</a:t>
            </a:r>
            <a:r>
              <a:rPr lang="en-US" sz="2100" i="1" baseline="-25000"/>
              <a:t>2</a:t>
            </a:r>
            <a:r>
              <a:rPr lang="en-US" sz="2100" i="1"/>
              <a:t>(a)</a:t>
            </a:r>
            <a:endParaRPr lang="en-US" sz="2100"/>
          </a:p>
          <a:p>
            <a:pPr lvl="1">
              <a:lnSpc>
                <a:spcPct val="120000"/>
              </a:lnSpc>
            </a:pPr>
            <a:r>
              <a:rPr lang="en-US" sz="2000"/>
              <a:t>Read R1 block by block, and use the hash index to find matches.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Repeat for S2, R2, and so on.</a:t>
            </a:r>
          </a:p>
          <a:p>
            <a:pPr lvl="2">
              <a:lnSpc>
                <a:spcPct val="12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0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/>
              <a:t>Case 2: Smaller relation </a:t>
            </a:r>
            <a:r>
              <a:rPr lang="en-US" sz="2000" i="1" u="sng"/>
              <a:t>(S)</a:t>
            </a:r>
            <a:r>
              <a:rPr lang="en-US" sz="2000" u="sng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000"/>
              <a:t>Two “phases”:</a:t>
            </a:r>
          </a:p>
          <a:p>
            <a:pPr>
              <a:lnSpc>
                <a:spcPct val="120000"/>
              </a:lnSpc>
            </a:pPr>
            <a:r>
              <a:rPr lang="en-US" sz="2000"/>
              <a:t>Phase 1: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Partition the relations using one hash function, </a:t>
            </a:r>
            <a:r>
              <a:rPr lang="en-US" sz="1800" i="1"/>
              <a:t>h</a:t>
            </a:r>
            <a:r>
              <a:rPr lang="en-US" sz="1800" i="1" baseline="-25000"/>
              <a:t>1</a:t>
            </a:r>
            <a:r>
              <a:rPr lang="en-US" sz="1800" i="1"/>
              <a:t>(a)</a:t>
            </a:r>
          </a:p>
          <a:p>
            <a:pPr>
              <a:lnSpc>
                <a:spcPct val="120000"/>
              </a:lnSpc>
            </a:pPr>
            <a:r>
              <a:rPr lang="en-US" sz="2000"/>
              <a:t>Phase 2: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Read S</a:t>
            </a:r>
            <a:r>
              <a:rPr lang="en-US" sz="1800" baseline="-25000"/>
              <a:t>i</a:t>
            </a:r>
            <a:r>
              <a:rPr lang="en-US" sz="1800"/>
              <a:t> into memory, and bulid a hash index on it (S</a:t>
            </a:r>
            <a:r>
              <a:rPr lang="en-US" sz="1800" baseline="-25000"/>
              <a:t>i</a:t>
            </a:r>
            <a:r>
              <a:rPr lang="en-US" sz="1800"/>
              <a:t> fits in memory)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Read R</a:t>
            </a:r>
            <a:r>
              <a:rPr lang="en-US" sz="1800" baseline="-25000"/>
              <a:t>i </a:t>
            </a:r>
            <a:r>
              <a:rPr lang="en-US" sz="1800"/>
              <a:t>block by block, and use the hash index to find matches.</a:t>
            </a:r>
          </a:p>
          <a:p>
            <a:pPr>
              <a:lnSpc>
                <a:spcPct val="120000"/>
              </a:lnSpc>
            </a:pPr>
            <a:r>
              <a:rPr lang="en-US" sz="1900"/>
              <a:t>Cost ?</a:t>
            </a:r>
          </a:p>
          <a:p>
            <a:pPr lvl="1"/>
            <a:r>
              <a:rPr lang="en-US" sz="1800"/>
              <a:t>3(</a:t>
            </a:r>
            <a:r>
              <a:rPr lang="en-US" sz="1800" i="1"/>
              <a:t>b</a:t>
            </a:r>
            <a:r>
              <a:rPr lang="en-US" sz="1800" i="1" baseline="-25000"/>
              <a:t>r</a:t>
            </a:r>
            <a:r>
              <a:rPr lang="en-US" sz="1800" i="1"/>
              <a:t> </a:t>
            </a:r>
            <a:r>
              <a:rPr lang="en-US" sz="1800"/>
              <a:t>+</a:t>
            </a:r>
            <a:r>
              <a:rPr lang="en-US" sz="1800" i="1"/>
              <a:t> b</a:t>
            </a:r>
            <a:r>
              <a:rPr lang="en-US" sz="1800" i="1" baseline="-25000"/>
              <a:t>s</a:t>
            </a:r>
            <a:r>
              <a:rPr lang="en-US" sz="1800" i="1"/>
              <a:t>)</a:t>
            </a:r>
            <a:r>
              <a:rPr lang="en-US" sz="1800"/>
              <a:t> +4 </a:t>
            </a:r>
            <a:r>
              <a:rPr lang="en-US" sz="1800">
                <a:sym typeface="Symbol" charset="2"/>
              </a:rPr>
              <a:t> </a:t>
            </a:r>
            <a:r>
              <a:rPr lang="en-US" sz="1800" i="1">
                <a:sym typeface="Symbol" charset="2"/>
              </a:rPr>
              <a:t>n</a:t>
            </a:r>
            <a:r>
              <a:rPr lang="en-US" sz="1900" i="1" baseline="-25000">
                <a:sym typeface="Symbol" charset="2"/>
              </a:rPr>
              <a:t>h  </a:t>
            </a:r>
            <a:r>
              <a:rPr lang="en-US" sz="1800">
                <a:sym typeface="Symbol" charset="2"/>
              </a:rPr>
              <a:t>block transfers + 2</a:t>
            </a:r>
            <a:r>
              <a:rPr lang="en-US" sz="1900">
                <a:sym typeface="Symbol" charset="2"/>
              </a:rPr>
              <a:t>( </a:t>
            </a:r>
            <a:r>
              <a:rPr lang="en-US" sz="1800">
                <a:sym typeface="Symbol" charset="2"/>
              </a:rPr>
              <a:t></a:t>
            </a:r>
            <a:r>
              <a:rPr lang="en-US" sz="1800" i="1">
                <a:sym typeface="Symbol" charset="2"/>
              </a:rPr>
              <a:t>b</a:t>
            </a:r>
            <a:r>
              <a:rPr lang="en-US" sz="1800" i="1" baseline="-25000">
                <a:sym typeface="Symbol" charset="2"/>
              </a:rPr>
              <a:t>r </a:t>
            </a:r>
            <a:r>
              <a:rPr lang="en-US" sz="1800" i="1">
                <a:sym typeface="Symbol" charset="2"/>
              </a:rPr>
              <a:t>/ b</a:t>
            </a:r>
            <a:r>
              <a:rPr lang="en-US" sz="1800" i="1" baseline="-25000">
                <a:sym typeface="Symbol" charset="2"/>
              </a:rPr>
              <a:t>b</a:t>
            </a:r>
            <a:r>
              <a:rPr lang="en-US" sz="1800">
                <a:sym typeface="Symbol" charset="2"/>
              </a:rPr>
              <a:t> + </a:t>
            </a:r>
            <a:r>
              <a:rPr lang="en-US" sz="1800" i="1">
                <a:sym typeface="Symbol" charset="2"/>
              </a:rPr>
              <a:t>b</a:t>
            </a:r>
            <a:r>
              <a:rPr lang="en-US" sz="1800" i="1" baseline="-25000">
                <a:sym typeface="Symbol" charset="2"/>
              </a:rPr>
              <a:t>s </a:t>
            </a:r>
            <a:r>
              <a:rPr lang="en-US" sz="1800" i="1">
                <a:sym typeface="Symbol" charset="2"/>
              </a:rPr>
              <a:t>/ b</a:t>
            </a:r>
            <a:r>
              <a:rPr lang="en-US" sz="1800" i="1" baseline="-25000">
                <a:sym typeface="Symbol" charset="2"/>
              </a:rPr>
              <a:t>b</a:t>
            </a:r>
            <a:r>
              <a:rPr lang="en-US" sz="1800">
                <a:sym typeface="Symbol" charset="2"/>
              </a:rPr>
              <a:t>)  seeks</a:t>
            </a:r>
          </a:p>
          <a:p>
            <a:pPr lvl="2"/>
            <a:r>
              <a:rPr lang="en-US" sz="1700">
                <a:sym typeface="Symbol" charset="2"/>
              </a:rPr>
              <a:t>Where </a:t>
            </a:r>
            <a:r>
              <a:rPr lang="en-US" sz="1700" i="1">
                <a:sym typeface="Symbol" charset="2"/>
              </a:rPr>
              <a:t>b</a:t>
            </a:r>
            <a:r>
              <a:rPr lang="en-US" sz="1700" i="1" baseline="-25000">
                <a:sym typeface="Symbol" charset="2"/>
              </a:rPr>
              <a:t>b</a:t>
            </a:r>
            <a:r>
              <a:rPr lang="en-US" sz="1700">
                <a:sym typeface="Symbol" charset="2"/>
              </a:rPr>
              <a:t> is the size of each output buffer</a:t>
            </a:r>
          </a:p>
          <a:p>
            <a:pPr lvl="1"/>
            <a:r>
              <a:rPr lang="en-US" sz="1800">
                <a:sym typeface="Symbol" charset="2"/>
              </a:rPr>
              <a:t>Much better than Nested-loops join under the same conditions</a:t>
            </a:r>
            <a:endParaRPr lang="en-US" sz="1900" i="1">
              <a:sym typeface="Symbol" charset="2"/>
            </a:endParaRP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219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Query Processing/Storage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5562600"/>
            <a:ext cx="3505200" cy="838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Space Management on Persistent Storage (e.g., Disks)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9600" y="4114800"/>
            <a:ext cx="3505200" cy="457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Buffer Management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2133600"/>
            <a:ext cx="3505200" cy="457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Query Processing Engine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16" y="5486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486400"/>
            <a:ext cx="453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Storage hierarchy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are relations mapped to files?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are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mapped to disk blocks?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Bringing pages from disk to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Managing the limited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1524000"/>
            <a:ext cx="4267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Given an input user query, decide how to “execute”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Specify sequence of pages to be brought in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Operate upon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to produce results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-99988" y="1371600"/>
            <a:ext cx="1496170" cy="4038600"/>
            <a:chOff x="-99988" y="1371600"/>
            <a:chExt cx="1496170" cy="40386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5400000">
              <a:off x="990600" y="17518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-99988" y="1371600"/>
              <a:ext cx="12752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 query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>
              <a:off x="1090588" y="35044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0" y="3048000"/>
              <a:ext cx="1210587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page requests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5400000">
              <a:off x="1090588" y="51046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0" y="4648200"/>
              <a:ext cx="1210587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block requests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2438400" y="1447800"/>
            <a:ext cx="1296988" cy="4038600"/>
            <a:chOff x="2438400" y="1447800"/>
            <a:chExt cx="1296988" cy="4038600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5400000">
              <a:off x="3329806" y="18280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649942" y="1447800"/>
              <a:ext cx="864540" cy="369332"/>
            </a:xfrm>
            <a:prstGeom prst="rect">
              <a:avLst/>
            </a:prstGeom>
            <a:solidFill>
              <a:srgbClr val="669999"/>
            </a:solidFill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5400000">
              <a:off x="3429794" y="35806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438400" y="3124200"/>
              <a:ext cx="1111393" cy="646331"/>
            </a:xfrm>
            <a:prstGeom prst="rect">
              <a:avLst/>
            </a:prstGeom>
            <a:solidFill>
              <a:srgbClr val="66999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pointers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to pages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>
              <a:off x="3429794" y="51808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819400" y="4953000"/>
              <a:ext cx="753387" cy="369332"/>
            </a:xfrm>
            <a:prstGeom prst="rect">
              <a:avLst/>
            </a:prstGeom>
            <a:solidFill>
              <a:srgbClr val="66999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8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pic>
        <p:nvPicPr>
          <p:cNvPr id="1453061" name="Picture 5"/>
          <p:cNvPicPr>
            <a:picLocks noChangeAspect="1" noChangeArrowheads="1"/>
          </p:cNvPicPr>
          <p:nvPr/>
        </p:nvPicPr>
        <p:blipFill>
          <a:blip r:embed="rId2"/>
          <a:srcRect l="13301" t="546" r="12894" b="1091"/>
          <a:stretch>
            <a:fillRect/>
          </a:stretch>
        </p:blipFill>
        <p:spPr bwMode="auto">
          <a:xfrm>
            <a:off x="2205038" y="1165225"/>
            <a:ext cx="5153025" cy="5151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5540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Join: Issues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How to guarantee that the partitions of </a:t>
            </a:r>
            <a:r>
              <a:rPr lang="en-US" sz="2000" i="1" dirty="0"/>
              <a:t>S </a:t>
            </a:r>
            <a:r>
              <a:rPr lang="en-US" sz="2000" dirty="0"/>
              <a:t>all fit in memory ?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Say S = 10000 blocks, Memory = M = 100 blocks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Use a hash function that hashes to 100 different values ?</a:t>
            </a:r>
          </a:p>
          <a:p>
            <a:pPr lvl="2">
              <a:lnSpc>
                <a:spcPct val="120000"/>
              </a:lnSpc>
            </a:pPr>
            <a:r>
              <a:rPr lang="en-US" sz="1700" dirty="0" err="1"/>
              <a:t>Eg.</a:t>
            </a:r>
            <a:r>
              <a:rPr lang="en-US" sz="1700" dirty="0"/>
              <a:t> </a:t>
            </a:r>
            <a:r>
              <a:rPr lang="en-US" sz="1700" i="1" dirty="0"/>
              <a:t>h1(a) = a % 100 ?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Problem: Impossible to guarantee uniform split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Some partitions will be larger than 100 blocks, some will be smaller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Use a hash function that hashes to </a:t>
            </a:r>
            <a:r>
              <a:rPr lang="en-US" sz="1800" i="1" dirty="0"/>
              <a:t>100*f </a:t>
            </a:r>
            <a:r>
              <a:rPr lang="en-US" sz="1800" dirty="0"/>
              <a:t>different values</a:t>
            </a:r>
          </a:p>
          <a:p>
            <a:pPr lvl="2">
              <a:lnSpc>
                <a:spcPct val="120000"/>
              </a:lnSpc>
            </a:pPr>
            <a:r>
              <a:rPr lang="en-US" sz="1700" i="1" dirty="0"/>
              <a:t>f </a:t>
            </a:r>
            <a:r>
              <a:rPr lang="en-US" sz="1700" dirty="0"/>
              <a:t>is called fudge factor, typically around 1.2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So we may consider </a:t>
            </a:r>
            <a:r>
              <a:rPr lang="en-US" sz="1700" i="1" dirty="0"/>
              <a:t>h1(a) = a % 120.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This is okay IF </a:t>
            </a:r>
            <a:r>
              <a:rPr lang="en-US" sz="1700" i="1" dirty="0"/>
              <a:t>a </a:t>
            </a:r>
            <a:r>
              <a:rPr lang="en-US" sz="1700" dirty="0"/>
              <a:t>is uniformly distributed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if the hash function turns out to be bad ?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Repartition using a different hash function (at run time)</a:t>
            </a:r>
            <a:endParaRPr lang="en-US" sz="1700" dirty="0"/>
          </a:p>
          <a:p>
            <a:pPr lvl="2">
              <a:lnSpc>
                <a:spcPct val="120000"/>
              </a:lnSpc>
            </a:pPr>
            <a:endParaRPr lang="en-US" sz="17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39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select a, count(b)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from R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group by 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/>
          </a:p>
          <a:p>
            <a:pPr>
              <a:lnSpc>
                <a:spcPct val="80000"/>
              </a:lnSpc>
            </a:pPr>
            <a:r>
              <a:rPr lang="en-US" sz="2500"/>
              <a:t>Hash-based algorithm </a:t>
            </a:r>
          </a:p>
          <a:p>
            <a:pPr>
              <a:lnSpc>
                <a:spcPct val="80000"/>
              </a:lnSpc>
            </a:pPr>
            <a:r>
              <a:rPr lang="en-US" sz="250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Create a hash table on </a:t>
            </a:r>
            <a:r>
              <a:rPr lang="en-US" sz="2100" i="1"/>
              <a:t>a, </a:t>
            </a:r>
            <a:r>
              <a:rPr lang="en-US" sz="2100"/>
              <a:t>and keep the </a:t>
            </a:r>
            <a:r>
              <a:rPr lang="en-US" sz="2100" i="1"/>
              <a:t>count(b) so far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Read </a:t>
            </a:r>
            <a:r>
              <a:rPr lang="en-US" sz="2100" i="1"/>
              <a:t>R </a:t>
            </a:r>
            <a:r>
              <a:rPr lang="en-US" sz="2100"/>
              <a:t>tuples one by one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For a new </a:t>
            </a:r>
            <a:r>
              <a:rPr lang="en-US" sz="2100" i="1"/>
              <a:t>R tuple, “r”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Check if </a:t>
            </a:r>
            <a:r>
              <a:rPr lang="en-US" sz="2000" i="1"/>
              <a:t>r.a </a:t>
            </a:r>
            <a:r>
              <a:rPr lang="en-US" sz="2000"/>
              <a:t>exists in the hash table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If yes, increment the count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If not, insert a new value</a:t>
            </a:r>
          </a:p>
        </p:txBody>
      </p:sp>
    </p:spTree>
    <p:extLst>
      <p:ext uri="{BB962C8B-B14F-4D97-AF65-F5344CB8AC3E}">
        <p14:creationId xmlns:p14="http://schemas.microsoft.com/office/powerpoint/2010/main" val="154760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select a, count(b)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from R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group by 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/>
          </a:p>
          <a:p>
            <a:pPr>
              <a:lnSpc>
                <a:spcPct val="80000"/>
              </a:lnSpc>
            </a:pPr>
            <a:r>
              <a:rPr lang="en-US" sz="2500"/>
              <a:t>Sort-based algorithm</a:t>
            </a:r>
          </a:p>
          <a:p>
            <a:pPr>
              <a:lnSpc>
                <a:spcPct val="110000"/>
              </a:lnSpc>
            </a:pPr>
            <a:r>
              <a:rPr lang="en-US" sz="250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Sort </a:t>
            </a:r>
            <a:r>
              <a:rPr lang="en-US" sz="2100" i="1"/>
              <a:t>R </a:t>
            </a:r>
            <a:r>
              <a:rPr lang="en-US" sz="2100"/>
              <a:t>on </a:t>
            </a:r>
            <a:r>
              <a:rPr lang="en-US" sz="2100" i="1"/>
              <a:t>a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Now all tuples in a single group are contigous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Read tuples of </a:t>
            </a:r>
            <a:r>
              <a:rPr lang="en-US" sz="2100" i="1"/>
              <a:t>R (sorted) </a:t>
            </a:r>
            <a:r>
              <a:rPr lang="en-US" sz="2100"/>
              <a:t>one by one and compute the aggregates</a:t>
            </a:r>
          </a:p>
        </p:txBody>
      </p:sp>
    </p:spTree>
    <p:extLst>
      <p:ext uri="{BB962C8B-B14F-4D97-AF65-F5344CB8AC3E}">
        <p14:creationId xmlns:p14="http://schemas.microsoft.com/office/powerpoint/2010/main" val="1679045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917" y="1524000"/>
            <a:ext cx="8964083" cy="49530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000" i="1"/>
              <a:t>select a, AGGR(b)  from R group by a;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charset="2"/>
              <a:buNone/>
            </a:pPr>
            <a:endParaRPr lang="en-US" sz="2000" i="1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sum(), count(), min(), max(): only need to maintain one value per group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Called “distributive”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average() : need to maintain the “sum” and “count” per group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Called “algebraic”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stddev(): algebraic, but need to maintain some more state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median(): can do efficiently with sort, but need two passes (called “holistic”)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First to find the number of tuples in each group, and then to find the median tuple in each group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count(distinct b): must do duplicate elimination before the count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2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976379" y="3091434"/>
            <a:ext cx="7191241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Sorting and Merge Joins; Some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243264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12.4, 12.5.4, 12.6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How to sort when data doesn’t fit in memory</a:t>
            </a:r>
          </a:p>
          <a:p>
            <a:pPr lvl="1"/>
            <a:r>
              <a:rPr lang="en-US" dirty="0">
                <a:latin typeface="Calibri" charset="0"/>
              </a:rPr>
              <a:t>Using sorting for joins</a:t>
            </a:r>
          </a:p>
          <a:p>
            <a:pPr lvl="1"/>
            <a:r>
              <a:rPr lang="en-US" dirty="0">
                <a:latin typeface="Calibri" charset="0"/>
              </a:rPr>
              <a:t>Duplicate elimination</a:t>
            </a:r>
          </a:p>
          <a:p>
            <a:pPr lvl="1"/>
            <a:r>
              <a:rPr lang="en-US" dirty="0">
                <a:latin typeface="Calibri" charset="0"/>
              </a:rPr>
              <a:t>Set operations</a:t>
            </a:r>
          </a:p>
          <a:p>
            <a:pPr lvl="1"/>
            <a:r>
              <a:rPr lang="en-US" dirty="0" err="1">
                <a:latin typeface="Calibri" charset="0"/>
              </a:rPr>
              <a:t>Outerjoins</a:t>
            </a: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Sorting; Merge Joins</a:t>
            </a:r>
          </a:p>
        </p:txBody>
      </p:sp>
    </p:spTree>
    <p:extLst>
      <p:ext uri="{BB962C8B-B14F-4D97-AF65-F5344CB8AC3E}">
        <p14:creationId xmlns:p14="http://schemas.microsoft.com/office/powerpoint/2010/main" val="4044019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Commonly required for many operations</a:t>
            </a:r>
          </a:p>
          <a:p>
            <a:pPr lvl="1"/>
            <a:r>
              <a:rPr lang="en-US" sz="2000" dirty="0"/>
              <a:t>Duplicate elimination, group by’s, sort-merge join</a:t>
            </a:r>
          </a:p>
          <a:p>
            <a:pPr lvl="1"/>
            <a:r>
              <a:rPr lang="en-US" sz="2000" dirty="0"/>
              <a:t>Queries may have ASC or DSC in the query</a:t>
            </a:r>
          </a:p>
          <a:p>
            <a:r>
              <a:rPr lang="en-US" sz="2400" dirty="0"/>
              <a:t>One option:</a:t>
            </a:r>
          </a:p>
          <a:p>
            <a:pPr lvl="1"/>
            <a:r>
              <a:rPr lang="en-US" sz="2000" dirty="0"/>
              <a:t>Read the lowest level of the index</a:t>
            </a:r>
          </a:p>
          <a:p>
            <a:pPr lvl="2"/>
            <a:r>
              <a:rPr lang="en-US" sz="1700" dirty="0"/>
              <a:t>May be enough in many cases</a:t>
            </a:r>
          </a:p>
          <a:p>
            <a:pPr lvl="1"/>
            <a:r>
              <a:rPr lang="en-US" sz="2000" dirty="0"/>
              <a:t>But if relation not sorted, this leads to too many random accesses</a:t>
            </a:r>
          </a:p>
          <a:p>
            <a:r>
              <a:rPr lang="en-US" sz="2400" dirty="0"/>
              <a:t>If relation small enough…</a:t>
            </a:r>
          </a:p>
          <a:p>
            <a:pPr lvl="1"/>
            <a:r>
              <a:rPr lang="en-US" sz="2000" dirty="0"/>
              <a:t>Read in memory, use quick sort (</a:t>
            </a:r>
            <a:r>
              <a:rPr lang="en-US" sz="2000" dirty="0" err="1"/>
              <a:t>qsort</a:t>
            </a:r>
            <a:r>
              <a:rPr lang="en-US" sz="2000" dirty="0"/>
              <a:t>() in C)</a:t>
            </a:r>
          </a:p>
          <a:p>
            <a:r>
              <a:rPr lang="en-US" sz="2400" dirty="0"/>
              <a:t>What if relation too large to fit in memory 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External sort-merge</a:t>
            </a:r>
          </a:p>
        </p:txBody>
      </p:sp>
    </p:spTree>
    <p:extLst>
      <p:ext uri="{BB962C8B-B14F-4D97-AF65-F5344CB8AC3E}">
        <p14:creationId xmlns:p14="http://schemas.microsoft.com/office/powerpoint/2010/main" val="1854325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External sort-merge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Divide and Conquer !!</a:t>
            </a:r>
          </a:p>
          <a:p>
            <a:pPr lvl="2"/>
            <a:endParaRPr lang="en-US" sz="1700" dirty="0"/>
          </a:p>
          <a:p>
            <a:r>
              <a:rPr lang="en-US" sz="2400" dirty="0"/>
              <a:t>Let </a:t>
            </a:r>
            <a:r>
              <a:rPr lang="en-US" sz="2400" i="1" dirty="0"/>
              <a:t>M </a:t>
            </a:r>
            <a:r>
              <a:rPr lang="en-US" sz="2400" dirty="0"/>
              <a:t>denote the memory size (in blocks)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1:</a:t>
            </a:r>
          </a:p>
          <a:p>
            <a:pPr lvl="1"/>
            <a:r>
              <a:rPr lang="en-US" sz="2000" dirty="0"/>
              <a:t>Read first M blocks of relation, sort, and write it to disk</a:t>
            </a:r>
          </a:p>
          <a:p>
            <a:pPr lvl="1"/>
            <a:r>
              <a:rPr lang="en-US" sz="2000" dirty="0"/>
              <a:t>Read the next M blocks, sort, and write to disk …</a:t>
            </a:r>
          </a:p>
          <a:p>
            <a:pPr lvl="1"/>
            <a:r>
              <a:rPr lang="en-US" sz="2000" dirty="0"/>
              <a:t>Say we have to do this “N” times</a:t>
            </a:r>
          </a:p>
          <a:p>
            <a:pPr lvl="1"/>
            <a:r>
              <a:rPr lang="en-US" sz="2000" dirty="0"/>
              <a:t>Result: </a:t>
            </a:r>
            <a:r>
              <a:rPr lang="en-US" sz="2000" i="1" dirty="0"/>
              <a:t>N </a:t>
            </a:r>
            <a:r>
              <a:rPr lang="en-US" sz="2000" dirty="0"/>
              <a:t>sorted runs of size </a:t>
            </a:r>
            <a:r>
              <a:rPr lang="en-US" sz="2000" i="1" dirty="0"/>
              <a:t>M </a:t>
            </a:r>
            <a:r>
              <a:rPr lang="en-US" sz="2000" dirty="0"/>
              <a:t>blocks each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2:</a:t>
            </a:r>
          </a:p>
          <a:p>
            <a:pPr lvl="1"/>
            <a:r>
              <a:rPr lang="en-US" sz="2000" dirty="0"/>
              <a:t>Merge the </a:t>
            </a:r>
            <a:r>
              <a:rPr lang="en-US" sz="2000" i="1" dirty="0"/>
              <a:t>N </a:t>
            </a:r>
            <a:r>
              <a:rPr lang="en-US" sz="2000" dirty="0"/>
              <a:t>runs (</a:t>
            </a:r>
            <a:r>
              <a:rPr lang="en-US" sz="2000" i="1" dirty="0"/>
              <a:t>N-way merge)</a:t>
            </a:r>
            <a:endParaRPr lang="en-US" sz="2000" dirty="0"/>
          </a:p>
          <a:p>
            <a:pPr lvl="1"/>
            <a:r>
              <a:rPr lang="en-US" sz="2000" dirty="0"/>
              <a:t>Can do it in one shot if </a:t>
            </a:r>
            <a:r>
              <a:rPr lang="en-US" sz="2000" i="1" dirty="0"/>
              <a:t>N &lt; M</a:t>
            </a:r>
          </a:p>
        </p:txBody>
      </p:sp>
    </p:spTree>
    <p:extLst>
      <p:ext uri="{BB962C8B-B14F-4D97-AF65-F5344CB8AC3E}">
        <p14:creationId xmlns:p14="http://schemas.microsoft.com/office/powerpoint/2010/main" val="11819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Database Implementation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Query Processing: Overview, and Cost Measures</a:t>
            </a:r>
          </a:p>
        </p:txBody>
      </p:sp>
    </p:spTree>
    <p:extLst>
      <p:ext uri="{BB962C8B-B14F-4D97-AF65-F5344CB8AC3E}">
        <p14:creationId xmlns:p14="http://schemas.microsoft.com/office/powerpoint/2010/main" val="3629030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External sort-merge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Phase 1:</a:t>
            </a:r>
          </a:p>
          <a:p>
            <a:pPr lvl="1"/>
            <a:r>
              <a:rPr lang="en-US" sz="2000" dirty="0"/>
              <a:t>Create </a:t>
            </a:r>
            <a:r>
              <a:rPr lang="en-US" sz="2000" i="1" dirty="0"/>
              <a:t>sorted runs of size M </a:t>
            </a:r>
            <a:r>
              <a:rPr lang="en-US" sz="2000" dirty="0"/>
              <a:t>each</a:t>
            </a:r>
          </a:p>
          <a:p>
            <a:pPr lvl="1"/>
            <a:r>
              <a:rPr lang="en-US" sz="2000" dirty="0"/>
              <a:t>Result: </a:t>
            </a:r>
            <a:r>
              <a:rPr lang="en-US" sz="2000" i="1" dirty="0"/>
              <a:t>N </a:t>
            </a:r>
            <a:r>
              <a:rPr lang="en-US" sz="2000" dirty="0"/>
              <a:t>sorted runs of size </a:t>
            </a:r>
            <a:r>
              <a:rPr lang="en-US" sz="2000" i="1" dirty="0"/>
              <a:t>M </a:t>
            </a:r>
            <a:r>
              <a:rPr lang="en-US" sz="2000" dirty="0"/>
              <a:t>blocks each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2:</a:t>
            </a:r>
          </a:p>
          <a:p>
            <a:pPr lvl="1"/>
            <a:r>
              <a:rPr lang="en-US" sz="2000" dirty="0"/>
              <a:t>Merge the </a:t>
            </a:r>
            <a:r>
              <a:rPr lang="en-US" sz="2000" i="1" dirty="0"/>
              <a:t>N </a:t>
            </a:r>
            <a:r>
              <a:rPr lang="en-US" sz="2000" dirty="0"/>
              <a:t>runs (</a:t>
            </a:r>
            <a:r>
              <a:rPr lang="en-US" sz="2000" i="1" dirty="0"/>
              <a:t>N-way merge)</a:t>
            </a:r>
            <a:endParaRPr lang="en-US" sz="2000" dirty="0"/>
          </a:p>
          <a:p>
            <a:pPr lvl="1"/>
            <a:r>
              <a:rPr lang="en-US" sz="2000" dirty="0"/>
              <a:t>Can do it in one shot if </a:t>
            </a:r>
            <a:r>
              <a:rPr lang="en-US" sz="2000" i="1" dirty="0"/>
              <a:t>N &lt; M</a:t>
            </a:r>
          </a:p>
          <a:p>
            <a:endParaRPr lang="en-US" sz="2400" i="1" dirty="0"/>
          </a:p>
          <a:p>
            <a:r>
              <a:rPr lang="en-US" sz="2400" dirty="0"/>
              <a:t>What if </a:t>
            </a:r>
            <a:r>
              <a:rPr lang="en-US" sz="2400" i="1" dirty="0"/>
              <a:t>N &gt; M ?</a:t>
            </a:r>
          </a:p>
          <a:p>
            <a:pPr lvl="1"/>
            <a:r>
              <a:rPr lang="en-US" sz="2000" dirty="0"/>
              <a:t>Do it recursively </a:t>
            </a:r>
          </a:p>
          <a:p>
            <a:pPr lvl="1"/>
            <a:r>
              <a:rPr lang="en-US" sz="2000" dirty="0"/>
              <a:t>Not expected to happen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M = </a:t>
            </a:r>
            <a:r>
              <a:rPr lang="en-US" sz="2000" dirty="0"/>
              <a:t>1000 blocks = 4MB  (assuming blocks of 4KB each)</a:t>
            </a:r>
          </a:p>
          <a:p>
            <a:pPr lvl="2"/>
            <a:r>
              <a:rPr lang="en-US" sz="1800" dirty="0"/>
              <a:t>Can sort: 4000MB = 4GB of data </a:t>
            </a:r>
          </a:p>
        </p:txBody>
      </p:sp>
    </p:spTree>
    <p:extLst>
      <p:ext uri="{BB962C8B-B14F-4D97-AF65-F5344CB8AC3E}">
        <p14:creationId xmlns:p14="http://schemas.microsoft.com/office/powerpoint/2010/main" val="3814425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022"/>
            <a:ext cx="7812088" cy="457200"/>
          </a:xfrm>
        </p:spPr>
        <p:txBody>
          <a:bodyPr/>
          <a:lstStyle/>
          <a:p>
            <a:r>
              <a:rPr lang="en-US" sz="2800"/>
              <a:t>Example: External Sorting Using Sort-Merge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/>
          <a:srcRect l="16736" t="2557" r="18828" b="3021"/>
          <a:stretch>
            <a:fillRect/>
          </a:stretch>
        </p:blipFill>
        <p:spPr bwMode="auto">
          <a:xfrm>
            <a:off x="1752600" y="920750"/>
            <a:ext cx="5070475" cy="55721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9224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Merge Sort (Cont.)</a:t>
            </a:r>
          </a:p>
        </p:txBody>
      </p:sp>
      <p:sp>
        <p:nvSpPr>
          <p:cNvPr id="394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Cost analysis:</a:t>
            </a:r>
          </a:p>
          <a:p>
            <a:pPr lvl="1"/>
            <a:r>
              <a:rPr lang="en-US" sz="2000" dirty="0"/>
              <a:t>Total number of merge passes required: </a:t>
            </a:r>
            <a:r>
              <a:rPr lang="en-US" sz="2000" dirty="0" err="1">
                <a:sym typeface="Symbol" charset="2"/>
              </a:rPr>
              <a:t>log</a:t>
            </a:r>
            <a:r>
              <a:rPr lang="en-US" sz="2000" i="1" baseline="-25000" dirty="0" err="1">
                <a:sym typeface="Symbol" charset="2"/>
              </a:rPr>
              <a:t>M</a:t>
            </a:r>
            <a:r>
              <a:rPr lang="en-US" sz="2000" baseline="-25000" dirty="0">
                <a:sym typeface="Symbol" charset="2"/>
              </a:rPr>
              <a:t>–1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b</a:t>
            </a:r>
            <a:r>
              <a:rPr lang="en-US" sz="2000" i="1" baseline="-25000" dirty="0">
                <a:sym typeface="Symbol" charset="2"/>
              </a:rPr>
              <a:t>r</a:t>
            </a:r>
            <a:r>
              <a:rPr lang="en-US" sz="2000" i="1" dirty="0">
                <a:sym typeface="Symbol" charset="2"/>
              </a:rPr>
              <a:t>/M)</a:t>
            </a:r>
            <a:r>
              <a:rPr lang="en-US" sz="2000" dirty="0">
                <a:sym typeface="Symbol" charset="2"/>
              </a:rPr>
              <a:t>.</a:t>
            </a:r>
          </a:p>
          <a:p>
            <a:pPr lvl="1"/>
            <a:r>
              <a:rPr lang="en-US" sz="2000" dirty="0"/>
              <a:t>Disk accesses for initial run creation as well as in each pass is 2</a:t>
            </a:r>
            <a:r>
              <a:rPr lang="en-US" sz="2000" i="1" dirty="0"/>
              <a:t>b</a:t>
            </a:r>
            <a:r>
              <a:rPr lang="en-US" sz="2000" i="1" baseline="-25000" dirty="0"/>
              <a:t>r</a:t>
            </a:r>
            <a:endParaRPr lang="en-US" sz="2000" dirty="0"/>
          </a:p>
          <a:p>
            <a:pPr lvl="2"/>
            <a:r>
              <a:rPr lang="en-US" sz="1800" dirty="0"/>
              <a:t>for final pass, we don’t count write cost </a:t>
            </a:r>
          </a:p>
          <a:p>
            <a:pPr lvl="3"/>
            <a:r>
              <a:rPr lang="en-US" sz="1800" dirty="0"/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Wingdings 2" charset="2"/>
              <a:buNone/>
            </a:pPr>
            <a:r>
              <a:rPr lang="en-US" sz="2000" dirty="0"/>
              <a:t>Thus total number of disk accesses for external sorting:</a:t>
            </a:r>
          </a:p>
          <a:p>
            <a:pPr lvl="1">
              <a:buFont typeface="Wingdings 2" charset="2"/>
              <a:buNone/>
            </a:pPr>
            <a:r>
              <a:rPr lang="en-US" sz="2000" dirty="0"/>
              <a:t>	</a:t>
            </a:r>
            <a:r>
              <a:rPr lang="en-US" sz="1800" dirty="0"/>
              <a:t>	</a:t>
            </a:r>
            <a:r>
              <a:rPr lang="en-US" sz="1800" i="1" dirty="0" err="1"/>
              <a:t>b</a:t>
            </a:r>
            <a:r>
              <a:rPr lang="en-US" sz="1800" i="1" baseline="-25000" dirty="0" err="1"/>
              <a:t>r</a:t>
            </a:r>
            <a:r>
              <a:rPr lang="en-US" sz="1800" i="1" baseline="-25000" dirty="0"/>
              <a:t> </a:t>
            </a:r>
            <a:r>
              <a:rPr lang="en-US" sz="1800" i="1" dirty="0"/>
              <a:t>( 2 </a:t>
            </a:r>
            <a:r>
              <a:rPr lang="en-US" sz="1800" dirty="0">
                <a:sym typeface="Symbol" charset="2"/>
              </a:rPr>
              <a:t></a:t>
            </a:r>
            <a:r>
              <a:rPr lang="en-US" sz="1800" dirty="0" err="1">
                <a:sym typeface="Symbol" charset="2"/>
              </a:rPr>
              <a:t>log</a:t>
            </a:r>
            <a:r>
              <a:rPr lang="en-US" sz="1800" i="1" baseline="-25000" dirty="0" err="1">
                <a:sym typeface="Symbol" charset="2"/>
              </a:rPr>
              <a:t>M</a:t>
            </a:r>
            <a:r>
              <a:rPr lang="en-US" sz="1800" baseline="-25000" dirty="0">
                <a:sym typeface="Symbol" charset="2"/>
              </a:rPr>
              <a:t>–1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i="1" baseline="-25000" dirty="0">
                <a:sym typeface="Symbol" charset="2"/>
              </a:rPr>
              <a:t>r </a:t>
            </a:r>
            <a:r>
              <a:rPr lang="en-US" sz="1800" i="1" dirty="0">
                <a:sym typeface="Symbol" charset="2"/>
              </a:rPr>
              <a:t>/ M)</a:t>
            </a:r>
            <a:r>
              <a:rPr lang="en-US" sz="1800" dirty="0">
                <a:sym typeface="Symbol" charset="2"/>
              </a:rPr>
              <a:t> + 1)</a:t>
            </a:r>
          </a:p>
          <a:p>
            <a:pPr lvl="1">
              <a:buFont typeface="Wingdings 2" charset="2"/>
              <a:buNone/>
            </a:pPr>
            <a:endParaRPr lang="en-US" sz="1800" dirty="0">
              <a:sym typeface="Symbol" charset="2"/>
            </a:endParaRPr>
          </a:p>
          <a:p>
            <a:r>
              <a:rPr lang="en-US" sz="2200" dirty="0">
                <a:sym typeface="Symbol" charset="2"/>
              </a:rPr>
              <a:t>What about seeks?</a:t>
            </a:r>
          </a:p>
          <a:p>
            <a:pPr lvl="1"/>
            <a:r>
              <a:rPr lang="en-US" sz="1800" dirty="0">
                <a:sym typeface="Symbol" charset="2"/>
              </a:rPr>
              <a:t>More complicated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526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Merge-Join (Sort-merge join)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19351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Pre-condition: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The relations must be sorted by the join attribute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not sorted, can sort first, and then use this algorithms</a:t>
            </a:r>
          </a:p>
          <a:p>
            <a:pPr>
              <a:lnSpc>
                <a:spcPct val="120000"/>
              </a:lnSpc>
            </a:pPr>
            <a:r>
              <a:rPr lang="en-US" sz="2100"/>
              <a:t>Called “sort-merge join” sometimes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endParaRPr lang="en-US" sz="2000"/>
          </a:p>
        </p:txBody>
      </p:sp>
      <p:pic>
        <p:nvPicPr>
          <p:cNvPr id="1477636" name="Picture 4"/>
          <p:cNvPicPr>
            <a:picLocks noChangeAspect="1" noChangeArrowheads="1"/>
          </p:cNvPicPr>
          <p:nvPr/>
        </p:nvPicPr>
        <p:blipFill>
          <a:blip r:embed="rId2"/>
          <a:srcRect l="12807" t="4520" r="14500" b="4018"/>
          <a:stretch>
            <a:fillRect/>
          </a:stretch>
        </p:blipFill>
        <p:spPr bwMode="auto">
          <a:xfrm>
            <a:off x="5284788" y="3533775"/>
            <a:ext cx="3186112" cy="3006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477637" name="Text Box 5"/>
          <p:cNvSpPr txBox="1">
            <a:spLocks noChangeArrowheads="1"/>
          </p:cNvSpPr>
          <p:nvPr/>
        </p:nvSpPr>
        <p:spPr bwMode="auto">
          <a:xfrm>
            <a:off x="842963" y="3455988"/>
            <a:ext cx="2655887" cy="100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r,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where r.a1 = s.a1</a:t>
            </a:r>
          </a:p>
        </p:txBody>
      </p:sp>
      <p:sp>
        <p:nvSpPr>
          <p:cNvPr id="1477638" name="Text Box 6"/>
          <p:cNvSpPr txBox="1">
            <a:spLocks noChangeArrowheads="1"/>
          </p:cNvSpPr>
          <p:nvPr/>
        </p:nvSpPr>
        <p:spPr bwMode="auto">
          <a:xfrm>
            <a:off x="177800" y="4778375"/>
            <a:ext cx="4718050" cy="160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Step: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1. Compare the tuples at pr and ps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2. Move pointers down the list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- Depending on the join condition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3. Repeat </a:t>
            </a:r>
          </a:p>
        </p:txBody>
      </p:sp>
    </p:spTree>
    <p:extLst>
      <p:ext uri="{BB962C8B-B14F-4D97-AF65-F5344CB8AC3E}">
        <p14:creationId xmlns:p14="http://schemas.microsoft.com/office/powerpoint/2010/main" val="31616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637" grpId="0"/>
      <p:bldP spid="14776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Merge-Join (Sort-merge join)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8910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/>
              <a:t>Cost: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the relations sorted, then just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b</a:t>
            </a:r>
            <a:r>
              <a:rPr lang="en-US" sz="1800" baseline="-25000"/>
              <a:t>r</a:t>
            </a:r>
            <a:r>
              <a:rPr lang="en-US" sz="1800"/>
              <a:t> + b</a:t>
            </a:r>
            <a:r>
              <a:rPr lang="en-US" sz="1800" baseline="-25000"/>
              <a:t>s</a:t>
            </a:r>
            <a:r>
              <a:rPr lang="en-US" sz="1800"/>
              <a:t> block transfers, some seeks depending on memory size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What if not sorted ?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Then sort the relations first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In many cases, still very good performance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Typically comparable to hash join</a:t>
            </a:r>
          </a:p>
          <a:p>
            <a:pPr>
              <a:lnSpc>
                <a:spcPct val="120000"/>
              </a:lnSpc>
            </a:pPr>
            <a:r>
              <a:rPr lang="en-US" sz="2100"/>
              <a:t>Observation: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The final join result will also be sorted on </a:t>
            </a:r>
            <a:r>
              <a:rPr lang="en-US" sz="2000" i="1"/>
              <a:t>a1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This might make further operations easier to do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E.g. duplicate elimination</a:t>
            </a:r>
          </a:p>
        </p:txBody>
      </p:sp>
    </p:spTree>
    <p:extLst>
      <p:ext uri="{BB962C8B-B14F-4D97-AF65-F5344CB8AC3E}">
        <p14:creationId xmlns:p14="http://schemas.microsoft.com/office/powerpoint/2010/main" val="27340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Joins: Summary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Block Nested-loops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Can always be applied irrespective of the join condition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Index Nested-loops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Only applies if an appropriate index exists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Hash joins – only for </a:t>
            </a:r>
            <a:r>
              <a:rPr lang="en-US" sz="2000" dirty="0" err="1"/>
              <a:t>equi</a:t>
            </a:r>
            <a:r>
              <a:rPr lang="en-US" sz="2000" dirty="0"/>
              <a:t>-joins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Join algorithm of choice when the relations are large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Hybrid hash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An optimization on hash join that is always implemented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Sort-merge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Very commonly used – especially since relations are typically sorted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Sorted results commonly desired at the output</a:t>
            </a:r>
          </a:p>
          <a:p>
            <a:pPr lvl="2">
              <a:lnSpc>
                <a:spcPct val="120000"/>
              </a:lnSpc>
            </a:pPr>
            <a:r>
              <a:rPr lang="en-US" sz="1500" dirty="0"/>
              <a:t>To answer group by queries, for duplicate elimination, because of ASC/DSC </a:t>
            </a:r>
          </a:p>
        </p:txBody>
      </p:sp>
    </p:spTree>
    <p:extLst>
      <p:ext uri="{BB962C8B-B14F-4D97-AF65-F5344CB8AC3E}">
        <p14:creationId xmlns:p14="http://schemas.microsoft.com/office/powerpoint/2010/main" val="27561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Duplicate Elimination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100" i="1"/>
              <a:t>select distinct a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100" i="1"/>
              <a:t>from R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100" i="1"/>
          </a:p>
          <a:p>
            <a:pPr>
              <a:lnSpc>
                <a:spcPct val="80000"/>
              </a:lnSpc>
            </a:pPr>
            <a:r>
              <a:rPr lang="en-US" sz="2100"/>
              <a:t>Best done using sorting – Can also be done using hashing</a:t>
            </a:r>
          </a:p>
          <a:p>
            <a:r>
              <a:rPr lang="en-US" sz="2200"/>
              <a:t>Steps:	</a:t>
            </a:r>
          </a:p>
          <a:p>
            <a:pPr lvl="1"/>
            <a:r>
              <a:rPr lang="en-US" sz="2000"/>
              <a:t>Sort the relation </a:t>
            </a:r>
            <a:r>
              <a:rPr lang="en-US" sz="2000" i="1"/>
              <a:t>R</a:t>
            </a:r>
          </a:p>
          <a:p>
            <a:pPr lvl="1"/>
            <a:r>
              <a:rPr lang="en-US" sz="2000"/>
              <a:t>Read tuples of </a:t>
            </a:r>
            <a:r>
              <a:rPr lang="en-US" sz="2000" i="1"/>
              <a:t>R </a:t>
            </a:r>
            <a:r>
              <a:rPr lang="en-US" sz="2000"/>
              <a:t>in sorted order</a:t>
            </a:r>
          </a:p>
          <a:p>
            <a:pPr lvl="1"/>
            <a:r>
              <a:rPr lang="en-US" sz="2000"/>
              <a:t>prev = null;</a:t>
            </a:r>
          </a:p>
          <a:p>
            <a:pPr lvl="1"/>
            <a:r>
              <a:rPr lang="en-US" sz="2000"/>
              <a:t>for each tuple </a:t>
            </a:r>
            <a:r>
              <a:rPr lang="en-US" sz="2000" i="1"/>
              <a:t>r </a:t>
            </a:r>
            <a:r>
              <a:rPr lang="en-US" sz="2000"/>
              <a:t>in </a:t>
            </a:r>
            <a:r>
              <a:rPr lang="en-US" sz="2000" i="1"/>
              <a:t>R (sorted)</a:t>
            </a:r>
          </a:p>
          <a:p>
            <a:pPr lvl="2"/>
            <a:r>
              <a:rPr lang="en-US" sz="1900"/>
              <a:t>if </a:t>
            </a:r>
            <a:r>
              <a:rPr lang="en-US" sz="1900" i="1"/>
              <a:t>r != prev </a:t>
            </a:r>
            <a:r>
              <a:rPr lang="en-US" sz="1900"/>
              <a:t>then</a:t>
            </a:r>
          </a:p>
          <a:p>
            <a:pPr lvl="3"/>
            <a:r>
              <a:rPr lang="en-US" sz="1600"/>
              <a:t>Output   </a:t>
            </a:r>
            <a:r>
              <a:rPr lang="en-US" sz="1600" i="1"/>
              <a:t>r</a:t>
            </a:r>
          </a:p>
          <a:p>
            <a:pPr lvl="3"/>
            <a:r>
              <a:rPr lang="en-US" sz="1600" i="1"/>
              <a:t>prev  =  r</a:t>
            </a:r>
          </a:p>
          <a:p>
            <a:pPr lvl="2"/>
            <a:r>
              <a:rPr lang="en-US" sz="1900"/>
              <a:t>else</a:t>
            </a:r>
          </a:p>
          <a:p>
            <a:pPr lvl="3"/>
            <a:r>
              <a:rPr lang="en-US" sz="1600"/>
              <a:t>Skip </a:t>
            </a:r>
            <a:r>
              <a:rPr lang="en-US" sz="1600" i="1"/>
              <a:t>r</a:t>
            </a:r>
            <a:endParaRPr lang="en-US" sz="1600"/>
          </a:p>
          <a:p>
            <a:pPr>
              <a:buFont typeface="Wingdings" charset="2"/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37025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union (select * from S) ;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intersect (select * from S)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union all (select * from S) ;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intersect all (select * from S)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 dirty="0"/>
          </a:p>
          <a:p>
            <a:pPr>
              <a:lnSpc>
                <a:spcPct val="80000"/>
              </a:lnSpc>
            </a:pPr>
            <a:r>
              <a:rPr lang="en-US" sz="2500" dirty="0">
                <a:solidFill>
                  <a:srgbClr val="FF0000"/>
                </a:solidFill>
              </a:rPr>
              <a:t>Remember the rules about duplicates</a:t>
            </a:r>
          </a:p>
          <a:p>
            <a:r>
              <a:rPr lang="en-US" sz="2500" dirty="0"/>
              <a:t>“union all”: just append the </a:t>
            </a:r>
            <a:r>
              <a:rPr lang="en-US" sz="2500" dirty="0" err="1"/>
              <a:t>tuples</a:t>
            </a:r>
            <a:r>
              <a:rPr lang="en-US" sz="2500" dirty="0"/>
              <a:t> of </a:t>
            </a:r>
            <a:r>
              <a:rPr lang="en-US" sz="2500" i="1" dirty="0"/>
              <a:t>R and S</a:t>
            </a:r>
          </a:p>
          <a:p>
            <a:r>
              <a:rPr lang="en-US" sz="2500" i="1" dirty="0"/>
              <a:t>“</a:t>
            </a:r>
            <a:r>
              <a:rPr lang="en-US" sz="2500" dirty="0"/>
              <a:t>union”: append the </a:t>
            </a:r>
            <a:r>
              <a:rPr lang="en-US" sz="2500" dirty="0" err="1"/>
              <a:t>tuples</a:t>
            </a:r>
            <a:r>
              <a:rPr lang="en-US" sz="2500" dirty="0"/>
              <a:t> of </a:t>
            </a:r>
            <a:r>
              <a:rPr lang="en-US" sz="2500" i="1" dirty="0"/>
              <a:t>R and S, and do duplicate elimination</a:t>
            </a:r>
          </a:p>
          <a:p>
            <a:r>
              <a:rPr lang="en-US" sz="2500" i="1" dirty="0"/>
              <a:t>“intersection”</a:t>
            </a:r>
            <a:r>
              <a:rPr lang="en-US" sz="2500" dirty="0"/>
              <a:t>: similar to joins</a:t>
            </a:r>
          </a:p>
          <a:p>
            <a:pPr lvl="1"/>
            <a:r>
              <a:rPr lang="en-US" sz="2100" dirty="0"/>
              <a:t>Find </a:t>
            </a:r>
            <a:r>
              <a:rPr lang="en-US" sz="2100" dirty="0" err="1"/>
              <a:t>tuples</a:t>
            </a:r>
            <a:r>
              <a:rPr lang="en-US" sz="2100" dirty="0"/>
              <a:t> of R and S that are identical on all attributes</a:t>
            </a:r>
          </a:p>
          <a:p>
            <a:pPr lvl="1"/>
            <a:r>
              <a:rPr lang="en-US" sz="2100" dirty="0"/>
              <a:t>Can use </a:t>
            </a:r>
            <a:r>
              <a:rPr lang="en-US" sz="2100" i="1" dirty="0"/>
              <a:t>hash-based or sort-based algorithm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015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r>
              <a:rPr lang="en-US" sz="2500" dirty="0"/>
              <a:t>Say: R FULL OUTER JOIN S, on </a:t>
            </a:r>
            <a:r>
              <a:rPr lang="en-US" sz="2500" dirty="0" err="1"/>
              <a:t>R.a</a:t>
            </a:r>
            <a:r>
              <a:rPr lang="en-US" sz="2500" dirty="0"/>
              <a:t> = </a:t>
            </a:r>
            <a:r>
              <a:rPr lang="en-US" sz="2500" dirty="0" err="1"/>
              <a:t>S.a</a:t>
            </a:r>
            <a:endParaRPr lang="en-US" sz="2500" dirty="0"/>
          </a:p>
          <a:p>
            <a:r>
              <a:rPr lang="en-US" sz="2500" dirty="0"/>
              <a:t>Need to keep track of which tuples of R “do not match” any tuples from S, and vice versa</a:t>
            </a:r>
          </a:p>
          <a:p>
            <a:pPr lvl="2"/>
            <a:endParaRPr lang="en-US" sz="1800" dirty="0"/>
          </a:p>
          <a:p>
            <a:r>
              <a:rPr lang="en-US" sz="2500" dirty="0"/>
              <a:t>Hash-based, with a hash index on S:</a:t>
            </a:r>
          </a:p>
          <a:p>
            <a:pPr lvl="1"/>
            <a:r>
              <a:rPr lang="en-US" sz="2100" dirty="0"/>
              <a:t>For a tuple r in R, if the probe returns NULL, output r padded with NULLs</a:t>
            </a:r>
          </a:p>
          <a:p>
            <a:pPr lvl="1"/>
            <a:r>
              <a:rPr lang="en-US" sz="2100" dirty="0"/>
              <a:t>For each tuple </a:t>
            </a:r>
            <a:r>
              <a:rPr lang="en-US" sz="2100" i="1" dirty="0"/>
              <a:t>s</a:t>
            </a:r>
            <a:r>
              <a:rPr lang="en-US" sz="2100" dirty="0"/>
              <a:t> in </a:t>
            </a:r>
            <a:r>
              <a:rPr lang="en-US" sz="2100" i="1" dirty="0"/>
              <a:t>S</a:t>
            </a:r>
            <a:r>
              <a:rPr lang="en-US" sz="2100" dirty="0"/>
              <a:t>, maintain a Boolean variable (in the hash table) to track whether </a:t>
            </a:r>
            <a:r>
              <a:rPr lang="en-US" sz="2100" i="1" dirty="0"/>
              <a:t>s</a:t>
            </a:r>
            <a:r>
              <a:rPr lang="en-US" sz="2100" dirty="0"/>
              <a:t> was returned for any probes</a:t>
            </a:r>
          </a:p>
          <a:p>
            <a:pPr lvl="1"/>
            <a:r>
              <a:rPr lang="en-US" sz="2100" dirty="0"/>
              <a:t>At the end, go through the hash table, and look for </a:t>
            </a:r>
            <a:r>
              <a:rPr lang="en-US" sz="2100" i="1" dirty="0"/>
              <a:t>S </a:t>
            </a:r>
            <a:r>
              <a:rPr lang="en-US" sz="2100" dirty="0"/>
              <a:t>tuples that did not match anything</a:t>
            </a:r>
          </a:p>
          <a:p>
            <a:pPr lvl="3"/>
            <a:endParaRPr lang="en-US" sz="1500" dirty="0"/>
          </a:p>
          <a:p>
            <a:r>
              <a:rPr lang="en-US" sz="2500" dirty="0"/>
              <a:t>Merge join can also be adapted in a similar way</a:t>
            </a:r>
          </a:p>
        </p:txBody>
      </p:sp>
    </p:spTree>
    <p:extLst>
      <p:ext uri="{BB962C8B-B14F-4D97-AF65-F5344CB8AC3E}">
        <p14:creationId xmlns:p14="http://schemas.microsoft.com/office/powerpoint/2010/main" val="2336808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24218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12.1, 12.2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Main steps in Query Processing</a:t>
            </a:r>
          </a:p>
          <a:p>
            <a:pPr lvl="1"/>
            <a:r>
              <a:rPr lang="en-US" dirty="0">
                <a:latin typeface="Calibri" charset="0"/>
              </a:rPr>
              <a:t>How to measure the ”cost” of an operation so we can compare alternatives?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Overview and Cost Measures</a:t>
            </a:r>
          </a:p>
        </p:txBody>
      </p:sp>
    </p:spTree>
    <p:extLst>
      <p:ext uri="{BB962C8B-B14F-4D97-AF65-F5344CB8AC3E}">
        <p14:creationId xmlns:p14="http://schemas.microsoft.com/office/powerpoint/2010/main" val="552618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12.7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How to put it all together in a query plan</a:t>
            </a:r>
          </a:p>
          <a:p>
            <a:pPr lvl="1"/>
            <a:r>
              <a:rPr lang="en-US" dirty="0">
                <a:latin typeface="Calibri" charset="0"/>
              </a:rPr>
              <a:t>Pipelining vs Materialization</a:t>
            </a:r>
          </a:p>
          <a:p>
            <a:pPr lvl="1"/>
            <a:r>
              <a:rPr lang="en-US" dirty="0">
                <a:latin typeface="Calibri" charset="0"/>
              </a:rPr>
              <a:t>Iterator Interface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91151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Evaluation of Expressions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556625" cy="2057400"/>
          </a:xfrm>
        </p:spPr>
        <p:txBody>
          <a:bodyPr/>
          <a:lstStyle/>
          <a:p>
            <a:r>
              <a:rPr lang="en-US" sz="2900"/>
              <a:t>Two options:</a:t>
            </a:r>
          </a:p>
          <a:p>
            <a:pPr lvl="1"/>
            <a:r>
              <a:rPr lang="en-US" sz="2700"/>
              <a:t>Materialization</a:t>
            </a:r>
          </a:p>
          <a:p>
            <a:pPr lvl="1"/>
            <a:r>
              <a:rPr lang="en-US" sz="2700"/>
              <a:t>Pipelining</a:t>
            </a:r>
          </a:p>
        </p:txBody>
      </p:sp>
      <p:pic>
        <p:nvPicPr>
          <p:cNvPr id="1480708" name="Picture 4"/>
          <p:cNvPicPr>
            <a:picLocks noChangeAspect="1" noChangeArrowheads="1"/>
          </p:cNvPicPr>
          <p:nvPr/>
        </p:nvPicPr>
        <p:blipFill>
          <a:blip r:embed="rId2"/>
          <a:srcRect l="421" t="8969" r="630" b="9810"/>
          <a:stretch>
            <a:fillRect/>
          </a:stretch>
        </p:blipFill>
        <p:spPr bwMode="auto">
          <a:xfrm>
            <a:off x="3463925" y="1357313"/>
            <a:ext cx="4300538" cy="2647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480714" name="Text Box 10"/>
          <p:cNvSpPr txBox="1">
            <a:spLocks noChangeArrowheads="1"/>
          </p:cNvSpPr>
          <p:nvPr/>
        </p:nvSpPr>
        <p:spPr bwMode="auto">
          <a:xfrm>
            <a:off x="0" y="1755775"/>
            <a:ext cx="2946400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 customer-name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account a, customer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where a.SSN = c.SSN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a.balance &lt; 2500</a:t>
            </a:r>
          </a:p>
        </p:txBody>
      </p:sp>
    </p:spTree>
    <p:extLst>
      <p:ext uri="{BB962C8B-B14F-4D97-AF65-F5344CB8AC3E}">
        <p14:creationId xmlns:p14="http://schemas.microsoft.com/office/powerpoint/2010/main" val="2928997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Evaluation of Expressions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Materialization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Evaluate each expression separately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Store its result on disk in </a:t>
            </a:r>
            <a:r>
              <a:rPr lang="en-US" i="1" dirty="0"/>
              <a:t>temporary relations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Read it for next operation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Pipelining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Evaluate multiple operators simultaneously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Skip the step of going to disk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Usually faster, but requires more memory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Also not always possible..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 Sort-Merge Join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Harder to reason about</a:t>
            </a:r>
          </a:p>
        </p:txBody>
      </p:sp>
    </p:spTree>
    <p:extLst>
      <p:ext uri="{BB962C8B-B14F-4D97-AF65-F5344CB8AC3E}">
        <p14:creationId xmlns:p14="http://schemas.microsoft.com/office/powerpoint/2010/main" val="751500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r>
              <a:rPr lang="en-US" sz="2400" dirty="0"/>
              <a:t>Materialized evaluation is always applicable</a:t>
            </a:r>
          </a:p>
          <a:p>
            <a:r>
              <a:rPr lang="en-US" sz="2400" dirty="0"/>
              <a:t>Cost of writing results to disk and reading them back can be quite high</a:t>
            </a:r>
          </a:p>
          <a:p>
            <a:pPr lvl="1"/>
            <a:r>
              <a:rPr lang="en-US" sz="2000" dirty="0"/>
              <a:t>Our cost formulas for operations ignore cost of writing results to disk, so</a:t>
            </a:r>
          </a:p>
          <a:p>
            <a:pPr lvl="2"/>
            <a:r>
              <a:rPr lang="en-US" sz="1800" dirty="0"/>
              <a:t>Overall cost  =  Sum of costs of individual operations + </a:t>
            </a:r>
            <a:br>
              <a:rPr lang="en-US" sz="1800" dirty="0"/>
            </a:br>
            <a:r>
              <a:rPr lang="en-US" sz="1800" dirty="0"/>
              <a:t>                         cost of writing intermediate results to disk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Double buffering</a:t>
            </a:r>
            <a:r>
              <a:rPr lang="en-US" sz="2400" dirty="0"/>
              <a:t>: use two output buffers for each operation, when one is full write it to disk, while the other is getting filled</a:t>
            </a:r>
          </a:p>
          <a:p>
            <a:pPr lvl="1"/>
            <a:r>
              <a:rPr lang="en-US" sz="2000" dirty="0"/>
              <a:t>Allows overlap of disk writes with computation and reduces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71236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61729" y="1431495"/>
            <a:ext cx="8349438" cy="5232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Evaluate several operations simultaneously, passing the results of one operation on to the next.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E.g., in previous expression tree, don’t store result of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instead, pass </a:t>
            </a:r>
            <a:r>
              <a:rPr lang="en-US" sz="1800" dirty="0" err="1"/>
              <a:t>tuples</a:t>
            </a:r>
            <a:r>
              <a:rPr lang="en-US" sz="1800" dirty="0"/>
              <a:t> directly to the join..  Similarly, don’t store result of join, pass </a:t>
            </a:r>
            <a:r>
              <a:rPr lang="en-US" sz="1800" dirty="0" err="1"/>
              <a:t>tuples</a:t>
            </a:r>
            <a:r>
              <a:rPr lang="en-US" sz="1800" dirty="0"/>
              <a:t> directly to projection.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Much cheaper: no need to store a temporary relation to disk.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Requires higher amount of memory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All operations are executing at the same time (say as processes)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Somewhat limited applicability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 “blocking” operation: An operation that has to consume entire input before it starts producing output tuples</a:t>
            </a:r>
          </a:p>
          <a:p>
            <a:pPr>
              <a:spcAft>
                <a:spcPts val="600"/>
              </a:spcAft>
              <a:buNone/>
            </a:pPr>
            <a:endParaRPr lang="en-US" sz="2000" dirty="0"/>
          </a:p>
        </p:txBody>
      </p:sp>
      <p:graphicFrame>
        <p:nvGraphicFramePr>
          <p:cNvPr id="355332" name="Object 2052"/>
          <p:cNvGraphicFramePr>
            <a:graphicFrameLocks noChangeAspect="1"/>
          </p:cNvGraphicFramePr>
          <p:nvPr/>
        </p:nvGraphicFramePr>
        <p:xfrm>
          <a:off x="2837393" y="2686579"/>
          <a:ext cx="2946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990600" progId="Equation.3">
                  <p:embed/>
                </p:oleObj>
              </mc:Choice>
              <mc:Fallback>
                <p:oleObj name="Equation" r:id="rId2" imgW="7315200" imgH="990600" progId="Equation.3">
                  <p:embed/>
                  <p:pic>
                    <p:nvPicPr>
                      <p:cNvPr id="35533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393" y="2686579"/>
                        <a:ext cx="29464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528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61729" y="1431495"/>
            <a:ext cx="8349438" cy="5232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Need operators that generate output </a:t>
            </a:r>
            <a:r>
              <a:rPr lang="en-US" sz="2400" dirty="0" err="1"/>
              <a:t>tuples while receiving tuples from their inputs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Selection: Usually yes.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Sort: NO. The sort operation is blocking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Sort-merge join: The final (merge) phase can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Hash join: The partitioning phase is blocking; the second phase can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Aggregates: Typically no. Need to wait for the entire input before producing output </a:t>
            </a:r>
          </a:p>
          <a:p>
            <a:pPr lvl="2">
              <a:spcAft>
                <a:spcPts val="600"/>
              </a:spcAft>
            </a:pPr>
            <a:r>
              <a:rPr lang="en-US" sz="2000" dirty="0" err="1"/>
              <a:t>However, there are tricks you can play here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Duplicate elimination: Since it requires sort, the final merge phase could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Set operations: see duplicate elimination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488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Pipelining: Demand-driven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Iterator Interface</a:t>
            </a:r>
          </a:p>
          <a:p>
            <a:pPr lvl="1"/>
            <a:r>
              <a:rPr lang="en-US" sz="2000"/>
              <a:t>Each operator implements:</a:t>
            </a:r>
          </a:p>
          <a:p>
            <a:pPr lvl="2"/>
            <a:r>
              <a:rPr lang="en-US" sz="1700" i="1"/>
              <a:t>init(): Initialize the state  (sometimes called open())</a:t>
            </a:r>
          </a:p>
          <a:p>
            <a:pPr lvl="2"/>
            <a:r>
              <a:rPr lang="en-US" sz="1700" i="1"/>
              <a:t>get_next(): get the next tuple from the operator</a:t>
            </a:r>
          </a:p>
          <a:p>
            <a:pPr lvl="2"/>
            <a:r>
              <a:rPr lang="en-US" sz="1700" i="1"/>
              <a:t>close(): Finish and clean up</a:t>
            </a:r>
          </a:p>
          <a:p>
            <a:pPr lvl="1"/>
            <a:r>
              <a:rPr lang="en-US" sz="2000"/>
              <a:t>Sequential Scan:</a:t>
            </a:r>
          </a:p>
          <a:p>
            <a:pPr lvl="2"/>
            <a:r>
              <a:rPr lang="en-US" sz="1700" i="1"/>
              <a:t>init():   </a:t>
            </a:r>
            <a:r>
              <a:rPr lang="en-US" sz="1700"/>
              <a:t>open the file</a:t>
            </a:r>
          </a:p>
          <a:p>
            <a:pPr lvl="2"/>
            <a:r>
              <a:rPr lang="en-US" sz="1700" i="1"/>
              <a:t>get_next():   </a:t>
            </a:r>
            <a:r>
              <a:rPr lang="en-US" sz="1700"/>
              <a:t>get the next tuple from file</a:t>
            </a:r>
          </a:p>
          <a:p>
            <a:pPr lvl="2"/>
            <a:r>
              <a:rPr lang="en-US" sz="1700" i="1"/>
              <a:t>close(): </a:t>
            </a:r>
            <a:r>
              <a:rPr lang="en-US" sz="1700"/>
              <a:t>close the file</a:t>
            </a:r>
            <a:endParaRPr lang="en-US" sz="1700" i="1"/>
          </a:p>
          <a:p>
            <a:r>
              <a:rPr lang="en-US" sz="2000"/>
              <a:t>Execute by repeatadly calling </a:t>
            </a:r>
            <a:r>
              <a:rPr lang="en-US" sz="2000" i="1"/>
              <a:t>get_next() </a:t>
            </a:r>
            <a:r>
              <a:rPr lang="en-US" sz="2000"/>
              <a:t>at the root</a:t>
            </a:r>
          </a:p>
          <a:p>
            <a:pPr lvl="1"/>
            <a:r>
              <a:rPr lang="en-US" sz="2000"/>
              <a:t>root calls get_next() on its children, the children call get_next() on their children etc…</a:t>
            </a:r>
          </a:p>
          <a:p>
            <a:r>
              <a:rPr lang="en-US" sz="2000"/>
              <a:t>The operators need to maintain internal state so they know what to do when the parent calls get_next()</a:t>
            </a:r>
          </a:p>
        </p:txBody>
      </p:sp>
    </p:spTree>
    <p:extLst>
      <p:ext uri="{BB962C8B-B14F-4D97-AF65-F5344CB8AC3E}">
        <p14:creationId xmlns:p14="http://schemas.microsoft.com/office/powerpoint/2010/main" val="1356063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Hash-Join Iterator Interface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33"/>
            <a:ext cx="8556625" cy="5164667"/>
          </a:xfrm>
        </p:spPr>
        <p:txBody>
          <a:bodyPr/>
          <a:lstStyle/>
          <a:p>
            <a:r>
              <a:rPr lang="en-US" sz="2400"/>
              <a:t>open():</a:t>
            </a:r>
            <a:endParaRPr lang="en-US" sz="2000"/>
          </a:p>
          <a:p>
            <a:pPr lvl="1"/>
            <a:r>
              <a:rPr lang="en-US" sz="2000"/>
              <a:t>Call open() on the left and the right children</a:t>
            </a:r>
          </a:p>
          <a:p>
            <a:pPr lvl="1"/>
            <a:r>
              <a:rPr lang="en-US" sz="2000"/>
              <a:t>Decide if partitioning is needed (if size of smaller relation &gt; allotted memory)</a:t>
            </a:r>
          </a:p>
          <a:p>
            <a:pPr lvl="1"/>
            <a:r>
              <a:rPr lang="en-US" sz="2000"/>
              <a:t>Create a hash table </a:t>
            </a:r>
          </a:p>
          <a:p>
            <a:r>
              <a:rPr lang="en-US" sz="2400"/>
              <a:t>get_next(): ((( assuming no partitioning needed )))</a:t>
            </a:r>
          </a:p>
          <a:p>
            <a:pPr lvl="1"/>
            <a:r>
              <a:rPr lang="en-US" sz="2000"/>
              <a:t>First call:</a:t>
            </a:r>
            <a:endParaRPr lang="en-US" sz="1700"/>
          </a:p>
          <a:p>
            <a:pPr lvl="2"/>
            <a:r>
              <a:rPr lang="en-US" sz="1700"/>
              <a:t>Get all tuples from the right child one by one (using get_next()), and insert them into the hash table</a:t>
            </a:r>
          </a:p>
          <a:p>
            <a:pPr lvl="2"/>
            <a:r>
              <a:rPr lang="en-US" sz="1700"/>
              <a:t>Read the first tuple from the left child (using get_next())</a:t>
            </a:r>
          </a:p>
          <a:p>
            <a:pPr lvl="1"/>
            <a:r>
              <a:rPr lang="en-US" sz="2000"/>
              <a:t>All calls:</a:t>
            </a:r>
          </a:p>
          <a:p>
            <a:pPr lvl="2"/>
            <a:r>
              <a:rPr lang="en-US" sz="1700"/>
              <a:t>Probe into the hash table using the “current” tuple from the left child</a:t>
            </a:r>
          </a:p>
          <a:p>
            <a:pPr lvl="3"/>
            <a:r>
              <a:rPr lang="en-US" sz="1600"/>
              <a:t>Read a new tuple from left child if needed</a:t>
            </a:r>
          </a:p>
          <a:p>
            <a:pPr lvl="2"/>
            <a:r>
              <a:rPr lang="en-US" sz="1700"/>
              <a:t>Return exactly “one result”</a:t>
            </a:r>
          </a:p>
          <a:p>
            <a:pPr lvl="3"/>
            <a:r>
              <a:rPr lang="en-US" sz="1600"/>
              <a:t>Must keep track if more results need to be returned for that tuple</a:t>
            </a:r>
          </a:p>
        </p:txBody>
      </p:sp>
    </p:spTree>
    <p:extLst>
      <p:ext uri="{BB962C8B-B14F-4D97-AF65-F5344CB8AC3E}">
        <p14:creationId xmlns:p14="http://schemas.microsoft.com/office/powerpoint/2010/main" val="18230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Hash-Join Iterator Interface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33"/>
            <a:ext cx="8556625" cy="5164667"/>
          </a:xfrm>
        </p:spPr>
        <p:txBody>
          <a:bodyPr/>
          <a:lstStyle/>
          <a:p>
            <a:r>
              <a:rPr lang="en-US" sz="2400"/>
              <a:t>close():</a:t>
            </a:r>
            <a:endParaRPr lang="en-US" sz="2000"/>
          </a:p>
          <a:p>
            <a:pPr lvl="1"/>
            <a:r>
              <a:rPr lang="en-US" sz="2000"/>
              <a:t>Call close() on the left and the right children</a:t>
            </a:r>
          </a:p>
          <a:p>
            <a:pPr lvl="1"/>
            <a:r>
              <a:rPr lang="en-US" sz="2000"/>
              <a:t>Delete the hash table, other intermediate state etc…</a:t>
            </a:r>
          </a:p>
          <a:p>
            <a:r>
              <a:rPr lang="en-US" sz="2400"/>
              <a:t>get_next(): (((partitioning needed )))</a:t>
            </a:r>
          </a:p>
          <a:p>
            <a:pPr lvl="1"/>
            <a:r>
              <a:rPr lang="en-US" sz="2000"/>
              <a:t>First call:</a:t>
            </a:r>
            <a:endParaRPr lang="en-US" sz="1700"/>
          </a:p>
          <a:p>
            <a:pPr lvl="2"/>
            <a:r>
              <a:rPr lang="en-US" sz="1700"/>
              <a:t>Get all tuples from both children and create the partitions on disk</a:t>
            </a:r>
          </a:p>
          <a:p>
            <a:pPr lvl="2"/>
            <a:r>
              <a:rPr lang="en-US" sz="1700"/>
              <a:t>Read the first partition for the right child and populate the hash table</a:t>
            </a:r>
          </a:p>
          <a:p>
            <a:pPr lvl="2"/>
            <a:r>
              <a:rPr lang="en-US" sz="1700"/>
              <a:t>Read the first tuple from the left child from appropriate partition</a:t>
            </a:r>
          </a:p>
          <a:p>
            <a:pPr lvl="1"/>
            <a:r>
              <a:rPr lang="en-US" sz="2000"/>
              <a:t>All calls:</a:t>
            </a:r>
            <a:endParaRPr lang="en-US" sz="2400"/>
          </a:p>
          <a:p>
            <a:pPr lvl="2"/>
            <a:r>
              <a:rPr lang="en-US" sz="1700"/>
              <a:t>Once a partition is finished, clear the hash table, read in a new partition from the right child, and re-populate the hash table</a:t>
            </a:r>
          </a:p>
          <a:p>
            <a:pPr lvl="1"/>
            <a:r>
              <a:rPr lang="en-US" sz="2000"/>
              <a:t>Not that much more complicated</a:t>
            </a:r>
            <a:endParaRPr lang="en-US" sz="1700"/>
          </a:p>
          <a:p>
            <a:endParaRPr lang="en-US" sz="2400"/>
          </a:p>
          <a:p>
            <a:r>
              <a:rPr lang="en-US" sz="2000"/>
              <a:t>Take a look at the postgreSQL codebase</a:t>
            </a:r>
          </a:p>
        </p:txBody>
      </p:sp>
    </p:spTree>
    <p:extLst>
      <p:ext uri="{BB962C8B-B14F-4D97-AF65-F5344CB8AC3E}">
        <p14:creationId xmlns:p14="http://schemas.microsoft.com/office/powerpoint/2010/main" val="31790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 (Cont.)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produce-driven or </a:t>
            </a:r>
            <a:r>
              <a:rPr lang="en-US" b="1">
                <a:solidFill>
                  <a:schemeClr val="tx2"/>
                </a:solidFill>
              </a:rPr>
              <a:t>eager</a:t>
            </a:r>
            <a:r>
              <a:rPr lang="en-US"/>
              <a:t> pipelining</a:t>
            </a:r>
          </a:p>
          <a:p>
            <a:pPr lvl="1"/>
            <a:r>
              <a:rPr lang="en-US"/>
              <a:t>Operators produce tuples eagerly and pass them up to their parents</a:t>
            </a:r>
          </a:p>
          <a:p>
            <a:pPr lvl="2"/>
            <a:r>
              <a:rPr lang="en-US"/>
              <a:t>Buffer maintained between operators, child puts tuples in buffer, parent removes tuples from buffer</a:t>
            </a:r>
          </a:p>
          <a:p>
            <a:pPr lvl="2"/>
            <a:r>
              <a:rPr lang="en-US"/>
              <a:t>if buffer is full, child waits till there is space in the buffer, and then generates more tuples</a:t>
            </a:r>
          </a:p>
          <a:p>
            <a:pPr lvl="1"/>
            <a:r>
              <a:rPr lang="en-US"/>
              <a:t>System schedules operations that have space in output buffer and can process more input tuples</a:t>
            </a:r>
          </a:p>
        </p:txBody>
      </p:sp>
    </p:spTree>
    <p:extLst>
      <p:ext uri="{BB962C8B-B14F-4D97-AF65-F5344CB8AC3E}">
        <p14:creationId xmlns:p14="http://schemas.microsoft.com/office/powerpoint/2010/main" val="19240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grpSp>
        <p:nvGrpSpPr>
          <p:cNvPr id="1402900" name="Group 20"/>
          <p:cNvGrpSpPr>
            <a:grpSpLocks/>
          </p:cNvGrpSpPr>
          <p:nvPr/>
        </p:nvGrpSpPr>
        <p:grpSpPr bwMode="auto">
          <a:xfrm>
            <a:off x="2193925" y="752475"/>
            <a:ext cx="1476375" cy="1141413"/>
            <a:chOff x="1382" y="474"/>
            <a:chExt cx="930" cy="719"/>
          </a:xfrm>
        </p:grpSpPr>
        <p:sp>
          <p:nvSpPr>
            <p:cNvPr id="1402885" name="Text Box 5"/>
            <p:cNvSpPr txBox="1">
              <a:spLocks noChangeArrowheads="1"/>
            </p:cNvSpPr>
            <p:nvPr/>
          </p:nvSpPr>
          <p:spPr bwMode="auto">
            <a:xfrm>
              <a:off x="1382" y="474"/>
              <a:ext cx="4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</a:t>
              </a:r>
            </a:p>
          </p:txBody>
        </p:sp>
        <p:sp>
          <p:nvSpPr>
            <p:cNvPr id="1402886" name="Line 6"/>
            <p:cNvSpPr>
              <a:spLocks noChangeShapeType="1"/>
            </p:cNvSpPr>
            <p:nvPr/>
          </p:nvSpPr>
          <p:spPr bwMode="auto">
            <a:xfrm>
              <a:off x="1608" y="761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87" name="Text Box 7"/>
            <p:cNvSpPr txBox="1">
              <a:spLocks noChangeArrowheads="1"/>
            </p:cNvSpPr>
            <p:nvPr/>
          </p:nvSpPr>
          <p:spPr bwMode="auto">
            <a:xfrm>
              <a:off x="1724" y="713"/>
              <a:ext cx="588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select 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R, 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where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…</a:t>
              </a:r>
            </a:p>
          </p:txBody>
        </p:sp>
      </p:grpSp>
      <p:grpSp>
        <p:nvGrpSpPr>
          <p:cNvPr id="1402901" name="Group 21"/>
          <p:cNvGrpSpPr>
            <a:grpSpLocks/>
          </p:cNvGrpSpPr>
          <p:nvPr/>
        </p:nvGrpSpPr>
        <p:grpSpPr bwMode="auto">
          <a:xfrm>
            <a:off x="481013" y="5357813"/>
            <a:ext cx="4659312" cy="1301750"/>
            <a:chOff x="303" y="3375"/>
            <a:chExt cx="2935" cy="820"/>
          </a:xfrm>
        </p:grpSpPr>
        <p:sp>
          <p:nvSpPr>
            <p:cNvPr id="1402892" name="Line 12"/>
            <p:cNvSpPr>
              <a:spLocks noChangeShapeType="1"/>
            </p:cNvSpPr>
            <p:nvPr/>
          </p:nvSpPr>
          <p:spPr bwMode="auto">
            <a:xfrm>
              <a:off x="303" y="3375"/>
              <a:ext cx="2935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3" name="Rectangle 13"/>
            <p:cNvSpPr>
              <a:spLocks noChangeArrowheads="1"/>
            </p:cNvSpPr>
            <p:nvPr/>
          </p:nvSpPr>
          <p:spPr bwMode="auto">
            <a:xfrm>
              <a:off x="691" y="3646"/>
              <a:ext cx="1981" cy="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R, B+Tree on R.a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S, Hash Index on S.a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1402905" name="Group 25"/>
          <p:cNvGrpSpPr>
            <a:grpSpLocks/>
          </p:cNvGrpSpPr>
          <p:nvPr/>
        </p:nvGrpSpPr>
        <p:grpSpPr bwMode="auto">
          <a:xfrm>
            <a:off x="3603625" y="1077913"/>
            <a:ext cx="2203450" cy="3167062"/>
            <a:chOff x="2270" y="679"/>
            <a:chExt cx="1388" cy="1995"/>
          </a:xfrm>
        </p:grpSpPr>
        <p:sp>
          <p:nvSpPr>
            <p:cNvPr id="1402898" name="Freeform 18"/>
            <p:cNvSpPr>
              <a:spLocks/>
            </p:cNvSpPr>
            <p:nvPr/>
          </p:nvSpPr>
          <p:spPr bwMode="auto">
            <a:xfrm>
              <a:off x="2270" y="679"/>
              <a:ext cx="852" cy="1995"/>
            </a:xfrm>
            <a:custGeom>
              <a:avLst/>
              <a:gdLst/>
              <a:ahLst/>
              <a:cxnLst>
                <a:cxn ang="0">
                  <a:pos x="329" y="1995"/>
                </a:cxn>
                <a:cxn ang="0">
                  <a:pos x="788" y="1241"/>
                </a:cxn>
                <a:cxn ang="0">
                  <a:pos x="713" y="411"/>
                </a:cxn>
                <a:cxn ang="0">
                  <a:pos x="0" y="0"/>
                </a:cxn>
              </a:cxnLst>
              <a:rect l="0" t="0" r="r" b="b"/>
              <a:pathLst>
                <a:path w="852" h="1995">
                  <a:moveTo>
                    <a:pt x="329" y="1995"/>
                  </a:moveTo>
                  <a:cubicBezTo>
                    <a:pt x="526" y="1750"/>
                    <a:pt x="724" y="1505"/>
                    <a:pt x="788" y="1241"/>
                  </a:cubicBezTo>
                  <a:cubicBezTo>
                    <a:pt x="852" y="977"/>
                    <a:pt x="844" y="618"/>
                    <a:pt x="713" y="411"/>
                  </a:cubicBezTo>
                  <a:cubicBezTo>
                    <a:pt x="582" y="204"/>
                    <a:pt x="291" y="10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9" name="Text Box 19"/>
            <p:cNvSpPr txBox="1">
              <a:spLocks noChangeArrowheads="1"/>
            </p:cNvSpPr>
            <p:nvPr/>
          </p:nvSpPr>
          <p:spPr bwMode="auto">
            <a:xfrm>
              <a:off x="3062" y="1922"/>
              <a:ext cx="59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1402909" name="Group 29"/>
          <p:cNvGrpSpPr>
            <a:grpSpLocks/>
          </p:cNvGrpSpPr>
          <p:nvPr/>
        </p:nvGrpSpPr>
        <p:grpSpPr bwMode="auto">
          <a:xfrm>
            <a:off x="1030288" y="1181100"/>
            <a:ext cx="7675562" cy="1757363"/>
            <a:chOff x="649" y="744"/>
            <a:chExt cx="4835" cy="1107"/>
          </a:xfrm>
        </p:grpSpPr>
        <p:grpSp>
          <p:nvGrpSpPr>
            <p:cNvPr id="1402902" name="Group 22"/>
            <p:cNvGrpSpPr>
              <a:grpSpLocks/>
            </p:cNvGrpSpPr>
            <p:nvPr/>
          </p:nvGrpSpPr>
          <p:grpSpPr bwMode="auto">
            <a:xfrm>
              <a:off x="649" y="1223"/>
              <a:ext cx="1968" cy="628"/>
              <a:chOff x="649" y="1223"/>
              <a:chExt cx="1968" cy="628"/>
            </a:xfrm>
          </p:grpSpPr>
          <p:sp>
            <p:nvSpPr>
              <p:cNvPr id="1402884" name="Rectangle 4"/>
              <p:cNvSpPr>
                <a:spLocks noChangeArrowheads="1"/>
              </p:cNvSpPr>
              <p:nvPr/>
            </p:nvSpPr>
            <p:spPr bwMode="auto">
              <a:xfrm>
                <a:off x="649" y="1223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Parser</a:t>
                </a:r>
              </a:p>
            </p:txBody>
          </p:sp>
          <p:sp>
            <p:nvSpPr>
              <p:cNvPr id="1402889" name="Line 9"/>
              <p:cNvSpPr>
                <a:spLocks noChangeShapeType="1"/>
              </p:cNvSpPr>
              <p:nvPr/>
            </p:nvSpPr>
            <p:spPr bwMode="auto">
              <a:xfrm>
                <a:off x="1590" y="1657"/>
                <a:ext cx="0" cy="1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6" name="Text Box 26"/>
            <p:cNvSpPr txBox="1">
              <a:spLocks noChangeArrowheads="1"/>
            </p:cNvSpPr>
            <p:nvPr/>
          </p:nvSpPr>
          <p:spPr bwMode="auto">
            <a:xfrm>
              <a:off x="3929" y="744"/>
              <a:ext cx="1555" cy="903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Resolve the references,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Syntax errors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Converts the query to an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internal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relational algebra like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402912" name="Group 32"/>
          <p:cNvGrpSpPr>
            <a:grpSpLocks/>
          </p:cNvGrpSpPr>
          <p:nvPr/>
        </p:nvGrpSpPr>
        <p:grpSpPr bwMode="auto">
          <a:xfrm>
            <a:off x="1011238" y="2933700"/>
            <a:ext cx="8107362" cy="1760538"/>
            <a:chOff x="637" y="1848"/>
            <a:chExt cx="5107" cy="1109"/>
          </a:xfrm>
        </p:grpSpPr>
        <p:sp>
          <p:nvSpPr>
            <p:cNvPr id="1402888" name="Rectangle 8"/>
            <p:cNvSpPr>
              <a:spLocks noChangeArrowheads="1"/>
            </p:cNvSpPr>
            <p:nvPr/>
          </p:nvSpPr>
          <p:spPr bwMode="auto">
            <a:xfrm>
              <a:off x="637" y="1848"/>
              <a:ext cx="1968" cy="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Query Optimizer</a:t>
              </a:r>
            </a:p>
          </p:txBody>
        </p:sp>
        <p:sp>
          <p:nvSpPr>
            <p:cNvPr id="1402891" name="Line 11"/>
            <p:cNvSpPr>
              <a:spLocks noChangeShapeType="1"/>
            </p:cNvSpPr>
            <p:nvPr/>
          </p:nvSpPr>
          <p:spPr bwMode="auto">
            <a:xfrm>
              <a:off x="1584" y="2275"/>
              <a:ext cx="0" cy="19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907" name="Text Box 27"/>
            <p:cNvSpPr txBox="1">
              <a:spLocks noChangeArrowheads="1"/>
            </p:cNvSpPr>
            <p:nvPr/>
          </p:nvSpPr>
          <p:spPr bwMode="auto">
            <a:xfrm>
              <a:off x="3924" y="2054"/>
              <a:ext cx="1820" cy="9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Find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best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way to evaluate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query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Which index to use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What join method to use ?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 </a:t>
              </a:r>
            </a:p>
          </p:txBody>
        </p:sp>
      </p:grpSp>
      <p:grpSp>
        <p:nvGrpSpPr>
          <p:cNvPr id="1402911" name="Group 31"/>
          <p:cNvGrpSpPr>
            <a:grpSpLocks/>
          </p:cNvGrpSpPr>
          <p:nvPr/>
        </p:nvGrpSpPr>
        <p:grpSpPr bwMode="auto">
          <a:xfrm>
            <a:off x="1014413" y="3903663"/>
            <a:ext cx="8050212" cy="2439987"/>
            <a:chOff x="639" y="2459"/>
            <a:chExt cx="5071" cy="1537"/>
          </a:xfrm>
        </p:grpSpPr>
        <p:grpSp>
          <p:nvGrpSpPr>
            <p:cNvPr id="1402904" name="Group 24"/>
            <p:cNvGrpSpPr>
              <a:grpSpLocks/>
            </p:cNvGrpSpPr>
            <p:nvPr/>
          </p:nvGrpSpPr>
          <p:grpSpPr bwMode="auto">
            <a:xfrm>
              <a:off x="639" y="2459"/>
              <a:ext cx="1968" cy="1182"/>
              <a:chOff x="639" y="2459"/>
              <a:chExt cx="1968" cy="1182"/>
            </a:xfrm>
          </p:grpSpPr>
          <p:sp>
            <p:nvSpPr>
              <p:cNvPr id="1402890" name="Rectangle 10"/>
              <p:cNvSpPr>
                <a:spLocks noChangeArrowheads="1"/>
              </p:cNvSpPr>
              <p:nvPr/>
            </p:nvSpPr>
            <p:spPr bwMode="auto">
              <a:xfrm>
                <a:off x="639" y="2459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Processor</a:t>
                </a:r>
              </a:p>
            </p:txBody>
          </p:sp>
          <p:sp>
            <p:nvSpPr>
              <p:cNvPr id="1402896" name="Line 16"/>
              <p:cNvSpPr>
                <a:spLocks noChangeShapeType="1"/>
              </p:cNvSpPr>
              <p:nvPr/>
            </p:nvSpPr>
            <p:spPr bwMode="auto">
              <a:xfrm>
                <a:off x="1583" y="289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8" name="Text Box 28"/>
            <p:cNvSpPr txBox="1">
              <a:spLocks noChangeArrowheads="1"/>
            </p:cNvSpPr>
            <p:nvPr/>
          </p:nvSpPr>
          <p:spPr bwMode="auto">
            <a:xfrm>
              <a:off x="3800" y="3262"/>
              <a:ext cx="1910" cy="7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Read the data from the files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 the query processing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joins, selections, aggregates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Query Processing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1" y="1524000"/>
            <a:ext cx="8752416" cy="50482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Many, many ways to implement the relational operations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Numerous more used in practice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Especially in data warehouses which handles TBs (even PBs) of data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However, consider how complex SQL is and how much you can do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Compared to that, this isn’t much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Most of it is very nicely modular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Especially through use of the </a:t>
            </a:r>
            <a:r>
              <a:rPr lang="en-US" sz="1800" i="1" dirty="0"/>
              <a:t>iterator() </a:t>
            </a:r>
            <a:r>
              <a:rPr lang="en-US" sz="1800" dirty="0"/>
              <a:t>interface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Can plug in new operators quite easily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PostgreSQL query processing codebase very easy to read and modify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Having so many operators does complicate the codebase and the query optimizer though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But needed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873853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64055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Why query optimization is so important?</a:t>
            </a:r>
          </a:p>
          <a:p>
            <a:pPr lvl="1"/>
            <a:r>
              <a:rPr lang="en-US" dirty="0">
                <a:latin typeface="Calibri" charset="0"/>
              </a:rPr>
              <a:t>Key steps in query optimization</a:t>
            </a:r>
          </a:p>
          <a:p>
            <a:pPr lvl="1"/>
            <a:r>
              <a:rPr lang="en-US" dirty="0">
                <a:latin typeface="Calibri" charset="0"/>
              </a:rPr>
              <a:t>High-level concepts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Query Optimization: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327517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grpSp>
        <p:nvGrpSpPr>
          <p:cNvPr id="1402900" name="Group 20"/>
          <p:cNvGrpSpPr>
            <a:grpSpLocks/>
          </p:cNvGrpSpPr>
          <p:nvPr/>
        </p:nvGrpSpPr>
        <p:grpSpPr bwMode="auto">
          <a:xfrm>
            <a:off x="2193925" y="752475"/>
            <a:ext cx="1476375" cy="1141413"/>
            <a:chOff x="1382" y="474"/>
            <a:chExt cx="930" cy="719"/>
          </a:xfrm>
        </p:grpSpPr>
        <p:sp>
          <p:nvSpPr>
            <p:cNvPr id="1402885" name="Text Box 5"/>
            <p:cNvSpPr txBox="1">
              <a:spLocks noChangeArrowheads="1"/>
            </p:cNvSpPr>
            <p:nvPr/>
          </p:nvSpPr>
          <p:spPr bwMode="auto">
            <a:xfrm>
              <a:off x="1382" y="474"/>
              <a:ext cx="4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</a:t>
              </a:r>
            </a:p>
          </p:txBody>
        </p:sp>
        <p:sp>
          <p:nvSpPr>
            <p:cNvPr id="1402886" name="Line 6"/>
            <p:cNvSpPr>
              <a:spLocks noChangeShapeType="1"/>
            </p:cNvSpPr>
            <p:nvPr/>
          </p:nvSpPr>
          <p:spPr bwMode="auto">
            <a:xfrm>
              <a:off x="1608" y="761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87" name="Text Box 7"/>
            <p:cNvSpPr txBox="1">
              <a:spLocks noChangeArrowheads="1"/>
            </p:cNvSpPr>
            <p:nvPr/>
          </p:nvSpPr>
          <p:spPr bwMode="auto">
            <a:xfrm>
              <a:off x="1724" y="713"/>
              <a:ext cx="588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select 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R, 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where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…</a:t>
              </a:r>
            </a:p>
          </p:txBody>
        </p:sp>
      </p:grpSp>
      <p:grpSp>
        <p:nvGrpSpPr>
          <p:cNvPr id="1402901" name="Group 21"/>
          <p:cNvGrpSpPr>
            <a:grpSpLocks/>
          </p:cNvGrpSpPr>
          <p:nvPr/>
        </p:nvGrpSpPr>
        <p:grpSpPr bwMode="auto">
          <a:xfrm>
            <a:off x="481013" y="5357813"/>
            <a:ext cx="4659312" cy="1301750"/>
            <a:chOff x="303" y="3375"/>
            <a:chExt cx="2935" cy="820"/>
          </a:xfrm>
        </p:grpSpPr>
        <p:sp>
          <p:nvSpPr>
            <p:cNvPr id="1402892" name="Line 12"/>
            <p:cNvSpPr>
              <a:spLocks noChangeShapeType="1"/>
            </p:cNvSpPr>
            <p:nvPr/>
          </p:nvSpPr>
          <p:spPr bwMode="auto">
            <a:xfrm>
              <a:off x="303" y="3375"/>
              <a:ext cx="2935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3" name="Rectangle 13"/>
            <p:cNvSpPr>
              <a:spLocks noChangeArrowheads="1"/>
            </p:cNvSpPr>
            <p:nvPr/>
          </p:nvSpPr>
          <p:spPr bwMode="auto">
            <a:xfrm>
              <a:off x="691" y="3646"/>
              <a:ext cx="1981" cy="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R, B+Tree on R.a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S, Hash Index on S.a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1402905" name="Group 25"/>
          <p:cNvGrpSpPr>
            <a:grpSpLocks/>
          </p:cNvGrpSpPr>
          <p:nvPr/>
        </p:nvGrpSpPr>
        <p:grpSpPr bwMode="auto">
          <a:xfrm>
            <a:off x="3603625" y="1077913"/>
            <a:ext cx="2203450" cy="3167062"/>
            <a:chOff x="2270" y="679"/>
            <a:chExt cx="1388" cy="1995"/>
          </a:xfrm>
        </p:grpSpPr>
        <p:sp>
          <p:nvSpPr>
            <p:cNvPr id="1402898" name="Freeform 18"/>
            <p:cNvSpPr>
              <a:spLocks/>
            </p:cNvSpPr>
            <p:nvPr/>
          </p:nvSpPr>
          <p:spPr bwMode="auto">
            <a:xfrm>
              <a:off x="2270" y="679"/>
              <a:ext cx="852" cy="1995"/>
            </a:xfrm>
            <a:custGeom>
              <a:avLst/>
              <a:gdLst/>
              <a:ahLst/>
              <a:cxnLst>
                <a:cxn ang="0">
                  <a:pos x="329" y="1995"/>
                </a:cxn>
                <a:cxn ang="0">
                  <a:pos x="788" y="1241"/>
                </a:cxn>
                <a:cxn ang="0">
                  <a:pos x="713" y="411"/>
                </a:cxn>
                <a:cxn ang="0">
                  <a:pos x="0" y="0"/>
                </a:cxn>
              </a:cxnLst>
              <a:rect l="0" t="0" r="r" b="b"/>
              <a:pathLst>
                <a:path w="852" h="1995">
                  <a:moveTo>
                    <a:pt x="329" y="1995"/>
                  </a:moveTo>
                  <a:cubicBezTo>
                    <a:pt x="526" y="1750"/>
                    <a:pt x="724" y="1505"/>
                    <a:pt x="788" y="1241"/>
                  </a:cubicBezTo>
                  <a:cubicBezTo>
                    <a:pt x="852" y="977"/>
                    <a:pt x="844" y="618"/>
                    <a:pt x="713" y="411"/>
                  </a:cubicBezTo>
                  <a:cubicBezTo>
                    <a:pt x="582" y="204"/>
                    <a:pt x="291" y="10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9" name="Text Box 19"/>
            <p:cNvSpPr txBox="1">
              <a:spLocks noChangeArrowheads="1"/>
            </p:cNvSpPr>
            <p:nvPr/>
          </p:nvSpPr>
          <p:spPr bwMode="auto">
            <a:xfrm>
              <a:off x="3062" y="1922"/>
              <a:ext cx="59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1402909" name="Group 29"/>
          <p:cNvGrpSpPr>
            <a:grpSpLocks/>
          </p:cNvGrpSpPr>
          <p:nvPr/>
        </p:nvGrpSpPr>
        <p:grpSpPr bwMode="auto">
          <a:xfrm>
            <a:off x="1030288" y="1181100"/>
            <a:ext cx="7675562" cy="1757363"/>
            <a:chOff x="649" y="744"/>
            <a:chExt cx="4835" cy="1107"/>
          </a:xfrm>
        </p:grpSpPr>
        <p:grpSp>
          <p:nvGrpSpPr>
            <p:cNvPr id="1402902" name="Group 22"/>
            <p:cNvGrpSpPr>
              <a:grpSpLocks/>
            </p:cNvGrpSpPr>
            <p:nvPr/>
          </p:nvGrpSpPr>
          <p:grpSpPr bwMode="auto">
            <a:xfrm>
              <a:off x="649" y="1223"/>
              <a:ext cx="1968" cy="628"/>
              <a:chOff x="649" y="1223"/>
              <a:chExt cx="1968" cy="628"/>
            </a:xfrm>
          </p:grpSpPr>
          <p:sp>
            <p:nvSpPr>
              <p:cNvPr id="1402884" name="Rectangle 4"/>
              <p:cNvSpPr>
                <a:spLocks noChangeArrowheads="1"/>
              </p:cNvSpPr>
              <p:nvPr/>
            </p:nvSpPr>
            <p:spPr bwMode="auto">
              <a:xfrm>
                <a:off x="649" y="1223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Parser</a:t>
                </a:r>
              </a:p>
            </p:txBody>
          </p:sp>
          <p:sp>
            <p:nvSpPr>
              <p:cNvPr id="1402889" name="Line 9"/>
              <p:cNvSpPr>
                <a:spLocks noChangeShapeType="1"/>
              </p:cNvSpPr>
              <p:nvPr/>
            </p:nvSpPr>
            <p:spPr bwMode="auto">
              <a:xfrm>
                <a:off x="1590" y="1657"/>
                <a:ext cx="0" cy="1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6" name="Text Box 26"/>
            <p:cNvSpPr txBox="1">
              <a:spLocks noChangeArrowheads="1"/>
            </p:cNvSpPr>
            <p:nvPr/>
          </p:nvSpPr>
          <p:spPr bwMode="auto">
            <a:xfrm>
              <a:off x="3929" y="744"/>
              <a:ext cx="1555" cy="903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Resolve the references,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Syntax errors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Converts the query to an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internal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relational algebra like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402912" name="Group 32"/>
          <p:cNvGrpSpPr>
            <a:grpSpLocks/>
          </p:cNvGrpSpPr>
          <p:nvPr/>
        </p:nvGrpSpPr>
        <p:grpSpPr bwMode="auto">
          <a:xfrm>
            <a:off x="1011238" y="2933700"/>
            <a:ext cx="8107362" cy="1760538"/>
            <a:chOff x="637" y="1848"/>
            <a:chExt cx="5107" cy="1109"/>
          </a:xfrm>
        </p:grpSpPr>
        <p:sp>
          <p:nvSpPr>
            <p:cNvPr id="1402888" name="Rectangle 8"/>
            <p:cNvSpPr>
              <a:spLocks noChangeArrowheads="1"/>
            </p:cNvSpPr>
            <p:nvPr/>
          </p:nvSpPr>
          <p:spPr bwMode="auto">
            <a:xfrm>
              <a:off x="637" y="1848"/>
              <a:ext cx="1968" cy="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Query Optimizer</a:t>
              </a:r>
            </a:p>
          </p:txBody>
        </p:sp>
        <p:sp>
          <p:nvSpPr>
            <p:cNvPr id="1402891" name="Line 11"/>
            <p:cNvSpPr>
              <a:spLocks noChangeShapeType="1"/>
            </p:cNvSpPr>
            <p:nvPr/>
          </p:nvSpPr>
          <p:spPr bwMode="auto">
            <a:xfrm>
              <a:off x="1584" y="2275"/>
              <a:ext cx="0" cy="19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907" name="Text Box 27"/>
            <p:cNvSpPr txBox="1">
              <a:spLocks noChangeArrowheads="1"/>
            </p:cNvSpPr>
            <p:nvPr/>
          </p:nvSpPr>
          <p:spPr bwMode="auto">
            <a:xfrm>
              <a:off x="3924" y="2054"/>
              <a:ext cx="1820" cy="9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Find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best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way to evaluate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query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Which index to use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What join method to use ?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 </a:t>
              </a:r>
            </a:p>
          </p:txBody>
        </p:sp>
      </p:grpSp>
      <p:grpSp>
        <p:nvGrpSpPr>
          <p:cNvPr id="1402911" name="Group 31"/>
          <p:cNvGrpSpPr>
            <a:grpSpLocks/>
          </p:cNvGrpSpPr>
          <p:nvPr/>
        </p:nvGrpSpPr>
        <p:grpSpPr bwMode="auto">
          <a:xfrm>
            <a:off x="1014413" y="3903663"/>
            <a:ext cx="8050212" cy="2439987"/>
            <a:chOff x="639" y="2459"/>
            <a:chExt cx="5071" cy="1537"/>
          </a:xfrm>
        </p:grpSpPr>
        <p:grpSp>
          <p:nvGrpSpPr>
            <p:cNvPr id="1402904" name="Group 24"/>
            <p:cNvGrpSpPr>
              <a:grpSpLocks/>
            </p:cNvGrpSpPr>
            <p:nvPr/>
          </p:nvGrpSpPr>
          <p:grpSpPr bwMode="auto">
            <a:xfrm>
              <a:off x="639" y="2459"/>
              <a:ext cx="1968" cy="1182"/>
              <a:chOff x="639" y="2459"/>
              <a:chExt cx="1968" cy="1182"/>
            </a:xfrm>
          </p:grpSpPr>
          <p:sp>
            <p:nvSpPr>
              <p:cNvPr id="1402890" name="Rectangle 10"/>
              <p:cNvSpPr>
                <a:spLocks noChangeArrowheads="1"/>
              </p:cNvSpPr>
              <p:nvPr/>
            </p:nvSpPr>
            <p:spPr bwMode="auto">
              <a:xfrm>
                <a:off x="639" y="2459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Processor</a:t>
                </a:r>
              </a:p>
            </p:txBody>
          </p:sp>
          <p:sp>
            <p:nvSpPr>
              <p:cNvPr id="1402896" name="Line 16"/>
              <p:cNvSpPr>
                <a:spLocks noChangeShapeType="1"/>
              </p:cNvSpPr>
              <p:nvPr/>
            </p:nvSpPr>
            <p:spPr bwMode="auto">
              <a:xfrm>
                <a:off x="1583" y="289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8" name="Text Box 28"/>
            <p:cNvSpPr txBox="1">
              <a:spLocks noChangeArrowheads="1"/>
            </p:cNvSpPr>
            <p:nvPr/>
          </p:nvSpPr>
          <p:spPr bwMode="auto">
            <a:xfrm>
              <a:off x="3800" y="3262"/>
              <a:ext cx="1910" cy="7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Read the data from the files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 the query processing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joins, selections, aggregates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9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/>
              <a:t>Why ? 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Many different ways of executing a given query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Huge differences in cost</a:t>
            </a:r>
          </a:p>
          <a:p>
            <a:pPr>
              <a:lnSpc>
                <a:spcPct val="120000"/>
              </a:lnSpc>
            </a:pPr>
            <a:r>
              <a:rPr lang="en-US" sz="260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select * from person where ssn = “123”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Size of </a:t>
            </a:r>
            <a:r>
              <a:rPr lang="en-US" sz="2200" i="1"/>
              <a:t>person</a:t>
            </a:r>
            <a:r>
              <a:rPr lang="en-US" sz="2200"/>
              <a:t> = 1GB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Sequential Scan: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Takes 1GB / (20MB/s) = 50s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Use an index on SSN (assuming one exists):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Approx 4 Random I/Os = 40ms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Many choices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Using indexes or not, which join method (hash, </a:t>
            </a:r>
            <a:r>
              <a:rPr lang="en-US" sz="2000" dirty="0" err="1"/>
              <a:t>vs</a:t>
            </a:r>
            <a:r>
              <a:rPr lang="en-US" sz="2000" dirty="0"/>
              <a:t> merge, </a:t>
            </a:r>
            <a:r>
              <a:rPr lang="en-US" sz="2000" dirty="0" err="1"/>
              <a:t>vs</a:t>
            </a:r>
            <a:r>
              <a:rPr lang="en-US" sz="2000" dirty="0"/>
              <a:t> NL)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join order ?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Given a join query on R, S, T, should I join R with S first, or S with T first ?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This is an optimization problem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Similar to say </a:t>
            </a:r>
            <a:r>
              <a:rPr lang="en-US" sz="2000" i="1" dirty="0"/>
              <a:t>traveling salesman problem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Number of different choices is very very large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Step 1: Figuring out the </a:t>
            </a:r>
            <a:r>
              <a:rPr lang="en-US" sz="2000" i="1" dirty="0"/>
              <a:t>solution space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Step 2: Finding algorithms/heuristics to search through the solution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7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Optimization: Goal</a:t>
            </a: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4462"/>
            <a:ext cx="8458200" cy="904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dirty="0"/>
              <a:t>Find the best (or a good enough) execution plan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Execution plans = </a:t>
            </a:r>
            <a:r>
              <a:rPr lang="en-US" sz="1800" dirty="0"/>
              <a:t>Evaluation expressions annotated with the methods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8762E-F83C-8A46-8941-0A4131D3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5721350" cy="436816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Generate all possible execution plans for the query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Figure out the cost for each of them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Choose the best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Not done exactly as listed above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Too many different execution plans for that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Typically interleave all of these into a single efficient search algorithm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75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09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/>
              <a:t>Equivalent relational expressions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Drawn as a tree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List the operations and the order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C2E31-F558-3A4A-8BE1-7B2BA5C2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3" y="2733675"/>
            <a:ext cx="7882014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15114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/>
              <a:t>Two relational expressions equivalent iff: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Their result is identical on all legal databases</a:t>
            </a:r>
          </a:p>
          <a:p>
            <a:pPr>
              <a:lnSpc>
                <a:spcPct val="110000"/>
              </a:lnSpc>
            </a:pPr>
            <a:r>
              <a:rPr lang="en-US" sz="2600"/>
              <a:t>Equivalence rules: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Allow replacing one expression with another</a:t>
            </a:r>
          </a:p>
          <a:p>
            <a:pPr>
              <a:lnSpc>
                <a:spcPct val="110000"/>
              </a:lnSpc>
            </a:pPr>
            <a:r>
              <a:rPr lang="en-US" sz="2800"/>
              <a:t>Examples: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/>
              <a:t>    1. 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/>
              <a:t>    2. Selections are commutative</a:t>
            </a:r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endParaRPr lang="en-US" sz="2600"/>
          </a:p>
        </p:txBody>
      </p:sp>
      <p:graphicFrame>
        <p:nvGraphicFramePr>
          <p:cNvPr id="1511433" name="Object 9"/>
          <p:cNvGraphicFramePr>
            <a:graphicFrameLocks noChangeAspect="1"/>
          </p:cNvGraphicFramePr>
          <p:nvPr/>
        </p:nvGraphicFramePr>
        <p:xfrm>
          <a:off x="1603375" y="4148138"/>
          <a:ext cx="279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7315200" imgH="1193800" progId="Equation.3">
                  <p:embed/>
                </p:oleObj>
              </mc:Choice>
              <mc:Fallback>
                <p:oleObj name="Microsoft Equation 3.0" r:id="rId2" imgW="7315200" imgH="1193800" progId="Equation.3">
                  <p:embed/>
                  <p:pic>
                    <p:nvPicPr>
                      <p:cNvPr id="1511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148138"/>
                        <a:ext cx="2792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1434" name="Object 10"/>
          <p:cNvGraphicFramePr>
            <a:graphicFrameLocks noChangeAspect="1"/>
          </p:cNvGraphicFramePr>
          <p:nvPr/>
        </p:nvGraphicFramePr>
        <p:xfrm>
          <a:off x="2778125" y="5337175"/>
          <a:ext cx="29400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7315200" imgH="1079500" progId="Equation.3">
                  <p:embed/>
                </p:oleObj>
              </mc:Choice>
              <mc:Fallback>
                <p:oleObj name="Microsoft Equation 3.0" r:id="rId4" imgW="7315200" imgH="1079500" progId="Equation.3">
                  <p:embed/>
                  <p:pic>
                    <p:nvPicPr>
                      <p:cNvPr id="1511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337175"/>
                        <a:ext cx="29400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7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42D3FCFA-4A1F-8849-81A2-05E9F4A8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7" y="1695181"/>
            <a:ext cx="8157506" cy="489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33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Rules</a:t>
            </a: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 dirty="0"/>
              <a:t>    3.</a:t>
            </a:r>
          </a:p>
          <a:p>
            <a:pPr lvl="1">
              <a:lnSpc>
                <a:spcPct val="180000"/>
              </a:lnSpc>
              <a:buFont typeface="Wingdings" charset="2"/>
              <a:buNone/>
            </a:pPr>
            <a:r>
              <a:rPr lang="en-US" sz="2400" dirty="0"/>
              <a:t>    5.    </a:t>
            </a:r>
            <a:r>
              <a:rPr lang="en-US" sz="2400" i="1" dirty="0"/>
              <a:t>E</a:t>
            </a:r>
            <a:r>
              <a:rPr lang="en-US" sz="2400" baseline="-25000" dirty="0"/>
              <a:t>1      </a:t>
            </a:r>
            <a:r>
              <a:rPr lang="en-US" sz="2400" baseline="-25000" dirty="0">
                <a:sym typeface="Symbol" charset="2"/>
              </a:rPr>
              <a:t> 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2</a:t>
            </a:r>
            <a:r>
              <a:rPr lang="en-US" sz="2400" dirty="0">
                <a:sym typeface="Greek Symbols" pitchFamily="18" charset="2"/>
              </a:rPr>
              <a:t> =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2</a:t>
            </a:r>
            <a:r>
              <a:rPr lang="en-US" sz="2400" dirty="0">
                <a:sym typeface="Greek Symbols" pitchFamily="18" charset="2"/>
              </a:rPr>
              <a:t>     </a:t>
            </a:r>
            <a:r>
              <a:rPr lang="en-US" sz="2400" baseline="-25000" dirty="0">
                <a:sym typeface="Symbol" charset="2"/>
              </a:rPr>
              <a:t> 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1</a:t>
            </a:r>
          </a:p>
          <a:p>
            <a:pPr lvl="1">
              <a:lnSpc>
                <a:spcPct val="180000"/>
              </a:lnSpc>
              <a:buFont typeface="Wingdings" charset="2"/>
              <a:buNone/>
            </a:pPr>
            <a:r>
              <a:rPr lang="en-US" sz="2400" dirty="0"/>
              <a:t>    7(a).</a:t>
            </a:r>
            <a:r>
              <a:rPr lang="en-US" sz="2000" dirty="0"/>
              <a:t> </a:t>
            </a:r>
            <a:r>
              <a:rPr lang="en-US" dirty="0"/>
              <a:t>If</a:t>
            </a:r>
            <a:r>
              <a:rPr lang="en-US" sz="2400" dirty="0"/>
              <a:t> </a:t>
            </a:r>
            <a:r>
              <a:rPr lang="en-US" i="1" dirty="0">
                <a:sym typeface="Symbol" charset="2"/>
              </a:rPr>
              <a:t></a:t>
            </a:r>
            <a:r>
              <a:rPr lang="en-US" i="1" baseline="-25000" dirty="0">
                <a:sym typeface="Symbol" charset="2"/>
              </a:rPr>
              <a:t>0</a:t>
            </a:r>
            <a:r>
              <a:rPr lang="en-US" i="1" dirty="0">
                <a:sym typeface="Symbol" charset="2"/>
              </a:rPr>
              <a:t> only involves attributes from E</a:t>
            </a:r>
            <a:r>
              <a:rPr lang="en-US" i="1" baseline="-25000" dirty="0">
                <a:sym typeface="Symbol" charset="2"/>
              </a:rPr>
              <a:t>1</a:t>
            </a:r>
            <a:endParaRPr lang="en-US" sz="2000" baseline="-25000" dirty="0"/>
          </a:p>
          <a:p>
            <a:pPr lvl="1">
              <a:buFont typeface="Wingdings" charset="2"/>
              <a:buNone/>
            </a:pPr>
            <a:r>
              <a:rPr lang="en-US" sz="2000" dirty="0"/>
              <a:t>               </a:t>
            </a:r>
            <a:r>
              <a:rPr lang="en-US" dirty="0">
                <a:sym typeface="Symbol" charset="2"/>
              </a:rPr>
              <a:t></a:t>
            </a:r>
            <a:r>
              <a:rPr lang="en-US" baseline="-25000" dirty="0">
                <a:sym typeface="Symbol" charset="2"/>
              </a:rPr>
              <a:t>0</a:t>
            </a:r>
            <a:r>
              <a:rPr lang="en-US" dirty="0">
                <a:sym typeface="Symbol" charset="2"/>
              </a:rPr>
              <a:t>E</a:t>
            </a:r>
            <a:r>
              <a:rPr lang="en-US" baseline="-25000" dirty="0">
                <a:sym typeface="Symbol" charset="2"/>
              </a:rPr>
              <a:t>1  </a:t>
            </a:r>
            <a:r>
              <a:rPr lang="en-US" dirty="0">
                <a:sym typeface="Symbol" charset="2"/>
              </a:rPr>
              <a:t>   </a:t>
            </a:r>
            <a:r>
              <a:rPr lang="en-US" baseline="-25000" dirty="0">
                <a:sym typeface="Symbol" charset="2"/>
              </a:rPr>
              <a:t>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= (</a:t>
            </a:r>
            <a:r>
              <a:rPr lang="en-US" baseline="-25000" dirty="0">
                <a:sym typeface="Symbol" charset="2"/>
              </a:rPr>
              <a:t>0</a:t>
            </a:r>
            <a:r>
              <a:rPr lang="en-US" dirty="0">
                <a:sym typeface="Symbol" charset="2"/>
              </a:rPr>
              <a:t>(E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))    </a:t>
            </a:r>
            <a:r>
              <a:rPr lang="en-US" baseline="-25000" dirty="0">
                <a:sym typeface="Symbol" charset="2"/>
              </a:rPr>
              <a:t>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Greek Symbols" pitchFamily="18" charset="2"/>
              </a:rPr>
              <a:t> </a:t>
            </a:r>
          </a:p>
          <a:p>
            <a:pPr lvl="1">
              <a:buFont typeface="Wingdings" charset="2"/>
              <a:buNone/>
            </a:pPr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And so on…</a:t>
            </a:r>
          </a:p>
          <a:p>
            <a:pPr lvl="1"/>
            <a:r>
              <a:rPr lang="en-US" dirty="0">
                <a:sym typeface="Greek Symbols" pitchFamily="18" charset="2"/>
              </a:rPr>
              <a:t>Many rules of this type</a:t>
            </a:r>
            <a:br>
              <a:rPr lang="en-US" dirty="0">
                <a:sym typeface="Greek Symbols" pitchFamily="18" charset="2"/>
              </a:rPr>
            </a:br>
            <a:endParaRPr lang="en-US" sz="2000" dirty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600" dirty="0"/>
          </a:p>
        </p:txBody>
      </p:sp>
      <p:graphicFrame>
        <p:nvGraphicFramePr>
          <p:cNvPr id="1519622" name="Object 6"/>
          <p:cNvGraphicFramePr>
            <a:graphicFrameLocks noChangeAspect="1"/>
          </p:cNvGraphicFramePr>
          <p:nvPr/>
        </p:nvGraphicFramePr>
        <p:xfrm>
          <a:off x="1681163" y="2187575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812800" progId="Equation.3">
                  <p:embed/>
                </p:oleObj>
              </mc:Choice>
              <mc:Fallback>
                <p:oleObj name="Equation" r:id="rId2" imgW="7315200" imgH="812800" progId="Equation.3">
                  <p:embed/>
                  <p:pic>
                    <p:nvPicPr>
                      <p:cNvPr id="1519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187575"/>
                        <a:ext cx="40941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9623" name="AutoShape 7"/>
          <p:cNvSpPr>
            <a:spLocks noChangeArrowheads="1"/>
          </p:cNvSpPr>
          <p:nvPr/>
        </p:nvSpPr>
        <p:spPr bwMode="auto">
          <a:xfrm rot="5400000">
            <a:off x="3803651" y="30130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4" name="AutoShape 8"/>
          <p:cNvSpPr>
            <a:spLocks noChangeArrowheads="1"/>
          </p:cNvSpPr>
          <p:nvPr/>
        </p:nvSpPr>
        <p:spPr bwMode="auto">
          <a:xfrm rot="5400000">
            <a:off x="2233613" y="3003550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5" name="AutoShape 9"/>
          <p:cNvSpPr>
            <a:spLocks noChangeArrowheads="1"/>
          </p:cNvSpPr>
          <p:nvPr/>
        </p:nvSpPr>
        <p:spPr bwMode="auto">
          <a:xfrm rot="5400000">
            <a:off x="3016251" y="42830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6" name="AutoShape 10"/>
          <p:cNvSpPr>
            <a:spLocks noChangeArrowheads="1"/>
          </p:cNvSpPr>
          <p:nvPr/>
        </p:nvSpPr>
        <p:spPr bwMode="auto">
          <a:xfrm rot="5400000">
            <a:off x="5527675" y="42592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101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Pictorial Depiction</a:t>
            </a:r>
          </a:p>
        </p:txBody>
      </p:sp>
      <p:pic>
        <p:nvPicPr>
          <p:cNvPr id="1512452" name="Picture 4"/>
          <p:cNvPicPr>
            <a:picLocks noChangeAspect="1" noChangeArrowheads="1"/>
          </p:cNvPicPr>
          <p:nvPr/>
        </p:nvPicPr>
        <p:blipFill>
          <a:blip r:embed="rId2"/>
          <a:srcRect l="642" t="2286" r="642" b="2000"/>
          <a:stretch>
            <a:fillRect/>
          </a:stretch>
        </p:blipFill>
        <p:spPr bwMode="auto">
          <a:xfrm>
            <a:off x="1169988" y="1598613"/>
            <a:ext cx="6743700" cy="49037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1145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Expressions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The rules give us a way to enumerate all equivalent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Note that the expressions don’t contain physical access methods, join methods etc…</a:t>
            </a:r>
          </a:p>
          <a:p>
            <a:pPr>
              <a:lnSpc>
                <a:spcPct val="110000"/>
              </a:lnSpc>
            </a:pPr>
            <a:r>
              <a:rPr lang="en-US" sz="2200"/>
              <a:t>Simple Algorithm: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Start with the original expression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Apply all possible applicable rules to get a new set of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Repeat with this new set of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Till no new expressions are generated</a:t>
            </a:r>
          </a:p>
        </p:txBody>
      </p:sp>
    </p:spTree>
    <p:extLst>
      <p:ext uri="{BB962C8B-B14F-4D97-AF65-F5344CB8AC3E}">
        <p14:creationId xmlns:p14="http://schemas.microsoft.com/office/powerpoint/2010/main" val="42674480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Expressions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Works, but is not feasible</a:t>
            </a:r>
          </a:p>
          <a:p>
            <a:pPr>
              <a:lnSpc>
                <a:spcPct val="110000"/>
              </a:lnSpc>
            </a:pPr>
            <a:r>
              <a:rPr lang="en-US" sz="2200"/>
              <a:t>Consider a simple case:</a:t>
            </a:r>
          </a:p>
          <a:p>
            <a:pPr lvl="1">
              <a:lnSpc>
                <a:spcPct val="110000"/>
              </a:lnSpc>
            </a:pPr>
            <a:r>
              <a:rPr lang="en-US" sz="2000" i="1"/>
              <a:t>R1        (R2         (R3        (…      Rn)))….)</a:t>
            </a:r>
          </a:p>
          <a:p>
            <a:pPr>
              <a:lnSpc>
                <a:spcPct val="110000"/>
              </a:lnSpc>
            </a:pPr>
            <a:endParaRPr lang="en-US" sz="2400" i="1"/>
          </a:p>
          <a:p>
            <a:pPr>
              <a:lnSpc>
                <a:spcPct val="110000"/>
              </a:lnSpc>
            </a:pPr>
            <a:r>
              <a:rPr lang="en-US" sz="2200"/>
              <a:t>Just join commutativity and associativity will give us: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At least: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n^2  * 2^n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At worst: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n! * 2^n</a:t>
            </a:r>
          </a:p>
          <a:p>
            <a:pPr>
              <a:lnSpc>
                <a:spcPct val="110000"/>
              </a:lnSpc>
            </a:pPr>
            <a:r>
              <a:rPr lang="en-US" sz="2200"/>
              <a:t>Typically the process of enumeration is combined with the search process</a:t>
            </a:r>
          </a:p>
        </p:txBody>
      </p:sp>
      <p:sp>
        <p:nvSpPr>
          <p:cNvPr id="1526788" name="AutoShape 4"/>
          <p:cNvSpPr>
            <a:spLocks noChangeArrowheads="1"/>
          </p:cNvSpPr>
          <p:nvPr/>
        </p:nvSpPr>
        <p:spPr bwMode="auto">
          <a:xfrm rot="5400000">
            <a:off x="1754187" y="25034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89" name="AutoShape 5"/>
          <p:cNvSpPr>
            <a:spLocks noChangeArrowheads="1"/>
          </p:cNvSpPr>
          <p:nvPr/>
        </p:nvSpPr>
        <p:spPr bwMode="auto">
          <a:xfrm rot="5400000">
            <a:off x="2768601" y="25177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90" name="AutoShape 6"/>
          <p:cNvSpPr>
            <a:spLocks noChangeArrowheads="1"/>
          </p:cNvSpPr>
          <p:nvPr/>
        </p:nvSpPr>
        <p:spPr bwMode="auto">
          <a:xfrm rot="5400000">
            <a:off x="3783012" y="253206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91" name="AutoShape 7"/>
          <p:cNvSpPr>
            <a:spLocks noChangeArrowheads="1"/>
          </p:cNvSpPr>
          <p:nvPr/>
        </p:nvSpPr>
        <p:spPr bwMode="auto">
          <a:xfrm rot="5400000">
            <a:off x="4648201" y="25463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919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Plans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We still need to choose the join methods etc..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Option 1: Choose for each operation separately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Usually okay, but sometimes the operators interact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Consider joining three relations on the same attribute:</a:t>
            </a:r>
          </a:p>
          <a:p>
            <a:pPr lvl="3">
              <a:lnSpc>
                <a:spcPct val="110000"/>
              </a:lnSpc>
            </a:pPr>
            <a:r>
              <a:rPr lang="en-US" sz="1900" i="1"/>
              <a:t>R1      </a:t>
            </a:r>
            <a:r>
              <a:rPr lang="en-US" sz="1900" i="1" baseline="-25000"/>
              <a:t>a</a:t>
            </a:r>
            <a:r>
              <a:rPr lang="en-US" sz="1900" i="1"/>
              <a:t>  (R2      </a:t>
            </a:r>
            <a:r>
              <a:rPr lang="en-US" sz="1900" i="1" baseline="-25000"/>
              <a:t>a</a:t>
            </a:r>
            <a:r>
              <a:rPr lang="en-US" sz="1900" i="1"/>
              <a:t>  R3)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Best option for R2 join R3 might be hash-join</a:t>
            </a:r>
          </a:p>
          <a:p>
            <a:pPr lvl="3">
              <a:lnSpc>
                <a:spcPct val="110000"/>
              </a:lnSpc>
            </a:pPr>
            <a:r>
              <a:rPr lang="en-US" sz="1700"/>
              <a:t>But if </a:t>
            </a:r>
            <a:r>
              <a:rPr lang="en-US" sz="1700" i="1"/>
              <a:t>R1 </a:t>
            </a:r>
            <a:r>
              <a:rPr lang="en-US" sz="1700"/>
              <a:t>is sorted on </a:t>
            </a:r>
            <a:r>
              <a:rPr lang="en-US" sz="1700" i="1"/>
              <a:t>a, </a:t>
            </a:r>
            <a:r>
              <a:rPr lang="en-US" sz="1700"/>
              <a:t>then </a:t>
            </a:r>
            <a:r>
              <a:rPr lang="en-US" sz="1700" i="1"/>
              <a:t>sort-merge join</a:t>
            </a:r>
            <a:r>
              <a:rPr lang="en-US" sz="1700"/>
              <a:t> is preferable</a:t>
            </a:r>
          </a:p>
          <a:p>
            <a:pPr lvl="3">
              <a:lnSpc>
                <a:spcPct val="110000"/>
              </a:lnSpc>
            </a:pPr>
            <a:r>
              <a:rPr lang="en-US" sz="1700"/>
              <a:t>Because it produces the result in sorted order by </a:t>
            </a:r>
            <a:r>
              <a:rPr lang="en-US" sz="1700" i="1"/>
              <a:t>a</a:t>
            </a:r>
          </a:p>
          <a:p>
            <a:pPr>
              <a:lnSpc>
                <a:spcPct val="110000"/>
              </a:lnSpc>
            </a:pPr>
            <a:r>
              <a:rPr lang="en-US" sz="2300"/>
              <a:t>Also, we need to decide whether to use pipelining or materialization</a:t>
            </a:r>
          </a:p>
          <a:p>
            <a:pPr>
              <a:lnSpc>
                <a:spcPct val="110000"/>
              </a:lnSpc>
            </a:pPr>
            <a:r>
              <a:rPr lang="en-US" sz="2300"/>
              <a:t>Such issues are typically taken into account when doing the optimization </a:t>
            </a:r>
          </a:p>
        </p:txBody>
      </p:sp>
      <p:sp>
        <p:nvSpPr>
          <p:cNvPr id="1530888" name="AutoShape 8"/>
          <p:cNvSpPr>
            <a:spLocks noChangeArrowheads="1"/>
          </p:cNvSpPr>
          <p:nvPr/>
        </p:nvSpPr>
        <p:spPr bwMode="auto">
          <a:xfrm rot="5400000">
            <a:off x="2263776" y="32162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0889" name="AutoShape 9"/>
          <p:cNvSpPr>
            <a:spLocks noChangeArrowheads="1"/>
          </p:cNvSpPr>
          <p:nvPr/>
        </p:nvSpPr>
        <p:spPr bwMode="auto">
          <a:xfrm rot="5400000">
            <a:off x="3311525" y="318611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7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Generate all possible execution plans for the query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First generate all equivalent expressions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Then consider all annotations for the operations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Figure out the cost for each of them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Compute cost for each operation </a:t>
            </a:r>
          </a:p>
          <a:p>
            <a:pPr lvl="3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Using the formulas discussed before</a:t>
            </a:r>
          </a:p>
          <a:p>
            <a:pPr lvl="3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One problem: How do we know the number of result tuples for, say, 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Add them !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Choose the best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  <p:graphicFrame>
        <p:nvGraphicFramePr>
          <p:cNvPr id="1495046" name="Object 6"/>
          <p:cNvGraphicFramePr>
            <a:graphicFrameLocks noChangeAspect="1"/>
          </p:cNvGraphicFramePr>
          <p:nvPr/>
        </p:nvGraphicFramePr>
        <p:xfrm>
          <a:off x="2301875" y="5194300"/>
          <a:ext cx="224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7315200" imgH="1308100" progId="Equation.3">
                  <p:embed/>
                </p:oleObj>
              </mc:Choice>
              <mc:Fallback>
                <p:oleObj name="Microsoft Equation 3.0" r:id="rId3" imgW="7315200" imgH="1308100" progId="Equation.3">
                  <p:embed/>
                  <p:pic>
                    <p:nvPicPr>
                      <p:cNvPr id="1495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194300"/>
                        <a:ext cx="22431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5500"/>
          </a:xfrm>
        </p:spPr>
        <p:txBody>
          <a:bodyPr/>
          <a:lstStyle/>
          <a:p>
            <a:r>
              <a:rPr lang="en-US" sz="2400" dirty="0"/>
              <a:t>Computing operator costs requires information like:</a:t>
            </a:r>
          </a:p>
          <a:p>
            <a:pPr lvl="1"/>
            <a:r>
              <a:rPr lang="en-US" sz="2000" dirty="0"/>
              <a:t>Primary key ? </a:t>
            </a:r>
          </a:p>
          <a:p>
            <a:pPr lvl="1"/>
            <a:r>
              <a:rPr lang="en-US" sz="2000" dirty="0"/>
              <a:t>Sorted or not, which attribute</a:t>
            </a:r>
          </a:p>
          <a:p>
            <a:pPr lvl="2"/>
            <a:r>
              <a:rPr lang="en-US" sz="1800" dirty="0"/>
              <a:t>So we can decide whether need to sort again</a:t>
            </a:r>
          </a:p>
          <a:p>
            <a:pPr lvl="1"/>
            <a:r>
              <a:rPr lang="en-US" sz="2000" dirty="0"/>
              <a:t>How many tuples in the relation, how many blocks ?</a:t>
            </a:r>
          </a:p>
          <a:p>
            <a:pPr lvl="1"/>
            <a:r>
              <a:rPr lang="en-US" sz="2000" dirty="0"/>
              <a:t>RAID ?? Which one ?	</a:t>
            </a:r>
          </a:p>
          <a:p>
            <a:pPr lvl="2"/>
            <a:r>
              <a:rPr lang="en-US" sz="1800" dirty="0"/>
              <a:t>Read/write costs are quite different</a:t>
            </a:r>
          </a:p>
          <a:p>
            <a:pPr lvl="1"/>
            <a:r>
              <a:rPr lang="en-US" sz="2000" dirty="0"/>
              <a:t>How many tuples match a predicate like “age &gt; 40” ?</a:t>
            </a:r>
          </a:p>
          <a:p>
            <a:pPr lvl="2"/>
            <a:r>
              <a:rPr lang="en-US" sz="1800" dirty="0"/>
              <a:t>E.g. Need to know how many index pages need to be read</a:t>
            </a:r>
            <a:endParaRPr lang="en-US" sz="2100" dirty="0"/>
          </a:p>
          <a:p>
            <a:pPr lvl="1"/>
            <a:r>
              <a:rPr lang="en-US" sz="2100" dirty="0"/>
              <a:t>Intermediate result sizes</a:t>
            </a:r>
          </a:p>
          <a:p>
            <a:pPr lvl="2"/>
            <a:r>
              <a:rPr lang="en-US" sz="1800" dirty="0"/>
              <a:t>E.g. (R JOIN S) is input to another join operation – need to know if it fits in memory</a:t>
            </a:r>
          </a:p>
          <a:p>
            <a:pPr lvl="1"/>
            <a:r>
              <a:rPr lang="en-US" sz="21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5449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5500"/>
          </a:xfrm>
        </p:spPr>
        <p:txBody>
          <a:bodyPr/>
          <a:lstStyle/>
          <a:p>
            <a:r>
              <a:rPr lang="en-US" sz="2400"/>
              <a:t>Some information is static and is maintained in the metadata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Primary key ?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Sorted or not, which attribute</a:t>
            </a:r>
          </a:p>
          <a:p>
            <a:pPr lvl="2"/>
            <a:r>
              <a:rPr lang="en-US" sz="1800">
                <a:solidFill>
                  <a:srgbClr val="FF0000"/>
                </a:solidFill>
              </a:rPr>
              <a:t>So we can decide whether need to sort again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How many tuples in the relation, how many blocks ?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RAID ?? Which one ?	</a:t>
            </a:r>
          </a:p>
          <a:p>
            <a:pPr lvl="2"/>
            <a:r>
              <a:rPr lang="en-US" sz="1800">
                <a:solidFill>
                  <a:srgbClr val="FF0000"/>
                </a:solidFill>
              </a:rPr>
              <a:t>Read/write costs are quite different</a:t>
            </a:r>
          </a:p>
          <a:p>
            <a:pPr lvl="2"/>
            <a:endParaRPr lang="en-US" sz="1800">
              <a:solidFill>
                <a:srgbClr val="FF0000"/>
              </a:solidFill>
            </a:endParaRPr>
          </a:p>
          <a:p>
            <a:r>
              <a:rPr lang="en-US" sz="2500"/>
              <a:t>Typically kept in some tables in the database</a:t>
            </a:r>
          </a:p>
          <a:p>
            <a:pPr lvl="1"/>
            <a:r>
              <a:rPr lang="en-US" sz="2100"/>
              <a:t>“all_tab_columns” in Oracle</a:t>
            </a:r>
          </a:p>
          <a:p>
            <a:r>
              <a:rPr lang="en-US" sz="2500"/>
              <a:t>Most systems have commands for updating them</a:t>
            </a:r>
          </a:p>
        </p:txBody>
      </p:sp>
    </p:spTree>
    <p:extLst>
      <p:ext uri="{BB962C8B-B14F-4D97-AF65-F5344CB8AC3E}">
        <p14:creationId xmlns:p14="http://schemas.microsoft.com/office/powerpoint/2010/main" val="27749032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29600" cy="4836026"/>
          </a:xfrm>
        </p:spPr>
        <p:txBody>
          <a:bodyPr/>
          <a:lstStyle/>
          <a:p>
            <a:r>
              <a:rPr lang="en-US" sz="2000" dirty="0"/>
              <a:t>However, others need to be estimated somehow</a:t>
            </a:r>
            <a:endParaRPr lang="en-US" sz="16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How many </a:t>
            </a:r>
            <a:r>
              <a:rPr lang="en-US" sz="1800" dirty="0" err="1">
                <a:solidFill>
                  <a:srgbClr val="FF0000"/>
                </a:solidFill>
              </a:rPr>
              <a:t>tuples</a:t>
            </a:r>
            <a:r>
              <a:rPr lang="en-US" sz="1800" dirty="0">
                <a:solidFill>
                  <a:srgbClr val="FF0000"/>
                </a:solidFill>
              </a:rPr>
              <a:t> match a predicate like “age &gt; 40” ?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E.g. Need to know how many index pages need to be read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Intermediate result sizes</a:t>
            </a:r>
          </a:p>
          <a:p>
            <a:r>
              <a:rPr lang="en-US" sz="2000" dirty="0"/>
              <a:t>The problem variously called:</a:t>
            </a:r>
          </a:p>
          <a:p>
            <a:pPr lvl="1"/>
            <a:r>
              <a:rPr lang="en-US" sz="1800" dirty="0"/>
              <a:t>“intermediate result size estimation”</a:t>
            </a:r>
          </a:p>
          <a:p>
            <a:pPr lvl="1"/>
            <a:r>
              <a:rPr lang="en-US" sz="1800" dirty="0"/>
              <a:t>“selectivity estimation”</a:t>
            </a:r>
          </a:p>
          <a:p>
            <a:endParaRPr lang="en-US" sz="2000" dirty="0"/>
          </a:p>
          <a:p>
            <a:r>
              <a:rPr lang="en-US" sz="2000" dirty="0"/>
              <a:t>Very important to estimate reasonably well</a:t>
            </a:r>
          </a:p>
          <a:p>
            <a:pPr lvl="1"/>
            <a:r>
              <a:rPr lang="en-US" sz="1800" dirty="0"/>
              <a:t>e.g. consider “select * from R where </a:t>
            </a:r>
            <a:r>
              <a:rPr lang="en-US" sz="1800" dirty="0" err="1"/>
              <a:t>zipcode</a:t>
            </a:r>
            <a:r>
              <a:rPr lang="en-US" sz="1800" dirty="0"/>
              <a:t> = 20742”</a:t>
            </a:r>
          </a:p>
          <a:p>
            <a:pPr lvl="1"/>
            <a:r>
              <a:rPr lang="en-US" sz="1800" dirty="0"/>
              <a:t>We estimate that there are 10 matches, and choose to use a secondary index </a:t>
            </a:r>
            <a:r>
              <a:rPr lang="en-US" sz="1800" dirty="0">
                <a:solidFill>
                  <a:srgbClr val="FF0000"/>
                </a:solidFill>
              </a:rPr>
              <a:t>(remember: random I/Os)</a:t>
            </a:r>
          </a:p>
          <a:p>
            <a:pPr lvl="1"/>
            <a:r>
              <a:rPr lang="en-US" sz="1800" dirty="0"/>
              <a:t>Turns out there are 10000 matches</a:t>
            </a:r>
          </a:p>
          <a:p>
            <a:pPr lvl="1"/>
            <a:r>
              <a:rPr lang="en-US" sz="1800" dirty="0"/>
              <a:t>Using a secondary index very bad idea</a:t>
            </a:r>
          </a:p>
          <a:p>
            <a:pPr lvl="1"/>
            <a:r>
              <a:rPr lang="en-US" sz="1800" dirty="0"/>
              <a:t>Optimizer also often choose Nested-loop joins if one relation very small… underestimation can result in very bad</a:t>
            </a:r>
          </a:p>
        </p:txBody>
      </p:sp>
    </p:spTree>
    <p:extLst>
      <p:ext uri="{BB962C8B-B14F-4D97-AF65-F5344CB8AC3E}">
        <p14:creationId xmlns:p14="http://schemas.microsoft.com/office/powerpoint/2010/main" val="19254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Selectivity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5037667"/>
          </a:xfrm>
        </p:spPr>
        <p:txBody>
          <a:bodyPr/>
          <a:lstStyle/>
          <a:p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Maintain some information about the tables</a:t>
            </a:r>
          </a:p>
          <a:p>
            <a:pPr lvl="2"/>
            <a:r>
              <a:rPr lang="en-US" sz="1800" dirty="0"/>
              <a:t>More information </a:t>
            </a:r>
            <a:r>
              <a:rPr lang="en-US" sz="1800" dirty="0">
                <a:sym typeface="Wingdings"/>
              </a:rPr>
              <a:t> more accurate estimation</a:t>
            </a:r>
          </a:p>
          <a:p>
            <a:pPr lvl="2"/>
            <a:r>
              <a:rPr lang="en-US" sz="1800" dirty="0">
                <a:sym typeface="Wingdings"/>
              </a:rPr>
              <a:t>More information  higher storage cost, higher update cost</a:t>
            </a:r>
          </a:p>
          <a:p>
            <a:pPr lvl="1"/>
            <a:r>
              <a:rPr lang="en-US" sz="2000" dirty="0">
                <a:sym typeface="Wingdings"/>
              </a:rPr>
              <a:t>Make uniformity and randomness assumptions to fill in the gaps</a:t>
            </a:r>
          </a:p>
          <a:p>
            <a:pPr lvl="1"/>
            <a:endParaRPr lang="en-US" sz="20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Example:</a:t>
            </a:r>
          </a:p>
          <a:p>
            <a:pPr lvl="1"/>
            <a:r>
              <a:rPr lang="en-US" sz="2000" dirty="0">
                <a:sym typeface="Wingdings"/>
              </a:rPr>
              <a:t>For a relation “people”, we keep:</a:t>
            </a:r>
          </a:p>
          <a:p>
            <a:pPr lvl="2"/>
            <a:r>
              <a:rPr lang="en-US" sz="1700" dirty="0">
                <a:sym typeface="Wingdings"/>
              </a:rPr>
              <a:t>Total number of tuples = 100,000</a:t>
            </a:r>
          </a:p>
          <a:p>
            <a:pPr lvl="2"/>
            <a:r>
              <a:rPr lang="en-US" sz="1700" dirty="0">
                <a:sym typeface="Wingdings"/>
              </a:rPr>
              <a:t>Distinct “</a:t>
            </a:r>
            <a:r>
              <a:rPr lang="en-US" sz="1700" dirty="0" err="1">
                <a:sym typeface="Wingdings"/>
              </a:rPr>
              <a:t>zipcode</a:t>
            </a:r>
            <a:r>
              <a:rPr lang="en-US" sz="1700" dirty="0">
                <a:sym typeface="Wingdings"/>
              </a:rPr>
              <a:t>” values that appear in it = 100</a:t>
            </a:r>
          </a:p>
          <a:p>
            <a:pPr lvl="1"/>
            <a:r>
              <a:rPr lang="en-US" sz="2000" dirty="0">
                <a:sym typeface="Wingdings"/>
              </a:rPr>
              <a:t>Given a query: “</a:t>
            </a:r>
            <a:r>
              <a:rPr lang="en-US" sz="2000" dirty="0" err="1">
                <a:sym typeface="Wingdings"/>
              </a:rPr>
              <a:t>zipcode</a:t>
            </a:r>
            <a:r>
              <a:rPr lang="en-US" sz="2000" dirty="0">
                <a:sym typeface="Wingdings"/>
              </a:rPr>
              <a:t> = 20742”</a:t>
            </a:r>
          </a:p>
          <a:p>
            <a:pPr lvl="2"/>
            <a:r>
              <a:rPr lang="en-US" sz="1700" dirty="0">
                <a:sym typeface="Wingdings"/>
              </a:rPr>
              <a:t>We estimated the number of matching tuples as: 100,000/100 = 1000</a:t>
            </a:r>
          </a:p>
          <a:p>
            <a:pPr lvl="1"/>
            <a:r>
              <a:rPr lang="en-US" sz="2000" dirty="0">
                <a:sym typeface="Wingdings"/>
              </a:rPr>
              <a:t>What if I wanted more accurate information ?</a:t>
            </a:r>
          </a:p>
          <a:p>
            <a:pPr lvl="2"/>
            <a:r>
              <a:rPr lang="en-US" sz="1700" dirty="0">
                <a:sym typeface="Wingdings"/>
              </a:rPr>
              <a:t>Keep better statistics/summaries…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979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“Cost”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8583769" cy="49669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Complicated to compute, but very important to decide early 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Need to know what you are “optimizing” for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Many competing factors in today’s computing environment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CPU Instructions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Disk I/</a:t>
            </a:r>
            <a:r>
              <a:rPr lang="en-US" sz="1800" dirty="0" err="1"/>
              <a:t>Os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Network Usage – either peak or average (for distributed settings)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Memory Usage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Cache Misses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… and so 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Want to pick the one (or combination) that’s actually a bottleneck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No sense in optimizing for “memory usage” if you have a TB of memory and a single disk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Can do combinations by doing a weighted sum: e.g., 10 * Memory + 50 * Disk I/</a:t>
            </a:r>
            <a:r>
              <a:rPr lang="en-US" sz="1600" dirty="0" err="1"/>
              <a:t>Os</a:t>
            </a:r>
            <a:endParaRPr lang="en-US" sz="1600" dirty="0"/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 lvl="1">
              <a:lnSpc>
                <a:spcPct val="12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942417"/>
          </a:xfrm>
        </p:spPr>
        <p:txBody>
          <a:bodyPr/>
          <a:lstStyle/>
          <a:p>
            <a:r>
              <a:rPr lang="en-US" sz="2400" dirty="0"/>
              <a:t>Consider a range query: </a:t>
            </a:r>
            <a:r>
              <a:rPr lang="en-US" sz="2400" i="1" dirty="0"/>
              <a:t>x &lt; </a:t>
            </a:r>
            <a:r>
              <a:rPr lang="en-US" sz="2400" i="1" dirty="0" err="1"/>
              <a:t>R.a</a:t>
            </a:r>
            <a:r>
              <a:rPr lang="en-US" sz="2400" i="1" dirty="0"/>
              <a:t> &lt; y</a:t>
            </a:r>
          </a:p>
          <a:p>
            <a:pPr lvl="1"/>
            <a:r>
              <a:rPr lang="en-US" sz="2000" i="1" dirty="0"/>
              <a:t>Let Max(a, R) = maximum value of a in R</a:t>
            </a:r>
          </a:p>
          <a:p>
            <a:pPr lvl="1"/>
            <a:r>
              <a:rPr lang="en-US" sz="2000" i="1" dirty="0"/>
              <a:t>Let Min(a, R) = minimum value of a in R</a:t>
            </a:r>
          </a:p>
          <a:p>
            <a:pPr lvl="1"/>
            <a:r>
              <a:rPr lang="en-US" sz="2000" i="1" dirty="0"/>
              <a:t>Then: fraction of tuples that satisfy = (y – x) / (Max – Min)</a:t>
            </a:r>
          </a:p>
          <a:p>
            <a:pPr lvl="2"/>
            <a:r>
              <a:rPr lang="en-US" sz="1700" i="1" dirty="0"/>
              <a:t>Assuming all tuples are distributed uniformly and randomly</a:t>
            </a:r>
          </a:p>
          <a:p>
            <a:pPr lvl="2"/>
            <a:r>
              <a:rPr lang="en-US" sz="1700" i="1" dirty="0"/>
              <a:t>If y &gt; Max or x &lt; Min </a:t>
            </a:r>
            <a:r>
              <a:rPr lang="en-US" sz="1700" i="1" dirty="0">
                <a:sym typeface="Wingdings" pitchFamily="2" charset="2"/>
              </a:rPr>
              <a:t> adjust accordingly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Better summary statistics (like histograms) can help with refining these estimates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1504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213684"/>
          </a:xfrm>
        </p:spPr>
        <p:txBody>
          <a:bodyPr/>
          <a:lstStyle/>
          <a:p>
            <a:r>
              <a:rPr lang="en-US" sz="1800" dirty="0"/>
              <a:t>R JOIN S: </a:t>
            </a:r>
            <a:r>
              <a:rPr lang="en-US" sz="1800" dirty="0" err="1"/>
              <a:t>R.a</a:t>
            </a:r>
            <a:r>
              <a:rPr lang="en-US" sz="1800" dirty="0"/>
              <a:t> = </a:t>
            </a:r>
            <a:r>
              <a:rPr lang="en-US" sz="1800" dirty="0" err="1"/>
              <a:t>S.a</a:t>
            </a:r>
            <a:endParaRPr lang="en-US" sz="1800" dirty="0"/>
          </a:p>
          <a:p>
            <a:pPr lvl="1"/>
            <a:r>
              <a:rPr lang="en-US" sz="1800" dirty="0"/>
              <a:t>|R| = 10,000; |S| = 5000</a:t>
            </a:r>
          </a:p>
          <a:p>
            <a:pPr lvl="1"/>
            <a:endParaRPr lang="en-US" sz="1800" dirty="0"/>
          </a:p>
          <a:p>
            <a:r>
              <a:rPr lang="en-US" sz="1800" dirty="0"/>
              <a:t>CASE 1: </a:t>
            </a:r>
            <a:r>
              <a:rPr lang="en-US" sz="1800" i="1" dirty="0"/>
              <a:t>a </a:t>
            </a:r>
            <a:r>
              <a:rPr lang="en-US" sz="1800" dirty="0"/>
              <a:t>is key for S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Each tuple of R joins with exactly one tuple of S</a:t>
            </a:r>
          </a:p>
          <a:p>
            <a:pPr lvl="1"/>
            <a:r>
              <a:rPr lang="en-US" sz="1800" dirty="0"/>
              <a:t>So: |R JOIN S| = |R| = 10,000</a:t>
            </a:r>
          </a:p>
          <a:p>
            <a:pPr lvl="1"/>
            <a:r>
              <a:rPr lang="en-US" sz="1800" dirty="0"/>
              <a:t>Assumption: Referential integrity holds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What if there is a selection on R or S</a:t>
            </a:r>
          </a:p>
          <a:p>
            <a:pPr lvl="2"/>
            <a:r>
              <a:rPr lang="en-US" sz="1800" dirty="0"/>
              <a:t>Adjust accordingly</a:t>
            </a:r>
          </a:p>
          <a:p>
            <a:pPr lvl="2"/>
            <a:r>
              <a:rPr lang="en-US" sz="1800" dirty="0"/>
              <a:t>Say: </a:t>
            </a:r>
            <a:r>
              <a:rPr lang="en-US" sz="1800" dirty="0" err="1"/>
              <a:t>S.b</a:t>
            </a:r>
            <a:r>
              <a:rPr lang="en-US" sz="1800" dirty="0"/>
              <a:t> = 100, with selectivity 0.1</a:t>
            </a:r>
          </a:p>
          <a:p>
            <a:pPr lvl="2"/>
            <a:r>
              <a:rPr lang="en-US" sz="1800" dirty="0"/>
              <a:t>THEN: |R JOIN S| = |R| * 0.1 = 100</a:t>
            </a:r>
          </a:p>
          <a:p>
            <a:pPr lvl="2"/>
            <a:endParaRPr lang="en-US" sz="1800" dirty="0"/>
          </a:p>
          <a:p>
            <a:r>
              <a:rPr lang="en-US" sz="1800" dirty="0"/>
              <a:t>CASE 2: </a:t>
            </a:r>
            <a:r>
              <a:rPr lang="en-US" sz="1800" i="1" dirty="0"/>
              <a:t>a </a:t>
            </a:r>
            <a:r>
              <a:rPr lang="en-US" sz="1800" dirty="0"/>
              <a:t>is key for R</a:t>
            </a:r>
          </a:p>
          <a:p>
            <a:pPr lvl="1"/>
            <a:r>
              <a:rPr lang="en-US" sz="1800" dirty="0"/>
              <a:t>Similar</a:t>
            </a:r>
          </a:p>
          <a:p>
            <a:pPr lvl="2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55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270000"/>
            <a:ext cx="8903368" cy="5213684"/>
          </a:xfrm>
        </p:spPr>
        <p:txBody>
          <a:bodyPr/>
          <a:lstStyle/>
          <a:p>
            <a:r>
              <a:rPr lang="en-US" sz="1800" dirty="0"/>
              <a:t>R JOIN S: </a:t>
            </a:r>
            <a:r>
              <a:rPr lang="en-US" sz="1800" dirty="0" err="1"/>
              <a:t>R.a</a:t>
            </a:r>
            <a:r>
              <a:rPr lang="en-US" sz="1800" dirty="0"/>
              <a:t> = </a:t>
            </a:r>
            <a:r>
              <a:rPr lang="en-US" sz="1800" dirty="0" err="1"/>
              <a:t>S.a</a:t>
            </a:r>
            <a:endParaRPr lang="en-US" sz="1800" dirty="0"/>
          </a:p>
          <a:p>
            <a:pPr lvl="1"/>
            <a:r>
              <a:rPr lang="en-US" sz="1800" dirty="0"/>
              <a:t>|R| = 10,000; |S| = 5000</a:t>
            </a:r>
          </a:p>
          <a:p>
            <a:pPr lvl="1"/>
            <a:endParaRPr lang="en-US" sz="1800" dirty="0"/>
          </a:p>
          <a:p>
            <a:r>
              <a:rPr lang="en-US" sz="1800" dirty="0"/>
              <a:t>CASE 3: </a:t>
            </a:r>
            <a:r>
              <a:rPr lang="en-US" sz="1800" i="1" dirty="0"/>
              <a:t>a </a:t>
            </a:r>
            <a:r>
              <a:rPr lang="en-US" sz="1800" dirty="0"/>
              <a:t>is not a key for either</a:t>
            </a:r>
          </a:p>
          <a:p>
            <a:pPr lvl="1"/>
            <a:r>
              <a:rPr lang="en-US" sz="1800" dirty="0"/>
              <a:t>Reason with the distributions on </a:t>
            </a:r>
            <a:r>
              <a:rPr lang="en-US" sz="1800" i="1" dirty="0"/>
              <a:t>a</a:t>
            </a:r>
          </a:p>
          <a:p>
            <a:pPr lvl="1"/>
            <a:r>
              <a:rPr lang="en-US" sz="1800" dirty="0"/>
              <a:t>Say: the domain of </a:t>
            </a:r>
            <a:r>
              <a:rPr lang="en-US" sz="1800" i="1" dirty="0"/>
              <a:t>a: V(A, R) =</a:t>
            </a:r>
            <a:r>
              <a:rPr lang="en-US" sz="1800" dirty="0"/>
              <a:t> 100 (the number of distinct values </a:t>
            </a:r>
            <a:r>
              <a:rPr lang="en-US" sz="1800" i="1" dirty="0"/>
              <a:t>a </a:t>
            </a:r>
            <a:r>
              <a:rPr lang="en-US" sz="1800" dirty="0"/>
              <a:t>can take)</a:t>
            </a:r>
          </a:p>
          <a:p>
            <a:pPr lvl="1"/>
            <a:r>
              <a:rPr lang="en-US" sz="1800" dirty="0"/>
              <a:t>THEN, </a:t>
            </a:r>
            <a:r>
              <a:rPr lang="en-US" sz="1800" i="1" dirty="0">
                <a:solidFill>
                  <a:srgbClr val="FF0000"/>
                </a:solidFill>
              </a:rPr>
              <a:t>assuming uniformity</a:t>
            </a:r>
            <a:endParaRPr lang="en-US" sz="1800" dirty="0">
              <a:solidFill>
                <a:srgbClr val="FF0000"/>
              </a:solidFill>
            </a:endParaRPr>
          </a:p>
          <a:p>
            <a:pPr lvl="2"/>
            <a:r>
              <a:rPr lang="en-US" sz="1800" dirty="0"/>
              <a:t>For each value of </a:t>
            </a:r>
            <a:r>
              <a:rPr lang="en-US" sz="1800" i="1" dirty="0"/>
              <a:t>a</a:t>
            </a:r>
          </a:p>
          <a:p>
            <a:pPr lvl="3"/>
            <a:r>
              <a:rPr lang="en-US" sz="1800" dirty="0"/>
              <a:t>We have 10,000/100 = 100 </a:t>
            </a:r>
            <a:r>
              <a:rPr lang="en-US" sz="1800" dirty="0" err="1"/>
              <a:t>tuples</a:t>
            </a:r>
            <a:r>
              <a:rPr lang="en-US" sz="1800" dirty="0"/>
              <a:t> of R with that value of a</a:t>
            </a:r>
          </a:p>
          <a:p>
            <a:pPr lvl="3"/>
            <a:r>
              <a:rPr lang="en-US" sz="1800" dirty="0"/>
              <a:t>We have 5000/100 = 50 </a:t>
            </a:r>
            <a:r>
              <a:rPr lang="en-US" sz="1800" dirty="0" err="1"/>
              <a:t>tuples</a:t>
            </a:r>
            <a:r>
              <a:rPr lang="en-US" sz="1800" dirty="0"/>
              <a:t> of S with that value of a</a:t>
            </a:r>
          </a:p>
          <a:p>
            <a:pPr lvl="3"/>
            <a:r>
              <a:rPr lang="en-US" sz="1800" dirty="0"/>
              <a:t>All of these will join with each other, and produce 100 *50 = 5000</a:t>
            </a:r>
          </a:p>
          <a:p>
            <a:pPr lvl="2"/>
            <a:r>
              <a:rPr lang="en-US" sz="1800" dirty="0"/>
              <a:t>So total number of results in the join:</a:t>
            </a:r>
          </a:p>
          <a:p>
            <a:pPr lvl="3"/>
            <a:r>
              <a:rPr lang="en-US" sz="1800" dirty="0"/>
              <a:t>5000 * 100 = 500000</a:t>
            </a:r>
          </a:p>
          <a:p>
            <a:pPr lvl="1"/>
            <a:r>
              <a:rPr lang="en-US" sz="1800" dirty="0"/>
              <a:t>We can improve the accuracy if we know the distributions on </a:t>
            </a:r>
            <a:r>
              <a:rPr lang="en-US" sz="1800" i="1" dirty="0"/>
              <a:t>a </a:t>
            </a:r>
            <a:r>
              <a:rPr lang="en-US" sz="1800" dirty="0"/>
              <a:t>better</a:t>
            </a:r>
          </a:p>
          <a:p>
            <a:pPr lvl="2"/>
            <a:r>
              <a:rPr lang="en-US" sz="1800" dirty="0"/>
              <a:t>Say using a histogram</a:t>
            </a:r>
          </a:p>
          <a:p>
            <a:pPr lvl="1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276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Generate all possible execution plans for the query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First generate all equivalent expressions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Then consider all annotations for the operations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Figure out the cost for each of them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Compute cost for each operation </a:t>
            </a:r>
          </a:p>
          <a:p>
            <a:pPr lvl="3">
              <a:lnSpc>
                <a:spcPct val="120000"/>
              </a:lnSpc>
            </a:pPr>
            <a:r>
              <a:rPr lang="en-US" sz="1800" dirty="0"/>
              <a:t>Using the formulas discussed before</a:t>
            </a:r>
          </a:p>
          <a:p>
            <a:pPr lvl="3">
              <a:lnSpc>
                <a:spcPct val="120000"/>
              </a:lnSpc>
            </a:pPr>
            <a:r>
              <a:rPr lang="en-US" sz="1800" dirty="0"/>
              <a:t>One problem: How do we know the number of result tuples for, say, 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Add them !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Choose the best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  <p:graphicFrame>
        <p:nvGraphicFramePr>
          <p:cNvPr id="1495046" name="Object 6"/>
          <p:cNvGraphicFramePr>
            <a:graphicFrameLocks noChangeAspect="1"/>
          </p:cNvGraphicFramePr>
          <p:nvPr/>
        </p:nvGraphicFramePr>
        <p:xfrm>
          <a:off x="2301875" y="5194300"/>
          <a:ext cx="224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7315200" imgH="1308100" progId="Equation.3">
                  <p:embed/>
                </p:oleObj>
              </mc:Choice>
              <mc:Fallback>
                <p:oleObj name="Microsoft Equation 3.0" r:id="rId3" imgW="7315200" imgH="1308100" progId="Equation.3">
                  <p:embed/>
                  <p:pic>
                    <p:nvPicPr>
                      <p:cNvPr id="1495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194300"/>
                        <a:ext cx="22431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8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Algorithms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300" dirty="0"/>
              <a:t>Two types: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Exhaustive: That attempt to find the best plan</a:t>
            </a:r>
          </a:p>
          <a:p>
            <a:pPr lvl="1">
              <a:lnSpc>
                <a:spcPct val="110000"/>
              </a:lnSpc>
            </a:pPr>
            <a:r>
              <a:rPr lang="en-US" sz="2100" dirty="0" err="1"/>
              <a:t>Heuristical</a:t>
            </a:r>
            <a:r>
              <a:rPr lang="en-US" sz="2100" dirty="0"/>
              <a:t>: That are simpler, but are not guaranteed to find the optimal plan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2100" dirty="0"/>
              <a:t>Consider a simple case 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Join of the relations </a:t>
            </a:r>
            <a:r>
              <a:rPr lang="en-US" sz="1900" i="1" dirty="0"/>
              <a:t>R1, …, Rn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No selections, no projections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Still very large plan space</a:t>
            </a:r>
          </a:p>
        </p:txBody>
      </p:sp>
    </p:spTree>
    <p:extLst>
      <p:ext uri="{BB962C8B-B14F-4D97-AF65-F5344CB8AC3E}">
        <p14:creationId xmlns:p14="http://schemas.microsoft.com/office/powerpoint/2010/main" val="28616884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best plan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35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u="sng"/>
              <a:t>Option 1: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Enumerate all equivalent expressions for the original query expression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Using the rules outlined earlier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Estimate cost for each and choose the lowest</a:t>
            </a:r>
          </a:p>
          <a:p>
            <a:pPr lvl="1">
              <a:lnSpc>
                <a:spcPct val="110000"/>
              </a:lnSpc>
            </a:pPr>
            <a:endParaRPr lang="en-US" sz="2200"/>
          </a:p>
          <a:p>
            <a:pPr>
              <a:lnSpc>
                <a:spcPct val="110000"/>
              </a:lnSpc>
            </a:pPr>
            <a:r>
              <a:rPr lang="en-US" sz="2600"/>
              <a:t>Too expensive !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Consider finding the best join-order for </a:t>
            </a:r>
            <a:r>
              <a:rPr lang="en-US" sz="2200" i="1"/>
              <a:t>r</a:t>
            </a:r>
            <a:r>
              <a:rPr lang="en-US" sz="2200" baseline="-25000"/>
              <a:t>1</a:t>
            </a:r>
            <a:r>
              <a:rPr lang="en-US" sz="2200"/>
              <a:t>    </a:t>
            </a:r>
            <a:r>
              <a:rPr lang="en-US" sz="2200" i="1"/>
              <a:t>r</a:t>
            </a:r>
            <a:r>
              <a:rPr lang="en-US" sz="2200" baseline="-25000"/>
              <a:t>2      </a:t>
            </a:r>
            <a:r>
              <a:rPr lang="en-US" sz="2200"/>
              <a:t>. . . </a:t>
            </a:r>
            <a:r>
              <a:rPr lang="en-US" sz="2200" i="1"/>
              <a:t>r</a:t>
            </a:r>
            <a:r>
              <a:rPr lang="en-US" sz="2200" i="1" baseline="-25000"/>
              <a:t>n</a:t>
            </a:r>
            <a:r>
              <a:rPr lang="en-US" sz="220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There are (2(</a:t>
            </a:r>
            <a:r>
              <a:rPr lang="en-US" sz="2200" i="1"/>
              <a:t>n</a:t>
            </a:r>
            <a:r>
              <a:rPr lang="en-US" sz="2200"/>
              <a:t> – 1))!/(</a:t>
            </a:r>
            <a:r>
              <a:rPr lang="en-US" sz="2200" i="1"/>
              <a:t>n</a:t>
            </a:r>
            <a:r>
              <a:rPr lang="en-US" sz="2200"/>
              <a:t> – 1)! different join orders for above expression.  With </a:t>
            </a:r>
            <a:r>
              <a:rPr lang="en-US" sz="2200" i="1"/>
              <a:t>n</a:t>
            </a:r>
            <a:r>
              <a:rPr lang="en-US" sz="2200"/>
              <a:t> = 7, the number is 665280, with </a:t>
            </a:r>
            <a:r>
              <a:rPr lang="en-US" sz="2200" i="1"/>
              <a:t>n = </a:t>
            </a:r>
            <a:r>
              <a:rPr lang="en-US" sz="2200"/>
              <a:t>10, the</a:t>
            </a:r>
            <a:r>
              <a:rPr lang="en-US" sz="2200" i="1"/>
              <a:t> </a:t>
            </a:r>
            <a:r>
              <a:rPr lang="en-US" sz="2200"/>
              <a:t>number is greater than 176 billion!</a:t>
            </a:r>
          </a:p>
          <a:p>
            <a:pPr lvl="1">
              <a:lnSpc>
                <a:spcPct val="110000"/>
              </a:lnSpc>
            </a:pPr>
            <a:endParaRPr lang="en-US" sz="2200"/>
          </a:p>
        </p:txBody>
      </p:sp>
      <p:sp>
        <p:nvSpPr>
          <p:cNvPr id="1534980" name="AutoShape 4"/>
          <p:cNvSpPr>
            <a:spLocks noChangeArrowheads="1"/>
          </p:cNvSpPr>
          <p:nvPr/>
        </p:nvSpPr>
        <p:spPr bwMode="auto">
          <a:xfrm rot="5400000">
            <a:off x="6332537" y="48244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4981" name="AutoShape 5"/>
          <p:cNvSpPr>
            <a:spLocks noChangeArrowheads="1"/>
          </p:cNvSpPr>
          <p:nvPr/>
        </p:nvSpPr>
        <p:spPr bwMode="auto">
          <a:xfrm rot="5400000">
            <a:off x="6819901" y="48291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828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best plan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84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u="sng"/>
              <a:t>Option 2: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Dynamic programming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There is too much commonality between the plans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Also, costs are additive</a:t>
            </a:r>
          </a:p>
          <a:p>
            <a:pPr lvl="3">
              <a:lnSpc>
                <a:spcPct val="110000"/>
              </a:lnSpc>
            </a:pPr>
            <a:r>
              <a:rPr lang="en-US" sz="1800"/>
              <a:t>Caveat: Sort orders (also called “interesting orders”)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Reduces the cost down to O(n3^n) or O(n2^n) in most cases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Interesting orders increase this a little bit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Considered acceptable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Typically n &lt; 10.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Switch to heuristic if not acceptable</a:t>
            </a:r>
          </a:p>
          <a:p>
            <a:pPr lvl="1">
              <a:lnSpc>
                <a:spcPct val="11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15228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Optimization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6275" cy="4775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/>
              <a:t>Dynamic programming is expensive</a:t>
            </a:r>
          </a:p>
          <a:p>
            <a:pPr>
              <a:lnSpc>
                <a:spcPct val="120000"/>
              </a:lnSpc>
            </a:pPr>
            <a:r>
              <a:rPr lang="en-US" sz="2200"/>
              <a:t>Use </a:t>
            </a:r>
            <a:r>
              <a:rPr lang="en-US" sz="2200" i="1"/>
              <a:t>heuristics </a:t>
            </a:r>
            <a:r>
              <a:rPr lang="en-US" sz="2200"/>
              <a:t>to reduce the number of choices </a:t>
            </a:r>
          </a:p>
          <a:p>
            <a:pPr>
              <a:lnSpc>
                <a:spcPct val="120000"/>
              </a:lnSpc>
            </a:pPr>
            <a:r>
              <a:rPr lang="en-US" sz="2200"/>
              <a:t>Typically rule-based: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selection early (reduces the number of tuples)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projection early (reduces the number of attributes)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most restrictive selection and join operations before other similar operations.</a:t>
            </a:r>
          </a:p>
          <a:p>
            <a:pPr>
              <a:lnSpc>
                <a:spcPct val="120000"/>
              </a:lnSpc>
            </a:pPr>
            <a:r>
              <a:rPr lang="en-US" sz="2200"/>
              <a:t>Some systems use only heuristics, others combine heuristics with partial cost-based optimization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3048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86338"/>
          </a:xfrm>
        </p:spPr>
        <p:txBody>
          <a:bodyPr/>
          <a:lstStyle/>
          <a:p>
            <a:r>
              <a:rPr lang="en-US" sz="2800"/>
              <a:t>Integral component of query processing</a:t>
            </a:r>
          </a:p>
          <a:p>
            <a:pPr lvl="1"/>
            <a:r>
              <a:rPr lang="en-US" sz="2400"/>
              <a:t>Why ?</a:t>
            </a:r>
          </a:p>
          <a:p>
            <a:r>
              <a:rPr lang="en-US" sz="2800"/>
              <a:t>One of the most complex pieces of code in a database system</a:t>
            </a:r>
          </a:p>
          <a:p>
            <a:r>
              <a:rPr lang="en-US" sz="2800"/>
              <a:t>Active area of research</a:t>
            </a:r>
          </a:p>
          <a:p>
            <a:pPr lvl="1"/>
            <a:r>
              <a:rPr lang="en-US" sz="2400"/>
              <a:t>E.g. XML Query Optimization ?</a:t>
            </a:r>
          </a:p>
          <a:p>
            <a:pPr lvl="1"/>
            <a:r>
              <a:rPr lang="en-US" sz="2400"/>
              <a:t>What if you don’t know anything about the statistics</a:t>
            </a:r>
          </a:p>
          <a:p>
            <a:pPr lvl="1"/>
            <a:r>
              <a:rPr lang="en-US" sz="2400"/>
              <a:t>Better statistics</a:t>
            </a:r>
          </a:p>
          <a:p>
            <a:pPr lvl="1"/>
            <a:r>
              <a:rPr lang="en-US" sz="2400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206391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“Cost”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100" dirty="0"/>
              <a:t>We will focus on disk for simplicity: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Number of I/</a:t>
            </a:r>
            <a:r>
              <a:rPr lang="en-US" sz="2000" dirty="0" err="1"/>
              <a:t>Os</a:t>
            </a:r>
            <a:r>
              <a:rPr lang="en-US" sz="2000" dirty="0"/>
              <a:t> ?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Not sufficient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Number of seeks matters a lot… why ?</a:t>
            </a:r>
          </a:p>
          <a:p>
            <a:pPr lvl="1">
              <a:lnSpc>
                <a:spcPct val="120000"/>
              </a:lnSpc>
            </a:pPr>
            <a:r>
              <a:rPr lang="en-US" sz="2000" i="1" dirty="0" err="1">
                <a:solidFill>
                  <a:schemeClr val="tx2"/>
                </a:solidFill>
              </a:rPr>
              <a:t>t</a:t>
            </a:r>
            <a:r>
              <a:rPr lang="en-US" sz="2000" i="1" baseline="-25000" dirty="0" err="1">
                <a:solidFill>
                  <a:schemeClr val="tx2"/>
                </a:solidFill>
              </a:rPr>
              <a:t>T</a:t>
            </a:r>
            <a:r>
              <a:rPr lang="en-US" sz="2000" dirty="0"/>
              <a:t> – time to transfer one block</a:t>
            </a:r>
          </a:p>
          <a:p>
            <a:pPr lvl="1">
              <a:lnSpc>
                <a:spcPct val="120000"/>
              </a:lnSpc>
            </a:pPr>
            <a:r>
              <a:rPr lang="en-US" sz="2000" i="1" dirty="0" err="1">
                <a:solidFill>
                  <a:schemeClr val="tx2"/>
                </a:solidFill>
              </a:rPr>
              <a:t>t</a:t>
            </a:r>
            <a:r>
              <a:rPr lang="en-US" sz="2000" i="1" baseline="-25000" dirty="0" err="1">
                <a:solidFill>
                  <a:schemeClr val="tx2"/>
                </a:solidFill>
              </a:rPr>
              <a:t>S</a:t>
            </a:r>
            <a:r>
              <a:rPr lang="en-US" sz="2000" dirty="0"/>
              <a:t> – time for one seek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Cost for </a:t>
            </a:r>
            <a:r>
              <a:rPr lang="en-US" sz="2000" i="1" dirty="0"/>
              <a:t>b</a:t>
            </a:r>
            <a:r>
              <a:rPr lang="en-US" sz="2000" dirty="0"/>
              <a:t> block transfers plus </a:t>
            </a:r>
            <a:r>
              <a:rPr lang="en-US" sz="2000" i="1" dirty="0"/>
              <a:t>S</a:t>
            </a:r>
            <a:r>
              <a:rPr lang="en-US" sz="2000" dirty="0"/>
              <a:t> seeks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/>
              <a:t>b *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T</a:t>
            </a:r>
            <a:r>
              <a:rPr lang="en-US" sz="2000" i="1" dirty="0"/>
              <a:t> + S *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S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Measured in </a:t>
            </a:r>
            <a:r>
              <a:rPr lang="en-US" sz="2000" i="1" dirty="0"/>
              <a:t>seconds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Real systems do take CPU cost into account</a:t>
            </a:r>
          </a:p>
          <a:p>
            <a:pPr>
              <a:lnSpc>
                <a:spcPct val="120000"/>
              </a:lnSpc>
            </a:pPr>
            <a:endParaRPr lang="en-US" sz="2400" i="1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31146</TotalTime>
  <Words>6587</Words>
  <Application>Microsoft Macintosh PowerPoint</Application>
  <PresentationFormat>On-screen Show (4:3)</PresentationFormat>
  <Paragraphs>927</Paragraphs>
  <Slides>88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103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Network</vt:lpstr>
      <vt:lpstr>2_Default Design</vt:lpstr>
      <vt:lpstr>Concourse</vt:lpstr>
      <vt:lpstr>1_Network</vt:lpstr>
      <vt:lpstr>Equation</vt:lpstr>
      <vt:lpstr>Microsoft Equation 3.0</vt:lpstr>
      <vt:lpstr>CMSC424: Database Design  Module: Database Implementation</vt:lpstr>
      <vt:lpstr>Database Implementation</vt:lpstr>
      <vt:lpstr>Query Processing/Storage</vt:lpstr>
      <vt:lpstr>CMSC424: Database Design  Module: Database Implementation</vt:lpstr>
      <vt:lpstr>Overview and Cost Measures</vt:lpstr>
      <vt:lpstr>Getting Deeper into Query Processing</vt:lpstr>
      <vt:lpstr>Getting Deeper into Query Processing</vt:lpstr>
      <vt:lpstr>“Cost”</vt:lpstr>
      <vt:lpstr>“Cost”</vt:lpstr>
      <vt:lpstr>“Cost” Example</vt:lpstr>
      <vt:lpstr>Next…</vt:lpstr>
      <vt:lpstr>CMSC424: Database Design  Module: Query Processing</vt:lpstr>
      <vt:lpstr>Selections</vt:lpstr>
      <vt:lpstr>Selection Operation</vt:lpstr>
      <vt:lpstr>Selection Operation</vt:lpstr>
      <vt:lpstr>Selection w/ B+-Tree Indexes</vt:lpstr>
      <vt:lpstr>Selection Operation</vt:lpstr>
      <vt:lpstr>Selection Operation</vt:lpstr>
      <vt:lpstr>Selection Operation</vt:lpstr>
      <vt:lpstr>CMSC424: Database Design  Module: Query Processing</vt:lpstr>
      <vt:lpstr>Joins</vt:lpstr>
      <vt:lpstr>Join</vt:lpstr>
      <vt:lpstr>Block Nested-loops Join</vt:lpstr>
      <vt:lpstr>Index Nested-loops Join</vt:lpstr>
      <vt:lpstr>Index Nested-loops Join</vt:lpstr>
      <vt:lpstr>Hash Join</vt:lpstr>
      <vt:lpstr>Hash Join</vt:lpstr>
      <vt:lpstr>Hash Join</vt:lpstr>
      <vt:lpstr>Hash Join</vt:lpstr>
      <vt:lpstr>Hash Join</vt:lpstr>
      <vt:lpstr>Hash Join: Issues</vt:lpstr>
      <vt:lpstr>CMSC424: Database Design  Module: Query Processing</vt:lpstr>
      <vt:lpstr>Group By and Aggregation</vt:lpstr>
      <vt:lpstr>Group By and Aggregation</vt:lpstr>
      <vt:lpstr>Group By and Aggregation</vt:lpstr>
      <vt:lpstr>CMSC424: Database Design  Module: Query Processing</vt:lpstr>
      <vt:lpstr>Sorting; Merge Joins</vt:lpstr>
      <vt:lpstr>Sorting</vt:lpstr>
      <vt:lpstr> External sort-merge</vt:lpstr>
      <vt:lpstr> External sort-merge</vt:lpstr>
      <vt:lpstr>Example: External Sorting Using Sort-Merge</vt:lpstr>
      <vt:lpstr>External Merge Sort (Cont.)</vt:lpstr>
      <vt:lpstr>Merge-Join (Sort-merge join)</vt:lpstr>
      <vt:lpstr>Merge-Join (Sort-merge join)</vt:lpstr>
      <vt:lpstr>Joins: Summary</vt:lpstr>
      <vt:lpstr>Duplicate Elimination</vt:lpstr>
      <vt:lpstr>Set operations</vt:lpstr>
      <vt:lpstr>Outer Joins</vt:lpstr>
      <vt:lpstr>CMSC424: Database Design  Module: Query Processing</vt:lpstr>
      <vt:lpstr>Putting it all together</vt:lpstr>
      <vt:lpstr>Evaluation of Expressions</vt:lpstr>
      <vt:lpstr>Evaluation of Expressions</vt:lpstr>
      <vt:lpstr>Materialization</vt:lpstr>
      <vt:lpstr>Pipelining</vt:lpstr>
      <vt:lpstr>Pipelining</vt:lpstr>
      <vt:lpstr>Pipelining: Demand-driven</vt:lpstr>
      <vt:lpstr>Hash-Join Iterator Interface</vt:lpstr>
      <vt:lpstr>Hash-Join Iterator Interface</vt:lpstr>
      <vt:lpstr>Pipelining (Cont.)</vt:lpstr>
      <vt:lpstr>Recap: Query Processing</vt:lpstr>
      <vt:lpstr>CMSC424: Database Design  Module: Query Processing</vt:lpstr>
      <vt:lpstr>Query Optimization: Overview</vt:lpstr>
      <vt:lpstr>Getting Deeper into Query Processing</vt:lpstr>
      <vt:lpstr>Query Optimization</vt:lpstr>
      <vt:lpstr>Query Optimization</vt:lpstr>
      <vt:lpstr>Query Optimization: Goal</vt:lpstr>
      <vt:lpstr>Query Optimization</vt:lpstr>
      <vt:lpstr>Equivalence of Expressions</vt:lpstr>
      <vt:lpstr>Equivalence of Expressions</vt:lpstr>
      <vt:lpstr>Equivalence Rules</vt:lpstr>
      <vt:lpstr>Pictorial Depiction</vt:lpstr>
      <vt:lpstr>Equivalence of Expressions</vt:lpstr>
      <vt:lpstr>Equivalence of Expressions</vt:lpstr>
      <vt:lpstr>Evaluation Plans</vt:lpstr>
      <vt:lpstr>Query Optimization</vt:lpstr>
      <vt:lpstr>Cost estimation</vt:lpstr>
      <vt:lpstr>Cost estimation</vt:lpstr>
      <vt:lpstr>Cost estimation</vt:lpstr>
      <vt:lpstr>Selectivity Estimation</vt:lpstr>
      <vt:lpstr>Examples</vt:lpstr>
      <vt:lpstr>Example: Joins</vt:lpstr>
      <vt:lpstr>Joins</vt:lpstr>
      <vt:lpstr>Query Optimization</vt:lpstr>
      <vt:lpstr>Optimization Algorithms</vt:lpstr>
      <vt:lpstr>Searching for the best plan</vt:lpstr>
      <vt:lpstr>Searching for the best plan</vt:lpstr>
      <vt:lpstr>Heuristic Optimization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299</cp:revision>
  <cp:lastPrinted>2009-04-22T19:24:48Z</cp:lastPrinted>
  <dcterms:created xsi:type="dcterms:W3CDTF">2012-03-26T14:58:24Z</dcterms:created>
  <dcterms:modified xsi:type="dcterms:W3CDTF">2022-08-01T23:32:51Z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