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20" r:id="rId2"/>
    <p:sldMasterId id="2147483733" r:id="rId3"/>
    <p:sldMasterId id="2147483736" r:id="rId4"/>
    <p:sldMasterId id="2147483748" r:id="rId5"/>
    <p:sldMasterId id="2147483760" r:id="rId6"/>
  </p:sldMasterIdLst>
  <p:notesMasterIdLst>
    <p:notesMasterId r:id="rId59"/>
  </p:notesMasterIdLst>
  <p:handoutMasterIdLst>
    <p:handoutMasterId r:id="rId60"/>
  </p:handoutMasterIdLst>
  <p:sldIdLst>
    <p:sldId id="837" r:id="rId7"/>
    <p:sldId id="835" r:id="rId8"/>
    <p:sldId id="836" r:id="rId9"/>
    <p:sldId id="831" r:id="rId10"/>
    <p:sldId id="621" r:id="rId11"/>
    <p:sldId id="502" r:id="rId12"/>
    <p:sldId id="533" r:id="rId13"/>
    <p:sldId id="534" r:id="rId14"/>
    <p:sldId id="501" r:id="rId15"/>
    <p:sldId id="454" r:id="rId16"/>
    <p:sldId id="455" r:id="rId17"/>
    <p:sldId id="456" r:id="rId18"/>
    <p:sldId id="457" r:id="rId19"/>
    <p:sldId id="458" r:id="rId20"/>
    <p:sldId id="459" r:id="rId21"/>
    <p:sldId id="622" r:id="rId22"/>
    <p:sldId id="461" r:id="rId23"/>
    <p:sldId id="464" r:id="rId24"/>
    <p:sldId id="465" r:id="rId25"/>
    <p:sldId id="466" r:id="rId26"/>
    <p:sldId id="467" r:id="rId27"/>
    <p:sldId id="503" r:id="rId28"/>
    <p:sldId id="540" r:id="rId29"/>
    <p:sldId id="832" r:id="rId30"/>
    <p:sldId id="623" r:id="rId31"/>
    <p:sldId id="311" r:id="rId32"/>
    <p:sldId id="453" r:id="rId33"/>
    <p:sldId id="370" r:id="rId34"/>
    <p:sldId id="371" r:id="rId35"/>
    <p:sldId id="624" r:id="rId36"/>
    <p:sldId id="543" r:id="rId37"/>
    <p:sldId id="628" r:id="rId38"/>
    <p:sldId id="314" r:id="rId39"/>
    <p:sldId id="629" r:id="rId40"/>
    <p:sldId id="377" r:id="rId41"/>
    <p:sldId id="630" r:id="rId42"/>
    <p:sldId id="834" r:id="rId43"/>
    <p:sldId id="618" r:id="rId44"/>
    <p:sldId id="469" r:id="rId45"/>
    <p:sldId id="470" r:id="rId46"/>
    <p:sldId id="577" r:id="rId47"/>
    <p:sldId id="578" r:id="rId48"/>
    <p:sldId id="579" r:id="rId49"/>
    <p:sldId id="580" r:id="rId50"/>
    <p:sldId id="581" r:id="rId51"/>
    <p:sldId id="582" r:id="rId52"/>
    <p:sldId id="583" r:id="rId53"/>
    <p:sldId id="584" r:id="rId54"/>
    <p:sldId id="585" r:id="rId55"/>
    <p:sldId id="474" r:id="rId56"/>
    <p:sldId id="498" r:id="rId57"/>
    <p:sldId id="586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/>
    <p:restoredTop sz="94859"/>
  </p:normalViewPr>
  <p:slideViewPr>
    <p:cSldViewPr snapToGrid="0">
      <p:cViewPr varScale="1">
        <p:scale>
          <a:sx n="117" d="100"/>
          <a:sy n="117" d="100"/>
        </p:scale>
        <p:origin x="14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1ADBB67-2BD3-B641-A094-A1011A6CB7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9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ctr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</a:defRPr>
            </a:lvl1pPr>
          </a:lstStyle>
          <a:p>
            <a:fld id="{50F0B7CA-FB7A-CF4E-86AD-7AE8785853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6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1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BCC788C5-819B-3E45-B363-7CDD24AE4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4FAEE7-39B9-1240-A227-19F8CCCC5A6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13D997D3-6813-2144-A078-740B733519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CF454200-B765-1D46-891A-AC8B88943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19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A1882083-D183-5A43-BD07-24E37D57A2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68B959-88F2-B349-87E8-5C2473E21B7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C684BC12-10DB-3E41-B5E5-DE534BA2D4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AB167229-3D51-414D-82A3-AA2856DF0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535A7C30-F658-0946-9C8D-4A52FAD75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29960D-F946-B64C-B051-B0DEE3411A1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4F1E03E5-4251-B444-AF72-68F4E296A8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A487E31F-D77B-B148-8368-28008A36D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7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108618FA-A33C-B04C-90DF-9A931ECE7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D7AA6A-C857-6F42-9B0D-48F43BA7B02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3E0B0D53-E98E-6D4C-94CC-2BDCEB0694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EEED8447-557A-4B4E-A401-6E49B2F87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6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2F7F7F1D-2589-1241-B52A-6E50B4ABCD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8D137C-BE6B-A246-8A26-4F7D807A64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B7FCE940-F517-8B42-BFEF-0E0C41873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A17C1BCB-78C5-6540-95B3-A4803B654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23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2AEC0CCA-237A-BD4E-9369-41FB5ECE6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E66CD2-7284-784C-BE16-40F70C86795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B8F1C9CD-A815-E846-8616-6E55D4CB58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3257811F-4610-A645-8810-0165AC0D7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63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91963BB9-3E5A-2541-A6CE-B888B4627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E545E8-42C7-0949-B6CD-3F62D7EE892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BC68C80E-D155-5942-AEA7-9847C09EF6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3B1146C5-5BC0-A246-9F05-6A65EE64A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49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2653E3EB-FF25-CE4B-81E9-126762C2B33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48B588-2431-8A45-A6DF-D7F121AC610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1BE255FC-2AD6-8D49-94A3-68438C319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574A3820-F339-2149-8065-330B314FD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5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2E746C9B-6585-3D4D-B386-3FE1F453F8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B3CDD3-E04E-DD40-B715-0962B516590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934D0EB2-E765-6B49-9122-C5B157F3F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C1ED2D26-691C-5D45-A056-3C6FDA9C2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81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E04C56BB-9CEC-B844-B6AE-116CDA3934C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A5F07F-0169-A84D-86CE-56411F1B052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F488F970-7B21-FA48-8D26-D65E54B9E6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02F8C047-CD55-1E45-A699-11D29310E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6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24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8CFF4AE1-EA3F-1E4B-A723-EA39F0521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A9574D-842D-7848-85F8-E0E60B69A9E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F184841F-B517-0E44-B4AC-0FAA2B70D5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83D64E51-4F20-694A-8DD5-4E3729E22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29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4883FA0C-8EE3-894B-8BFD-BE78C4FF4B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4FA418-7BA4-A74F-B707-EBEFAFC2730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A68FB3AD-6D05-A64F-A05E-9A515C67AF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6370D77A-ADB9-AA45-87CF-CEC2BC102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37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F0B7CA-FB7A-CF4E-86AD-7AE8785853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54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F0B7CA-FB7A-CF4E-86AD-7AE8785853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06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7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0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9AC0D45-477B-EA41-B1EC-F40F06567E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3B8E83-C0F3-4747-8C2C-BB2473A36C91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4E9FAB1-1464-1347-A1AE-1DE8CB420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8749339-75AA-184F-982B-D324E92CD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21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A5E56CC-5F39-F841-BAFA-FD60F1DBC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6B7E9A-117B-C24E-8C45-0C1F5A45782E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DED756C-0879-1848-9A37-68E3B187DB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82F1E64-E594-3C42-A2A6-F02BA348C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02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E04ED2E0-ABCA-8D4B-ACF4-9E4C66540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66B409-CE0F-2F42-8108-539A85FAD1D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93E6617-8C17-B048-A523-4040B04521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205B712-7026-D14D-B509-DBFFF0228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48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BCD6885-BED2-4742-8E40-FE7B8849CC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2B6BE8-F9E6-6244-B346-7847793C312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1E7AC2C-484A-E24E-BC54-7FFEFC6800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11A96C3-B964-F343-8180-9F0F6107E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2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24072B6-BB10-4845-8E60-9BA4150DBA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95FE05-B3E1-EC44-B800-D7E0EEEA61BD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B4A6E88-6C7B-904B-93D4-12C9A9B1A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DA6A6DE-3C5E-CE4E-B753-FA0663E47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73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5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15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5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5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5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4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B20A51-551C-104F-A343-52D07C5B180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3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02A6AA2-C3D4-0445-B821-0F7086D30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2F1906-5B4D-2B4A-BA00-AF10424FC43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463FBDA-0B4B-4C4B-89A9-890E29033E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0CAEA43-6B8B-FE4F-8034-E2656B6F0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53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1C69788-C09A-EE46-A118-B328A81876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65658D-8ED8-4247-AB8A-F9B8D52900E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5A2022E-3856-8445-991E-D6A6AEE1DC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3BD3A94-D286-DD47-80EF-F9A7A7E69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46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F1F544B-E798-854F-8FC9-09EF66CAEB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2ACF37-4C54-374D-9471-6AD4A456943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6B089B8-B29C-1245-82CA-386147B08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0B07EF5-1F2C-3E48-A388-DF35B7D90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823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F6B99B3-9679-7249-B11E-135DEAE334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6E3B86-B7AC-244E-9BB0-DEB40899855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09183F5-6C14-9846-AA4F-22AE24946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6E420B2-9CCE-FF42-A67D-74EFB08E2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19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F6B99B3-9679-7249-B11E-135DEAE334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6E3B86-B7AC-244E-9BB0-DEB40899855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09183F5-6C14-9846-AA4F-22AE24946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6E420B2-9CCE-FF42-A67D-74EFB08E2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976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04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87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F0B7CA-FB7A-CF4E-86AD-7AE8785853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21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162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F0B7CA-FB7A-CF4E-86AD-7AE8785853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5964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CD17E1-30A1-3F49-A561-82160A6B2341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71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A67C0B-D045-374D-AF60-278088DD99E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850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11009-78DD-6B4B-84AB-67299675144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68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CAE132-719A-844E-A562-3A42BCFA681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99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83D73A-6CAE-564C-88B1-EB9778E0C70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976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BB7B48-9698-374F-8BA2-4381313AFF41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90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167D3A-026C-B942-9671-292BA1EDE32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2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E24BA-3F3D-3443-B3F7-CD12EC5F7886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24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84241-4025-2246-8960-E1035ABE14BD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55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F0B7CA-FB7A-CF4E-86AD-7AE8785853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838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F0B7CA-FB7A-CF4E-86AD-7AE8785853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202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D556A-1CB7-5E4E-BCA6-287729FFAFA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3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F0B7CA-FB7A-CF4E-86AD-7AE8785853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8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F0B7CA-FB7A-CF4E-86AD-7AE8785853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9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F0B7CA-FB7A-CF4E-86AD-7AE8785853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6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B1772-3D65-084C-9A9F-6C0DE442EF25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2.v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7AEFC283-B329-4741-978A-9A156A72F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8F8C1-2A1B-FA4C-BB82-3E63ADD54D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0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190500"/>
            <a:ext cx="2024062" cy="5800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90500"/>
            <a:ext cx="5922963" cy="5800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195CA2-6484-6049-8A61-E1099D36F8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9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7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CC3300"/>
                </a:solidFill>
              </a:rPr>
              <a:t>Database System Concepts, 6</a:t>
            </a:r>
            <a:r>
              <a:rPr lang="en-US" sz="1600" b="1" baseline="30000">
                <a:solidFill>
                  <a:srgbClr val="CC3300"/>
                </a:solidFill>
              </a:rPr>
              <a:t>th</a:t>
            </a:r>
            <a:r>
              <a:rPr lang="en-US" sz="1600" b="1">
                <a:solidFill>
                  <a:srgbClr val="CC3300"/>
                </a:solidFill>
              </a:rPr>
              <a:t> Ed</a:t>
            </a:r>
            <a:r>
              <a:rPr lang="en-US" sz="160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9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237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5444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148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760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87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9728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590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745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EAE89-36B5-BC45-B277-BCD622CA52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0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755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569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223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3766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9237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31519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1" name="Clip" r:id="rId3" imgW="0" imgH="0" progId="">
                  <p:embed/>
                </p:oleObj>
              </mc:Choice>
              <mc:Fallback>
                <p:oleObj name="Clip" r:id="rId3" imgW="0" imgH="0" progId="">
                  <p:embed/>
                  <p:pic>
                    <p:nvPicPr>
                      <p:cNvPr id="5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87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9C253E08-2FC8-C442-9D8D-1CE99CB00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16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CD3DA-8A17-0E41-B163-70AE94A9C9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659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6A2203-49CC-8541-A930-E0C25FF249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4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E7E27-DE87-0B4F-B371-E4D1236DB9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4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AAE76-B3CE-1745-A760-2459537570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1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10DFD-3454-294B-9492-0F77769313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567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3C1D9-7984-2B47-BEA5-3EFF8D7CF4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90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06636E-335C-AC4A-A402-E5F7F0FF6B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54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B22B2F-A2B6-D44B-BAB0-16084B9C41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70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5D714-A37D-C249-94B3-741583F012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96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174F1-67E3-7245-9AF4-A5D92EECA4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119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190500"/>
            <a:ext cx="2024062" cy="5800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90500"/>
            <a:ext cx="5922963" cy="5800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87B4A-7A6B-954C-8B7A-2D4DA21256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45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BC19B37E-F0AF-AE46-96F7-57EB1D0848A6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5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BC19B37E-F0AF-AE46-96F7-57EB1D0848A6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C302297C-CDD0-2547-938B-CE845752E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775" y="5726113"/>
            <a:ext cx="36893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E6DD7816-0246-1D46-A8CA-D6D183D04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7770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0307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6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4F434-31AB-574A-95EC-2D51004C1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89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036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99111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6690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10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4987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702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11210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82435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B9715B-3A11-2C48-B19C-30C7BEB71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758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394F-57AC-C945-98D2-A636F9397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8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B6D73-87C6-2644-8B6B-6AF8FA2EA9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8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28A6-4FEE-9A43-B57A-F2241816A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78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C88D-6A69-E848-9501-D0E315AF9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1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EF31-968E-1C44-BE37-10FB9B343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0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2C38-2D33-3948-8ED5-14168988A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28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B2DD-7416-7E45-AAD9-6B88B3CF2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209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A51D-3ED7-5347-9D4B-9406F17E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66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945AA8A-0341-1D41-A870-A17D065D4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70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0CB2-6DB5-FF4A-AD3C-2CED91CF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994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6C481-3D7C-D14C-8D96-70DEA2042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0827B-61E5-D449-B1B5-72D1656384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1F8D0-1DC5-9847-B90C-019BF6071B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3B006-FD8E-E440-8104-1E281E4F4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7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93262-3228-4343-8D9B-95F6BDE3C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fld id="{F03EB677-0FCC-8847-90BC-2AD0466162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250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1905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0"/>
        <a:buChar char="n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 2" charset="0"/>
        <a:buChar char="ê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" charset="0"/>
        <a:buChar char="Ø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CC3300"/>
                </a:solidFill>
              </a:rPr>
              <a:t>19.</a:t>
            </a:r>
            <a:fld id="{FA5C156C-F8DD-2246-9FB8-8D1ACBDEE3E6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4884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8455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48845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13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0"/>
        <a:buChar char="n"/>
        <a:defRPr kumimoji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0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charset="0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22.</a:t>
            </a:r>
            <a:fld id="{015A2847-96E1-AA47-84C8-FA646A96E4ED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4177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</a:rPr>
              <a:t>th</a:t>
            </a:r>
            <a:r>
              <a:rPr 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41780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926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7577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fld id="{FD324A5E-C66F-DB4F-864B-BE72AE2A749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577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1905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055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0"/>
        <a:buChar char="n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 2" charset="0"/>
        <a:buChar char="ê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" charset="0"/>
        <a:buChar char="Ø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fontAlgn="base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fontAlgn="base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fontAlgn="base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fontAlgn="base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B4C0396-E12B-A84F-BB5B-FF24674B4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8340" name="Text Box 4">
            <a:extLst>
              <a:ext uri="{FF2B5EF4-FFF2-40B4-BE49-F238E27FC236}">
                <a16:creationId xmlns:a16="http://schemas.microsoft.com/office/drawing/2014/main" id="{38A7B43C-2C89-8B40-88D8-E618411D7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398341" name="Text Box 5">
            <a:extLst>
              <a:ext uri="{FF2B5EF4-FFF2-40B4-BE49-F238E27FC236}">
                <a16:creationId xmlns:a16="http://schemas.microsoft.com/office/drawing/2014/main" id="{9C727001-C2C1-5541-BE01-088B52830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0099"/>
                </a:solidFill>
              </a:rPr>
              <a:t>21.</a:t>
            </a:r>
            <a:fld id="{80244368-2D80-AC4F-A891-0595FAADE04D}" type="slidenum">
              <a:rPr lang="en-US" altLang="en-US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0099"/>
              </a:solidFill>
            </a:endParaRPr>
          </a:p>
        </p:txBody>
      </p:sp>
      <p:sp>
        <p:nvSpPr>
          <p:cNvPr id="398342" name="Rectangle 6">
            <a:extLst>
              <a:ext uri="{FF2B5EF4-FFF2-40B4-BE49-F238E27FC236}">
                <a16:creationId xmlns:a16="http://schemas.microsoft.com/office/drawing/2014/main" id="{DB27287B-135F-B848-8339-A715B4F35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98343" name="Text Box 7">
            <a:extLst>
              <a:ext uri="{FF2B5EF4-FFF2-40B4-BE49-F238E27FC236}">
                <a16:creationId xmlns:a16="http://schemas.microsoft.com/office/drawing/2014/main" id="{0DDB8DDB-1349-5C4F-822A-4A7E626CA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0099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000099"/>
                </a:solidFill>
              </a:rPr>
              <a:t>th</a:t>
            </a:r>
            <a:r>
              <a:rPr lang="en-US" altLang="en-US" sz="1000" b="1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398344" name="Freeform 8">
            <a:extLst>
              <a:ext uri="{FF2B5EF4-FFF2-40B4-BE49-F238E27FC236}">
                <a16:creationId xmlns:a16="http://schemas.microsoft.com/office/drawing/2014/main" id="{09853CE7-AF34-4A4E-BFEA-6A35EBB21CB1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+mn-ea"/>
            </a:endParaRPr>
          </a:p>
        </p:txBody>
      </p:sp>
      <p:pic>
        <p:nvPicPr>
          <p:cNvPr id="1032" name="Picture 9" descr="Cover-6Ed">
            <a:extLst>
              <a:ext uri="{FF2B5EF4-FFF2-40B4-BE49-F238E27FC236}">
                <a16:creationId xmlns:a16="http://schemas.microsoft.com/office/drawing/2014/main" id="{9F1636D9-7B13-1A43-9B5D-37419032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91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2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11F1D-6124-AB42-9578-AABF7CF84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leausoftwar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11810"/>
            <a:ext cx="8599714" cy="5516562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Part 1: Syllabus, Final, Any other questions on that</a:t>
            </a:r>
          </a:p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Part 2: Miscellaneous Topics</a:t>
            </a:r>
          </a:p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Part 3: Other Topics, Industry Stuff, Research, 724 and 624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225285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D4EF2133-584E-2D4C-9427-9E32E37C8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Data Analysis and OLAP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F8CC94F-A8E0-1C4A-BD56-5640BD56C1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3225" y="1093788"/>
            <a:ext cx="8331200" cy="4903787"/>
          </a:xfrm>
        </p:spPr>
        <p:txBody>
          <a:bodyPr/>
          <a:lstStyle/>
          <a:p>
            <a:r>
              <a:rPr lang="en-US" altLang="en-US" sz="2000" b="1">
                <a:solidFill>
                  <a:srgbClr val="000099"/>
                </a:solidFill>
              </a:rPr>
              <a:t>Online Analytical Processing (OLAP)</a:t>
            </a:r>
            <a:endParaRPr lang="en-US" altLang="en-US" b="1">
              <a:solidFill>
                <a:srgbClr val="000099"/>
              </a:solidFill>
            </a:endParaRPr>
          </a:p>
          <a:p>
            <a:pPr lvl="1"/>
            <a:r>
              <a:rPr lang="en-US" altLang="en-US" sz="2000"/>
              <a:t>Interactive analysis of data, allowing data to be summarized and viewed in different ways in an online fashion (with negligible delay)</a:t>
            </a:r>
            <a:endParaRPr lang="en-US" altLang="en-US"/>
          </a:p>
          <a:p>
            <a:r>
              <a:rPr lang="en-US" altLang="en-US" sz="2000"/>
              <a:t>Data that can be modeled as dimension attributes and measure attributes are called </a:t>
            </a:r>
            <a:r>
              <a:rPr lang="en-US" altLang="en-US" sz="2000" b="1">
                <a:solidFill>
                  <a:srgbClr val="000099"/>
                </a:solidFill>
              </a:rPr>
              <a:t>multidimensional data</a:t>
            </a:r>
            <a:r>
              <a:rPr lang="en-US" altLang="en-US" sz="2000"/>
              <a:t>.</a:t>
            </a:r>
            <a:endParaRPr lang="en-US" altLang="en-US"/>
          </a:p>
          <a:p>
            <a:pPr lvl="1"/>
            <a:r>
              <a:rPr lang="en-US" altLang="en-US" sz="2000" b="1">
                <a:solidFill>
                  <a:srgbClr val="000099"/>
                </a:solidFill>
              </a:rPr>
              <a:t>Measure attributes</a:t>
            </a:r>
            <a:r>
              <a:rPr lang="en-US" altLang="en-US"/>
              <a:t> </a:t>
            </a:r>
          </a:p>
          <a:p>
            <a:pPr lvl="2"/>
            <a:r>
              <a:rPr lang="en-US" altLang="en-US" sz="2000"/>
              <a:t>measure some value</a:t>
            </a:r>
            <a:endParaRPr lang="en-US" altLang="en-US"/>
          </a:p>
          <a:p>
            <a:pPr lvl="2"/>
            <a:r>
              <a:rPr lang="en-US" altLang="en-US" sz="2000"/>
              <a:t>can be aggregated upon</a:t>
            </a:r>
            <a:endParaRPr lang="en-US" altLang="en-US"/>
          </a:p>
          <a:p>
            <a:pPr lvl="2"/>
            <a:r>
              <a:rPr lang="en-US" altLang="en-US" sz="2000"/>
              <a:t>e.g., the attribute </a:t>
            </a:r>
            <a:r>
              <a:rPr lang="en-US" altLang="en-US" sz="2000" i="1"/>
              <a:t>number </a:t>
            </a:r>
            <a:r>
              <a:rPr lang="en-US" altLang="en-US" sz="2000"/>
              <a:t>of the </a:t>
            </a:r>
            <a:r>
              <a:rPr lang="en-US" altLang="en-US" sz="2000" i="1"/>
              <a:t>sales </a:t>
            </a:r>
            <a:r>
              <a:rPr lang="en-US" altLang="en-US" sz="2000"/>
              <a:t>relation</a:t>
            </a:r>
            <a:endParaRPr lang="en-US" altLang="en-US"/>
          </a:p>
          <a:p>
            <a:pPr lvl="1"/>
            <a:r>
              <a:rPr lang="en-US" altLang="en-US" sz="2000" b="1">
                <a:solidFill>
                  <a:srgbClr val="000099"/>
                </a:solidFill>
              </a:rPr>
              <a:t>Dimension attributes</a:t>
            </a:r>
            <a:endParaRPr lang="en-US" altLang="en-US">
              <a:solidFill>
                <a:srgbClr val="000099"/>
              </a:solidFill>
            </a:endParaRPr>
          </a:p>
          <a:p>
            <a:pPr lvl="2"/>
            <a:r>
              <a:rPr lang="en-US" altLang="en-US" sz="2000"/>
              <a:t>define the dimensions on which measure attributes (or aggregates thereof) are viewed</a:t>
            </a:r>
            <a:endParaRPr lang="en-US" altLang="en-US"/>
          </a:p>
          <a:p>
            <a:pPr lvl="2"/>
            <a:r>
              <a:rPr lang="en-US" altLang="en-US" sz="2000"/>
              <a:t>e.g.,</a:t>
            </a:r>
            <a:r>
              <a:rPr lang="en-US" altLang="en-US"/>
              <a:t> </a:t>
            </a:r>
            <a:r>
              <a:rPr lang="en-US" altLang="en-US" sz="2000"/>
              <a:t>attributes </a:t>
            </a:r>
            <a:r>
              <a:rPr lang="en-US" altLang="en-US" sz="2000" i="1"/>
              <a:t>item_name, color, </a:t>
            </a:r>
            <a:r>
              <a:rPr lang="en-US" altLang="en-US" sz="2000"/>
              <a:t>and</a:t>
            </a:r>
            <a:r>
              <a:rPr lang="en-US" altLang="en-US" sz="2000" i="1"/>
              <a:t> size </a:t>
            </a:r>
            <a:r>
              <a:rPr lang="en-US" altLang="en-US" sz="2000"/>
              <a:t>of the </a:t>
            </a:r>
            <a:r>
              <a:rPr lang="en-US" altLang="en-US" sz="2000" i="1"/>
              <a:t>sales </a:t>
            </a:r>
            <a:r>
              <a:rPr lang="en-US" altLang="en-US" sz="2000"/>
              <a:t>relation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70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BB943215-D53F-2B48-AC09-1A402E8A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sales relation </a:t>
            </a:r>
          </a:p>
        </p:txBody>
      </p:sp>
      <p:pic>
        <p:nvPicPr>
          <p:cNvPr id="67587" name="Picture 3" descr="5">
            <a:extLst>
              <a:ext uri="{FF2B5EF4-FFF2-40B4-BE49-F238E27FC236}">
                <a16:creationId xmlns:a16="http://schemas.microsoft.com/office/drawing/2014/main" id="{06AEC59F-039C-284C-8630-FC6B9669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6"/>
          <a:stretch>
            <a:fillRect/>
          </a:stretch>
        </p:blipFill>
        <p:spPr bwMode="auto">
          <a:xfrm>
            <a:off x="2374900" y="884238"/>
            <a:ext cx="4046538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4">
            <a:extLst>
              <a:ext uri="{FF2B5EF4-FFF2-40B4-BE49-F238E27FC236}">
                <a16:creationId xmlns:a16="http://schemas.microsoft.com/office/drawing/2014/main" id="{5C073FDA-8A77-0544-8486-392A678B0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...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AC400A6B-2B1F-D143-98F3-DD7A61534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...</a:t>
            </a: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9E70029A-E9E6-5F48-B592-B7A5AE9F1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...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31DA2184-FAC5-2248-85A3-A0AB9C3B9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8981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4AB7D7BD-3F4F-0A44-81F7-8C0DBA735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" y="18047"/>
            <a:ext cx="860425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Cross Tabulation of 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sales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 by </a:t>
            </a:r>
            <a:r>
              <a:rPr lang="en-US" altLang="en-US" sz="2800" b="0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item_name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 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and 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color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5D53276-7ABB-1643-A564-A030FDB996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49" y="4392362"/>
            <a:ext cx="8289925" cy="2674938"/>
          </a:xfrm>
        </p:spPr>
        <p:txBody>
          <a:bodyPr/>
          <a:lstStyle/>
          <a:p>
            <a:r>
              <a:rPr lang="en-US" altLang="en-US" sz="2000" dirty="0"/>
              <a:t>Example of a </a:t>
            </a:r>
            <a:r>
              <a:rPr lang="en-US" altLang="en-US" sz="2000" b="1" dirty="0">
                <a:solidFill>
                  <a:srgbClr val="000099"/>
                </a:solidFill>
              </a:rPr>
              <a:t>cross-tabulation</a:t>
            </a:r>
            <a:r>
              <a:rPr lang="en-US" altLang="en-US" sz="2000" dirty="0">
                <a:solidFill>
                  <a:srgbClr val="000099"/>
                </a:solidFill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000099"/>
                </a:solidFill>
              </a:rPr>
              <a:t>cross-tab</a:t>
            </a:r>
            <a:r>
              <a:rPr lang="en-US" altLang="en-US" sz="2000" dirty="0"/>
              <a:t>), or a </a:t>
            </a:r>
            <a:r>
              <a:rPr lang="en-US" altLang="en-US" sz="2000" b="1" dirty="0">
                <a:solidFill>
                  <a:srgbClr val="000099"/>
                </a:solidFill>
              </a:rPr>
              <a:t>pivot-table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/>
              <a:t>Values for one of the dimension attributes form the row headers</a:t>
            </a:r>
          </a:p>
          <a:p>
            <a:pPr lvl="1"/>
            <a:r>
              <a:rPr lang="en-US" altLang="en-US" sz="2000" dirty="0"/>
              <a:t>Values for another dimension attribute form the column headers</a:t>
            </a:r>
          </a:p>
          <a:p>
            <a:pPr lvl="1"/>
            <a:r>
              <a:rPr lang="en-US" altLang="en-US" sz="2000" dirty="0"/>
              <a:t>Other dimension attributes are listed on top</a:t>
            </a:r>
          </a:p>
          <a:p>
            <a:pPr lvl="1"/>
            <a:r>
              <a:rPr lang="en-US" altLang="en-US" sz="2000" dirty="0"/>
              <a:t>Values in individual cells are (aggregates of) the values of the </a:t>
            </a:r>
            <a:br>
              <a:rPr lang="en-US" altLang="en-US" sz="2000" dirty="0"/>
            </a:br>
            <a:r>
              <a:rPr lang="en-US" altLang="en-US" sz="2000" dirty="0"/>
              <a:t>dimension attributes that specify the cell.</a:t>
            </a:r>
          </a:p>
        </p:txBody>
      </p:sp>
      <p:pic>
        <p:nvPicPr>
          <p:cNvPr id="68612" name="Picture 7">
            <a:extLst>
              <a:ext uri="{FF2B5EF4-FFF2-40B4-BE49-F238E27FC236}">
                <a16:creationId xmlns:a16="http://schemas.microsoft.com/office/drawing/2014/main" id="{6C0F6055-6EDB-5449-9B6B-231DE80DA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685800"/>
            <a:ext cx="70961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3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F4BB8790-411D-6649-B428-60018E4D5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Data Cube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F5B1DE3-A8D0-9C45-BCEC-4DDCB6E17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4E7183EF-E4E3-4449-AAFE-4308D3630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939800"/>
            <a:ext cx="78962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A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data cube</a:t>
            </a:r>
            <a:r>
              <a:rPr kumimoji="1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 is a multidimensional generalization of a cross-tab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Can have </a:t>
            </a:r>
            <a:r>
              <a:rPr kumimoji="1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n </a:t>
            </a:r>
            <a:r>
              <a:rPr kumimoji="1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 dimensions; we show 3 below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Cross-tabs can be used as views on a data cube</a:t>
            </a:r>
          </a:p>
        </p:txBody>
      </p:sp>
      <p:pic>
        <p:nvPicPr>
          <p:cNvPr id="69637" name="Picture 7" descr="5">
            <a:extLst>
              <a:ext uri="{FF2B5EF4-FFF2-40B4-BE49-F238E27FC236}">
                <a16:creationId xmlns:a16="http://schemas.microsoft.com/office/drawing/2014/main" id="{4945CB8D-CBC8-8148-AC28-019E6FCD8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503488"/>
            <a:ext cx="4538662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04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97DE0661-7D82-6E45-816C-FE84C4057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Hierarchies on Dimensions</a:t>
            </a:r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7A9AC49F-37B9-804E-B5E9-422F856C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9091" r="3195" b="10228"/>
          <a:stretch>
            <a:fillRect/>
          </a:stretch>
        </p:blipFill>
        <p:spPr bwMode="auto">
          <a:xfrm>
            <a:off x="1600200" y="2565400"/>
            <a:ext cx="5969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4">
            <a:extLst>
              <a:ext uri="{FF2B5EF4-FFF2-40B4-BE49-F238E27FC236}">
                <a16:creationId xmlns:a16="http://schemas.microsoft.com/office/drawing/2014/main" id="{C4FAA6A4-31FB-2B44-BCF8-F3559E27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936625"/>
            <a:ext cx="78994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Hierarchy</a:t>
            </a:r>
            <a:r>
              <a:rPr kumimoji="1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 on dimension attributes: lets dimensions to be viewed at different levels of detail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E.g., the dimension DateTime can be used to aggregate by hour of day, date, day of week, month, quarter or year</a:t>
            </a:r>
          </a:p>
        </p:txBody>
      </p:sp>
    </p:spTree>
    <p:extLst>
      <p:ext uri="{BB962C8B-B14F-4D97-AF65-F5344CB8AC3E}">
        <p14:creationId xmlns:p14="http://schemas.microsoft.com/office/powerpoint/2010/main" val="3696507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09040BC6-7E20-6141-AF66-5432604D1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2850" y="161925"/>
            <a:ext cx="7632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Cross Tabulation With Hierarchy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E1FA67E-FF57-974E-BBB6-8C2D8C14A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165225"/>
            <a:ext cx="7899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Cross-tabs can be easily extended to deal with hierarchies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Can drill down or roll up on a hierarchy</a:t>
            </a:r>
            <a:endParaRPr kumimoji="1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71684" name="Picture 3" descr="5">
            <a:extLst>
              <a:ext uri="{FF2B5EF4-FFF2-40B4-BE49-F238E27FC236}">
                <a16:creationId xmlns:a16="http://schemas.microsoft.com/office/drawing/2014/main" id="{1AA7D490-C6BE-A747-A55B-D9EE0E62C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2484438"/>
            <a:ext cx="779303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60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2BA7DD0C-0372-6949-9F9C-269B480BA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Relational Representation of Cross-tabs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00E2C3F-0017-864A-8E81-57B48F8C2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143000"/>
            <a:ext cx="4149725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Cross-tabs can be represented as relations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We use the value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all</a:t>
            </a:r>
            <a:r>
              <a:rPr kumimoji="1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 is used to represent aggregates.</a:t>
            </a: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The SQL standard actually uses null values in place of </a:t>
            </a: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all</a:t>
            </a:r>
            <a:r>
              <a:rPr kumimoji="1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 despite confusion with regular null values.</a:t>
            </a: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72708" name="Picture 4" descr="5">
            <a:extLst>
              <a:ext uri="{FF2B5EF4-FFF2-40B4-BE49-F238E27FC236}">
                <a16:creationId xmlns:a16="http://schemas.microsoft.com/office/drawing/2014/main" id="{1501577F-BB77-2744-B018-1E3C1D0CA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017588"/>
            <a:ext cx="38608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90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6C451FB4-CC0F-8446-8959-26348EB028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Extended Aggregation to Support OLAP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0492ED8-A2DE-C447-A3B2-BC2A230801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962025"/>
            <a:ext cx="8391525" cy="5614988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cube</a:t>
            </a:r>
            <a:r>
              <a:rPr lang="en-US" altLang="en-US" dirty="0"/>
              <a:t> operation computes union of </a:t>
            </a:r>
            <a:r>
              <a:rPr lang="en-US" altLang="en-US" b="1" dirty="0"/>
              <a:t>group by</a:t>
            </a:r>
            <a:r>
              <a:rPr lang="ja-JP" altLang="en-US"/>
              <a:t>’</a:t>
            </a:r>
            <a:r>
              <a:rPr lang="en-US" altLang="ja-JP" dirty="0"/>
              <a:t>s on every subset of the specified attributes</a:t>
            </a:r>
            <a:br>
              <a:rPr lang="en-US" altLang="en-US" dirty="0"/>
            </a:br>
            <a:r>
              <a:rPr lang="en-US" altLang="en-US" dirty="0"/>
              <a:t>   		</a:t>
            </a:r>
            <a:r>
              <a:rPr lang="en-US" altLang="en-US" i="1" dirty="0"/>
              <a:t>sales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en-US" i="1" dirty="0" err="1"/>
              <a:t>clothes_size</a:t>
            </a:r>
            <a:r>
              <a:rPr lang="en-US" altLang="en-US" i="1" dirty="0"/>
              <a:t>, quantity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Consider the query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/>
              <a:t>		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Computers a union of eight different groupings of the </a:t>
            </a:r>
            <a:r>
              <a:rPr lang="en-US" altLang="en-US" i="1" dirty="0"/>
              <a:t>sales </a:t>
            </a:r>
            <a:r>
              <a:rPr lang="en-US" altLang="en-US" dirty="0"/>
              <a:t>relation: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size</a:t>
            </a:r>
            <a:r>
              <a:rPr lang="en-US" altLang="en-US" dirty="0"/>
              <a:t>),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dirty="0"/>
              <a:t>),                   (</a:t>
            </a:r>
            <a:r>
              <a:rPr lang="en-US" altLang="en-US" i="1" dirty="0"/>
              <a:t>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/>
              <a:t>size</a:t>
            </a:r>
            <a:r>
              <a:rPr lang="en-US" altLang="en-US" dirty="0"/>
              <a:t>),                              ( ) }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     where ( ) denotes an empty </a:t>
            </a:r>
            <a:r>
              <a:rPr lang="en-US" altLang="en-US" b="1" dirty="0"/>
              <a:t>group by </a:t>
            </a:r>
            <a:r>
              <a:rPr lang="en-US" altLang="en-US" dirty="0"/>
              <a:t>list.</a:t>
            </a:r>
          </a:p>
        </p:txBody>
      </p:sp>
    </p:spTree>
    <p:extLst>
      <p:ext uri="{BB962C8B-B14F-4D97-AF65-F5344CB8AC3E}">
        <p14:creationId xmlns:p14="http://schemas.microsoft.com/office/powerpoint/2010/main" val="755776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E8B08269-8D55-8B42-B1ED-A32BD344AB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Extended Aggregation (Cont.)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A4347A-C31C-AE4B-8B6B-768A576735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87425"/>
            <a:ext cx="8239125" cy="520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b="1" dirty="0"/>
              <a:t>rollup</a:t>
            </a:r>
            <a:r>
              <a:rPr lang="en-US" altLang="en-US" sz="2000" dirty="0"/>
              <a:t> construct generates union on every prefix of specified list of attributes 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E.g.,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/>
              <a:t>		</a:t>
            </a:r>
            <a:r>
              <a:rPr lang="en-US" altLang="en-US" sz="2000" b="1" dirty="0"/>
              <a:t>select </a:t>
            </a:r>
            <a:r>
              <a:rPr lang="en-US" altLang="en-US" sz="2000" i="1" dirty="0" err="1"/>
              <a:t>item_name</a:t>
            </a:r>
            <a:r>
              <a:rPr lang="en-US" altLang="en-US" sz="2000" dirty="0"/>
              <a:t>, </a:t>
            </a:r>
            <a:r>
              <a:rPr lang="en-US" altLang="en-US" sz="2000" i="1" dirty="0"/>
              <a:t>color</a:t>
            </a:r>
            <a:r>
              <a:rPr lang="en-US" altLang="en-US" sz="2000" dirty="0"/>
              <a:t>, </a:t>
            </a:r>
            <a:r>
              <a:rPr lang="en-US" altLang="en-US" sz="2000" i="1" dirty="0"/>
              <a:t>size</a:t>
            </a:r>
            <a:r>
              <a:rPr lang="en-US" altLang="en-US" sz="2000" dirty="0"/>
              <a:t>, </a:t>
            </a:r>
            <a:r>
              <a:rPr lang="en-US" altLang="en-US" sz="2000" b="1" dirty="0"/>
              <a:t>sum</a:t>
            </a:r>
            <a:r>
              <a:rPr lang="en-US" altLang="en-US" sz="2000" dirty="0"/>
              <a:t>(</a:t>
            </a:r>
            <a:r>
              <a:rPr lang="en-US" altLang="en-US" sz="2000" i="1" dirty="0"/>
              <a:t>number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sales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group by rollup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color, size</a:t>
            </a:r>
            <a:r>
              <a:rPr lang="en-US" altLang="en-US" sz="2000" dirty="0"/>
              <a:t>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/>
              <a:t>Generates union of four groupings: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/>
              <a:t>	       { (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color, size</a:t>
            </a:r>
            <a:r>
              <a:rPr lang="en-US" altLang="en-US" sz="2000" dirty="0"/>
              <a:t>), (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color</a:t>
            </a:r>
            <a:r>
              <a:rPr lang="en-US" altLang="en-US" sz="2000" dirty="0"/>
              <a:t>), (</a:t>
            </a:r>
            <a:r>
              <a:rPr lang="en-US" altLang="en-US" sz="2000" i="1" dirty="0" err="1"/>
              <a:t>item_name</a:t>
            </a:r>
            <a:r>
              <a:rPr lang="en-US" altLang="en-US" sz="2000" dirty="0"/>
              <a:t>), ( ) }</a:t>
            </a:r>
          </a:p>
        </p:txBody>
      </p:sp>
    </p:spTree>
    <p:extLst>
      <p:ext uri="{BB962C8B-B14F-4D97-AF65-F5344CB8AC3E}">
        <p14:creationId xmlns:p14="http://schemas.microsoft.com/office/powerpoint/2010/main" val="2768399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2424C0C6-B43E-B745-96E3-48B58BF745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Extended Aggregation (Cont.)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921E6CC-8A07-6842-8E8C-60FC8C7065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4975" y="1114425"/>
            <a:ext cx="8334375" cy="5284788"/>
          </a:xfrm>
        </p:spPr>
        <p:txBody>
          <a:bodyPr/>
          <a:lstStyle/>
          <a:p>
            <a:r>
              <a:rPr lang="en-US" altLang="en-US" sz="2000" dirty="0"/>
              <a:t>Multiple rollups and cubes can be used in a single group by clause</a:t>
            </a:r>
          </a:p>
          <a:p>
            <a:pPr lvl="1"/>
            <a:r>
              <a:rPr lang="en-US" altLang="en-US" sz="2000" dirty="0"/>
              <a:t>Each generates set of group by lists, cross product of sets gives overall set of group by lists</a:t>
            </a:r>
          </a:p>
          <a:p>
            <a:r>
              <a:rPr lang="en-US" altLang="en-US" sz="2000" dirty="0"/>
              <a:t>E.g.,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	        </a:t>
            </a:r>
            <a:r>
              <a:rPr lang="en-US" altLang="en-US" sz="2000" b="1" dirty="0"/>
              <a:t>select 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color, size</a:t>
            </a:r>
            <a:r>
              <a:rPr lang="en-US" altLang="en-US" sz="2000" dirty="0"/>
              <a:t>, </a:t>
            </a:r>
            <a:r>
              <a:rPr lang="en-US" altLang="en-US" sz="2000" b="1" dirty="0"/>
              <a:t>sum</a:t>
            </a:r>
            <a:r>
              <a:rPr lang="en-US" altLang="en-US" sz="2000" dirty="0"/>
              <a:t>(</a:t>
            </a:r>
            <a:r>
              <a:rPr lang="en-US" altLang="en-US" sz="2000" i="1" dirty="0"/>
              <a:t>number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sales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b="1" dirty="0"/>
              <a:t>group by rollup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item_name</a:t>
            </a:r>
            <a:r>
              <a:rPr lang="en-US" altLang="en-US" sz="2000" dirty="0"/>
              <a:t>), </a:t>
            </a:r>
            <a:r>
              <a:rPr lang="en-US" altLang="en-US" sz="2000" b="1" dirty="0"/>
              <a:t>rollup</a:t>
            </a:r>
            <a:r>
              <a:rPr lang="en-US" altLang="en-US" sz="2000" dirty="0"/>
              <a:t>(</a:t>
            </a:r>
            <a:r>
              <a:rPr lang="en-US" altLang="en-US" sz="2000" i="1" dirty="0"/>
              <a:t>color, size</a:t>
            </a:r>
            <a:r>
              <a:rPr lang="en-US" altLang="en-US" sz="2000" dirty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     generates the groupings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     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  {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()} X {(color, size), (color), ()} </a:t>
            </a:r>
            <a:endParaRPr lang="en-US" altLang="en-US" sz="2000" dirty="0"/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	        = { (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color, size</a:t>
            </a:r>
            <a:r>
              <a:rPr lang="en-US" altLang="en-US" sz="2000" dirty="0"/>
              <a:t>), (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color</a:t>
            </a:r>
            <a:r>
              <a:rPr lang="en-US" altLang="en-US" sz="2000" dirty="0"/>
              <a:t>), (</a:t>
            </a:r>
            <a:r>
              <a:rPr lang="en-US" altLang="en-US" sz="2000" i="1" dirty="0" err="1"/>
              <a:t>item_name</a:t>
            </a:r>
            <a:r>
              <a:rPr lang="en-US" altLang="en-US" sz="2000" dirty="0"/>
              <a:t>), </a:t>
            </a:r>
            <a:br>
              <a:rPr lang="en-US" altLang="en-US" sz="2000" dirty="0"/>
            </a:br>
            <a:r>
              <a:rPr lang="en-US" altLang="en-US" sz="2000" dirty="0"/>
              <a:t>             (</a:t>
            </a:r>
            <a:r>
              <a:rPr lang="en-US" altLang="en-US" sz="2000" i="1" dirty="0"/>
              <a:t>color, size</a:t>
            </a:r>
            <a:r>
              <a:rPr lang="en-US" altLang="en-US" sz="2000" dirty="0"/>
              <a:t>), (</a:t>
            </a:r>
            <a:r>
              <a:rPr lang="en-US" altLang="en-US" sz="2000" i="1" dirty="0"/>
              <a:t>color</a:t>
            </a:r>
            <a:r>
              <a:rPr lang="en-US" altLang="en-US" sz="2000" dirty="0"/>
              <a:t>), ( ) }</a:t>
            </a:r>
          </a:p>
        </p:txBody>
      </p:sp>
    </p:spTree>
    <p:extLst>
      <p:ext uri="{BB962C8B-B14F-4D97-AF65-F5344CB8AC3E}">
        <p14:creationId xmlns:p14="http://schemas.microsoft.com/office/powerpoint/2010/main" val="294005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Miscellaneous Topics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98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35A983D5-65D9-F743-84DA-8AF8E4738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Online Analytical Processing Operations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D8F4081-69B8-0A46-ABE5-4A545694B5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14425"/>
            <a:ext cx="7874000" cy="4978400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Pivoting: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changing the dimensions used in a cross-tab is called </a:t>
            </a: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r>
              <a:rPr lang="en-US" altLang="en-US" sz="2000" b="1" dirty="0">
                <a:solidFill>
                  <a:srgbClr val="000099"/>
                </a:solidFill>
              </a:rPr>
              <a:t>Slicing:</a:t>
            </a:r>
            <a:r>
              <a:rPr lang="en-US" altLang="en-US" sz="2000" dirty="0"/>
              <a:t> creating a cross-tab for fixed values only</a:t>
            </a:r>
            <a:endParaRPr lang="en-US" altLang="en-US" sz="2000" b="1" dirty="0"/>
          </a:p>
          <a:p>
            <a:pPr lvl="1"/>
            <a:r>
              <a:rPr lang="en-US" altLang="en-US" sz="2000" dirty="0"/>
              <a:t>Sometimes called </a:t>
            </a:r>
            <a:r>
              <a:rPr lang="en-US" altLang="en-US" sz="2000" b="1" dirty="0">
                <a:solidFill>
                  <a:srgbClr val="000099"/>
                </a:solidFill>
              </a:rPr>
              <a:t>dicing</a:t>
            </a:r>
            <a:r>
              <a:rPr lang="en-US" altLang="en-US" sz="2000" dirty="0"/>
              <a:t>, particularly when values for multiple dimensions are fixed.</a:t>
            </a:r>
            <a:endParaRPr lang="en-US" altLang="en-US" sz="2000" b="1" dirty="0"/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r>
              <a:rPr lang="en-US" altLang="en-US" sz="2000" b="1" dirty="0">
                <a:solidFill>
                  <a:srgbClr val="000099"/>
                </a:solidFill>
              </a:rPr>
              <a:t>Rollup:</a:t>
            </a:r>
            <a:r>
              <a:rPr lang="en-US" altLang="en-US" sz="2000" dirty="0"/>
              <a:t> moving from finer-granularity data to a coarser granularity </a:t>
            </a: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r>
              <a:rPr lang="en-US" altLang="en-US" sz="2000" b="1" dirty="0">
                <a:solidFill>
                  <a:srgbClr val="000099"/>
                </a:solidFill>
              </a:rPr>
              <a:t>Drill down:</a:t>
            </a:r>
            <a:r>
              <a:rPr lang="en-US" altLang="en-US" sz="2000" dirty="0"/>
              <a:t> The opposite operation -  that of moving from coarser-granularity data to finer-granularity data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126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FCD9B6FA-3FAC-CA42-B96A-6CB37510E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OLAP Implementation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F0FBD99-4AD6-1146-8F08-4B10E1044A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14425"/>
            <a:ext cx="8013700" cy="5207000"/>
          </a:xfrm>
        </p:spPr>
        <p:txBody>
          <a:bodyPr/>
          <a:lstStyle/>
          <a:p>
            <a:r>
              <a:rPr lang="en-US" altLang="en-US" sz="2000"/>
              <a:t>The earliest OLAP systems used multidimensional arrays in memory to store data cubes, and are referred to as </a:t>
            </a:r>
            <a:r>
              <a:rPr lang="en-US" altLang="en-US" sz="2000" b="1">
                <a:solidFill>
                  <a:srgbClr val="000099"/>
                </a:solidFill>
              </a:rPr>
              <a:t>multidimensional OLAP (MOLAP)</a:t>
            </a:r>
            <a:r>
              <a:rPr lang="en-US" altLang="en-US" sz="2000"/>
              <a:t> systems.</a:t>
            </a:r>
          </a:p>
          <a:p>
            <a:r>
              <a:rPr lang="en-US" altLang="en-US" sz="2000"/>
              <a:t>OLAP implementations using only relational database features are called </a:t>
            </a:r>
            <a:r>
              <a:rPr lang="en-US" altLang="en-US" sz="2000" b="1">
                <a:solidFill>
                  <a:srgbClr val="000099"/>
                </a:solidFill>
              </a:rPr>
              <a:t>relational OLAP (ROLAP)</a:t>
            </a:r>
            <a:r>
              <a:rPr lang="en-US" altLang="en-US" sz="2000"/>
              <a:t> systems</a:t>
            </a:r>
          </a:p>
          <a:p>
            <a:r>
              <a:rPr lang="en-US" altLang="en-US" sz="2000"/>
              <a:t>Hybrid systems, which store some summaries in memory and store the base data and other summaries in a relational database, are called </a:t>
            </a:r>
            <a:r>
              <a:rPr lang="en-US" altLang="en-US" sz="2000" b="1">
                <a:solidFill>
                  <a:srgbClr val="000099"/>
                </a:solidFill>
              </a:rPr>
              <a:t>hybrid OLAP (HOLAP)</a:t>
            </a:r>
            <a:r>
              <a:rPr lang="en-US" altLang="en-US" sz="2000" b="1"/>
              <a:t> </a:t>
            </a:r>
            <a:r>
              <a:rPr lang="en-US" altLang="en-US" sz="2000"/>
              <a:t>systems.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284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Data Mining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Searching for patterns in data</a:t>
            </a:r>
          </a:p>
          <a:p>
            <a:pPr lvl="1" eaLnBrk="1" hangingPunct="1"/>
            <a:r>
              <a:rPr lang="en-US" sz="1800">
                <a:latin typeface="Helvetica" charset="0"/>
                <a:ea typeface="ＭＳ Ｐゴシック" charset="0"/>
              </a:rPr>
              <a:t>Typically done in data warehouses</a:t>
            </a:r>
          </a:p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Association Rules:</a:t>
            </a:r>
          </a:p>
          <a:p>
            <a:pPr lvl="1" eaLnBrk="1" hangingPunct="1"/>
            <a:r>
              <a:rPr lang="en-US" sz="1800">
                <a:latin typeface="Helvetica" charset="0"/>
                <a:ea typeface="ＭＳ Ｐゴシック" charset="0"/>
              </a:rPr>
              <a:t>When a customer buys X, she also typically buys Y</a:t>
            </a:r>
          </a:p>
          <a:p>
            <a:pPr lvl="1" eaLnBrk="1" hangingPunct="1"/>
            <a:r>
              <a:rPr lang="en-US" sz="1800">
                <a:latin typeface="Helvetica" charset="0"/>
                <a:ea typeface="ＭＳ Ｐゴシック" charset="0"/>
              </a:rPr>
              <a:t>Use ? </a:t>
            </a:r>
          </a:p>
          <a:p>
            <a:pPr lvl="2" eaLnBrk="1" hangingPunct="1"/>
            <a:r>
              <a:rPr lang="en-US" sz="1800">
                <a:latin typeface="Helvetica" charset="0"/>
                <a:ea typeface="ＭＳ Ｐゴシック" charset="0"/>
              </a:rPr>
              <a:t>Move X and Y together in supermarkets</a:t>
            </a:r>
          </a:p>
          <a:p>
            <a:pPr lvl="1" eaLnBrk="1" hangingPunct="1"/>
            <a:r>
              <a:rPr lang="en-US" sz="1800">
                <a:latin typeface="Helvetica" charset="0"/>
                <a:ea typeface="ＭＳ Ｐゴシック" charset="0"/>
              </a:rPr>
              <a:t>A customer buys a lot of shirts</a:t>
            </a:r>
          </a:p>
          <a:p>
            <a:pPr lvl="2" eaLnBrk="1" hangingPunct="1"/>
            <a:r>
              <a:rPr lang="en-US" sz="1800">
                <a:latin typeface="Helvetica" charset="0"/>
                <a:ea typeface="ＭＳ Ｐゴシック" charset="0"/>
              </a:rPr>
              <a:t>Send him a catalogue of shirts</a:t>
            </a:r>
          </a:p>
          <a:p>
            <a:pPr lvl="1" eaLnBrk="1" hangingPunct="1"/>
            <a:r>
              <a:rPr lang="en-US" sz="1800">
                <a:latin typeface="Helvetica" charset="0"/>
                <a:ea typeface="ＭＳ Ｐゴシック" charset="0"/>
              </a:rPr>
              <a:t>Patterns are not always obvious</a:t>
            </a:r>
          </a:p>
          <a:p>
            <a:pPr lvl="2" eaLnBrk="1" hangingPunct="1"/>
            <a:r>
              <a:rPr lang="en-US" sz="1800">
                <a:latin typeface="Helvetica" charset="0"/>
                <a:ea typeface="ＭＳ Ｐゴシック" charset="0"/>
              </a:rPr>
              <a:t>Classic example: It was observed that men tend to buy </a:t>
            </a:r>
            <a:r>
              <a:rPr lang="en-US" sz="1800" i="1">
                <a:latin typeface="Helvetica" charset="0"/>
                <a:ea typeface="ＭＳ Ｐゴシック" charset="0"/>
              </a:rPr>
              <a:t>beer </a:t>
            </a:r>
            <a:r>
              <a:rPr lang="en-US" sz="1800">
                <a:latin typeface="Helvetica" charset="0"/>
                <a:ea typeface="ＭＳ Ｐゴシック" charset="0"/>
              </a:rPr>
              <a:t>and </a:t>
            </a:r>
            <a:r>
              <a:rPr lang="en-US" sz="1800" i="1">
                <a:latin typeface="Helvetica" charset="0"/>
                <a:ea typeface="ＭＳ Ｐゴシック" charset="0"/>
              </a:rPr>
              <a:t>diapers </a:t>
            </a:r>
            <a:r>
              <a:rPr lang="en-US" sz="1800">
                <a:latin typeface="Helvetica" charset="0"/>
                <a:ea typeface="ＭＳ Ｐゴシック" charset="0"/>
              </a:rPr>
              <a:t>together (may be an urban legend)</a:t>
            </a:r>
          </a:p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Other types of mining</a:t>
            </a:r>
          </a:p>
          <a:p>
            <a:pPr lvl="1" eaLnBrk="1" hangingPunct="1"/>
            <a:r>
              <a:rPr lang="en-US" sz="1800">
                <a:latin typeface="Helvetica" charset="0"/>
                <a:ea typeface="ＭＳ Ｐゴシック" charset="0"/>
              </a:rPr>
              <a:t>Classification</a:t>
            </a:r>
          </a:p>
          <a:p>
            <a:pPr lvl="1" eaLnBrk="1" hangingPunct="1"/>
            <a:r>
              <a:rPr lang="en-US" sz="1800">
                <a:latin typeface="Helvetica" charset="0"/>
                <a:ea typeface="ＭＳ Ｐゴシック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396984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Data analytics a major industry right now, and likely to grow in near future</a:t>
            </a:r>
          </a:p>
          <a:p>
            <a:pPr lvl="1" eaLnBrk="1" hangingPunct="1"/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BIG Data !!</a:t>
            </a:r>
          </a:p>
          <a:p>
            <a:pPr lvl="1" eaLnBrk="1" hangingPunct="1"/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Extracting (actionable) knowledge from data really critical</a:t>
            </a:r>
          </a:p>
          <a:p>
            <a:pPr lvl="2" eaLnBrk="1" hangingPunct="1"/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Especially in real-time</a:t>
            </a:r>
          </a:p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Some key technologies:</a:t>
            </a:r>
          </a:p>
          <a:p>
            <a:pPr lvl="1" eaLnBrk="1" hangingPunct="1"/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Parallelism – pretty much required</a:t>
            </a:r>
          </a:p>
          <a:p>
            <a:pPr lvl="1" eaLnBrk="1" hangingPunct="1"/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Column-oriented design</a:t>
            </a:r>
          </a:p>
          <a:p>
            <a:pPr lvl="2" eaLnBrk="1" hangingPunct="1"/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Lay out the data column-by-column, rather than row-by-row</a:t>
            </a:r>
          </a:p>
          <a:p>
            <a:pPr lvl="1" eaLnBrk="1" hangingPunct="1"/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Heavy pre-computation (like Cubes)</a:t>
            </a:r>
          </a:p>
          <a:p>
            <a:pPr lvl="1" eaLnBrk="1" hangingPunct="1"/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New types of indexes</a:t>
            </a:r>
          </a:p>
          <a:p>
            <a:pPr lvl="2" eaLnBrk="1" hangingPunct="1"/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Focusing on bitmap representations</a:t>
            </a:r>
          </a:p>
          <a:p>
            <a:pPr lvl="1" eaLnBrk="1" hangingPunct="1"/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Heavy compression</a:t>
            </a:r>
          </a:p>
          <a:p>
            <a:pPr lvl="1" eaLnBrk="1" hangingPunct="1"/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Map-reduce??	</a:t>
            </a:r>
          </a:p>
        </p:txBody>
      </p:sp>
    </p:spTree>
    <p:extLst>
      <p:ext uri="{BB962C8B-B14F-4D97-AF65-F5344CB8AC3E}">
        <p14:creationId xmlns:p14="http://schemas.microsoft.com/office/powerpoint/2010/main" val="1291263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Miscellaneous Topics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2.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3041615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11810"/>
            <a:ext cx="8599714" cy="5516562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Chapter 21 – at a fairly high level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What is Information Retrieval?</a:t>
            </a:r>
          </a:p>
          <a:p>
            <a:pPr lvl="1"/>
            <a:r>
              <a:rPr lang="en-US" sz="2400" dirty="0">
                <a:latin typeface="Calibri" charset="0"/>
              </a:rPr>
              <a:t>IF-TDF</a:t>
            </a:r>
          </a:p>
          <a:p>
            <a:pPr lvl="1"/>
            <a:r>
              <a:rPr lang="en-US" sz="2400" dirty="0">
                <a:latin typeface="Calibri" charset="0"/>
              </a:rPr>
              <a:t>Web crawling and searching</a:t>
            </a:r>
            <a:endParaRPr lang="en-US" sz="2200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85436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0C32F5E3-9BC8-CC42-97F2-226D23BCC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550862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Information Retrieval Systems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B00D41E-8920-BA46-89F8-1364CB509E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7700" y="914400"/>
            <a:ext cx="7785100" cy="5257800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Information retrieval</a:t>
            </a:r>
            <a:r>
              <a:rPr lang="en-US" altLang="en-US" dirty="0">
                <a:solidFill>
                  <a:srgbClr val="000099"/>
                </a:solidFill>
              </a:rPr>
              <a:t> (</a:t>
            </a:r>
            <a:r>
              <a:rPr lang="en-US" altLang="en-US" b="1" dirty="0">
                <a:solidFill>
                  <a:srgbClr val="000099"/>
                </a:solidFill>
              </a:rPr>
              <a:t>IR</a:t>
            </a:r>
            <a:r>
              <a:rPr lang="en-US" altLang="en-US" dirty="0">
                <a:solidFill>
                  <a:srgbClr val="000099"/>
                </a:solidFill>
              </a:rPr>
              <a:t>)</a:t>
            </a:r>
            <a:r>
              <a:rPr lang="en-US" altLang="en-US" dirty="0"/>
              <a:t> systems use a simpler data model than database 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Information organized as a collection of documents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Documents are unstructured, no schema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Information retrieval locates relevant documents, on the basis of user input such as keywords or example documents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find documents containing the words “database systems”</a:t>
            </a:r>
          </a:p>
          <a:p>
            <a:endParaRPr lang="en-US" altLang="en-US" dirty="0"/>
          </a:p>
          <a:p>
            <a:r>
              <a:rPr lang="en-US" altLang="en-US" dirty="0"/>
              <a:t>Can be used even on textual descriptions provided with non-textual data such as images</a:t>
            </a:r>
          </a:p>
          <a:p>
            <a:endParaRPr lang="en-US" altLang="en-US" dirty="0"/>
          </a:p>
          <a:p>
            <a:r>
              <a:rPr lang="en-US" altLang="en-US" dirty="0"/>
              <a:t>Web search engines are the most familiar example of IR systems</a:t>
            </a:r>
          </a:p>
        </p:txBody>
      </p:sp>
    </p:spTree>
    <p:extLst>
      <p:ext uri="{BB962C8B-B14F-4D97-AF65-F5344CB8AC3E}">
        <p14:creationId xmlns:p14="http://schemas.microsoft.com/office/powerpoint/2010/main" val="188844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B5D75D96-EFFF-6948-8A3F-88FD914F5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101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Information Retrieval Systems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93887F2-E763-C445-B1FA-F031BE710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Differences from database systems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IR systems don’t deal with transactional updates (including concurrency control and recovery)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Database systems deal with structured data, with schemas that define the data organization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IR systems deal with some querying issues not generally addressed by database systems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Approximate searching by keywords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Ranking of retrieved answers by estimated degree of relevance</a:t>
            </a:r>
          </a:p>
        </p:txBody>
      </p:sp>
    </p:spTree>
    <p:extLst>
      <p:ext uri="{BB962C8B-B14F-4D97-AF65-F5344CB8AC3E}">
        <p14:creationId xmlns:p14="http://schemas.microsoft.com/office/powerpoint/2010/main" val="3069205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A227B184-3F66-5C43-B10A-EBAD48400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Keyword Search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7281795-B5DA-5042-A9F4-4605CDDCFB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/>
              <a:t>In </a:t>
            </a:r>
            <a:r>
              <a:rPr lang="en-US" altLang="en-US" sz="1600" b="1">
                <a:solidFill>
                  <a:schemeClr val="tx2"/>
                </a:solidFill>
              </a:rPr>
              <a:t>full text</a:t>
            </a:r>
            <a:r>
              <a:rPr lang="en-US" altLang="en-US" sz="1600"/>
              <a:t> retrieval, all the words in each document are considered to be keywords. 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We use the word </a:t>
            </a:r>
            <a:r>
              <a:rPr lang="en-US" altLang="en-US" sz="1600" b="1">
                <a:solidFill>
                  <a:schemeClr val="tx2"/>
                </a:solidFill>
                <a:ea typeface="ＭＳ Ｐゴシック" panose="020B0600070205080204" pitchFamily="34" charset="-128"/>
              </a:rPr>
              <a:t>term</a:t>
            </a:r>
            <a:r>
              <a:rPr lang="en-US" altLang="en-US" sz="1600">
                <a:ea typeface="ＭＳ Ｐゴシック" panose="020B0600070205080204" pitchFamily="34" charset="-128"/>
              </a:rPr>
              <a:t> to refer to the words in a document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Information-retrieval systems typically allow query expressions formed using keywords and the logical connectives </a:t>
            </a:r>
            <a:r>
              <a:rPr lang="en-US" altLang="en-US" sz="1600" i="1"/>
              <a:t>and, or, </a:t>
            </a:r>
            <a:r>
              <a:rPr lang="en-US" altLang="en-US" sz="1600"/>
              <a:t>and</a:t>
            </a:r>
            <a:r>
              <a:rPr lang="en-US" altLang="en-US" sz="1600" i="1"/>
              <a:t> not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>
                <a:ea typeface="ＭＳ Ｐゴシック" panose="020B0600070205080204" pitchFamily="34" charset="-128"/>
              </a:rPr>
              <a:t>And</a:t>
            </a:r>
            <a:r>
              <a:rPr lang="en-US" altLang="en-US" sz="1600">
                <a:ea typeface="ＭＳ Ｐゴシック" panose="020B0600070205080204" pitchFamily="34" charset="-128"/>
              </a:rPr>
              <a:t>s are implicit, even if not explicitly specified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Ranking of documents on the basis of estimated relevance to a query is critical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Relevance ranking is based on factors such as</a:t>
            </a:r>
          </a:p>
          <a:p>
            <a:pPr lvl="2">
              <a:lnSpc>
                <a:spcPct val="90000"/>
              </a:lnSpc>
            </a:pPr>
            <a:r>
              <a:rPr lang="en-US" altLang="en-US" sz="1600">
                <a:solidFill>
                  <a:schemeClr val="tx2"/>
                </a:solidFill>
                <a:ea typeface="ＭＳ Ｐゴシック" panose="020B0600070205080204" pitchFamily="34" charset="-128"/>
              </a:rPr>
              <a:t>Term frequency</a:t>
            </a:r>
          </a:p>
          <a:p>
            <a:pPr lvl="3">
              <a:lnSpc>
                <a:spcPct val="9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Frequency of occurrence of query keyword in document</a:t>
            </a:r>
          </a:p>
          <a:p>
            <a:pPr lvl="2">
              <a:lnSpc>
                <a:spcPct val="90000"/>
              </a:lnSpc>
            </a:pPr>
            <a:r>
              <a:rPr lang="en-US" altLang="en-US" sz="1600">
                <a:solidFill>
                  <a:schemeClr val="tx2"/>
                </a:solidFill>
                <a:ea typeface="ＭＳ Ｐゴシック" panose="020B0600070205080204" pitchFamily="34" charset="-128"/>
              </a:rPr>
              <a:t>Inverse document frequency</a:t>
            </a:r>
          </a:p>
          <a:p>
            <a:pPr lvl="3">
              <a:lnSpc>
                <a:spcPct val="9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How many documents the query keyword occurs in </a:t>
            </a:r>
          </a:p>
          <a:p>
            <a:pPr lvl="4">
              <a:lnSpc>
                <a:spcPct val="9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Fewer </a:t>
            </a:r>
            <a:r>
              <a:rPr lang="en-US" altLang="en-US" sz="1600">
                <a:ea typeface="ＭＳ Ｐゴシック" panose="020B0600070205080204" pitchFamily="34" charset="-128"/>
                <a:sym typeface="Wingdings" pitchFamily="2" charset="2"/>
              </a:rPr>
              <a:t> give more importance to keyword</a:t>
            </a:r>
          </a:p>
          <a:p>
            <a:pPr lvl="2">
              <a:lnSpc>
                <a:spcPct val="90000"/>
              </a:lnSpc>
            </a:pPr>
            <a:r>
              <a:rPr lang="en-US" altLang="en-US" sz="1600">
                <a:solidFill>
                  <a:schemeClr val="tx2"/>
                </a:solidFill>
                <a:ea typeface="ＭＳ Ｐゴシック" panose="020B0600070205080204" pitchFamily="34" charset="-128"/>
              </a:rPr>
              <a:t>Hyperlinks to documents</a:t>
            </a:r>
          </a:p>
          <a:p>
            <a:pPr lvl="3">
              <a:lnSpc>
                <a:spcPct val="9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More links to a document </a:t>
            </a:r>
            <a:r>
              <a:rPr lang="en-US" altLang="en-US" sz="1600">
                <a:ea typeface="ＭＳ Ｐゴシック" panose="020B0600070205080204" pitchFamily="34" charset="-128"/>
                <a:sym typeface="Wingdings" pitchFamily="2" charset="2"/>
              </a:rPr>
              <a:t> document is more important</a:t>
            </a:r>
            <a:endParaRPr lang="en-US" altLang="en-US" sz="16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104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521DD52C-A432-B04B-8449-8FECC5D7E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Relevance Ranking Using Terms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A4DE390-94EE-7C42-8508-DACDB0B18E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99"/>
                </a:solidFill>
              </a:rPr>
              <a:t>TF-IDF</a:t>
            </a:r>
            <a:r>
              <a:rPr lang="en-US" altLang="en-US" i="1"/>
              <a:t> </a:t>
            </a:r>
            <a:r>
              <a:rPr lang="en-US" altLang="en-US"/>
              <a:t>(Term frequency/Inverse Document frequency) ranking: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Let </a:t>
            </a:r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d</a:t>
            </a:r>
            <a:r>
              <a:rPr lang="en-US" altLang="en-US">
                <a:ea typeface="ＭＳ Ｐゴシック" panose="020B0600070205080204" pitchFamily="34" charset="-128"/>
              </a:rPr>
              <a:t>) = number of terms in the document </a:t>
            </a:r>
            <a:r>
              <a:rPr lang="en-US" altLang="en-US" i="1">
                <a:ea typeface="ＭＳ Ｐゴシック" panose="020B0600070205080204" pitchFamily="34" charset="-128"/>
              </a:rPr>
              <a:t>d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d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t</a:t>
            </a:r>
            <a:r>
              <a:rPr lang="en-US" altLang="en-US">
                <a:ea typeface="ＭＳ Ｐゴシック" panose="020B0600070205080204" pitchFamily="34" charset="-128"/>
              </a:rPr>
              <a:t>) = number of occurrences of term </a:t>
            </a:r>
            <a:r>
              <a:rPr lang="en-US" altLang="en-US" i="1">
                <a:ea typeface="ＭＳ Ｐゴシック" panose="020B0600070205080204" pitchFamily="34" charset="-128"/>
              </a:rPr>
              <a:t>t </a:t>
            </a:r>
            <a:r>
              <a:rPr lang="en-US" altLang="en-US">
                <a:ea typeface="ＭＳ Ｐゴシック" panose="020B0600070205080204" pitchFamily="34" charset="-128"/>
              </a:rPr>
              <a:t>in the document </a:t>
            </a:r>
            <a:r>
              <a:rPr lang="en-US" altLang="en-US" i="1">
                <a:ea typeface="ＭＳ Ｐゴシック" panose="020B0600070205080204" pitchFamily="34" charset="-128"/>
              </a:rPr>
              <a:t>d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Relevance of a document </a:t>
            </a:r>
            <a:r>
              <a:rPr lang="en-US" altLang="en-US" i="1">
                <a:ea typeface="ＭＳ Ｐゴシック" panose="020B0600070205080204" pitchFamily="34" charset="-128"/>
              </a:rPr>
              <a:t>d</a:t>
            </a:r>
            <a:r>
              <a:rPr lang="en-US" altLang="en-US">
                <a:ea typeface="ＭＳ Ｐゴシック" panose="020B0600070205080204" pitchFamily="34" charset="-128"/>
              </a:rPr>
              <a:t> to a </a:t>
            </a:r>
            <a:r>
              <a:rPr lang="en-US" altLang="en-US" i="1">
                <a:ea typeface="ＭＳ Ｐゴシック" panose="020B0600070205080204" pitchFamily="34" charset="-128"/>
              </a:rPr>
              <a:t>term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t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The log factor is to avoid excessive weight to frequent terms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Relevance of document to </a:t>
            </a:r>
            <a:r>
              <a:rPr lang="en-US" altLang="en-US" i="1">
                <a:ea typeface="ＭＳ Ｐゴシック" panose="020B0600070205080204" pitchFamily="34" charset="-128"/>
              </a:rPr>
              <a:t>query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Q</a:t>
            </a:r>
            <a:r>
              <a:rPr lang="en-US" altLang="en-US">
                <a:ea typeface="ＭＳ Ｐゴシック" panose="020B0600070205080204" pitchFamily="34" charset="-128"/>
              </a:rPr>
              <a:t>		</a:t>
            </a:r>
          </a:p>
        </p:txBody>
      </p:sp>
      <p:sp>
        <p:nvSpPr>
          <p:cNvPr id="25604" name="Line 6">
            <a:extLst>
              <a:ext uri="{FF2B5EF4-FFF2-40B4-BE49-F238E27FC236}">
                <a16:creationId xmlns:a16="http://schemas.microsoft.com/office/drawing/2014/main" id="{9AD7363C-0160-F14F-B2EE-1E2E456AE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4425" y="3178175"/>
            <a:ext cx="69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0887" name="Text Box 7">
            <a:extLst>
              <a:ext uri="{FF2B5EF4-FFF2-40B4-BE49-F238E27FC236}">
                <a16:creationId xmlns:a16="http://schemas.microsoft.com/office/drawing/2014/main" id="{51545E83-9CF6-C342-B2E0-03811A627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316071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250888" name="Text Box 8">
            <a:extLst>
              <a:ext uri="{FF2B5EF4-FFF2-40B4-BE49-F238E27FC236}">
                <a16:creationId xmlns:a16="http://schemas.microsoft.com/office/drawing/2014/main" id="{6A397D07-AE26-B941-8953-4DF96D77F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2709863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250889" name="Text Box 9">
            <a:extLst>
              <a:ext uri="{FF2B5EF4-FFF2-40B4-BE49-F238E27FC236}">
                <a16:creationId xmlns:a16="http://schemas.microsoft.com/office/drawing/2014/main" id="{23310FE8-9252-7445-B94F-1914D8F37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2959100"/>
            <a:ext cx="58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1 +</a:t>
            </a:r>
          </a:p>
        </p:txBody>
      </p:sp>
      <p:sp>
        <p:nvSpPr>
          <p:cNvPr id="25608" name="Arc 12">
            <a:extLst>
              <a:ext uri="{FF2B5EF4-FFF2-40B4-BE49-F238E27FC236}">
                <a16:creationId xmlns:a16="http://schemas.microsoft.com/office/drawing/2014/main" id="{9AD9756C-79FC-1B46-BB81-7FD251DA91CB}"/>
              </a:ext>
            </a:extLst>
          </p:cNvPr>
          <p:cNvSpPr>
            <a:spLocks/>
          </p:cNvSpPr>
          <p:nvPr/>
        </p:nvSpPr>
        <p:spPr bwMode="auto">
          <a:xfrm rot="-8049448">
            <a:off x="4190206" y="2861469"/>
            <a:ext cx="617538" cy="641350"/>
          </a:xfrm>
          <a:custGeom>
            <a:avLst/>
            <a:gdLst>
              <a:gd name="T0" fmla="*/ 0 w 21600"/>
              <a:gd name="T1" fmla="*/ 0 h 21600"/>
              <a:gd name="T2" fmla="*/ 617538 w 21600"/>
              <a:gd name="T3" fmla="*/ 641350 h 21600"/>
              <a:gd name="T4" fmla="*/ 0 w 21600"/>
              <a:gd name="T5" fmla="*/ 6413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609" name="Arc 13">
            <a:extLst>
              <a:ext uri="{FF2B5EF4-FFF2-40B4-BE49-F238E27FC236}">
                <a16:creationId xmlns:a16="http://schemas.microsoft.com/office/drawing/2014/main" id="{DF879ACC-D084-BC49-8107-2D70A225E0AC}"/>
              </a:ext>
            </a:extLst>
          </p:cNvPr>
          <p:cNvSpPr>
            <a:spLocks/>
          </p:cNvSpPr>
          <p:nvPr/>
        </p:nvSpPr>
        <p:spPr bwMode="auto">
          <a:xfrm rot="2514357">
            <a:off x="5364163" y="2857500"/>
            <a:ext cx="681037" cy="611188"/>
          </a:xfrm>
          <a:custGeom>
            <a:avLst/>
            <a:gdLst>
              <a:gd name="T0" fmla="*/ 0 w 21600"/>
              <a:gd name="T1" fmla="*/ 0 h 21600"/>
              <a:gd name="T2" fmla="*/ 681037 w 21600"/>
              <a:gd name="T3" fmla="*/ 611188 h 21600"/>
              <a:gd name="T4" fmla="*/ 0 w 21600"/>
              <a:gd name="T5" fmla="*/ 61118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0894" name="Text Box 14">
            <a:extLst>
              <a:ext uri="{FF2B5EF4-FFF2-40B4-BE49-F238E27FC236}">
                <a16:creationId xmlns:a16="http://schemas.microsoft.com/office/drawing/2014/main" id="{3E5FC664-FD63-7441-8361-E0432019C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2943225"/>
            <a:ext cx="192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TF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) =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log</a:t>
            </a:r>
          </a:p>
        </p:txBody>
      </p:sp>
      <p:sp>
        <p:nvSpPr>
          <p:cNvPr id="250896" name="Text Box 16">
            <a:extLst>
              <a:ext uri="{FF2B5EF4-FFF2-40B4-BE49-F238E27FC236}">
                <a16:creationId xmlns:a16="http://schemas.microsoft.com/office/drawing/2014/main" id="{0279785E-CE50-CA48-B84B-D7574E19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4757738"/>
            <a:ext cx="135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r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) =</a:t>
            </a:r>
          </a:p>
        </p:txBody>
      </p:sp>
      <p:sp>
        <p:nvSpPr>
          <p:cNvPr id="250897" name="Text Box 17">
            <a:extLst>
              <a:ext uri="{FF2B5EF4-FFF2-40B4-BE49-F238E27FC236}">
                <a16:creationId xmlns:a16="http://schemas.microsoft.com/office/drawing/2014/main" id="{E4B2B931-F311-E54A-8152-D17B00E57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063" y="4678363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Symbol" pitchFamily="2" charset="2"/>
              </a:rPr>
              <a:t>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613" name="Line 18">
            <a:extLst>
              <a:ext uri="{FF2B5EF4-FFF2-40B4-BE49-F238E27FC236}">
                <a16:creationId xmlns:a16="http://schemas.microsoft.com/office/drawing/2014/main" id="{C272027A-B088-7D4B-81DB-CA5613E90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4825" y="5000625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0899" name="Text Box 19">
            <a:extLst>
              <a:ext uri="{FF2B5EF4-FFF2-40B4-BE49-F238E27FC236}">
                <a16:creationId xmlns:a16="http://schemas.microsoft.com/office/drawing/2014/main" id="{D066F967-7B8E-7045-8399-E4DA58540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425" y="4606925"/>
            <a:ext cx="161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TF </a:t>
            </a: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sz="24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sz="24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250900" name="Text Box 20">
            <a:extLst>
              <a:ext uri="{FF2B5EF4-FFF2-40B4-BE49-F238E27FC236}">
                <a16:creationId xmlns:a16="http://schemas.microsoft.com/office/drawing/2014/main" id="{F7822188-DE6A-034F-921B-C02CE028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5935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 charset="0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250901" name="Text Box 21">
            <a:extLst>
              <a:ext uri="{FF2B5EF4-FFF2-40B4-BE49-F238E27FC236}">
                <a16:creationId xmlns:a16="http://schemas.microsoft.com/office/drawing/2014/main" id="{FB4A1082-95E3-944F-8CBC-5A6E72E7D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5083175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Symbol" pitchFamily="2" charset="2"/>
              </a:rPr>
              <a:t>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Symbol" pitchFamily="2" charset="2"/>
              </a:rPr>
              <a:t>Q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31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11810"/>
            <a:ext cx="8599714" cy="5516562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Goals:</a:t>
            </a:r>
          </a:p>
          <a:p>
            <a:pPr lvl="1"/>
            <a:r>
              <a:rPr lang="en-US" sz="2400" dirty="0">
                <a:latin typeface="Calibri" charset="0"/>
              </a:rPr>
              <a:t>Briefly introduce some ”traditional” concepts in data management systems at a fairly high level</a:t>
            </a:r>
          </a:p>
          <a:p>
            <a:pPr lvl="1"/>
            <a:r>
              <a:rPr lang="en-US" sz="2400" dirty="0">
                <a:latin typeface="Calibri" charset="0"/>
              </a:rPr>
              <a:t>Enough coverage to know where to go next</a:t>
            </a:r>
          </a:p>
          <a:p>
            <a:pPr lvl="1"/>
            <a:endParaRPr lang="en-US" sz="24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This field is moving very rapidly</a:t>
            </a:r>
          </a:p>
          <a:p>
            <a:pPr lvl="1"/>
            <a:r>
              <a:rPr lang="en-US" sz="2400" dirty="0">
                <a:latin typeface="Calibri" charset="0"/>
              </a:rPr>
              <a:t>Lot of ongoing work in the industry on data analytics, visualization, collaborative data science, ML, and much more</a:t>
            </a:r>
          </a:p>
          <a:p>
            <a:pPr lvl="1"/>
            <a:r>
              <a:rPr lang="en-US" sz="2400" dirty="0">
                <a:latin typeface="Calibri" charset="0"/>
              </a:rPr>
              <a:t>Many other topics we don’t cover, e.g., streaming systems</a:t>
            </a:r>
          </a:p>
          <a:p>
            <a:endParaRPr lang="en-US" sz="22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Not on syllabus for the Final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Miscellaneous Topics</a:t>
            </a:r>
          </a:p>
        </p:txBody>
      </p:sp>
    </p:spTree>
    <p:extLst>
      <p:ext uri="{BB962C8B-B14F-4D97-AF65-F5344CB8AC3E}">
        <p14:creationId xmlns:p14="http://schemas.microsoft.com/office/powerpoint/2010/main" val="304928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365BE769-B0EF-9A46-9E0D-D64F5F603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6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Relevance Ranking Using Terms (Cont.)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93D2BEC-B39C-9146-BCBE-98B3C7F98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systems add to the above model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Words that occur in title, author list, section headings, etc. are given greater importance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Words whose first occurrence is late in the document are given lower importance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Very common words such as “a”, “an”, “the”, “it” etc. are eliminated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Called </a:t>
            </a:r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stop words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Proximity</a:t>
            </a:r>
            <a:r>
              <a:rPr lang="en-US" altLang="en-US">
                <a:ea typeface="ＭＳ Ｐゴシック" panose="020B0600070205080204" pitchFamily="34" charset="-128"/>
              </a:rPr>
              <a:t>: if keywords in query occur close together in the document, the document has higher importance than if they occur far apart</a:t>
            </a:r>
          </a:p>
          <a:p>
            <a:r>
              <a:rPr lang="en-US" altLang="en-US"/>
              <a:t>Documents are returned in decreasing order of relevance score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Usually only top few documents are returned, not all</a:t>
            </a:r>
          </a:p>
        </p:txBody>
      </p:sp>
    </p:spTree>
    <p:extLst>
      <p:ext uri="{BB962C8B-B14F-4D97-AF65-F5344CB8AC3E}">
        <p14:creationId xmlns:p14="http://schemas.microsoft.com/office/powerpoint/2010/main" val="3279206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PageRank: Ranking based on hyperlinks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5385" y="922321"/>
            <a:ext cx="7661275" cy="4903787"/>
          </a:xfrm>
        </p:spPr>
        <p:txBody>
          <a:bodyPr/>
          <a:lstStyle/>
          <a:p>
            <a:r>
              <a:rPr lang="en-US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The probability that a random surfer (who follows links randomly) will end up at a particular page</a:t>
            </a:r>
          </a:p>
          <a:p>
            <a:pPr lvl="1"/>
            <a:r>
              <a:rPr lang="en-US" b="1" dirty="0">
                <a:solidFill>
                  <a:srgbClr val="000099"/>
                </a:solidFill>
                <a:latin typeface="Helvetica" charset="0"/>
              </a:rPr>
              <a:t>Intuitively: </a:t>
            </a:r>
            <a:r>
              <a:rPr lang="en-US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Higher the probability, the more important the page</a:t>
            </a:r>
          </a:p>
          <a:p>
            <a:r>
              <a:rPr lang="en-US" dirty="0">
                <a:solidFill>
                  <a:srgbClr val="000099"/>
                </a:solidFill>
                <a:latin typeface="Helvetica" charset="0"/>
              </a:rPr>
              <a:t>Surfer model:</a:t>
            </a:r>
          </a:p>
          <a:p>
            <a:pPr lvl="1"/>
            <a:r>
              <a:rPr lang="en-US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Choose a random page to visit with probability “alpha”</a:t>
            </a:r>
          </a:p>
          <a:p>
            <a:pPr lvl="1"/>
            <a:r>
              <a:rPr lang="en-US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If the number of outgoing edges = n, then visit one of those pages</a:t>
            </a:r>
            <a:r>
              <a:rPr lang="en-US" dirty="0">
                <a:latin typeface="Helvetica" charset="0"/>
                <a:ea typeface="ＭＳ Ｐゴシック" charset="0"/>
              </a:rPr>
              <a:t> with probability (1 – alpha)/n</a:t>
            </a:r>
            <a:endParaRPr lang="en-US" dirty="0">
              <a:solidFill>
                <a:srgbClr val="000099"/>
              </a:solidFill>
              <a:latin typeface="Helvetica" charset="0"/>
              <a:ea typeface="ＭＳ Ｐゴシック" charset="0"/>
            </a:endParaRPr>
          </a:p>
        </p:txBody>
      </p:sp>
      <p:pic>
        <p:nvPicPr>
          <p:cNvPr id="4" name="Picture 3" descr="1000px-PageRanks-Ex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46" y="3374215"/>
            <a:ext cx="4154999" cy="33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64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0" name="Rectangle 4">
            <a:extLst>
              <a:ext uri="{FF2B5EF4-FFF2-40B4-BE49-F238E27FC236}">
                <a16:creationId xmlns:a16="http://schemas.microsoft.com/office/drawing/2014/main" id="{684D5BFE-D2E3-A241-926B-CF151C7C7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Indexing of Documents</a:t>
            </a: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309A0765-0A12-0347-9985-B4303F02E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74000" cy="5016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inverted index maps each keyword </a:t>
            </a:r>
            <a:r>
              <a:rPr lang="en-US" altLang="en-US" i="1"/>
              <a:t>K</a:t>
            </a:r>
            <a:r>
              <a:rPr lang="en-US" altLang="en-US" sz="2400" i="1" baseline="-25000"/>
              <a:t>i</a:t>
            </a:r>
            <a:r>
              <a:rPr lang="en-US" altLang="en-US"/>
              <a:t> to a set of documents </a:t>
            </a:r>
            <a:r>
              <a:rPr lang="en-US" altLang="en-US" i="1"/>
              <a:t>S</a:t>
            </a:r>
            <a:r>
              <a:rPr lang="en-US" altLang="en-US" sz="2400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that contain the keyword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Documents identified by identifiers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Inverted index may record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Keyword locations within document to allow proximity based ranking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Counts of number of occurrences of keyword to compute TF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and</a:t>
            </a:r>
            <a:r>
              <a:rPr lang="en-US" altLang="en-US"/>
              <a:t> operation: Finds documents that contain all of </a:t>
            </a:r>
            <a:r>
              <a:rPr lang="en-US" altLang="en-US" i="1"/>
              <a:t>K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K</a:t>
            </a:r>
            <a:r>
              <a:rPr lang="en-US" altLang="en-US" baseline="-25000"/>
              <a:t>2</a:t>
            </a:r>
            <a:r>
              <a:rPr lang="en-US" altLang="en-US"/>
              <a:t>, ...,</a:t>
            </a:r>
            <a:r>
              <a:rPr lang="en-US" altLang="en-US" i="1"/>
              <a:t> K</a:t>
            </a:r>
            <a:r>
              <a:rPr lang="en-US" altLang="en-US" baseline="-25000"/>
              <a:t>n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Intersection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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.....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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 baseline="-25000">
                <a:ea typeface="ＭＳ Ｐゴシック" panose="020B0600070205080204" pitchFamily="34" charset="-128"/>
              </a:rPr>
              <a:t>n</a:t>
            </a: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/>
              <a:t>or</a:t>
            </a:r>
            <a:r>
              <a:rPr lang="en-US" altLang="en-US"/>
              <a:t> operation: documents that contain at least one of  </a:t>
            </a:r>
            <a:r>
              <a:rPr lang="en-US" altLang="en-US" i="1"/>
              <a:t>K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K</a:t>
            </a:r>
            <a:r>
              <a:rPr lang="en-US" altLang="en-US" baseline="-25000"/>
              <a:t>2</a:t>
            </a:r>
            <a:r>
              <a:rPr lang="en-US" altLang="en-US"/>
              <a:t>, …, </a:t>
            </a:r>
            <a:r>
              <a:rPr lang="en-US" altLang="en-US" i="1"/>
              <a:t>K</a:t>
            </a:r>
            <a:r>
              <a:rPr lang="en-US" altLang="en-US" baseline="-25000"/>
              <a:t>n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union,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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.....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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 baseline="-25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,.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Each </a:t>
            </a:r>
            <a:r>
              <a:rPr lang="en-US" altLang="en-US" i="1"/>
              <a:t>S</a:t>
            </a:r>
            <a:r>
              <a:rPr lang="en-US" altLang="en-US" sz="2400" i="1" baseline="-25000"/>
              <a:t>i</a:t>
            </a:r>
            <a:r>
              <a:rPr lang="en-US" altLang="en-US"/>
              <a:t> is kept sorted to allow efficient intersection/union by merging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“</a:t>
            </a:r>
            <a:r>
              <a:rPr lang="en-US" altLang="en-US" b="1">
                <a:ea typeface="ＭＳ Ｐゴシック" panose="020B0600070205080204" pitchFamily="34" charset="-128"/>
              </a:rPr>
              <a:t>not</a:t>
            </a:r>
            <a:r>
              <a:rPr lang="en-US" altLang="en-US">
                <a:ea typeface="ＭＳ Ｐゴシック" panose="020B0600070205080204" pitchFamily="34" charset="-128"/>
              </a:rPr>
              <a:t>” can also be efficiently implemented by merging of sorted lists</a:t>
            </a:r>
          </a:p>
          <a:p>
            <a:pPr lvl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592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823DABC9-4ED1-374A-85CA-F27179FE3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0" y="209550"/>
            <a:ext cx="7772400" cy="4572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Measuring Retrieval Effectiveness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E12BDAD-412A-2340-A9B1-85FAD8240E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52513"/>
            <a:ext cx="7518400" cy="5119687"/>
          </a:xfrm>
        </p:spPr>
        <p:txBody>
          <a:bodyPr/>
          <a:lstStyle/>
          <a:p>
            <a:r>
              <a:rPr lang="en-US" altLang="en-US"/>
              <a:t>Information-retrieval systems save space by using index structures that support only approximate retrieval. May result in: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false negative (false drop)</a:t>
            </a:r>
            <a:r>
              <a:rPr lang="en-US" altLang="en-US">
                <a:ea typeface="ＭＳ Ｐゴシック" panose="020B0600070205080204" pitchFamily="34" charset="-128"/>
              </a:rPr>
              <a:t> - some relevant documents may not be retrieved.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false positive</a:t>
            </a:r>
            <a:r>
              <a:rPr lang="en-US" altLang="en-US">
                <a:ea typeface="ＭＳ Ｐゴシック" panose="020B0600070205080204" pitchFamily="34" charset="-128"/>
              </a:rPr>
              <a:t> - some irrelevant documents may be retrieved.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For many applications a good index should not permit any false drops, but may permit a few false positives.</a:t>
            </a:r>
          </a:p>
          <a:p>
            <a:r>
              <a:rPr lang="en-US" altLang="en-US"/>
              <a:t>Relevant performance metrics: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precision</a:t>
            </a:r>
            <a:r>
              <a:rPr lang="en-US" altLang="en-US">
                <a:ea typeface="ＭＳ Ｐゴシック" panose="020B0600070205080204" pitchFamily="34" charset="-128"/>
              </a:rPr>
              <a:t> - what percentage of the retrieved documents are relevant to the query.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recall</a:t>
            </a:r>
            <a:r>
              <a:rPr lang="en-US" altLang="en-US">
                <a:solidFill>
                  <a:srgbClr val="0000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 - what percentage of the documents relevant to the query  were retrieved.</a:t>
            </a:r>
          </a:p>
          <a:p>
            <a:pPr algn="ctr">
              <a:buClr>
                <a:schemeClr val="bg2"/>
              </a:buClr>
              <a:buSzPct val="85000"/>
              <a:buFont typeface="Wingdings" pitchFamily="2" charset="2"/>
              <a:buChar char="v"/>
            </a:pPr>
            <a:endParaRPr lang="en-US" altLang="en-US" sz="1600" i="1" baseline="-250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00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8B3DF7FB-76A9-B040-A236-F7DF91032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Measuring Retrieval Effectiveness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DBCE6B3-6072-FA45-9AD8-F0DD9E6CB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987425"/>
            <a:ext cx="7535863" cy="5422900"/>
          </a:xfrm>
        </p:spPr>
        <p:txBody>
          <a:bodyPr/>
          <a:lstStyle/>
          <a:p>
            <a:r>
              <a:rPr lang="en-US" altLang="en-US"/>
              <a:t>Recall vs. precision tradeoff: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Can increase recall by retrieving many documents (down to a low level of relevance ranking), but many irrelevant documents would be fetched, reducing precision</a:t>
            </a:r>
          </a:p>
          <a:p>
            <a:r>
              <a:rPr lang="en-US" altLang="en-US"/>
              <a:t>Measures of retrieval effectiveness: 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Recall as a function of number of documents fetched, or</a:t>
            </a:r>
          </a:p>
          <a:p>
            <a:pPr lvl="1"/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Precision as a function of recall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Equivalently, as a function of number of documents fetched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E.g., “precision of 75% at recall of 50%, and 60% at a recall of 75%”</a:t>
            </a:r>
          </a:p>
          <a:p>
            <a:r>
              <a:rPr lang="en-US" altLang="en-US"/>
              <a:t>Problem: which documents are actually relevant, and which are not</a:t>
            </a:r>
          </a:p>
        </p:txBody>
      </p:sp>
    </p:spTree>
    <p:extLst>
      <p:ext uri="{BB962C8B-B14F-4D97-AF65-F5344CB8AC3E}">
        <p14:creationId xmlns:p14="http://schemas.microsoft.com/office/powerpoint/2010/main" val="3361827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78BB72FF-2C9B-5C44-A355-792538F04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Web Search Engines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A718B0D-9807-F242-BC02-63A1F150A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99"/>
                </a:solidFill>
              </a:rPr>
              <a:t>Web crawlers</a:t>
            </a:r>
            <a:r>
              <a:rPr lang="en-US" altLang="en-US"/>
              <a:t> are programs that locate and gather information on the Web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Recursively follow hyperlinks present in known documents, to find other documents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Starting from a </a:t>
            </a:r>
            <a:r>
              <a:rPr lang="en-US" altLang="en-US" i="1">
                <a:ea typeface="ＭＳ Ｐゴシック" panose="020B0600070205080204" pitchFamily="34" charset="-128"/>
              </a:rPr>
              <a:t>seed</a:t>
            </a:r>
            <a:r>
              <a:rPr lang="en-US" altLang="en-US">
                <a:ea typeface="ＭＳ Ｐゴシック" panose="020B0600070205080204" pitchFamily="34" charset="-128"/>
              </a:rPr>
              <a:t> set of documents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Fetched documents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Handed over to an indexing system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Can be discarded after indexing, or store as a </a:t>
            </a:r>
            <a:r>
              <a:rPr lang="en-US" altLang="en-US" i="1">
                <a:ea typeface="ＭＳ Ｐゴシック" panose="020B0600070205080204" pitchFamily="34" charset="-128"/>
              </a:rPr>
              <a:t>cached</a:t>
            </a:r>
            <a:r>
              <a:rPr lang="en-US" altLang="en-US">
                <a:ea typeface="ＭＳ Ｐゴシック" panose="020B0600070205080204" pitchFamily="34" charset="-128"/>
              </a:rPr>
              <a:t> copy</a:t>
            </a:r>
          </a:p>
          <a:p>
            <a:r>
              <a:rPr lang="en-US" altLang="en-US"/>
              <a:t>Crawling the entire Web would take a very large amount of time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Search engines typically cover only a part of the Web, not all of it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Take months to perform a single crawl</a:t>
            </a:r>
          </a:p>
        </p:txBody>
      </p:sp>
    </p:spTree>
    <p:extLst>
      <p:ext uri="{BB962C8B-B14F-4D97-AF65-F5344CB8AC3E}">
        <p14:creationId xmlns:p14="http://schemas.microsoft.com/office/powerpoint/2010/main" val="1084810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78BB72FF-2C9B-5C44-A355-792538F04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Summary and More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A718B0D-9807-F242-BC02-63A1F150A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99"/>
                </a:solidFill>
              </a:rPr>
              <a:t>Information retrieval a very mature field, that developed largely in parallel to databases</a:t>
            </a:r>
          </a:p>
          <a:p>
            <a:endParaRPr lang="en-US" altLang="en-US" dirty="0">
              <a:solidFill>
                <a:srgbClr val="000099"/>
              </a:solidFill>
            </a:endParaRPr>
          </a:p>
          <a:p>
            <a:r>
              <a:rPr lang="en-US" altLang="en-US" dirty="0">
                <a:solidFill>
                  <a:srgbClr val="000099"/>
                </a:solidFill>
              </a:rPr>
              <a:t>Much work on: 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</a:rPr>
              <a:t>similarity search (to find similar documents) 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</a:rPr>
              <a:t>better search and ranking algorithms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</a:rPr>
              <a:t>natural language question/answering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</a:rPr>
              <a:t>answer diversification (imagine searching for “apple”)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</a:rPr>
              <a:t>… and so on</a:t>
            </a:r>
          </a:p>
          <a:p>
            <a:pPr lvl="1"/>
            <a:endParaRPr lang="en-US" altLang="en-US" dirty="0">
              <a:solidFill>
                <a:srgbClr val="000099"/>
              </a:solidFill>
            </a:endParaRPr>
          </a:p>
          <a:p>
            <a:r>
              <a:rPr lang="en-US" altLang="en-US" dirty="0">
                <a:solidFill>
                  <a:srgbClr val="000099"/>
                </a:solidFill>
              </a:rPr>
              <a:t>SIGKDD, SIGIR, WWW the main research conferences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</a:rPr>
              <a:t>Vs SIGMOD, VLDB, ICDE for databases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28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Miscellaneous Topics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3.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Object-oriented and Object-relational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217337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11810"/>
            <a:ext cx="8599714" cy="5516562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Chapter 22: at a fairly high level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Why Objects?</a:t>
            </a:r>
          </a:p>
          <a:p>
            <a:pPr lvl="1"/>
            <a:r>
              <a:rPr lang="en-US" sz="2400" dirty="0">
                <a:latin typeface="Calibri" charset="0"/>
              </a:rPr>
              <a:t>Object-oriented</a:t>
            </a:r>
          </a:p>
          <a:p>
            <a:pPr lvl="1"/>
            <a:r>
              <a:rPr lang="en-US" sz="2400" dirty="0">
                <a:latin typeface="Calibri" charset="0"/>
              </a:rPr>
              <a:t>Object-relational</a:t>
            </a:r>
            <a:endParaRPr lang="en-US" sz="2200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0207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dirty="0"/>
              <a:t>Object-oriented and Object-relational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7985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Motivation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Relational model: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Clean and simple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Great for much enterprise data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But lot of applications where not </a:t>
            </a:r>
            <a:r>
              <a:rPr lang="en-US" sz="1800" i="1">
                <a:latin typeface="Helvetica" charset="0"/>
                <a:ea typeface="ＭＳ Ｐゴシック" charset="0"/>
              </a:rPr>
              <a:t>sufficiently rich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Multimedia, CAD, for storing </a:t>
            </a:r>
            <a:r>
              <a:rPr lang="en-US" sz="1800" i="1" u="sng">
                <a:latin typeface="Helvetica" charset="0"/>
                <a:ea typeface="ＭＳ Ｐゴシック" charset="0"/>
              </a:rPr>
              <a:t>set data</a:t>
            </a:r>
            <a:r>
              <a:rPr lang="en-US" sz="1800" i="1">
                <a:latin typeface="Helvetica" charset="0"/>
                <a:ea typeface="ＭＳ Ｐゴシック" charset="0"/>
              </a:rPr>
              <a:t> </a:t>
            </a:r>
            <a:r>
              <a:rPr lang="en-US" sz="1800">
                <a:latin typeface="Helvetica" charset="0"/>
                <a:ea typeface="ＭＳ Ｐゴシック" charset="0"/>
              </a:rPr>
              <a:t>etc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Object-oriented models in programming languages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Complicated, but very useful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Smalltalk, C++, now Java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Allow 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Complex data types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Inheritance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Encapsulation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People wanted to manage objects in databases.</a:t>
            </a:r>
          </a:p>
          <a:p>
            <a:pPr>
              <a:lnSpc>
                <a:spcPct val="90000"/>
              </a:lnSpc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27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Miscellaneous Topics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1. OLAP and Data Cubes</a:t>
            </a:r>
          </a:p>
        </p:txBody>
      </p:sp>
    </p:spTree>
    <p:extLst>
      <p:ext uri="{BB962C8B-B14F-4D97-AF65-F5344CB8AC3E}">
        <p14:creationId xmlns:p14="http://schemas.microsoft.com/office/powerpoint/2010/main" val="1321963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History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5"/>
            <a:ext cx="8650705" cy="487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 the 1980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 and 90’s, DB researchers recognized benefits of objects. 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Two research thrusts: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OODBMS: extend C++ with </a:t>
            </a:r>
            <a:r>
              <a:rPr lang="en-US" sz="1800" dirty="0" err="1">
                <a:latin typeface="Helvetica" charset="0"/>
                <a:ea typeface="ＭＳ Ｐゴシック" charset="0"/>
              </a:rPr>
              <a:t>transactionally</a:t>
            </a:r>
            <a:r>
              <a:rPr lang="en-US" sz="1800" dirty="0">
                <a:latin typeface="Helvetica" charset="0"/>
                <a:ea typeface="ＭＳ Ｐゴシック" charset="0"/>
              </a:rPr>
              <a:t> persistent objects</a:t>
            </a:r>
          </a:p>
          <a:p>
            <a:pPr lvl="2"/>
            <a:r>
              <a:rPr lang="en-US" sz="1800" dirty="0">
                <a:latin typeface="Helvetica" charset="0"/>
                <a:ea typeface="ＭＳ Ｐゴシック" charset="0"/>
              </a:rPr>
              <a:t>Used to be a niche Market</a:t>
            </a:r>
          </a:p>
          <a:p>
            <a:pPr lvl="2"/>
            <a:r>
              <a:rPr lang="en-US" sz="1800" dirty="0">
                <a:latin typeface="Helvetica" charset="0"/>
                <a:ea typeface="ＭＳ Ｐゴシック" charset="0"/>
              </a:rPr>
              <a:t>CAD etc.</a:t>
            </a:r>
          </a:p>
          <a:p>
            <a:pPr lvl="2"/>
            <a:r>
              <a:rPr lang="en-US" sz="1800" dirty="0">
                <a:latin typeface="Helvetica" charset="0"/>
                <a:ea typeface="ＭＳ Ｐゴシック" charset="0"/>
              </a:rPr>
              <a:t>More recently, made a comeback as a JSON, Graph Databases</a:t>
            </a:r>
          </a:p>
          <a:p>
            <a:pPr lvl="3"/>
            <a:r>
              <a:rPr lang="en-US" sz="1400" dirty="0">
                <a:latin typeface="Helvetica" charset="0"/>
                <a:ea typeface="ＭＳ Ｐゴシック" charset="0"/>
              </a:rPr>
              <a:t>But those usually have a query language and look more like ORDBMS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ORDBMS: extend Relational DBs with object features</a:t>
            </a:r>
          </a:p>
          <a:p>
            <a:pPr lvl="2"/>
            <a:r>
              <a:rPr lang="en-US" sz="1800" dirty="0">
                <a:latin typeface="Helvetica" charset="0"/>
                <a:ea typeface="ＭＳ Ｐゴシック" charset="0"/>
              </a:rPr>
              <a:t>Much more common</a:t>
            </a:r>
          </a:p>
          <a:p>
            <a:pPr lvl="2"/>
            <a:r>
              <a:rPr lang="en-US" sz="1800" dirty="0">
                <a:latin typeface="Helvetica" charset="0"/>
                <a:ea typeface="ＭＳ Ｐゴシック" charset="0"/>
              </a:rPr>
              <a:t>Efficiency + Extensibility</a:t>
            </a:r>
          </a:p>
          <a:p>
            <a:pPr lvl="2"/>
            <a:r>
              <a:rPr lang="en-US" sz="1800" dirty="0">
                <a:latin typeface="Helvetica" charset="0"/>
                <a:ea typeface="ＭＳ Ｐゴシック" charset="0"/>
              </a:rPr>
              <a:t>SQL:99 support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Postgres – First ORDBMS 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Berkeley research project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Became </a:t>
            </a:r>
            <a:r>
              <a:rPr lang="en-US" sz="1800" dirty="0" err="1">
                <a:latin typeface="Helvetica" charset="0"/>
                <a:ea typeface="ＭＳ Ｐゴシック" charset="0"/>
              </a:rPr>
              <a:t>Illustra</a:t>
            </a:r>
            <a:r>
              <a:rPr lang="en-US" sz="1800" dirty="0">
                <a:latin typeface="Helvetica" charset="0"/>
                <a:ea typeface="ＭＳ Ｐゴシック" charset="0"/>
              </a:rPr>
              <a:t>, became Informix, bought by IBM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09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Object-Relational Data Models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 the relational data model by including object orientation and constructs to deal with added data types.</a:t>
            </a:r>
          </a:p>
          <a:p>
            <a:endParaRPr lang="en-US" dirty="0"/>
          </a:p>
          <a:p>
            <a:r>
              <a:rPr lang="en-US" dirty="0"/>
              <a:t>Allow attributes of tuples to have complex types, including non-atomic values such as nested relations.</a:t>
            </a:r>
          </a:p>
          <a:p>
            <a:endParaRPr lang="en-US" dirty="0"/>
          </a:p>
          <a:p>
            <a:r>
              <a:rPr lang="en-US" dirty="0"/>
              <a:t>Preserve relational foundations, in particular the declarative access to data, while extending modeling power.</a:t>
            </a:r>
          </a:p>
          <a:p>
            <a:endParaRPr lang="en-US" dirty="0"/>
          </a:p>
          <a:p>
            <a:r>
              <a:rPr lang="en-US" dirty="0"/>
              <a:t>Upward compatibility with existing relational languages.</a:t>
            </a:r>
          </a:p>
        </p:txBody>
      </p:sp>
    </p:spTree>
    <p:extLst>
      <p:ext uri="{BB962C8B-B14F-4D97-AF65-F5344CB8AC3E}">
        <p14:creationId xmlns:p14="http://schemas.microsoft.com/office/powerpoint/2010/main" val="4294095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Types and Inheritance in SQL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6000"/>
            <a:ext cx="7848600" cy="5346700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sz="1600" b="1" dirty="0">
                <a:solidFill>
                  <a:srgbClr val="003399"/>
                </a:solidFill>
              </a:rPr>
              <a:t>Structured types</a:t>
            </a:r>
            <a:r>
              <a:rPr lang="en-US" sz="1600" dirty="0"/>
              <a:t> (a.k.a. </a:t>
            </a:r>
            <a:r>
              <a:rPr lang="en-US" sz="1600" b="1" dirty="0">
                <a:solidFill>
                  <a:srgbClr val="003399"/>
                </a:solidFill>
              </a:rPr>
              <a:t>user-defined types</a:t>
            </a:r>
            <a:r>
              <a:rPr lang="en-US" sz="1600" dirty="0"/>
              <a:t>) can be declared and used in SQL</a:t>
            </a:r>
          </a:p>
          <a:p>
            <a:pPr>
              <a:buFont typeface="Monotype Sorts" charset="2"/>
              <a:buNone/>
              <a:tabLst>
                <a:tab pos="625475" algn="l"/>
              </a:tabLst>
            </a:pPr>
            <a:r>
              <a:rPr lang="en-US" sz="1600" b="1" dirty="0"/>
              <a:t> 	    create type </a:t>
            </a:r>
            <a:r>
              <a:rPr lang="en-US" sz="1600" i="1" dirty="0"/>
              <a:t>Name</a:t>
            </a:r>
            <a:r>
              <a:rPr lang="en-US" sz="1600" b="1" dirty="0"/>
              <a:t> as</a:t>
            </a:r>
            <a:br>
              <a:rPr lang="en-US" sz="1600" b="1" dirty="0"/>
            </a:br>
            <a:r>
              <a:rPr lang="en-US" sz="1600" b="1" dirty="0"/>
              <a:t>	    </a:t>
            </a:r>
            <a:r>
              <a:rPr lang="en-US" sz="1600" dirty="0"/>
              <a:t>(</a:t>
            </a:r>
            <a:r>
              <a:rPr lang="en-US" sz="1600" dirty="0" err="1"/>
              <a:t>first</a:t>
            </a:r>
            <a:r>
              <a:rPr lang="en-US" sz="1600" i="1" dirty="0" err="1"/>
              <a:t>name</a:t>
            </a:r>
            <a:r>
              <a:rPr lang="en-US" sz="1600" dirty="0"/>
              <a:t>          </a:t>
            </a:r>
            <a:r>
              <a:rPr lang="en-US" sz="1600" b="1" dirty="0"/>
              <a:t>varchar</a:t>
            </a:r>
            <a:r>
              <a:rPr lang="en-US" sz="1600" dirty="0"/>
              <a:t>(20),</a:t>
            </a:r>
            <a:br>
              <a:rPr lang="en-US" sz="1600" dirty="0"/>
            </a:br>
            <a:r>
              <a:rPr lang="en-US" sz="1600" dirty="0"/>
              <a:t>	     </a:t>
            </a:r>
            <a:r>
              <a:rPr lang="en-US" sz="1600" i="1" dirty="0" err="1"/>
              <a:t>lastname</a:t>
            </a:r>
            <a:r>
              <a:rPr lang="en-US" sz="1600" i="1" dirty="0"/>
              <a:t>           </a:t>
            </a:r>
            <a:r>
              <a:rPr lang="en-US" sz="1600" b="1" dirty="0"/>
              <a:t>varchar</a:t>
            </a:r>
            <a:r>
              <a:rPr lang="en-US" sz="1600" dirty="0"/>
              <a:t>(20))</a:t>
            </a:r>
            <a:br>
              <a:rPr lang="en-US" sz="1600" dirty="0"/>
            </a:br>
            <a:r>
              <a:rPr lang="en-US" sz="1600" dirty="0"/>
              <a:t>    		</a:t>
            </a:r>
            <a:r>
              <a:rPr lang="en-US" sz="1600" b="1" dirty="0"/>
              <a:t>final</a:t>
            </a:r>
            <a:endParaRPr lang="en-US" sz="1600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625475" algn="l"/>
              </a:tabLst>
            </a:pPr>
            <a:r>
              <a:rPr lang="en-US" sz="1600" dirty="0"/>
              <a:t>		</a:t>
            </a:r>
            <a:r>
              <a:rPr lang="en-US" sz="1600" b="1" dirty="0"/>
              <a:t>create type </a:t>
            </a:r>
            <a:r>
              <a:rPr lang="en-US" sz="1600" i="1" dirty="0"/>
              <a:t>Address </a:t>
            </a:r>
            <a:r>
              <a:rPr lang="en-US" sz="1600" b="1" dirty="0"/>
              <a:t>as</a:t>
            </a:r>
            <a:br>
              <a:rPr lang="en-US" sz="1600" b="1" dirty="0"/>
            </a:br>
            <a:r>
              <a:rPr lang="en-US" sz="1600" dirty="0"/>
              <a:t>	    (</a:t>
            </a:r>
            <a:r>
              <a:rPr lang="en-US" sz="1600" i="1" dirty="0"/>
              <a:t>street          </a:t>
            </a:r>
            <a:r>
              <a:rPr lang="en-US" sz="1600" b="1" dirty="0"/>
              <a:t>varchar</a:t>
            </a:r>
            <a:r>
              <a:rPr lang="en-US" sz="1600" dirty="0"/>
              <a:t>(20),</a:t>
            </a:r>
            <a:br>
              <a:rPr lang="en-US" sz="1600" dirty="0"/>
            </a:br>
            <a:r>
              <a:rPr lang="en-US" sz="1600" dirty="0"/>
              <a:t>	     </a:t>
            </a:r>
            <a:r>
              <a:rPr lang="en-US" sz="1600" i="1" dirty="0"/>
              <a:t>city	   </a:t>
            </a:r>
            <a:r>
              <a:rPr lang="en-US" sz="1600" b="1" dirty="0"/>
              <a:t>varchar</a:t>
            </a:r>
            <a:r>
              <a:rPr lang="en-US" sz="1600" dirty="0"/>
              <a:t>(20),</a:t>
            </a:r>
            <a:br>
              <a:rPr lang="en-US" sz="1600" dirty="0"/>
            </a:br>
            <a:r>
              <a:rPr lang="en-US" sz="1600" dirty="0"/>
              <a:t>	     </a:t>
            </a:r>
            <a:r>
              <a:rPr lang="en-US" sz="1600" i="1" dirty="0" err="1"/>
              <a:t>zipcode</a:t>
            </a:r>
            <a:r>
              <a:rPr lang="en-US" sz="1600" i="1" dirty="0"/>
              <a:t>	  </a:t>
            </a:r>
            <a:r>
              <a:rPr lang="en-US" sz="1600" b="1" dirty="0"/>
              <a:t>varchar</a:t>
            </a:r>
            <a:r>
              <a:rPr lang="en-US" sz="1600" dirty="0"/>
              <a:t>(20))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625475" algn="l"/>
              </a:tabLst>
            </a:pPr>
            <a:r>
              <a:rPr lang="en-US" sz="1600" dirty="0"/>
              <a:t>			</a:t>
            </a:r>
            <a:r>
              <a:rPr lang="en-US" sz="1600" b="1" dirty="0"/>
              <a:t>not final</a:t>
            </a:r>
            <a:endParaRPr lang="en-US" sz="1600" dirty="0"/>
          </a:p>
          <a:p>
            <a:pPr lvl="1">
              <a:tabLst>
                <a:tab pos="625475" algn="l"/>
              </a:tabLst>
            </a:pPr>
            <a:r>
              <a:rPr lang="en-US" sz="1600" dirty="0"/>
              <a:t>Note: </a:t>
            </a:r>
            <a:r>
              <a:rPr lang="en-US" sz="1600" b="1" dirty="0"/>
              <a:t>final </a:t>
            </a:r>
            <a:r>
              <a:rPr lang="en-US" sz="1600" dirty="0"/>
              <a:t>and</a:t>
            </a:r>
            <a:r>
              <a:rPr lang="en-US" sz="1600" b="1" dirty="0"/>
              <a:t> not final </a:t>
            </a:r>
            <a:r>
              <a:rPr lang="en-US" sz="1600" dirty="0"/>
              <a:t> indicate whether subtypes can be created</a:t>
            </a:r>
          </a:p>
          <a:p>
            <a:pPr>
              <a:tabLst>
                <a:tab pos="625475" algn="l"/>
              </a:tabLst>
            </a:pPr>
            <a:r>
              <a:rPr lang="en-US" sz="1600" dirty="0"/>
              <a:t>Structured types can be used to create tables with composite attributes</a:t>
            </a:r>
          </a:p>
          <a:p>
            <a:pPr>
              <a:lnSpc>
                <a:spcPct val="60000"/>
              </a:lnSpc>
              <a:buFont typeface="Monotype Sorts" charset="2"/>
              <a:buNone/>
              <a:tabLst>
                <a:tab pos="625475" algn="l"/>
              </a:tabLst>
            </a:pPr>
            <a:r>
              <a:rPr lang="en-US" sz="1600" b="1" dirty="0"/>
              <a:t>            create table </a:t>
            </a:r>
            <a:r>
              <a:rPr lang="en-US" sz="1600" i="1" dirty="0"/>
              <a:t>person </a:t>
            </a:r>
            <a:r>
              <a:rPr lang="en-US" sz="1600" dirty="0"/>
              <a:t>(</a:t>
            </a:r>
          </a:p>
          <a:p>
            <a:pPr>
              <a:lnSpc>
                <a:spcPct val="60000"/>
              </a:lnSpc>
              <a:buFont typeface="Monotype Sorts" charset="2"/>
              <a:buNone/>
              <a:tabLst>
                <a:tab pos="625475" algn="l"/>
              </a:tabLst>
            </a:pPr>
            <a:r>
              <a:rPr lang="en-US" sz="1600" dirty="0"/>
              <a:t>			</a:t>
            </a:r>
            <a:r>
              <a:rPr lang="en-US" sz="1600" i="1" dirty="0"/>
              <a:t>name	Name,</a:t>
            </a:r>
          </a:p>
          <a:p>
            <a:pPr>
              <a:lnSpc>
                <a:spcPct val="60000"/>
              </a:lnSpc>
              <a:buFont typeface="Monotype Sorts" charset="2"/>
              <a:buNone/>
              <a:tabLst>
                <a:tab pos="625475" algn="l"/>
              </a:tabLst>
            </a:pPr>
            <a:r>
              <a:rPr lang="en-US" sz="1600" i="1" dirty="0"/>
              <a:t>			address	Address,</a:t>
            </a:r>
          </a:p>
          <a:p>
            <a:pPr>
              <a:lnSpc>
                <a:spcPct val="60000"/>
              </a:lnSpc>
              <a:buFont typeface="Monotype Sorts" charset="2"/>
              <a:buNone/>
              <a:tabLst>
                <a:tab pos="625475" algn="l"/>
              </a:tabLst>
            </a:pPr>
            <a:r>
              <a:rPr lang="en-US" sz="1600" i="1" dirty="0"/>
              <a:t>			</a:t>
            </a:r>
            <a:r>
              <a:rPr lang="en-US" sz="1600" i="1" dirty="0" err="1"/>
              <a:t>dateOfBirth</a:t>
            </a:r>
            <a:r>
              <a:rPr lang="en-US" sz="1600" dirty="0"/>
              <a:t> </a:t>
            </a:r>
            <a:r>
              <a:rPr lang="en-US" sz="1600" b="1" dirty="0"/>
              <a:t>date</a:t>
            </a:r>
            <a:r>
              <a:rPr lang="en-US" sz="1600" dirty="0"/>
              <a:t>)</a:t>
            </a:r>
          </a:p>
          <a:p>
            <a:pPr>
              <a:lnSpc>
                <a:spcPct val="60000"/>
              </a:lnSpc>
              <a:tabLst>
                <a:tab pos="625475" algn="l"/>
              </a:tabLst>
            </a:pPr>
            <a:r>
              <a:rPr lang="en-US" sz="1600" dirty="0"/>
              <a:t>Dot notation used to reference components: </a:t>
            </a:r>
            <a:r>
              <a:rPr lang="en-US" sz="1600" i="1" dirty="0" err="1"/>
              <a:t>name.firstname</a:t>
            </a:r>
            <a:endParaRPr lang="en-US" sz="1600" i="1" dirty="0"/>
          </a:p>
          <a:p>
            <a:pPr lvl="1">
              <a:buFont typeface="Monotype Sorts" charset="2"/>
              <a:buNone/>
              <a:tabLst>
                <a:tab pos="625475" algn="l"/>
              </a:tabLs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921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Types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5105400"/>
          </a:xfrm>
        </p:spPr>
        <p:txBody>
          <a:bodyPr/>
          <a:lstStyle/>
          <a:p>
            <a:r>
              <a:rPr lang="en-US" b="1" dirty="0">
                <a:solidFill>
                  <a:srgbClr val="003399"/>
                </a:solidFill>
              </a:rPr>
              <a:t>User-defined row types</a:t>
            </a:r>
          </a:p>
          <a:p>
            <a:pPr lvl="1">
              <a:buFont typeface="Monotype Sorts" charset="2"/>
              <a:buNone/>
            </a:pPr>
            <a:r>
              <a:rPr lang="en-US" b="1" dirty="0"/>
              <a:t>create type</a:t>
            </a:r>
            <a:r>
              <a:rPr lang="en-US" dirty="0"/>
              <a:t> </a:t>
            </a:r>
            <a:r>
              <a:rPr lang="en-US" i="1" dirty="0" err="1"/>
              <a:t>PersonType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(</a:t>
            </a:r>
            <a:br>
              <a:rPr lang="en-US" dirty="0"/>
            </a:br>
            <a:r>
              <a:rPr lang="en-US" i="1" dirty="0"/>
              <a:t>name Name,</a:t>
            </a:r>
            <a:br>
              <a:rPr lang="en-US" i="1" dirty="0"/>
            </a:br>
            <a:r>
              <a:rPr lang="en-US" i="1" dirty="0"/>
              <a:t>address Address,</a:t>
            </a:r>
            <a:br>
              <a:rPr lang="en-US" i="1" dirty="0"/>
            </a:br>
            <a:r>
              <a:rPr lang="en-US" i="1" dirty="0" err="1"/>
              <a:t>dateOfBirth</a:t>
            </a:r>
            <a:r>
              <a:rPr lang="en-US" dirty="0"/>
              <a:t> </a:t>
            </a:r>
            <a:r>
              <a:rPr lang="en-US" b="1" dirty="0"/>
              <a:t>date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not final</a:t>
            </a:r>
            <a:endParaRPr lang="en-US" dirty="0"/>
          </a:p>
          <a:p>
            <a:r>
              <a:rPr lang="en-US" dirty="0"/>
              <a:t>Can then create a table whose rows are a user-defined type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1" dirty="0"/>
              <a:t>create table</a:t>
            </a:r>
            <a:r>
              <a:rPr lang="en-US" dirty="0"/>
              <a:t> </a:t>
            </a:r>
            <a:r>
              <a:rPr lang="en-US" i="1" dirty="0"/>
              <a:t>customer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i="1" dirty="0" err="1"/>
              <a:t>CustomerType</a:t>
            </a:r>
            <a:endParaRPr lang="en-US" i="1" dirty="0"/>
          </a:p>
          <a:p>
            <a:r>
              <a:rPr lang="en-US" dirty="0"/>
              <a:t>Alternative using </a:t>
            </a:r>
            <a:r>
              <a:rPr lang="en-US" b="1" dirty="0">
                <a:solidFill>
                  <a:srgbClr val="003399"/>
                </a:solidFill>
              </a:rPr>
              <a:t>unnamed</a:t>
            </a:r>
            <a:r>
              <a:rPr lang="en-US" dirty="0"/>
              <a:t> </a:t>
            </a:r>
            <a:r>
              <a:rPr lang="en-US" b="1" dirty="0">
                <a:solidFill>
                  <a:srgbClr val="003399"/>
                </a:solidFill>
              </a:rPr>
              <a:t>row types</a:t>
            </a:r>
            <a:r>
              <a:rPr lang="en-US" dirty="0"/>
              <a:t>.</a:t>
            </a:r>
          </a:p>
          <a:p>
            <a:pPr>
              <a:buFont typeface="Monotype Sorts" charset="2"/>
              <a:buNone/>
            </a:pPr>
            <a:r>
              <a:rPr lang="en-US" dirty="0"/>
              <a:t>	    </a:t>
            </a:r>
            <a:r>
              <a:rPr lang="en-US" b="1" dirty="0"/>
              <a:t>create table </a:t>
            </a:r>
            <a:r>
              <a:rPr lang="en-US" i="1" dirty="0" err="1"/>
              <a:t>person_r</a:t>
            </a:r>
            <a:r>
              <a:rPr lang="en-US" dirty="0"/>
              <a:t>(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dirty="0"/>
              <a:t>			</a:t>
            </a:r>
            <a:r>
              <a:rPr lang="en-US" i="1" dirty="0"/>
              <a:t>name	</a:t>
            </a:r>
            <a:r>
              <a:rPr lang="en-US" b="1" dirty="0" err="1"/>
              <a:t>row(</a:t>
            </a:r>
            <a:r>
              <a:rPr lang="en-US" dirty="0" err="1"/>
              <a:t>first</a:t>
            </a:r>
            <a:r>
              <a:rPr lang="en-US" i="1" dirty="0" err="1"/>
              <a:t>name</a:t>
            </a:r>
            <a:r>
              <a:rPr lang="en-US" dirty="0"/>
              <a:t>  </a:t>
            </a:r>
            <a:r>
              <a:rPr lang="en-US" b="1" dirty="0"/>
              <a:t>varchar</a:t>
            </a:r>
            <a:r>
              <a:rPr lang="en-US" dirty="0"/>
              <a:t>(20),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dirty="0"/>
              <a:t>                                                   </a:t>
            </a:r>
            <a:r>
              <a:rPr lang="en-US" i="1" dirty="0" err="1"/>
              <a:t>lastname</a:t>
            </a:r>
            <a:r>
              <a:rPr lang="en-US" i="1" dirty="0"/>
              <a:t>  </a:t>
            </a:r>
            <a:r>
              <a:rPr lang="en-US" b="1" dirty="0"/>
              <a:t>varchar</a:t>
            </a:r>
            <a:r>
              <a:rPr lang="en-US" dirty="0"/>
              <a:t>(20)),</a:t>
            </a:r>
            <a:endParaRPr lang="en-US" i="1" dirty="0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i="1" dirty="0"/>
              <a:t>			address	</a:t>
            </a:r>
            <a:r>
              <a:rPr lang="en-US" b="1" dirty="0" err="1"/>
              <a:t>row(</a:t>
            </a:r>
            <a:r>
              <a:rPr lang="en-US" i="1" dirty="0" err="1"/>
              <a:t>street</a:t>
            </a:r>
            <a:r>
              <a:rPr lang="en-US" i="1" dirty="0"/>
              <a:t>      </a:t>
            </a:r>
            <a:r>
              <a:rPr lang="en-US" b="1" dirty="0"/>
              <a:t>varchar</a:t>
            </a:r>
            <a:r>
              <a:rPr lang="en-US" dirty="0"/>
              <a:t>(20),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dirty="0"/>
              <a:t>                                                   </a:t>
            </a:r>
            <a:r>
              <a:rPr lang="en-US" i="1" dirty="0"/>
              <a:t>city	        </a:t>
            </a:r>
            <a:r>
              <a:rPr lang="en-US" b="1" dirty="0"/>
              <a:t>varchar</a:t>
            </a:r>
            <a:r>
              <a:rPr lang="en-US" dirty="0"/>
              <a:t>(20),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dirty="0"/>
              <a:t>  	                                             </a:t>
            </a:r>
            <a:r>
              <a:rPr lang="en-US" i="1" dirty="0" err="1"/>
              <a:t>zipcode</a:t>
            </a:r>
            <a:r>
              <a:rPr lang="en-US" i="1" dirty="0"/>
              <a:t>   </a:t>
            </a:r>
            <a:r>
              <a:rPr lang="en-US" b="1" dirty="0"/>
              <a:t>varchar</a:t>
            </a:r>
            <a:r>
              <a:rPr lang="en-US" dirty="0"/>
              <a:t>(20))</a:t>
            </a:r>
            <a:r>
              <a:rPr lang="en-US" i="1" dirty="0"/>
              <a:t>,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i="1" dirty="0"/>
              <a:t>			</a:t>
            </a:r>
            <a:r>
              <a:rPr lang="en-US" i="1" dirty="0" err="1"/>
              <a:t>dateOfBirth</a:t>
            </a:r>
            <a:r>
              <a:rPr lang="en-US" dirty="0"/>
              <a:t> </a:t>
            </a:r>
            <a:r>
              <a:rPr lang="en-US" b="1" dirty="0"/>
              <a:t>date</a:t>
            </a:r>
            <a:r>
              <a:rPr lang="en-US" dirty="0"/>
              <a:t>)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add a method declaration with a structured type.</a:t>
            </a:r>
          </a:p>
          <a:p>
            <a:pPr>
              <a:buFont typeface="Monotype Sorts" charset="2"/>
              <a:buNone/>
            </a:pPr>
            <a:r>
              <a:rPr lang="en-US"/>
              <a:t>	</a:t>
            </a:r>
            <a:r>
              <a:rPr lang="en-US" b="1"/>
              <a:t>method</a:t>
            </a:r>
            <a:r>
              <a:rPr lang="en-US"/>
              <a:t> </a:t>
            </a:r>
            <a:r>
              <a:rPr lang="en-US" i="1"/>
              <a:t>ageOnDate</a:t>
            </a:r>
            <a:r>
              <a:rPr lang="en-US"/>
              <a:t> (</a:t>
            </a:r>
            <a:r>
              <a:rPr lang="en-US" i="1"/>
              <a:t>onDate</a:t>
            </a:r>
            <a:r>
              <a:rPr lang="en-US"/>
              <a:t> </a:t>
            </a:r>
            <a:r>
              <a:rPr lang="en-US" b="1"/>
              <a:t>date</a:t>
            </a:r>
            <a:r>
              <a:rPr lang="en-US"/>
              <a:t>)</a:t>
            </a:r>
          </a:p>
          <a:p>
            <a:pPr>
              <a:buFont typeface="Monotype Sorts" charset="2"/>
              <a:buNone/>
            </a:pPr>
            <a:r>
              <a:rPr lang="en-US"/>
              <a:t>		</a:t>
            </a:r>
            <a:r>
              <a:rPr lang="en-US" b="1"/>
              <a:t>returns interval year</a:t>
            </a:r>
          </a:p>
          <a:p>
            <a:r>
              <a:rPr lang="en-US"/>
              <a:t>Method body is given separately.</a:t>
            </a:r>
          </a:p>
          <a:p>
            <a:pPr lvl="1">
              <a:buFont typeface="Monotype Sorts" charset="2"/>
              <a:buNone/>
            </a:pPr>
            <a:r>
              <a:rPr lang="en-US" b="1"/>
              <a:t>create</a:t>
            </a:r>
            <a:r>
              <a:rPr lang="en-US"/>
              <a:t> </a:t>
            </a:r>
            <a:r>
              <a:rPr lang="en-US" b="1"/>
              <a:t>instance method</a:t>
            </a:r>
            <a:r>
              <a:rPr lang="en-US"/>
              <a:t> </a:t>
            </a:r>
            <a:r>
              <a:rPr lang="en-US" i="1"/>
              <a:t>ageOnDate</a:t>
            </a:r>
            <a:r>
              <a:rPr lang="en-US"/>
              <a:t> (</a:t>
            </a:r>
            <a:r>
              <a:rPr lang="en-US" i="1"/>
              <a:t>onDate</a:t>
            </a:r>
            <a:r>
              <a:rPr lang="en-US"/>
              <a:t> </a:t>
            </a:r>
            <a:r>
              <a:rPr lang="en-US" b="1"/>
              <a:t>date</a:t>
            </a:r>
            <a:r>
              <a:rPr lang="en-US"/>
              <a:t>)</a:t>
            </a:r>
          </a:p>
          <a:p>
            <a:pPr lvl="1">
              <a:buFont typeface="Monotype Sorts" charset="2"/>
              <a:buNone/>
            </a:pPr>
            <a:r>
              <a:rPr lang="en-US"/>
              <a:t>		</a:t>
            </a:r>
            <a:r>
              <a:rPr lang="en-US" b="1"/>
              <a:t>returns interval year</a:t>
            </a:r>
          </a:p>
          <a:p>
            <a:pPr lvl="1">
              <a:buFont typeface="Monotype Sorts" charset="2"/>
              <a:buNone/>
            </a:pPr>
            <a:r>
              <a:rPr lang="en-US" b="1"/>
              <a:t>		for</a:t>
            </a:r>
            <a:r>
              <a:rPr lang="en-US"/>
              <a:t> </a:t>
            </a:r>
            <a:r>
              <a:rPr lang="en-US" i="1"/>
              <a:t>CustomerType</a:t>
            </a:r>
            <a:endParaRPr lang="en-US"/>
          </a:p>
          <a:p>
            <a:pPr lvl="1">
              <a:buFont typeface="Monotype Sorts" charset="2"/>
              <a:buNone/>
            </a:pPr>
            <a:r>
              <a:rPr lang="en-US" b="1"/>
              <a:t>begin</a:t>
            </a:r>
          </a:p>
          <a:p>
            <a:pPr lvl="1">
              <a:buFont typeface="Monotype Sorts" charset="2"/>
              <a:buNone/>
            </a:pPr>
            <a:r>
              <a:rPr lang="en-US" b="1"/>
              <a:t>		return</a:t>
            </a:r>
            <a:r>
              <a:rPr lang="en-US"/>
              <a:t> </a:t>
            </a:r>
            <a:r>
              <a:rPr lang="en-US" i="1"/>
              <a:t>onDate</a:t>
            </a:r>
            <a:r>
              <a:rPr lang="en-US"/>
              <a:t> - </a:t>
            </a:r>
            <a:r>
              <a:rPr lang="en-US" b="1"/>
              <a:t>self</a:t>
            </a:r>
            <a:r>
              <a:rPr lang="en-US"/>
              <a:t>.</a:t>
            </a:r>
            <a:r>
              <a:rPr lang="en-US" i="1"/>
              <a:t>dateOfBirth</a:t>
            </a:r>
            <a:r>
              <a:rPr lang="en-US"/>
              <a:t>;</a:t>
            </a:r>
          </a:p>
          <a:p>
            <a:pPr lvl="1">
              <a:buFont typeface="Monotype Sorts" charset="2"/>
              <a:buNone/>
            </a:pPr>
            <a:r>
              <a:rPr lang="en-US" b="1"/>
              <a:t>end</a:t>
            </a:r>
          </a:p>
          <a:p>
            <a:r>
              <a:rPr lang="en-US"/>
              <a:t>We can now find the age of each customer:</a:t>
            </a:r>
          </a:p>
          <a:p>
            <a:pPr lvl="1">
              <a:buFont typeface="Monotype Sorts" charset="2"/>
              <a:buNone/>
            </a:pPr>
            <a:r>
              <a:rPr lang="en-US" b="1"/>
              <a:t>select</a:t>
            </a:r>
            <a:r>
              <a:rPr lang="en-US"/>
              <a:t> </a:t>
            </a:r>
            <a:r>
              <a:rPr lang="en-US" i="1"/>
              <a:t>name.lastname, ageOnDate</a:t>
            </a:r>
            <a:r>
              <a:rPr lang="en-US"/>
              <a:t> (</a:t>
            </a:r>
            <a:r>
              <a:rPr lang="en-US" b="1"/>
              <a:t>current_date</a:t>
            </a:r>
            <a:r>
              <a:rPr lang="en-US"/>
              <a:t>)</a:t>
            </a:r>
          </a:p>
          <a:p>
            <a:pPr lvl="1">
              <a:buFont typeface="Monotype Sorts" charset="2"/>
              <a:buNone/>
            </a:pP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customer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7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Inheritance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9263" y="712788"/>
            <a:ext cx="8501062" cy="5570537"/>
          </a:xfrm>
        </p:spPr>
        <p:txBody>
          <a:bodyPr/>
          <a:lstStyle/>
          <a:p>
            <a:r>
              <a:rPr lang="en-US" dirty="0"/>
              <a:t>Suppose that we have the following type definition for people:</a:t>
            </a:r>
          </a:p>
          <a:p>
            <a:pPr>
              <a:buFont typeface="Monotype Sorts" charset="2"/>
              <a:buNone/>
            </a:pPr>
            <a:r>
              <a:rPr lang="en-US" dirty="0">
                <a:latin typeface="Tahoma" charset="0"/>
              </a:rPr>
              <a:t>		</a:t>
            </a:r>
            <a:r>
              <a:rPr lang="en-US" b="1" dirty="0">
                <a:latin typeface="Tahoma" charset="0"/>
              </a:rPr>
              <a:t>create type</a:t>
            </a:r>
            <a:r>
              <a:rPr lang="en-US" dirty="0">
                <a:latin typeface="Tahoma" charset="0"/>
              </a:rPr>
              <a:t> </a:t>
            </a:r>
            <a:r>
              <a:rPr lang="en-US" i="1" dirty="0">
                <a:latin typeface="Tahoma" charset="0"/>
              </a:rPr>
              <a:t>Person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	     </a:t>
            </a:r>
            <a:r>
              <a:rPr lang="en-US" dirty="0">
                <a:latin typeface="Tahoma" charset="0"/>
              </a:rPr>
              <a:t>(</a:t>
            </a:r>
            <a:r>
              <a:rPr lang="en-US" i="1" dirty="0">
                <a:latin typeface="Tahoma" charset="0"/>
              </a:rPr>
              <a:t>name </a:t>
            </a:r>
            <a:r>
              <a:rPr lang="en-US" b="1" dirty="0" err="1">
                <a:latin typeface="Tahoma" charset="0"/>
              </a:rPr>
              <a:t>varchar</a:t>
            </a:r>
            <a:r>
              <a:rPr lang="en-US" dirty="0">
                <a:latin typeface="Tahoma" charset="0"/>
              </a:rPr>
              <a:t>(20),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           </a:t>
            </a:r>
            <a:r>
              <a:rPr lang="en-US" i="1" dirty="0">
                <a:latin typeface="Tahoma" charset="0"/>
              </a:rPr>
              <a:t>address </a:t>
            </a:r>
            <a:r>
              <a:rPr lang="en-US" b="1" dirty="0" err="1">
                <a:latin typeface="Tahoma" charset="0"/>
              </a:rPr>
              <a:t>varchar</a:t>
            </a:r>
            <a:r>
              <a:rPr lang="en-US" dirty="0">
                <a:latin typeface="Tahoma" charset="0"/>
              </a:rPr>
              <a:t>(20))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Using inheritance to define the student and teacher types 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    </a:t>
            </a:r>
            <a:r>
              <a:rPr lang="en-US" b="1" dirty="0">
                <a:latin typeface="Tahoma" charset="0"/>
              </a:rPr>
              <a:t>create type</a:t>
            </a:r>
            <a:r>
              <a:rPr lang="en-US" dirty="0">
                <a:latin typeface="Tahoma" charset="0"/>
              </a:rPr>
              <a:t> </a:t>
            </a:r>
            <a:r>
              <a:rPr lang="en-US" i="1" dirty="0">
                <a:latin typeface="Tahoma" charset="0"/>
              </a:rPr>
              <a:t>Student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        </a:t>
            </a:r>
            <a:r>
              <a:rPr lang="en-US" b="1" dirty="0">
                <a:latin typeface="Tahoma" charset="0"/>
              </a:rPr>
              <a:t>under </a:t>
            </a:r>
            <a:r>
              <a:rPr lang="en-US" i="1" dirty="0">
                <a:latin typeface="Tahoma" charset="0"/>
              </a:rPr>
              <a:t>Person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        </a:t>
            </a:r>
            <a:r>
              <a:rPr lang="en-US" dirty="0">
                <a:latin typeface="Tahoma" charset="0"/>
              </a:rPr>
              <a:t>(</a:t>
            </a:r>
            <a:r>
              <a:rPr lang="en-US" i="1" dirty="0">
                <a:latin typeface="Tahoma" charset="0"/>
              </a:rPr>
              <a:t>degree        </a:t>
            </a:r>
            <a:r>
              <a:rPr lang="en-US" b="1" dirty="0" err="1">
                <a:latin typeface="Tahoma" charset="0"/>
              </a:rPr>
              <a:t>varchar</a:t>
            </a:r>
            <a:r>
              <a:rPr lang="en-US" dirty="0">
                <a:latin typeface="Tahoma" charset="0"/>
              </a:rPr>
              <a:t>(20),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       </a:t>
            </a:r>
            <a:r>
              <a:rPr lang="en-US" i="1" dirty="0">
                <a:latin typeface="Tahoma" charset="0"/>
              </a:rPr>
              <a:t>department  </a:t>
            </a:r>
            <a:r>
              <a:rPr lang="en-US" b="1" dirty="0" err="1">
                <a:latin typeface="Tahoma" charset="0"/>
              </a:rPr>
              <a:t>varchar</a:t>
            </a:r>
            <a:r>
              <a:rPr lang="en-US" dirty="0">
                <a:latin typeface="Tahoma" charset="0"/>
              </a:rPr>
              <a:t>(20))</a:t>
            </a:r>
          </a:p>
          <a:p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    </a:t>
            </a:r>
            <a:r>
              <a:rPr lang="en-US" b="1" dirty="0">
                <a:latin typeface="Tahoma" charset="0"/>
              </a:rPr>
              <a:t>create type </a:t>
            </a:r>
            <a:r>
              <a:rPr lang="en-US" i="1" dirty="0">
                <a:latin typeface="Tahoma" charset="0"/>
              </a:rPr>
              <a:t>Teacher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        </a:t>
            </a:r>
            <a:r>
              <a:rPr lang="en-US" b="1" dirty="0">
                <a:latin typeface="Tahoma" charset="0"/>
              </a:rPr>
              <a:t>under </a:t>
            </a:r>
            <a:r>
              <a:rPr lang="en-US" i="1" dirty="0">
                <a:latin typeface="Tahoma" charset="0"/>
              </a:rPr>
              <a:t>Person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        </a:t>
            </a:r>
            <a:r>
              <a:rPr lang="en-US" dirty="0">
                <a:latin typeface="Tahoma" charset="0"/>
              </a:rPr>
              <a:t>(</a:t>
            </a:r>
            <a:r>
              <a:rPr lang="en-US" i="1" dirty="0">
                <a:latin typeface="Tahoma" charset="0"/>
              </a:rPr>
              <a:t>salary          </a:t>
            </a:r>
            <a:r>
              <a:rPr lang="en-US" b="1" dirty="0">
                <a:latin typeface="Tahoma" charset="0"/>
              </a:rPr>
              <a:t>integer</a:t>
            </a:r>
            <a:r>
              <a:rPr lang="en-US" dirty="0">
                <a:latin typeface="Tahoma" charset="0"/>
              </a:rPr>
              <a:t>,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       </a:t>
            </a:r>
            <a:r>
              <a:rPr lang="en-US" i="1" dirty="0">
                <a:latin typeface="Tahoma" charset="0"/>
              </a:rPr>
              <a:t>department  </a:t>
            </a:r>
            <a:r>
              <a:rPr lang="en-US" b="1" dirty="0" err="1">
                <a:latin typeface="Tahoma" charset="0"/>
              </a:rPr>
              <a:t>varchar</a:t>
            </a:r>
            <a:r>
              <a:rPr lang="en-US" dirty="0">
                <a:latin typeface="Tahoma" charset="0"/>
              </a:rPr>
              <a:t>(20))</a:t>
            </a:r>
          </a:p>
          <a:p>
            <a:pPr lvl="3"/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Subtypes can redefine methods by using </a:t>
            </a:r>
            <a:r>
              <a:rPr lang="en-US" b="1" dirty="0">
                <a:latin typeface="Tahoma" charset="0"/>
              </a:rPr>
              <a:t>overriding method</a:t>
            </a:r>
            <a:r>
              <a:rPr lang="en-US" dirty="0">
                <a:latin typeface="Tahoma" charset="0"/>
              </a:rPr>
              <a:t> in place of </a:t>
            </a:r>
            <a:r>
              <a:rPr lang="en-US" b="1" dirty="0">
                <a:latin typeface="Tahoma" charset="0"/>
              </a:rPr>
              <a:t>method </a:t>
            </a:r>
            <a:r>
              <a:rPr lang="en-US" dirty="0">
                <a:latin typeface="Tahoma" charset="0"/>
              </a:rPr>
              <a:t>in the method declaration</a:t>
            </a:r>
          </a:p>
        </p:txBody>
      </p:sp>
    </p:spTree>
    <p:extLst>
      <p:ext uri="{BB962C8B-B14F-4D97-AF65-F5344CB8AC3E}">
        <p14:creationId xmlns:p14="http://schemas.microsoft.com/office/powerpoint/2010/main" val="1730431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and Multiset Types in SQL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6000"/>
            <a:ext cx="7848600" cy="5346700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dirty="0"/>
              <a:t>Example of array and </a:t>
            </a:r>
            <a:r>
              <a:rPr lang="en-US" dirty="0" err="1"/>
              <a:t>multiset</a:t>
            </a:r>
            <a:r>
              <a:rPr lang="en-US" dirty="0"/>
              <a:t> declaration</a:t>
            </a:r>
            <a:r>
              <a:rPr lang="en-US" dirty="0">
                <a:solidFill>
                  <a:schemeClr val="tx2"/>
                </a:solidFill>
              </a:rPr>
              <a:t>:</a:t>
            </a:r>
            <a:endParaRPr lang="en-US" dirty="0"/>
          </a:p>
          <a:p>
            <a:pPr>
              <a:buFont typeface="Monotype Sorts" charset="2"/>
              <a:buNone/>
              <a:tabLst>
                <a:tab pos="625475" algn="l"/>
              </a:tabLst>
            </a:pPr>
            <a:r>
              <a:rPr lang="en-US" b="1" dirty="0"/>
              <a:t> 	    create type </a:t>
            </a:r>
            <a:r>
              <a:rPr lang="en-US" i="1" dirty="0"/>
              <a:t>Publisher</a:t>
            </a:r>
            <a:r>
              <a:rPr lang="en-US" b="1" dirty="0"/>
              <a:t> as</a:t>
            </a:r>
            <a:br>
              <a:rPr lang="en-US" b="1" dirty="0"/>
            </a:br>
            <a:r>
              <a:rPr lang="en-US" b="1" dirty="0"/>
              <a:t>	    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/>
              <a:t>             </a:t>
            </a:r>
            <a:r>
              <a:rPr lang="en-US" b="1" dirty="0" err="1"/>
              <a:t>varchar</a:t>
            </a:r>
            <a:r>
              <a:rPr lang="en-US" dirty="0"/>
              <a:t>(20),</a:t>
            </a:r>
            <a:br>
              <a:rPr lang="en-US" dirty="0"/>
            </a:br>
            <a:r>
              <a:rPr lang="en-US" dirty="0"/>
              <a:t>	     </a:t>
            </a:r>
            <a:r>
              <a:rPr lang="en-US" i="1" dirty="0"/>
              <a:t>branch            </a:t>
            </a:r>
            <a:r>
              <a:rPr lang="en-US" b="1" dirty="0" err="1"/>
              <a:t>varchar</a:t>
            </a:r>
            <a:r>
              <a:rPr lang="en-US" dirty="0"/>
              <a:t>(20));</a:t>
            </a:r>
          </a:p>
          <a:p>
            <a:pPr>
              <a:buFont typeface="Monotype Sorts" charset="2"/>
              <a:buNone/>
              <a:tabLst>
                <a:tab pos="625475" algn="l"/>
              </a:tabLst>
            </a:pPr>
            <a:endParaRPr lang="en-US" dirty="0"/>
          </a:p>
          <a:p>
            <a:pPr>
              <a:buFont typeface="Monotype Sorts" charset="2"/>
              <a:buNone/>
              <a:tabLst>
                <a:tab pos="625475" algn="l"/>
              </a:tabLst>
            </a:pP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create type </a:t>
            </a:r>
            <a:r>
              <a:rPr lang="en-US" i="1" dirty="0"/>
              <a:t>Book </a:t>
            </a:r>
            <a:r>
              <a:rPr lang="en-US" b="1" dirty="0"/>
              <a:t>as</a:t>
            </a:r>
            <a:br>
              <a:rPr lang="en-US" b="1" dirty="0"/>
            </a:br>
            <a:r>
              <a:rPr lang="en-US" dirty="0"/>
              <a:t>	    (</a:t>
            </a:r>
            <a:r>
              <a:rPr lang="en-US" i="1" dirty="0"/>
              <a:t>title                 </a:t>
            </a:r>
            <a:r>
              <a:rPr lang="en-US" b="1" dirty="0" err="1"/>
              <a:t>varchar</a:t>
            </a:r>
            <a:r>
              <a:rPr lang="en-US" dirty="0"/>
              <a:t>(20),</a:t>
            </a:r>
            <a:br>
              <a:rPr lang="en-US" dirty="0"/>
            </a:br>
            <a:r>
              <a:rPr lang="en-US" dirty="0"/>
              <a:t>	     </a:t>
            </a:r>
            <a:r>
              <a:rPr lang="en-US" i="1" dirty="0" err="1"/>
              <a:t>author_array</a:t>
            </a:r>
            <a:r>
              <a:rPr lang="en-US" i="1" dirty="0"/>
              <a:t>   </a:t>
            </a:r>
            <a:r>
              <a:rPr lang="en-US" b="1" dirty="0" err="1"/>
              <a:t>varchar</a:t>
            </a:r>
            <a:r>
              <a:rPr lang="en-US" dirty="0"/>
              <a:t>(20) </a:t>
            </a:r>
            <a:r>
              <a:rPr lang="en-US" b="1" dirty="0"/>
              <a:t>array </a:t>
            </a:r>
            <a:r>
              <a:rPr lang="en-US" dirty="0"/>
              <a:t>[10],</a:t>
            </a:r>
            <a:br>
              <a:rPr lang="en-US" dirty="0"/>
            </a:br>
            <a:r>
              <a:rPr lang="en-US" dirty="0"/>
              <a:t>	     </a:t>
            </a:r>
            <a:r>
              <a:rPr lang="en-US" i="1" dirty="0" err="1"/>
              <a:t>pub_date</a:t>
            </a:r>
            <a:r>
              <a:rPr lang="en-US" i="1" dirty="0"/>
              <a:t>         </a:t>
            </a:r>
            <a:r>
              <a:rPr lang="en-US" b="1" dirty="0"/>
              <a:t>date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     </a:t>
            </a:r>
            <a:r>
              <a:rPr lang="en-US" i="1" dirty="0"/>
              <a:t>publisher        Publisher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     </a:t>
            </a:r>
            <a:r>
              <a:rPr lang="en-US" i="1" dirty="0"/>
              <a:t>keyword-set   </a:t>
            </a:r>
            <a:r>
              <a:rPr lang="en-US" b="1" dirty="0" err="1"/>
              <a:t>varchar</a:t>
            </a:r>
            <a:r>
              <a:rPr lang="en-US" dirty="0"/>
              <a:t>(20) </a:t>
            </a:r>
            <a:r>
              <a:rPr lang="en-US" b="1" dirty="0" err="1"/>
              <a:t>multiset</a:t>
            </a:r>
            <a:r>
              <a:rPr lang="en-US" dirty="0"/>
              <a:t>);</a:t>
            </a:r>
          </a:p>
          <a:p>
            <a:pPr>
              <a:buFont typeface="Monotype Sorts" charset="2"/>
              <a:buNone/>
              <a:tabLst>
                <a:tab pos="625475" algn="l"/>
              </a:tabLst>
            </a:pPr>
            <a:endParaRPr lang="en-US" dirty="0"/>
          </a:p>
          <a:p>
            <a:pPr>
              <a:buFont typeface="Monotype Sorts" charset="2"/>
              <a:buNone/>
              <a:tabLst>
                <a:tab pos="625475" algn="l"/>
              </a:tabLst>
            </a:pPr>
            <a:endParaRPr lang="en-US" dirty="0"/>
          </a:p>
          <a:p>
            <a:pPr>
              <a:buFont typeface="Monotype Sorts" charset="2"/>
              <a:buNone/>
              <a:tabLst>
                <a:tab pos="625475" algn="l"/>
              </a:tabLst>
            </a:pPr>
            <a:r>
              <a:rPr lang="en-US" b="1" dirty="0"/>
              <a:t>          create table </a:t>
            </a:r>
            <a:r>
              <a:rPr lang="en-US" i="1" dirty="0"/>
              <a:t>books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i="1" dirty="0"/>
              <a:t>Book;</a:t>
            </a:r>
          </a:p>
        </p:txBody>
      </p:sp>
    </p:spTree>
    <p:extLst>
      <p:ext uri="{BB962C8B-B14F-4D97-AF65-F5344CB8AC3E}">
        <p14:creationId xmlns:p14="http://schemas.microsoft.com/office/powerpoint/2010/main" val="1035286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Creation of Collection Values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5200"/>
            <a:ext cx="8089900" cy="515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Array construction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/>
              <a:t>           </a:t>
            </a:r>
            <a:r>
              <a:rPr lang="en-US" b="1" dirty="0"/>
              <a:t>array</a:t>
            </a:r>
            <a:r>
              <a:rPr lang="en-US" dirty="0"/>
              <a:t> [‘</a:t>
            </a:r>
            <a:r>
              <a:rPr lang="en-US" dirty="0" err="1"/>
              <a:t>Silberschatz</a:t>
            </a:r>
            <a:r>
              <a:rPr lang="en-US" dirty="0"/>
              <a:t>’,`</a:t>
            </a:r>
            <a:r>
              <a:rPr lang="en-US" dirty="0" err="1"/>
              <a:t>Korth</a:t>
            </a:r>
            <a:r>
              <a:rPr lang="en-US" dirty="0"/>
              <a:t>’,`</a:t>
            </a:r>
            <a:r>
              <a:rPr lang="en-US" dirty="0" err="1"/>
              <a:t>Sudarshan</a:t>
            </a:r>
            <a:r>
              <a:rPr lang="en-US" dirty="0"/>
              <a:t>’]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/>
              <a:t>Multisets</a:t>
            </a:r>
            <a:endParaRPr lang="en-US" dirty="0"/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dirty="0"/>
              <a:t>    </a:t>
            </a:r>
            <a:r>
              <a:rPr lang="en-US" b="1" dirty="0" err="1"/>
              <a:t>multiset</a:t>
            </a:r>
            <a:r>
              <a:rPr lang="en-US" dirty="0"/>
              <a:t> [‘computer’, ‘database’, ‘SQL’]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 create a tuple of the type defined by the books relation:               	(‘Compilers’, </a:t>
            </a:r>
            <a:r>
              <a:rPr lang="en-US" b="1" dirty="0"/>
              <a:t>array</a:t>
            </a:r>
            <a:r>
              <a:rPr lang="en-US" dirty="0"/>
              <a:t>[`</a:t>
            </a:r>
            <a:r>
              <a:rPr lang="en-US" dirty="0" err="1"/>
              <a:t>Smith’,`Jones</a:t>
            </a:r>
            <a:r>
              <a:rPr lang="en-US" dirty="0"/>
              <a:t>’], </a:t>
            </a:r>
            <a:br>
              <a:rPr lang="en-US" dirty="0"/>
            </a:br>
            <a:r>
              <a:rPr lang="en-US" dirty="0"/>
              <a:t>                 </a:t>
            </a:r>
            <a:r>
              <a:rPr lang="en-US" b="1" dirty="0"/>
              <a:t>new </a:t>
            </a:r>
            <a:r>
              <a:rPr lang="en-US" i="1" dirty="0"/>
              <a:t>Publisher</a:t>
            </a:r>
            <a:r>
              <a:rPr lang="en-US" dirty="0"/>
              <a:t> (`McGraw-</a:t>
            </a:r>
            <a:r>
              <a:rPr lang="en-US" dirty="0" err="1"/>
              <a:t>Hill’,`New</a:t>
            </a:r>
            <a:r>
              <a:rPr lang="en-US" dirty="0"/>
              <a:t> York’), 				         </a:t>
            </a:r>
            <a:r>
              <a:rPr lang="en-US" b="1" dirty="0" err="1"/>
              <a:t>multiset</a:t>
            </a:r>
            <a:r>
              <a:rPr lang="en-US" dirty="0"/>
              <a:t> [`</a:t>
            </a:r>
            <a:r>
              <a:rPr lang="en-US" dirty="0" err="1"/>
              <a:t>parsing’,`analysis</a:t>
            </a:r>
            <a:r>
              <a:rPr lang="en-US" dirty="0"/>
              <a:t>’ ])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To insert the preceding tuple into the relation books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      </a:t>
            </a:r>
            <a:r>
              <a:rPr lang="en-US" b="1" dirty="0"/>
              <a:t>insert into</a:t>
            </a:r>
            <a:r>
              <a:rPr lang="en-US" dirty="0"/>
              <a:t> </a:t>
            </a:r>
            <a:r>
              <a:rPr lang="en-US" i="1" dirty="0"/>
              <a:t>books</a:t>
            </a:r>
            <a:br>
              <a:rPr lang="en-US" dirty="0"/>
            </a:br>
            <a:r>
              <a:rPr lang="en-US" b="1" dirty="0"/>
              <a:t>values</a:t>
            </a:r>
            <a:br>
              <a:rPr lang="en-US" b="1" dirty="0"/>
            </a:br>
            <a:r>
              <a:rPr lang="en-US" dirty="0"/>
              <a:t>   	(‘Compilers’, </a:t>
            </a:r>
            <a:r>
              <a:rPr lang="en-US" b="1" dirty="0"/>
              <a:t>array</a:t>
            </a:r>
            <a:r>
              <a:rPr lang="en-US" dirty="0"/>
              <a:t>[`</a:t>
            </a:r>
            <a:r>
              <a:rPr lang="en-US" dirty="0" err="1"/>
              <a:t>Smith’,`Jones</a:t>
            </a:r>
            <a:r>
              <a:rPr lang="en-US" dirty="0"/>
              <a:t>’], </a:t>
            </a:r>
            <a:br>
              <a:rPr lang="en-US" dirty="0"/>
            </a:br>
            <a:r>
              <a:rPr lang="en-US" dirty="0"/>
              <a:t>                 </a:t>
            </a:r>
            <a:r>
              <a:rPr lang="en-US" b="1" dirty="0"/>
              <a:t>new </a:t>
            </a:r>
            <a:r>
              <a:rPr lang="en-US" i="1" dirty="0"/>
              <a:t>Publisher</a:t>
            </a:r>
            <a:r>
              <a:rPr lang="en-US" dirty="0"/>
              <a:t> (`McGraw-</a:t>
            </a:r>
            <a:r>
              <a:rPr lang="en-US" dirty="0" err="1"/>
              <a:t>Hill’,`New</a:t>
            </a:r>
            <a:r>
              <a:rPr lang="en-US" dirty="0"/>
              <a:t> York’),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/>
              <a:t> </a:t>
            </a:r>
            <a:r>
              <a:rPr lang="en-US" b="1" dirty="0" err="1"/>
              <a:t>multiset</a:t>
            </a:r>
            <a:r>
              <a:rPr lang="en-US" dirty="0"/>
              <a:t> [`</a:t>
            </a:r>
            <a:r>
              <a:rPr lang="en-US" dirty="0" err="1"/>
              <a:t>parsing’,`analysis</a:t>
            </a:r>
            <a:r>
              <a:rPr lang="en-US" dirty="0"/>
              <a:t>’ ]);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1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 Collection-Valued Attributes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917575"/>
            <a:ext cx="8247063" cy="5316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 find all books that have the word “database” as a keyword,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b="1" dirty="0"/>
              <a:t>		select </a:t>
            </a:r>
            <a:r>
              <a:rPr lang="en-US" i="1" dirty="0"/>
              <a:t>title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b="1" dirty="0"/>
              <a:t>from </a:t>
            </a:r>
            <a:r>
              <a:rPr lang="en-US" i="1" dirty="0"/>
              <a:t>books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b="1" dirty="0"/>
              <a:t>where ‘</a:t>
            </a:r>
            <a:r>
              <a:rPr lang="en-US" dirty="0"/>
              <a:t>database’ </a:t>
            </a:r>
            <a:r>
              <a:rPr lang="en-US" b="1" dirty="0"/>
              <a:t>in </a:t>
            </a:r>
            <a:r>
              <a:rPr lang="en-US" dirty="0"/>
              <a:t>(</a:t>
            </a:r>
            <a:r>
              <a:rPr lang="en-US" b="1" dirty="0" err="1"/>
              <a:t>unnest</a:t>
            </a:r>
            <a:r>
              <a:rPr lang="en-US" dirty="0"/>
              <a:t>(</a:t>
            </a:r>
            <a:r>
              <a:rPr lang="en-US" i="1" dirty="0"/>
              <a:t>keyword-set </a:t>
            </a:r>
            <a:r>
              <a:rPr lang="en-US" dirty="0"/>
              <a:t>))</a:t>
            </a:r>
          </a:p>
          <a:p>
            <a:pPr>
              <a:lnSpc>
                <a:spcPct val="90000"/>
              </a:lnSpc>
            </a:pPr>
            <a:r>
              <a:rPr lang="en-US" dirty="0"/>
              <a:t>We can access individual elements of an array by using indices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E.g.: If we know that a particular book has three authors, we could write: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b="1" dirty="0"/>
              <a:t>		select </a:t>
            </a:r>
            <a:r>
              <a:rPr lang="en-US" i="1" dirty="0" err="1"/>
              <a:t>author_array</a:t>
            </a:r>
            <a:r>
              <a:rPr lang="en-US" dirty="0"/>
              <a:t>[1], </a:t>
            </a:r>
            <a:r>
              <a:rPr lang="en-US" i="1" dirty="0" err="1"/>
              <a:t>author_array</a:t>
            </a:r>
            <a:r>
              <a:rPr lang="en-US" dirty="0"/>
              <a:t>[2], </a:t>
            </a:r>
            <a:r>
              <a:rPr lang="en-US" i="1" dirty="0" err="1"/>
              <a:t>author_array</a:t>
            </a:r>
            <a:r>
              <a:rPr lang="en-US" dirty="0"/>
              <a:t>[3]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from </a:t>
            </a:r>
            <a:r>
              <a:rPr lang="en-US" i="1" dirty="0"/>
              <a:t>books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b="1" dirty="0"/>
              <a:t>where </a:t>
            </a:r>
            <a:r>
              <a:rPr lang="en-US" i="1" dirty="0"/>
              <a:t>title </a:t>
            </a:r>
            <a:r>
              <a:rPr lang="en-US" dirty="0"/>
              <a:t>= `Database System Concepts’</a:t>
            </a:r>
          </a:p>
          <a:p>
            <a:pPr>
              <a:lnSpc>
                <a:spcPct val="90000"/>
              </a:lnSpc>
            </a:pPr>
            <a:r>
              <a:rPr lang="en-US" dirty="0"/>
              <a:t>To get a relation containing pairs of the form “title, </a:t>
            </a:r>
            <a:r>
              <a:rPr lang="en-US" dirty="0" err="1"/>
              <a:t>author_name</a:t>
            </a:r>
            <a:r>
              <a:rPr lang="en-US" dirty="0"/>
              <a:t>” for each book and each author of the book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b="1" dirty="0"/>
              <a:t>               select </a:t>
            </a:r>
            <a:r>
              <a:rPr lang="en-US" i="1" dirty="0" err="1"/>
              <a:t>B.title</a:t>
            </a:r>
            <a:r>
              <a:rPr lang="en-US" i="1" dirty="0"/>
              <a:t>, </a:t>
            </a:r>
            <a:r>
              <a:rPr lang="en-US" i="1" dirty="0" err="1"/>
              <a:t>A.author</a:t>
            </a:r>
            <a:endParaRPr lang="en-US" i="1" dirty="0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i="1" dirty="0"/>
              <a:t>		</a:t>
            </a:r>
            <a:r>
              <a:rPr lang="en-US" b="1" dirty="0"/>
              <a:t>from </a:t>
            </a:r>
            <a:r>
              <a:rPr lang="en-US" i="1" dirty="0"/>
              <a:t>books </a:t>
            </a:r>
            <a:r>
              <a:rPr lang="en-US" b="1" dirty="0"/>
              <a:t>as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b="1" dirty="0" err="1"/>
              <a:t>unnest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 err="1"/>
              <a:t>B.author_array</a:t>
            </a:r>
            <a:r>
              <a:rPr lang="en-US" dirty="0"/>
              <a:t>) </a:t>
            </a:r>
            <a:r>
              <a:rPr lang="en-US" b="1" dirty="0"/>
              <a:t>as </a:t>
            </a:r>
            <a:r>
              <a:rPr lang="en-US" i="1" dirty="0"/>
              <a:t>A </a:t>
            </a:r>
            <a:r>
              <a:rPr lang="en-US" dirty="0"/>
              <a:t>(</a:t>
            </a:r>
            <a:r>
              <a:rPr lang="en-US" i="1" dirty="0"/>
              <a:t>author </a:t>
            </a:r>
            <a:r>
              <a:rPr lang="en-US" dirty="0"/>
              <a:t>)</a:t>
            </a:r>
          </a:p>
          <a:p>
            <a:pPr>
              <a:lnSpc>
                <a:spcPct val="70000"/>
              </a:lnSpc>
            </a:pPr>
            <a:r>
              <a:rPr lang="en-US" dirty="0"/>
              <a:t>To retain ordering information we add a </a:t>
            </a:r>
            <a:r>
              <a:rPr lang="en-US" b="1" dirty="0"/>
              <a:t>with </a:t>
            </a:r>
            <a:r>
              <a:rPr lang="en-US" b="1" dirty="0" err="1"/>
              <a:t>ordinality</a:t>
            </a:r>
            <a:r>
              <a:rPr lang="en-US" dirty="0"/>
              <a:t> clause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b="1" dirty="0"/>
              <a:t> 		select </a:t>
            </a:r>
            <a:r>
              <a:rPr lang="en-US" i="1" dirty="0" err="1"/>
              <a:t>B.title</a:t>
            </a:r>
            <a:r>
              <a:rPr lang="en-US" i="1" dirty="0"/>
              <a:t>, </a:t>
            </a:r>
            <a:r>
              <a:rPr lang="en-US" i="1" dirty="0" err="1"/>
              <a:t>A.author</a:t>
            </a:r>
            <a:r>
              <a:rPr lang="en-US" i="1" dirty="0"/>
              <a:t>, </a:t>
            </a:r>
            <a:r>
              <a:rPr lang="en-US" i="1" dirty="0" err="1"/>
              <a:t>A.position</a:t>
            </a:r>
            <a:endParaRPr lang="en-US" i="1" dirty="0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i="1" dirty="0"/>
              <a:t>		</a:t>
            </a:r>
            <a:r>
              <a:rPr lang="en-US" b="1" dirty="0"/>
              <a:t>from </a:t>
            </a:r>
            <a:r>
              <a:rPr lang="en-US" i="1" dirty="0"/>
              <a:t>books </a:t>
            </a:r>
            <a:r>
              <a:rPr lang="en-US" b="1" dirty="0"/>
              <a:t>as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b="1" dirty="0" err="1"/>
              <a:t>unnest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 err="1"/>
              <a:t>B.author_array</a:t>
            </a:r>
            <a:r>
              <a:rPr lang="en-US" dirty="0"/>
              <a:t>) </a:t>
            </a:r>
            <a:r>
              <a:rPr lang="en-US" b="1" dirty="0"/>
              <a:t>with </a:t>
            </a:r>
            <a:r>
              <a:rPr lang="en-US" b="1" dirty="0" err="1"/>
              <a:t>ordinality</a:t>
            </a:r>
            <a:r>
              <a:rPr lang="en-US" dirty="0"/>
              <a:t> </a:t>
            </a:r>
            <a:r>
              <a:rPr lang="en-US" b="1" dirty="0"/>
              <a:t>as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b="1" dirty="0"/>
              <a:t>			</a:t>
            </a:r>
            <a:r>
              <a:rPr lang="en-US" i="1" dirty="0"/>
              <a:t>A </a:t>
            </a:r>
            <a:r>
              <a:rPr lang="en-US" dirty="0"/>
              <a:t>(</a:t>
            </a:r>
            <a:r>
              <a:rPr lang="en-US" i="1" dirty="0"/>
              <a:t>author, position </a:t>
            </a:r>
            <a:r>
              <a:rPr lang="en-US" dirty="0"/>
              <a:t>)</a:t>
            </a:r>
            <a:r>
              <a:rPr lang="en-US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764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Expressions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Find the names and addresses of the heads of all departments: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b="1"/>
              <a:t>		select </a:t>
            </a:r>
            <a:r>
              <a:rPr lang="en-US" i="1"/>
              <a:t>head </a:t>
            </a:r>
            <a:r>
              <a:rPr lang="en-US">
                <a:latin typeface="Tahoma" charset="0"/>
                <a:ea typeface="Tahoma" charset="0"/>
                <a:cs typeface="Tahoma" charset="0"/>
              </a:rPr>
              <a:t>–</a:t>
            </a:r>
            <a:r>
              <a:rPr lang="en-US">
                <a:latin typeface="Tahoma" charset="0"/>
              </a:rPr>
              <a:t>&gt;</a:t>
            </a:r>
            <a:r>
              <a:rPr lang="en-US" i="1"/>
              <a:t>name</a:t>
            </a:r>
            <a:r>
              <a:rPr lang="en-US"/>
              <a:t>, </a:t>
            </a:r>
            <a:r>
              <a:rPr lang="en-US" i="1"/>
              <a:t>head </a:t>
            </a:r>
            <a:r>
              <a:rPr lang="en-US">
                <a:latin typeface="Tahoma" charset="0"/>
                <a:ea typeface="Tahoma" charset="0"/>
                <a:cs typeface="Tahoma" charset="0"/>
              </a:rPr>
              <a:t>–</a:t>
            </a:r>
            <a:r>
              <a:rPr lang="en-US">
                <a:latin typeface="Tahoma" charset="0"/>
              </a:rPr>
              <a:t>&gt;</a:t>
            </a:r>
            <a:r>
              <a:rPr lang="en-US" i="1"/>
              <a:t>address</a:t>
            </a:r>
            <a:br>
              <a:rPr lang="en-US" i="1"/>
            </a:br>
            <a:r>
              <a:rPr lang="en-US" b="1"/>
              <a:t>	from </a:t>
            </a:r>
            <a:r>
              <a:rPr lang="en-US" i="1"/>
              <a:t>departments</a:t>
            </a:r>
          </a:p>
          <a:p>
            <a:pPr>
              <a:lnSpc>
                <a:spcPct val="90000"/>
              </a:lnSpc>
            </a:pPr>
            <a:r>
              <a:rPr lang="en-US"/>
              <a:t>An expression such as “head</a:t>
            </a:r>
            <a:r>
              <a:rPr lang="en-US">
                <a:latin typeface="Tahoma" charset="0"/>
                <a:ea typeface="Tahoma" charset="0"/>
                <a:cs typeface="Tahoma" charset="0"/>
              </a:rPr>
              <a:t>–</a:t>
            </a:r>
            <a:r>
              <a:rPr lang="en-US">
                <a:latin typeface="Tahoma" charset="0"/>
              </a:rPr>
              <a:t>&gt;</a:t>
            </a:r>
            <a:r>
              <a:rPr lang="en-US"/>
              <a:t>name” is called a </a:t>
            </a:r>
            <a:r>
              <a:rPr lang="en-US" b="1">
                <a:solidFill>
                  <a:srgbClr val="003399"/>
                </a:solidFill>
              </a:rPr>
              <a:t>path expression</a:t>
            </a:r>
          </a:p>
          <a:p>
            <a:pPr>
              <a:lnSpc>
                <a:spcPct val="90000"/>
              </a:lnSpc>
            </a:pPr>
            <a:r>
              <a:rPr lang="en-US"/>
              <a:t>Path expressions help avoid explicit joins</a:t>
            </a:r>
          </a:p>
          <a:p>
            <a:pPr lvl="1">
              <a:lnSpc>
                <a:spcPct val="90000"/>
              </a:lnSpc>
            </a:pPr>
            <a:r>
              <a:rPr lang="en-US"/>
              <a:t>If department head were not a reference, a join of </a:t>
            </a:r>
            <a:r>
              <a:rPr lang="en-US" i="1"/>
              <a:t>departments</a:t>
            </a:r>
            <a:r>
              <a:rPr lang="en-US"/>
              <a:t> with </a:t>
            </a:r>
            <a:r>
              <a:rPr lang="en-US" i="1"/>
              <a:t>people</a:t>
            </a:r>
            <a:r>
              <a:rPr lang="en-US"/>
              <a:t> would be required to get at the address</a:t>
            </a:r>
          </a:p>
          <a:p>
            <a:pPr lvl="1">
              <a:lnSpc>
                <a:spcPct val="90000"/>
              </a:lnSpc>
            </a:pPr>
            <a:r>
              <a:rPr lang="en-US"/>
              <a:t>Makes expressing the query much easier for the user</a:t>
            </a:r>
          </a:p>
        </p:txBody>
      </p:sp>
    </p:spTree>
    <p:extLst>
      <p:ext uri="{BB962C8B-B14F-4D97-AF65-F5344CB8AC3E}">
        <p14:creationId xmlns:p14="http://schemas.microsoft.com/office/powerpoint/2010/main" val="254767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11810"/>
            <a:ext cx="8599714" cy="5516562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5.7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Data Warehouses</a:t>
            </a:r>
          </a:p>
          <a:p>
            <a:pPr lvl="1"/>
            <a:r>
              <a:rPr lang="en-US" sz="2400" dirty="0">
                <a:latin typeface="Calibri" charset="0"/>
              </a:rPr>
              <a:t>Star and Snowflake Schemas</a:t>
            </a:r>
          </a:p>
          <a:p>
            <a:pPr lvl="1"/>
            <a:r>
              <a:rPr lang="en-US" sz="2400" dirty="0">
                <a:latin typeface="Calibri" charset="0"/>
              </a:rPr>
              <a:t>Data Cubes</a:t>
            </a:r>
            <a:endParaRPr lang="en-US" sz="2200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OLAP and Data Cubes</a:t>
            </a:r>
          </a:p>
        </p:txBody>
      </p:sp>
    </p:spTree>
    <p:extLst>
      <p:ext uri="{BB962C8B-B14F-4D97-AF65-F5344CB8AC3E}">
        <p14:creationId xmlns:p14="http://schemas.microsoft.com/office/powerpoint/2010/main" val="2019802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 Alternative: OODBMS</a:t>
            </a:r>
          </a:p>
        </p:txBody>
      </p:sp>
      <p:sp>
        <p:nvSpPr>
          <p:cNvPr id="723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Persistent OO programming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Imagine declaring a Java object to be </a:t>
            </a:r>
            <a:r>
              <a:rPr lang="ja-JP" altLang="en-US" sz="1800">
                <a:latin typeface="Helvetica" charset="0"/>
                <a:ea typeface="ＭＳ Ｐゴシック" charset="0"/>
              </a:rPr>
              <a:t>“</a:t>
            </a:r>
            <a:r>
              <a:rPr lang="en-US" sz="1800">
                <a:latin typeface="Helvetica" charset="0"/>
                <a:ea typeface="ＭＳ Ｐゴシック" charset="0"/>
              </a:rPr>
              <a:t>persistent</a:t>
            </a:r>
            <a:r>
              <a:rPr lang="ja-JP" altLang="en-US" sz="1800">
                <a:latin typeface="Helvetica" charset="0"/>
                <a:ea typeface="ＭＳ Ｐゴシック" charset="0"/>
              </a:rPr>
              <a:t>”</a:t>
            </a:r>
            <a:endParaRPr lang="en-US" sz="1800"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Everything reachable from that object will also be persistent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You then write plain old Java code, and all changes to the persistent objects are stored in a database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When you run the program again, those persistent objects have the same values they used to have!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Solves the 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impedance mismatch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between programming languages and query languages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E.g. converting between Java and SQL types, handling rowsets, etc.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But this programming style doesn</a:t>
            </a:r>
            <a:r>
              <a:rPr lang="ja-JP" altLang="en-US" sz="1800">
                <a:latin typeface="Helvetica" charset="0"/>
                <a:ea typeface="ＭＳ Ｐゴシック" charset="0"/>
              </a:rPr>
              <a:t>’</a:t>
            </a:r>
            <a:r>
              <a:rPr lang="en-US" sz="1800">
                <a:latin typeface="Helvetica" charset="0"/>
                <a:ea typeface="ＭＳ Ｐゴシック" charset="0"/>
              </a:rPr>
              <a:t>t support declarative queries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For this reason (??), OODBMSs haven</a:t>
            </a:r>
            <a:r>
              <a:rPr lang="ja-JP" altLang="en-US" sz="1800">
                <a:latin typeface="Helvetica" charset="0"/>
                <a:ea typeface="ＭＳ Ｐゴシック" charset="0"/>
              </a:rPr>
              <a:t>’</a:t>
            </a:r>
            <a:r>
              <a:rPr lang="en-US" sz="1800">
                <a:latin typeface="Helvetica" charset="0"/>
                <a:ea typeface="ＭＳ Ｐゴシック" charset="0"/>
              </a:rPr>
              <a:t>t proven popular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OQL: A declarative language for OODBMSs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</a:rPr>
              <a:t>Was only implemented by one vendor in France (Altair)</a:t>
            </a:r>
          </a:p>
        </p:txBody>
      </p:sp>
    </p:spTree>
    <p:extLst>
      <p:ext uri="{BB962C8B-B14F-4D97-AF65-F5344CB8AC3E}">
        <p14:creationId xmlns:p14="http://schemas.microsoft.com/office/powerpoint/2010/main" val="3098549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OODBMS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Currently a Niche Market</a:t>
            </a:r>
          </a:p>
          <a:p>
            <a:pPr lvl="1"/>
            <a:r>
              <a:rPr lang="en-US" sz="1800">
                <a:latin typeface="Helvetica" charset="0"/>
                <a:ea typeface="ＭＳ Ｐゴシック" charset="0"/>
              </a:rPr>
              <a:t>Engineering, spatial databases, physics etc…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Main issues:</a:t>
            </a:r>
          </a:p>
          <a:p>
            <a:pPr lvl="1"/>
            <a:r>
              <a:rPr lang="en-US" sz="1800">
                <a:latin typeface="Helvetica" charset="0"/>
                <a:ea typeface="ＭＳ Ｐゴシック" charset="0"/>
              </a:rPr>
              <a:t>Navigational access</a:t>
            </a:r>
          </a:p>
          <a:p>
            <a:pPr lvl="2"/>
            <a:r>
              <a:rPr lang="en-US" sz="1800">
                <a:latin typeface="Helvetica" charset="0"/>
                <a:ea typeface="ＭＳ Ｐゴシック" charset="0"/>
              </a:rPr>
              <a:t>Programs specify go to this object, follow this pointer</a:t>
            </a:r>
          </a:p>
          <a:p>
            <a:pPr lvl="1"/>
            <a:r>
              <a:rPr lang="en-US" sz="1800">
                <a:latin typeface="Helvetica" charset="0"/>
                <a:ea typeface="ＭＳ Ｐゴシック" charset="0"/>
              </a:rPr>
              <a:t>Not declarative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Though advantageous when you know exactly what you want, not a good idea in general </a:t>
            </a:r>
          </a:p>
          <a:p>
            <a:pPr lvl="1"/>
            <a:r>
              <a:rPr lang="en-US" sz="1800">
                <a:latin typeface="Helvetica" charset="0"/>
                <a:ea typeface="ＭＳ Ｐゴシック" charset="0"/>
              </a:rPr>
              <a:t>Kinda similar argument as </a:t>
            </a:r>
            <a:r>
              <a:rPr lang="en-US" sz="1800" i="1">
                <a:latin typeface="Helvetica" charset="0"/>
                <a:ea typeface="ＭＳ Ｐゴシック" charset="0"/>
              </a:rPr>
              <a:t>network databases vs relational databases</a:t>
            </a:r>
            <a:endParaRPr lang="en-US" sz="180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15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O-O and O-R Databases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0033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Relational systems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simple data types, powerful query languages, high protection.</a:t>
            </a:r>
          </a:p>
          <a:p>
            <a:pPr>
              <a:lnSpc>
                <a:spcPct val="90000"/>
              </a:lnSpc>
            </a:pPr>
            <a:r>
              <a:rPr lang="en-US" b="1"/>
              <a:t>Persistent-programming-language-based OODBs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complex data types, integration with programming language, high performance.</a:t>
            </a:r>
          </a:p>
          <a:p>
            <a:pPr>
              <a:lnSpc>
                <a:spcPct val="90000"/>
              </a:lnSpc>
            </a:pPr>
            <a:r>
              <a:rPr lang="en-US" b="1"/>
              <a:t>Object-relational systems</a:t>
            </a:r>
          </a:p>
          <a:p>
            <a:pPr lvl="1">
              <a:lnSpc>
                <a:spcPct val="90000"/>
              </a:lnSpc>
            </a:pPr>
            <a:r>
              <a:rPr lang="en-US"/>
              <a:t>complex data types, powerful query languages, high protection.</a:t>
            </a:r>
          </a:p>
          <a:p>
            <a:pPr>
              <a:lnSpc>
                <a:spcPct val="90000"/>
              </a:lnSpc>
            </a:pPr>
            <a:r>
              <a:rPr lang="en-US" b="1"/>
              <a:t>Object-relational mapping systems</a:t>
            </a:r>
          </a:p>
          <a:p>
            <a:pPr lvl="1">
              <a:lnSpc>
                <a:spcPct val="90000"/>
              </a:lnSpc>
            </a:pPr>
            <a:r>
              <a:rPr lang="en-US"/>
              <a:t>complex data types integrated with programming language, but built as a layer on top of a relational database system</a:t>
            </a:r>
          </a:p>
          <a:p>
            <a:pPr>
              <a:lnSpc>
                <a:spcPct val="90000"/>
              </a:lnSpc>
            </a:pPr>
            <a:r>
              <a:rPr lang="en-US"/>
              <a:t>Note: Many real systems blur these boundaries</a:t>
            </a:r>
          </a:p>
          <a:p>
            <a:pPr lvl="1">
              <a:lnSpc>
                <a:spcPct val="90000"/>
              </a:lnSpc>
            </a:pPr>
            <a:r>
              <a:rPr lang="en-US"/>
              <a:t>E.g. persistent programming language built as a wrapper on a relational database offers first two benefits, but may have poor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0546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Data Warehouses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repository of integrated information for querying and analysis purposes</a:t>
            </a:r>
          </a:p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(usually) stand-alone system that integrates data from everywhere</a:t>
            </a:r>
          </a:p>
          <a:p>
            <a:pPr lvl="1" eaLnBrk="1" hangingPunct="1"/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Read-only, typically not kept up-to-date with the </a:t>
            </a:r>
            <a:r>
              <a:rPr lang="en-US" sz="1800" i="1" dirty="0">
                <a:latin typeface="Helvetica" charset="0"/>
                <a:ea typeface="ＭＳ Ｐゴシック" charset="0"/>
                <a:cs typeface="ＭＳ Ｐゴシック" charset="0"/>
              </a:rPr>
              <a:t>real </a:t>
            </a:r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data</a:t>
            </a:r>
          </a:p>
          <a:p>
            <a:pPr lvl="1" eaLnBrk="1" hangingPunct="1"/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Geared toward business analytics, data mining etc…</a:t>
            </a:r>
          </a:p>
          <a:p>
            <a:pPr lvl="1" eaLnBrk="1" hangingPunct="1"/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HUGE market today</a:t>
            </a:r>
          </a:p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Heavily optimized</a:t>
            </a:r>
          </a:p>
          <a:p>
            <a:pPr lvl="1" eaLnBrk="1" hangingPunct="1"/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Specialized query processing and indexing techniques are used</a:t>
            </a:r>
          </a:p>
          <a:p>
            <a:pPr lvl="1" eaLnBrk="1" hangingPunct="1"/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High emphasis on pre-computed data structures like summary tables, </a:t>
            </a:r>
            <a:r>
              <a:rPr lang="en-US" sz="1800" b="1" dirty="0">
                <a:latin typeface="Helvetica" charset="0"/>
                <a:ea typeface="ＭＳ Ｐゴシック" charset="0"/>
                <a:cs typeface="ＭＳ Ｐゴシック" charset="0"/>
              </a:rPr>
              <a:t>data cubes</a:t>
            </a:r>
          </a:p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Analysis cycle:</a:t>
            </a:r>
          </a:p>
          <a:p>
            <a:pPr lvl="1" eaLnBrk="1" hangingPunct="1"/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Extract data from databases with queries, visualize/analyze with desktop tools</a:t>
            </a:r>
          </a:p>
          <a:p>
            <a:pPr lvl="1" eaLnBrk="1" hangingPunct="1"/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E.g., </a:t>
            </a:r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  <a:hlinkClick r:id="rId3"/>
              </a:rPr>
              <a:t>Tableau</a:t>
            </a:r>
            <a:endParaRPr lang="en-US" sz="18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Data Warehouses</a:t>
            </a:r>
          </a:p>
        </p:txBody>
      </p:sp>
      <p:pic>
        <p:nvPicPr>
          <p:cNvPr id="5" name="Picture 4" descr="dw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2" y="1149954"/>
            <a:ext cx="8709806" cy="49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1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w-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32" y="3485089"/>
            <a:ext cx="5532338" cy="3372911"/>
          </a:xfrm>
          <a:prstGeom prst="rect">
            <a:avLst/>
          </a:prstGeom>
        </p:spPr>
      </p:pic>
      <p:pic>
        <p:nvPicPr>
          <p:cNvPr id="3" name="Picture 2" descr="dw-3.jp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106"/>
            <a:ext cx="4349335" cy="3419427"/>
          </a:xfrm>
          <a:prstGeom prst="rect">
            <a:avLst/>
          </a:prstGeom>
        </p:spPr>
      </p:pic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4963" y="0"/>
            <a:ext cx="8077200" cy="609600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Data Warehouses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0335" y="719233"/>
            <a:ext cx="386355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Query processing algorithms heavily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     optimized for these types of schemas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Many queries of the type: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     Selections on dimension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           (e.g., state = ‘MD’)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     Join fact table with dimension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     Aggregate on a “measure” attribute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           (e.g., Quantity,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TotalPrice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For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     select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c_city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o_year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, SUM(quantity)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     from Fact, Customer, Product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     where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p_category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 = ‘Tablet’;</a:t>
            </a:r>
          </a:p>
        </p:txBody>
      </p:sp>
    </p:spTree>
    <p:extLst>
      <p:ext uri="{BB962C8B-B14F-4D97-AF65-F5344CB8AC3E}">
        <p14:creationId xmlns:p14="http://schemas.microsoft.com/office/powerpoint/2010/main" val="170964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OLAP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On-line Analytical Processing</a:t>
            </a:r>
          </a:p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?</a:t>
            </a:r>
          </a:p>
          <a:p>
            <a:pPr lvl="1" eaLnBrk="1" hangingPunct="1"/>
            <a:r>
              <a:rPr lang="en-US" sz="1800">
                <a:latin typeface="Helvetica" charset="0"/>
                <a:ea typeface="ＭＳ Ｐゴシック" charset="0"/>
              </a:rPr>
              <a:t>Exploratory analysis</a:t>
            </a:r>
          </a:p>
          <a:p>
            <a:pPr lvl="2" eaLnBrk="1" hangingPunct="1"/>
            <a:r>
              <a:rPr lang="en-US" sz="1800">
                <a:latin typeface="Helvetica" charset="0"/>
                <a:ea typeface="ＭＳ Ｐゴシック" charset="0"/>
              </a:rPr>
              <a:t>Interactive</a:t>
            </a:r>
          </a:p>
          <a:p>
            <a:pPr lvl="2" eaLnBrk="1" hangingPunct="1"/>
            <a:r>
              <a:rPr lang="en-US" sz="1800">
                <a:latin typeface="Helvetica" charset="0"/>
                <a:ea typeface="ＭＳ Ｐゴシック" charset="0"/>
              </a:rPr>
              <a:t>Different queries than typical SPJ SQL queries</a:t>
            </a:r>
          </a:p>
          <a:p>
            <a:pPr lvl="1" eaLnBrk="1" hangingPunct="1"/>
            <a:r>
              <a:rPr lang="en-US" sz="1800">
                <a:latin typeface="Helvetica" charset="0"/>
                <a:ea typeface="ＭＳ Ｐゴシック" charset="0"/>
              </a:rPr>
              <a:t>Data CUBE</a:t>
            </a:r>
          </a:p>
          <a:p>
            <a:pPr lvl="2" eaLnBrk="1" hangingPunct="1"/>
            <a:r>
              <a:rPr lang="en-US" sz="1800">
                <a:latin typeface="Helvetica" charset="0"/>
                <a:ea typeface="ＭＳ Ｐゴシック" charset="0"/>
              </a:rPr>
              <a:t>A summary structure used for this purpose</a:t>
            </a:r>
          </a:p>
          <a:p>
            <a:pPr lvl="3" eaLnBrk="1" hangingPunct="1"/>
            <a:r>
              <a:rPr lang="en-US" sz="1800">
                <a:latin typeface="Helvetica" charset="0"/>
                <a:ea typeface="ＭＳ Ｐゴシック" charset="0"/>
              </a:rPr>
              <a:t>E.g. </a:t>
            </a:r>
            <a:r>
              <a:rPr lang="en-US" sz="1800" i="1">
                <a:latin typeface="Helvetica" charset="0"/>
                <a:ea typeface="ＭＳ Ｐゴシック" charset="0"/>
              </a:rPr>
              <a:t>give me total sales by zipcode; now show me total sales by customer employment category</a:t>
            </a:r>
            <a:endParaRPr lang="en-US" sz="1800">
              <a:latin typeface="Helvetica" charset="0"/>
              <a:ea typeface="ＭＳ Ｐゴシック" charset="0"/>
            </a:endParaRPr>
          </a:p>
          <a:p>
            <a:pPr lvl="2" eaLnBrk="1" hangingPunct="1"/>
            <a:r>
              <a:rPr lang="en-US" sz="1800">
                <a:latin typeface="Helvetica" charset="0"/>
                <a:ea typeface="ＭＳ Ｐゴシック" charset="0"/>
              </a:rPr>
              <a:t>Much much faster than using SQL queries against the raw data</a:t>
            </a:r>
          </a:p>
          <a:p>
            <a:pPr lvl="3" eaLnBrk="1" hangingPunct="1"/>
            <a:r>
              <a:rPr lang="en-US" sz="1800">
                <a:latin typeface="Helvetica" charset="0"/>
                <a:ea typeface="ＭＳ Ｐゴシック" charset="0"/>
              </a:rPr>
              <a:t>The tables are </a:t>
            </a:r>
            <a:r>
              <a:rPr lang="en-US" sz="1800" i="1">
                <a:latin typeface="Helvetica" charset="0"/>
                <a:ea typeface="ＭＳ Ｐゴシック" charset="0"/>
              </a:rPr>
              <a:t>huge</a:t>
            </a:r>
            <a:endParaRPr lang="en-US" sz="1800">
              <a:latin typeface="Helvetica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Applications:</a:t>
            </a:r>
          </a:p>
          <a:p>
            <a:pPr lvl="1" eaLnBrk="1" hangingPunct="1"/>
            <a:r>
              <a:rPr lang="en-US" sz="1800">
                <a:latin typeface="Helvetica" charset="0"/>
                <a:ea typeface="ＭＳ Ｐゴシック" charset="0"/>
              </a:rPr>
              <a:t>Sales reporting, Marketing, Forecasting etc etc </a:t>
            </a:r>
          </a:p>
        </p:txBody>
      </p:sp>
    </p:spTree>
    <p:extLst>
      <p:ext uri="{BB962C8B-B14F-4D97-AF65-F5344CB8AC3E}">
        <p14:creationId xmlns:p14="http://schemas.microsoft.com/office/powerpoint/2010/main" val="370757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uiExpand="1" build="p" autoUpdateAnimBg="0"/>
    </p:bldLst>
  </p:timing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56913</TotalTime>
  <Words>4077</Words>
  <Application>Microsoft Macintosh PowerPoint</Application>
  <PresentationFormat>On-screen Show (4:3)</PresentationFormat>
  <Paragraphs>523</Paragraphs>
  <Slides>52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2" baseType="lpstr">
      <vt:lpstr>Arial</vt:lpstr>
      <vt:lpstr>Calibri</vt:lpstr>
      <vt:lpstr>Georgia</vt:lpstr>
      <vt:lpstr>Helvetica</vt:lpstr>
      <vt:lpstr>Lucida Sans Unicode</vt:lpstr>
      <vt:lpstr>Monotype Sorts</vt:lpstr>
      <vt:lpstr>Tahoma</vt:lpstr>
      <vt:lpstr>Times New Roman</vt:lpstr>
      <vt:lpstr>Verdana</vt:lpstr>
      <vt:lpstr>Webdings</vt:lpstr>
      <vt:lpstr>Wingdings</vt:lpstr>
      <vt:lpstr>Wingdings 2</vt:lpstr>
      <vt:lpstr>Wingdings 3</vt:lpstr>
      <vt:lpstr>db-book</vt:lpstr>
      <vt:lpstr>1_db-5-grey</vt:lpstr>
      <vt:lpstr>5_db-5-grey</vt:lpstr>
      <vt:lpstr>1_db-book</vt:lpstr>
      <vt:lpstr>2_db-5-grey</vt:lpstr>
      <vt:lpstr>Concourse</vt:lpstr>
      <vt:lpstr>Clip</vt:lpstr>
      <vt:lpstr>Today</vt:lpstr>
      <vt:lpstr>CMSC424: Database Design  Module: Miscellaneous Topics</vt:lpstr>
      <vt:lpstr>Miscellaneous Topics</vt:lpstr>
      <vt:lpstr>CMSC424: Database Design  Module: Miscellaneous Topics</vt:lpstr>
      <vt:lpstr>OLAP and Data Cubes</vt:lpstr>
      <vt:lpstr>Data Warehouses</vt:lpstr>
      <vt:lpstr>Data Warehouses</vt:lpstr>
      <vt:lpstr>Data Warehouses</vt:lpstr>
      <vt:lpstr>OLAP</vt:lpstr>
      <vt:lpstr>Data Analysis and OLAP</vt:lpstr>
      <vt:lpstr>Example sales relation </vt:lpstr>
      <vt:lpstr>Cross Tabulation of sales by item_name and color</vt:lpstr>
      <vt:lpstr>Data Cube</vt:lpstr>
      <vt:lpstr>Hierarchies on Dimensions</vt:lpstr>
      <vt:lpstr>Cross Tabulation With Hierarchy</vt:lpstr>
      <vt:lpstr>Relational Representation of Cross-tabs</vt:lpstr>
      <vt:lpstr>Extended Aggregation to Support OLAP</vt:lpstr>
      <vt:lpstr>Extended Aggregation (Cont.)</vt:lpstr>
      <vt:lpstr>Extended Aggregation (Cont.)</vt:lpstr>
      <vt:lpstr>Online Analytical Processing Operations</vt:lpstr>
      <vt:lpstr>OLAP Implementation</vt:lpstr>
      <vt:lpstr>Data Mining</vt:lpstr>
      <vt:lpstr>Summary</vt:lpstr>
      <vt:lpstr>CMSC424: Database Design  Module: Miscellaneous Topics</vt:lpstr>
      <vt:lpstr>Information Retrieval</vt:lpstr>
      <vt:lpstr>Information Retrieval Systems</vt:lpstr>
      <vt:lpstr>Information Retrieval Systems (Cont.)</vt:lpstr>
      <vt:lpstr>Keyword Search</vt:lpstr>
      <vt:lpstr>Relevance Ranking Using Terms</vt:lpstr>
      <vt:lpstr>Relevance Ranking Using Terms (Cont.)</vt:lpstr>
      <vt:lpstr>PageRank: Ranking based on hyperlinks</vt:lpstr>
      <vt:lpstr>Indexing of Documents</vt:lpstr>
      <vt:lpstr>Measuring Retrieval Effectiveness</vt:lpstr>
      <vt:lpstr>Measuring Retrieval Effectiveness</vt:lpstr>
      <vt:lpstr>Web Search Engines</vt:lpstr>
      <vt:lpstr>Summary and More</vt:lpstr>
      <vt:lpstr>CMSC424: Database Design  Module: Miscellaneous Topics</vt:lpstr>
      <vt:lpstr>Object-oriented and Object-relational</vt:lpstr>
      <vt:lpstr>Motivation</vt:lpstr>
      <vt:lpstr>History</vt:lpstr>
      <vt:lpstr>Object-Relational Data Models</vt:lpstr>
      <vt:lpstr>Structured Types and Inheritance in SQL</vt:lpstr>
      <vt:lpstr>Structured Types (cont.)</vt:lpstr>
      <vt:lpstr>Methods</vt:lpstr>
      <vt:lpstr>Type Inheritance</vt:lpstr>
      <vt:lpstr>Array and Multiset Types in SQL</vt:lpstr>
      <vt:lpstr>Creation of Collection Values</vt:lpstr>
      <vt:lpstr>Querying Collection-Valued Attributes</vt:lpstr>
      <vt:lpstr>Path Expressions</vt:lpstr>
      <vt:lpstr>An Alternative: OODBMS</vt:lpstr>
      <vt:lpstr>OODBMS</vt:lpstr>
      <vt:lpstr>Comparison of O-O and O-R Databases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Amol Deshpande</cp:lastModifiedBy>
  <cp:revision>488</cp:revision>
  <cp:lastPrinted>1999-06-28T19:27:31Z</cp:lastPrinted>
  <dcterms:created xsi:type="dcterms:W3CDTF">2012-05-08T13:56:29Z</dcterms:created>
  <dcterms:modified xsi:type="dcterms:W3CDTF">2021-12-14T03:12:42Z</dcterms:modified>
</cp:coreProperties>
</file>