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73" r:id="rId2"/>
  </p:sldMasterIdLst>
  <p:notesMasterIdLst>
    <p:notesMasterId r:id="rId128"/>
  </p:notesMasterIdLst>
  <p:handoutMasterIdLst>
    <p:handoutMasterId r:id="rId129"/>
  </p:handoutMasterIdLst>
  <p:sldIdLst>
    <p:sldId id="596" r:id="rId3"/>
    <p:sldId id="792" r:id="rId4"/>
    <p:sldId id="863" r:id="rId5"/>
    <p:sldId id="888" r:id="rId6"/>
    <p:sldId id="889" r:id="rId7"/>
    <p:sldId id="837" r:id="rId8"/>
    <p:sldId id="890" r:id="rId9"/>
    <p:sldId id="829" r:id="rId10"/>
    <p:sldId id="838" r:id="rId11"/>
    <p:sldId id="835" r:id="rId12"/>
    <p:sldId id="712" r:id="rId13"/>
    <p:sldId id="713" r:id="rId14"/>
    <p:sldId id="770" r:id="rId15"/>
    <p:sldId id="775" r:id="rId16"/>
    <p:sldId id="776" r:id="rId17"/>
    <p:sldId id="772" r:id="rId18"/>
    <p:sldId id="773" r:id="rId19"/>
    <p:sldId id="709" r:id="rId20"/>
    <p:sldId id="774" r:id="rId21"/>
    <p:sldId id="718" r:id="rId22"/>
    <p:sldId id="719" r:id="rId23"/>
    <p:sldId id="720" r:id="rId24"/>
    <p:sldId id="781" r:id="rId25"/>
    <p:sldId id="783" r:id="rId26"/>
    <p:sldId id="723" r:id="rId27"/>
    <p:sldId id="884" r:id="rId28"/>
    <p:sldId id="844" r:id="rId29"/>
    <p:sldId id="725" r:id="rId30"/>
    <p:sldId id="727" r:id="rId31"/>
    <p:sldId id="880" r:id="rId32"/>
    <p:sldId id="777" r:id="rId33"/>
    <p:sldId id="778" r:id="rId34"/>
    <p:sldId id="779" r:id="rId35"/>
    <p:sldId id="885" r:id="rId36"/>
    <p:sldId id="882" r:id="rId37"/>
    <p:sldId id="744" r:id="rId38"/>
    <p:sldId id="745" r:id="rId39"/>
    <p:sldId id="746" r:id="rId40"/>
    <p:sldId id="823" r:id="rId41"/>
    <p:sldId id="824" r:id="rId42"/>
    <p:sldId id="825" r:id="rId43"/>
    <p:sldId id="826" r:id="rId44"/>
    <p:sldId id="886" r:id="rId45"/>
    <p:sldId id="845" r:id="rId46"/>
    <p:sldId id="876" r:id="rId47"/>
    <p:sldId id="877" r:id="rId48"/>
    <p:sldId id="820" r:id="rId49"/>
    <p:sldId id="782" r:id="rId50"/>
    <p:sldId id="740" r:id="rId51"/>
    <p:sldId id="874" r:id="rId52"/>
    <p:sldId id="875" r:id="rId53"/>
    <p:sldId id="738" r:id="rId54"/>
    <p:sldId id="739" r:id="rId55"/>
    <p:sldId id="887" r:id="rId56"/>
    <p:sldId id="892" r:id="rId57"/>
    <p:sldId id="891" r:id="rId58"/>
    <p:sldId id="442" r:id="rId59"/>
    <p:sldId id="847" r:id="rId60"/>
    <p:sldId id="848" r:id="rId61"/>
    <p:sldId id="849" r:id="rId62"/>
    <p:sldId id="850" r:id="rId63"/>
    <p:sldId id="851" r:id="rId64"/>
    <p:sldId id="852" r:id="rId65"/>
    <p:sldId id="381" r:id="rId66"/>
    <p:sldId id="382" r:id="rId67"/>
    <p:sldId id="846" r:id="rId68"/>
    <p:sldId id="831" r:id="rId69"/>
    <p:sldId id="860" r:id="rId70"/>
    <p:sldId id="853" r:id="rId71"/>
    <p:sldId id="438" r:id="rId72"/>
    <p:sldId id="439" r:id="rId73"/>
    <p:sldId id="440" r:id="rId74"/>
    <p:sldId id="383" r:id="rId75"/>
    <p:sldId id="384" r:id="rId76"/>
    <p:sldId id="443" r:id="rId77"/>
    <p:sldId id="444" r:id="rId78"/>
    <p:sldId id="385" r:id="rId79"/>
    <p:sldId id="386" r:id="rId80"/>
    <p:sldId id="833" r:id="rId81"/>
    <p:sldId id="855" r:id="rId82"/>
    <p:sldId id="394" r:id="rId83"/>
    <p:sldId id="396" r:id="rId84"/>
    <p:sldId id="397" r:id="rId85"/>
    <p:sldId id="398" r:id="rId86"/>
    <p:sldId id="399" r:id="rId87"/>
    <p:sldId id="400" r:id="rId88"/>
    <p:sldId id="401" r:id="rId89"/>
    <p:sldId id="402" r:id="rId90"/>
    <p:sldId id="403" r:id="rId91"/>
    <p:sldId id="834" r:id="rId92"/>
    <p:sldId id="856" r:id="rId93"/>
    <p:sldId id="405" r:id="rId94"/>
    <p:sldId id="861" r:id="rId95"/>
    <p:sldId id="862" r:id="rId96"/>
    <p:sldId id="406" r:id="rId97"/>
    <p:sldId id="407" r:id="rId98"/>
    <p:sldId id="832" r:id="rId99"/>
    <p:sldId id="854" r:id="rId100"/>
    <p:sldId id="431" r:id="rId101"/>
    <p:sldId id="388" r:id="rId102"/>
    <p:sldId id="433" r:id="rId103"/>
    <p:sldId id="389" r:id="rId104"/>
    <p:sldId id="411" r:id="rId105"/>
    <p:sldId id="412" r:id="rId106"/>
    <p:sldId id="413" r:id="rId107"/>
    <p:sldId id="414" r:id="rId108"/>
    <p:sldId id="415" r:id="rId109"/>
    <p:sldId id="836" r:id="rId110"/>
    <p:sldId id="857" r:id="rId111"/>
    <p:sldId id="417" r:id="rId112"/>
    <p:sldId id="418" r:id="rId113"/>
    <p:sldId id="420" r:id="rId114"/>
    <p:sldId id="421" r:id="rId115"/>
    <p:sldId id="434" r:id="rId116"/>
    <p:sldId id="423" r:id="rId117"/>
    <p:sldId id="425" r:id="rId118"/>
    <p:sldId id="426" r:id="rId119"/>
    <p:sldId id="428" r:id="rId120"/>
    <p:sldId id="429" r:id="rId121"/>
    <p:sldId id="858" r:id="rId122"/>
    <p:sldId id="859" r:id="rId123"/>
    <p:sldId id="430" r:id="rId124"/>
    <p:sldId id="437" r:id="rId125"/>
    <p:sldId id="435" r:id="rId126"/>
    <p:sldId id="436" r:id="rId127"/>
  </p:sldIdLst>
  <p:sldSz cx="9144000" cy="6858000" type="screen4x3"/>
  <p:notesSz cx="6858000" cy="9144000"/>
  <p:defaultTextStyle>
    <a:defPPr>
      <a:defRPr lang="en-US"/>
    </a:defPPr>
    <a:lvl1pPr algn="r" rtl="0" eaLnBrk="0" fontAlgn="base" hangingPunct="0">
      <a:spcBef>
        <a:spcPct val="0"/>
      </a:spcBef>
      <a:spcAft>
        <a:spcPct val="0"/>
      </a:spcAft>
      <a:defRPr kern="1200" baseline="30000">
        <a:solidFill>
          <a:schemeClr val="tx1"/>
        </a:solidFill>
        <a:latin typeface="Arial" charset="0"/>
        <a:ea typeface="+mn-ea"/>
        <a:cs typeface="+mn-cs"/>
      </a:defRPr>
    </a:lvl1pPr>
    <a:lvl2pPr marL="457200" algn="r" rtl="0" eaLnBrk="0" fontAlgn="base" hangingPunct="0">
      <a:spcBef>
        <a:spcPct val="0"/>
      </a:spcBef>
      <a:spcAft>
        <a:spcPct val="0"/>
      </a:spcAft>
      <a:defRPr kern="1200" baseline="30000">
        <a:solidFill>
          <a:schemeClr val="tx1"/>
        </a:solidFill>
        <a:latin typeface="Arial" charset="0"/>
        <a:ea typeface="+mn-ea"/>
        <a:cs typeface="+mn-cs"/>
      </a:defRPr>
    </a:lvl2pPr>
    <a:lvl3pPr marL="914400" algn="r" rtl="0" eaLnBrk="0" fontAlgn="base" hangingPunct="0">
      <a:spcBef>
        <a:spcPct val="0"/>
      </a:spcBef>
      <a:spcAft>
        <a:spcPct val="0"/>
      </a:spcAft>
      <a:defRPr kern="1200" baseline="30000">
        <a:solidFill>
          <a:schemeClr val="tx1"/>
        </a:solidFill>
        <a:latin typeface="Arial" charset="0"/>
        <a:ea typeface="+mn-ea"/>
        <a:cs typeface="+mn-cs"/>
      </a:defRPr>
    </a:lvl3pPr>
    <a:lvl4pPr marL="1371600" algn="r" rtl="0" eaLnBrk="0" fontAlgn="base" hangingPunct="0">
      <a:spcBef>
        <a:spcPct val="0"/>
      </a:spcBef>
      <a:spcAft>
        <a:spcPct val="0"/>
      </a:spcAft>
      <a:defRPr kern="1200" baseline="30000">
        <a:solidFill>
          <a:schemeClr val="tx1"/>
        </a:solidFill>
        <a:latin typeface="Arial" charset="0"/>
        <a:ea typeface="+mn-ea"/>
        <a:cs typeface="+mn-cs"/>
      </a:defRPr>
    </a:lvl4pPr>
    <a:lvl5pPr marL="1828800" algn="r" rtl="0" eaLnBrk="0" fontAlgn="base" hangingPunct="0">
      <a:spcBef>
        <a:spcPct val="0"/>
      </a:spcBef>
      <a:spcAft>
        <a:spcPct val="0"/>
      </a:spcAft>
      <a:defRPr kern="1200" baseline="300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457200" rtl="0" eaLnBrk="1" latinLnBrk="0" hangingPunct="1">
      <a:defRPr kern="1200" baseline="300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457200" rtl="0" eaLnBrk="1" latinLnBrk="0" hangingPunct="1">
      <a:defRPr kern="1200" baseline="300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457200" rtl="0" eaLnBrk="1" latinLnBrk="0" hangingPunct="1">
      <a:defRPr kern="1200" baseline="300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457200" rtl="0" eaLnBrk="1" latinLnBrk="0" hangingPunct="1">
      <a:defRPr kern="1200" baseline="300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C0C0C0"/>
    <a:srgbClr val="FFFF00"/>
    <a:srgbClr val="33CCFF"/>
    <a:srgbClr val="FF7C80"/>
    <a:srgbClr val="FF0000"/>
    <a:srgbClr val="0000FF"/>
    <a:srgbClr val="969696"/>
    <a:srgbClr val="AE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72"/>
    <p:restoredTop sz="94718"/>
  </p:normalViewPr>
  <p:slideViewPr>
    <p:cSldViewPr>
      <p:cViewPr varScale="1">
        <p:scale>
          <a:sx n="117" d="100"/>
          <a:sy n="117" d="100"/>
        </p:scale>
        <p:origin x="936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50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5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63" Type="http://schemas.openxmlformats.org/officeDocument/2006/relationships/slide" Target="slides/slide61.xml"/><Relationship Id="rId84" Type="http://schemas.openxmlformats.org/officeDocument/2006/relationships/slide" Target="slides/slide82.xml"/><Relationship Id="rId16" Type="http://schemas.openxmlformats.org/officeDocument/2006/relationships/slide" Target="slides/slide14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123" Type="http://schemas.openxmlformats.org/officeDocument/2006/relationships/slide" Target="slides/slide121.xml"/><Relationship Id="rId128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113" Type="http://schemas.openxmlformats.org/officeDocument/2006/relationships/slide" Target="slides/slide111.xml"/><Relationship Id="rId118" Type="http://schemas.openxmlformats.org/officeDocument/2006/relationships/slide" Target="slides/slide116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slide" Target="slides/slide101.xml"/><Relationship Id="rId108" Type="http://schemas.openxmlformats.org/officeDocument/2006/relationships/slide" Target="slides/slide106.xml"/><Relationship Id="rId124" Type="http://schemas.openxmlformats.org/officeDocument/2006/relationships/slide" Target="slides/slide122.xml"/><Relationship Id="rId129" Type="http://schemas.openxmlformats.org/officeDocument/2006/relationships/handoutMaster" Target="handoutMasters/handoutMaster1.xml"/><Relationship Id="rId54" Type="http://schemas.openxmlformats.org/officeDocument/2006/relationships/slide" Target="slides/slide52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49" Type="http://schemas.openxmlformats.org/officeDocument/2006/relationships/slide" Target="slides/slide47.xml"/><Relationship Id="rId114" Type="http://schemas.openxmlformats.org/officeDocument/2006/relationships/slide" Target="slides/slide112.xml"/><Relationship Id="rId119" Type="http://schemas.openxmlformats.org/officeDocument/2006/relationships/slide" Target="slides/slide117.xml"/><Relationship Id="rId44" Type="http://schemas.openxmlformats.org/officeDocument/2006/relationships/slide" Target="slides/slide42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130" Type="http://schemas.openxmlformats.org/officeDocument/2006/relationships/presProps" Target="presProps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slide" Target="slides/slide10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120" Type="http://schemas.openxmlformats.org/officeDocument/2006/relationships/slide" Target="slides/slide118.xml"/><Relationship Id="rId125" Type="http://schemas.openxmlformats.org/officeDocument/2006/relationships/slide" Target="slides/slide123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slide" Target="slides/slide108.xml"/><Relationship Id="rId115" Type="http://schemas.openxmlformats.org/officeDocument/2006/relationships/slide" Target="slides/slide113.xml"/><Relationship Id="rId131" Type="http://schemas.openxmlformats.org/officeDocument/2006/relationships/viewProps" Target="viewProps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126" Type="http://schemas.openxmlformats.org/officeDocument/2006/relationships/slide" Target="slides/slide124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121" Type="http://schemas.openxmlformats.org/officeDocument/2006/relationships/slide" Target="slides/slide119.xml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Relationship Id="rId116" Type="http://schemas.openxmlformats.org/officeDocument/2006/relationships/slide" Target="slides/slide11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62" Type="http://schemas.openxmlformats.org/officeDocument/2006/relationships/slide" Target="slides/slide60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111" Type="http://schemas.openxmlformats.org/officeDocument/2006/relationships/slide" Target="slides/slide109.xml"/><Relationship Id="rId132" Type="http://schemas.openxmlformats.org/officeDocument/2006/relationships/theme" Target="theme/theme1.xml"/><Relationship Id="rId15" Type="http://schemas.openxmlformats.org/officeDocument/2006/relationships/slide" Target="slides/slide13.xml"/><Relationship Id="rId36" Type="http://schemas.openxmlformats.org/officeDocument/2006/relationships/slide" Target="slides/slide34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Relationship Id="rId127" Type="http://schemas.openxmlformats.org/officeDocument/2006/relationships/slide" Target="slides/slide12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52" Type="http://schemas.openxmlformats.org/officeDocument/2006/relationships/slide" Target="slides/slide50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122" Type="http://schemas.openxmlformats.org/officeDocument/2006/relationships/slide" Target="slides/slide120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26" Type="http://schemas.openxmlformats.org/officeDocument/2006/relationships/slide" Target="slides/slide24.xml"/><Relationship Id="rId47" Type="http://schemas.openxmlformats.org/officeDocument/2006/relationships/slide" Target="slides/slide45.xml"/><Relationship Id="rId68" Type="http://schemas.openxmlformats.org/officeDocument/2006/relationships/slide" Target="slides/slide66.xml"/><Relationship Id="rId89" Type="http://schemas.openxmlformats.org/officeDocument/2006/relationships/slide" Target="slides/slide87.xml"/><Relationship Id="rId112" Type="http://schemas.openxmlformats.org/officeDocument/2006/relationships/slide" Target="slides/slide110.xml"/><Relationship Id="rId13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FC731551-4E5B-BE4A-BFCF-2EE0F250064C}" type="datetime1">
              <a:rPr lang="en-US"/>
              <a:pPr>
                <a:defRPr/>
              </a:pPr>
              <a:t>10/5/21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00201779-AEED-6D47-8AD4-9119BFA97D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4928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baseline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aseline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17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 baseline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aseline="0"/>
            </a:lvl1pPr>
          </a:lstStyle>
          <a:p>
            <a:pPr>
              <a:defRPr/>
            </a:pPr>
            <a:fld id="{828DBFF2-5093-6D4E-BBAA-76CE98EF5D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0641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1A04BD-99DE-7C45-9A80-2576E755D883}" type="slidenum">
              <a:rPr lang="en-US"/>
              <a:pPr/>
              <a:t>1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4279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2EF6499-6B30-7849-92EE-7E408F6AFB75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8875" y="696913"/>
            <a:ext cx="4541838" cy="3406775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4875" y="4343400"/>
            <a:ext cx="5045075" cy="4106863"/>
          </a:xfrm>
          <a:noFill/>
          <a:ln/>
        </p:spPr>
        <p:txBody>
          <a:bodyPr/>
          <a:lstStyle/>
          <a:p>
            <a:pPr eaLnBrk="1" hangingPunct="1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7023045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7414419-1FBC-3D46-B7EA-1FB492032353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5965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4CB1CDF-8773-8D41-84DB-85E7626A1C21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4318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3621DC5-A699-2547-88CB-D567437C09E0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7379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02CF658-7925-3149-ACFF-F52D9D5CB7B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9666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F6F90E-BDC8-7F44-8DE1-B9F85774DEC3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/>
              <a:t>Should do some examples here. </a:t>
            </a:r>
          </a:p>
        </p:txBody>
      </p:sp>
    </p:spTree>
    <p:extLst>
      <p:ext uri="{BB962C8B-B14F-4D97-AF65-F5344CB8AC3E}">
        <p14:creationId xmlns:p14="http://schemas.microsoft.com/office/powerpoint/2010/main" val="23162970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AAB72C5-6DAA-9D40-96B3-EA707F1760C7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5416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27FFDB2-FDA6-104A-BACE-2E81F55430A6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2663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B91647E-2E3F-DF49-BC6C-F451218F50F8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3531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E9486AA-2BFE-484C-804B-DA55EDFD951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5110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DE641D3-0C4F-E84F-916F-E1746BA01A81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37961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E9486AA-2BFE-484C-804B-DA55EDFD951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2374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E9486AA-2BFE-484C-804B-DA55EDFD951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3843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DDAC43B-9E33-E94B-91C6-431F57098ABF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22831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1A04BD-99DE-7C45-9A80-2576E755D883}" type="slidenum">
              <a:rPr lang="en-US"/>
              <a:pPr/>
              <a:t>26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86300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DE6B102-8BCB-1D44-A262-53248FF35917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91192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E1E7A30-E410-0147-BCA8-1936D1C56E3F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95716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E1E7A30-E410-0147-BCA8-1936D1C56E3F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46156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DE6B102-8BCB-1D44-A262-53248FF35917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29717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F267AA8-B778-6D42-8CC6-3C224E0306D6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97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7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76771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F139B47-B7A0-D547-9DD4-B04DC341EC20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99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9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7991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DE641D3-0C4F-E84F-916F-E1746BA01A81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85218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1A04BD-99DE-7C45-9A80-2576E755D883}" type="slidenum">
              <a:rPr lang="en-US"/>
              <a:pPr/>
              <a:t>34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67616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EA00768-D795-1C43-9F27-2E2730FB0D1F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52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152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26123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E5D3BF8-7495-C548-95B7-1E94DAE34585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54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154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73493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54C99F0-1F11-284A-9929-F507B8696E3F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56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156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84803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54C99F0-1F11-284A-9929-F507B8696E3F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56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156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42142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54C99F0-1F11-284A-9929-F507B8696E3F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56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156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7826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54C99F0-1F11-284A-9929-F507B8696E3F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56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156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35732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54C99F0-1F11-284A-9929-F507B8696E3F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56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156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8952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1A04BD-99DE-7C45-9A80-2576E755D883}" type="slidenum">
              <a:rPr lang="en-US"/>
              <a:pPr/>
              <a:t>43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43010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8DBFF2-5093-6D4E-BBAA-76CE98EF5DC8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723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DE641D3-0C4F-E84F-916F-E1746BA01A81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34398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2967B76-DDB5-4C4B-9B2F-1892AFC90CF5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27841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2967B76-DDB5-4C4B-9B2F-1892AFC90CF5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45734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2967B76-DDB5-4C4B-9B2F-1892AFC90CF5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85886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2967B76-DDB5-4C4B-9B2F-1892AFC90CF5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8347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2967B76-DDB5-4C4B-9B2F-1892AFC90CF5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6227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2967B76-DDB5-4C4B-9B2F-1892AFC90CF5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8286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2967B76-DDB5-4C4B-9B2F-1892AFC90CF5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58459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F14BB45-0C8B-6C4D-898B-400372174398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86493" tIns="43247" rIns="86493" bIns="43247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4678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D0C7884-446D-1F4B-BE46-A0B491927C06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04953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1A04BD-99DE-7C45-9A80-2576E755D883}" type="slidenum">
              <a:rPr lang="en-US"/>
              <a:pPr/>
              <a:t>54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9647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DE641D3-0C4F-E84F-916F-E1746BA01A81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36175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1A04BD-99DE-7C45-9A80-2576E755D883}" type="slidenum">
              <a:rPr lang="en-US"/>
              <a:pPr/>
              <a:t>56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29690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1A04BD-99DE-7C45-9A80-2576E755D883}" type="slidenum">
              <a:rPr lang="en-US"/>
              <a:pPr/>
              <a:t>67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3353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D1A04BD-99DE-7C45-9A80-2576E755D883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9227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5FEA993-571B-F74A-823B-D9E5BA27069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6971353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5FEA993-571B-F74A-823B-D9E5BA27069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6622247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5FEA993-571B-F74A-823B-D9E5BA27069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11583361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5FEA993-571B-F74A-823B-D9E5BA27069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00371792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5FEA993-571B-F74A-823B-D9E5BA27069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43548577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5FEA993-571B-F74A-823B-D9E5BA27069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52052756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5FEA993-571B-F74A-823B-D9E5BA27069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28502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1A04BD-99DE-7C45-9A80-2576E755D883}" type="slidenum">
              <a:rPr lang="en-US"/>
              <a:pPr/>
              <a:t>8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83164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5FEA993-571B-F74A-823B-D9E5BA27069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8728432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5FEA993-571B-F74A-823B-D9E5BA27069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2426492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D1A04BD-99DE-7C45-9A80-2576E755D883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393003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5FEA993-571B-F74A-823B-D9E5BA27069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26318457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5FEA993-571B-F74A-823B-D9E5BA27069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4553514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5FEA993-571B-F74A-823B-D9E5BA27069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5864401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5FEA993-571B-F74A-823B-D9E5BA27069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5458491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5FEA993-571B-F74A-823B-D9E5BA27069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9833425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1A04BD-99DE-7C45-9A80-2576E755D883}" type="slidenum">
              <a:rPr lang="en-US"/>
              <a:pPr/>
              <a:t>97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537790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5FEA993-571B-F74A-823B-D9E5BA27069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048499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DE641D3-0C4F-E84F-916F-E1746BA01A81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814817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5FEA993-571B-F74A-823B-D9E5BA27069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8635647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5FEA993-571B-F74A-823B-D9E5BA27069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7867384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5FEA993-571B-F74A-823B-D9E5BA27069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9114045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5FEA993-571B-F74A-823B-D9E5BA27069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5275807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1A04BD-99DE-7C45-9A80-2576E755D883}" type="slidenum">
              <a:rPr lang="en-US"/>
              <a:pPr/>
              <a:t>108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290371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5FEA993-571B-F74A-823B-D9E5BA27069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8349494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5FEA993-571B-F74A-823B-D9E5BA27069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56698904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1A04BD-99DE-7C45-9A80-2576E755D883}" type="slidenum">
              <a:rPr lang="en-US"/>
              <a:pPr/>
              <a:t>120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9860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460B6E4-6D19-0540-8D5E-D443208DF27D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5535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2EF6499-6B30-7849-92EE-7E408F6AFB75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8875" y="696913"/>
            <a:ext cx="4541838" cy="3406775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4875" y="4343400"/>
            <a:ext cx="5045075" cy="4106863"/>
          </a:xfrm>
          <a:noFill/>
          <a:ln/>
        </p:spPr>
        <p:txBody>
          <a:bodyPr/>
          <a:lstStyle/>
          <a:p>
            <a:pPr eaLnBrk="1" hangingPunct="1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6245944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A6B9715B-3A11-2C48-B19C-30C7BEB717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7E0CB2-6DB5-FF4A-AD3C-2CED91CF47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36C481-3D7C-D14C-8D96-70DEA20421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4B822D28-DF46-8C43-A798-ACECE70688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0216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C2DC51-CD5A-9546-8B91-3FEC0E5A14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9176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90500"/>
            <a:ext cx="9144000" cy="7239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1219200"/>
            <a:ext cx="41529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219200"/>
            <a:ext cx="41529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477035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90500"/>
            <a:ext cx="9144000" cy="7239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1219200"/>
            <a:ext cx="8458200" cy="2476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000" y="3848100"/>
            <a:ext cx="8458200" cy="2476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595052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90500"/>
            <a:ext cx="9144000" cy="7239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81000" y="1219200"/>
            <a:ext cx="8458200" cy="51054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800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BF394F-57AC-C945-98D2-A636F93979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/>
        </p:nvSpPr>
        <p:spPr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hangingPunct="1">
              <a:defRPr/>
            </a:pPr>
            <a:endParaRPr lang="en-US"/>
          </a:p>
        </p:txBody>
      </p:sp>
      <p:sp>
        <p:nvSpPr>
          <p:cNvPr id="5" name="Chevron 4"/>
          <p:cNvSpPr/>
          <p:nvPr/>
        </p:nvSpPr>
        <p:spPr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hangingPunct="1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7728A6-4FEE-9A43-B57A-F2241816A4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ABC88D-6A69-E848-9501-D0E315AF96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8DEF31-968E-1C44-BE37-10FB9B3436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0B2C38-2D33-3948-8ED5-14168988AD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CAB2DD-7416-7E45-AAD9-6B88B3CF25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A7A51D-3ED7-5347-9D4B-9406F17E59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reeform 5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Right Triangle 6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evron 8"/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hangingPunct="1">
              <a:defRPr/>
            </a:pPr>
            <a:endParaRPr lang="en-US"/>
          </a:p>
        </p:txBody>
      </p:sp>
      <p:sp>
        <p:nvSpPr>
          <p:cNvPr id="10" name="Chevron 9"/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hangingPunct="1"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3945AA8A-0341-1D41-A870-A17D065D4B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5"/>
          <p:cNvGrpSpPr>
            <a:grpSpLocks/>
          </p:cNvGrpSpPr>
          <p:nvPr userDrawn="1"/>
        </p:nvGrpSpPr>
        <p:grpSpPr bwMode="auto">
          <a:xfrm>
            <a:off x="-53975" y="5562600"/>
            <a:ext cx="5387975" cy="1309688"/>
            <a:chOff x="-53561" y="5001993"/>
            <a:chExt cx="4572000" cy="1870128"/>
          </a:xfrm>
        </p:grpSpPr>
        <p:grpSp>
          <p:nvGrpSpPr>
            <p:cNvPr id="1032" name="Group 10"/>
            <p:cNvGrpSpPr>
              <a:grpSpLocks/>
            </p:cNvGrpSpPr>
            <p:nvPr userDrawn="1"/>
          </p:nvGrpSpPr>
          <p:grpSpPr bwMode="auto">
            <a:xfrm>
              <a:off x="-53561" y="5001993"/>
              <a:ext cx="4572000" cy="1870128"/>
              <a:chOff x="-53561" y="5001993"/>
              <a:chExt cx="4572000" cy="1870128"/>
            </a:xfrm>
          </p:grpSpPr>
          <p:sp>
            <p:nvSpPr>
              <p:cNvPr id="13" name="Freeform 12"/>
              <p:cNvSpPr>
                <a:spLocks/>
              </p:cNvSpPr>
              <p:nvPr/>
            </p:nvSpPr>
            <p:spPr bwMode="auto">
              <a:xfrm>
                <a:off x="716971" y="5001993"/>
                <a:ext cx="3801468" cy="1443966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5760" y="0"/>
                  </a:cxn>
                  <a:cxn ang="0">
                    <a:pos x="5760" y="528"/>
                  </a:cxn>
                  <a:cxn ang="0">
                    <a:pos x="48" y="0"/>
                  </a:cxn>
                </a:cxnLst>
                <a:rect l="0" t="0" r="0" b="0"/>
                <a:pathLst>
                  <a:path w="5760" h="528">
                    <a:moveTo>
                      <a:pt x="-329" y="347"/>
                    </a:moveTo>
                    <a:lnTo>
                      <a:pt x="7156" y="682"/>
                    </a:lnTo>
                    <a:lnTo>
                      <a:pt x="5229" y="682"/>
                    </a:lnTo>
                    <a:lnTo>
                      <a:pt x="-328" y="345"/>
                    </a:lnTo>
                  </a:path>
                </a:pathLst>
              </a:custGeom>
              <a:solidFill>
                <a:schemeClr val="accent1">
                  <a:tint val="65000"/>
                  <a:satMod val="115000"/>
                  <a:alpha val="4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2" name="Freeform 11"/>
              <p:cNvSpPr>
                <a:spLocks/>
              </p:cNvSpPr>
              <p:nvPr/>
            </p:nvSpPr>
            <p:spPr bwMode="auto">
              <a:xfrm>
                <a:off x="-53561" y="5784047"/>
                <a:ext cx="3801468" cy="838724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5760" y="0"/>
                  </a:cxn>
                  <a:cxn ang="0">
                    <a:pos x="5760" y="528"/>
                  </a:cxn>
                  <a:cxn ang="0">
                    <a:pos x="48" y="0"/>
                  </a:cxn>
                </a:cxnLst>
                <a:rect l="0" t="0" r="0" b="0"/>
                <a:pathLst>
                  <a:path w="5760" h="528">
                    <a:moveTo>
                      <a:pt x="817" y="97"/>
                    </a:moveTo>
                    <a:lnTo>
                      <a:pt x="6408" y="682"/>
                    </a:lnTo>
                    <a:lnTo>
                      <a:pt x="5232" y="685"/>
                    </a:lnTo>
                    <a:lnTo>
                      <a:pt x="829" y="101"/>
                    </a:lnTo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4" name="Right Triangle 13"/>
              <p:cNvSpPr>
                <a:spLocks/>
              </p:cNvSpPr>
              <p:nvPr/>
            </p:nvSpPr>
            <p:spPr bwMode="auto">
              <a:xfrm>
                <a:off x="-6042" y="5791253"/>
                <a:ext cx="3402314" cy="1080868"/>
              </a:xfrm>
              <a:prstGeom prst="rtTriangle">
                <a:avLst/>
              </a:prstGeom>
              <a:blipFill>
                <a:blip r:embed="rId13">
                  <a:alphaModFix amt="50000"/>
                </a:blip>
                <a:tile tx="0" ty="0" sx="50000" sy="50000" flip="none" algn="t"/>
              </a:blipFill>
              <a:ln w="12700" cap="rnd" cmpd="thickThin" algn="ctr">
                <a:noFill/>
                <a:prstDash val="solid"/>
              </a:ln>
              <a:effectLst>
                <a:fillOverlay blend="mult">
                  <a:gradFill flip="none" rotWithShape="1">
                    <a:gsLst>
                      <a:gs pos="0">
                        <a:schemeClr val="accent1">
                          <a:shade val="20000"/>
                          <a:satMod val="176000"/>
                          <a:alpha val="100000"/>
                        </a:schemeClr>
                      </a:gs>
                      <a:gs pos="18000">
                        <a:schemeClr val="accent1">
                          <a:shade val="48000"/>
                          <a:satMod val="153000"/>
                          <a:alpha val="100000"/>
                        </a:schemeClr>
                      </a:gs>
                      <a:gs pos="43000">
                        <a:schemeClr val="accent1">
                          <a:tint val="86000"/>
                          <a:satMod val="149000"/>
                          <a:alpha val="100000"/>
                        </a:schemeClr>
                      </a:gs>
                      <a:gs pos="45000">
                        <a:schemeClr val="accent1">
                          <a:tint val="85000"/>
                          <a:satMod val="150000"/>
                          <a:alpha val="100000"/>
                        </a:schemeClr>
                      </a:gs>
                      <a:gs pos="50000">
                        <a:schemeClr val="accent1">
                          <a:tint val="86000"/>
                          <a:satMod val="149000"/>
                          <a:alpha val="100000"/>
                        </a:schemeClr>
                      </a:gs>
                      <a:gs pos="79000">
                        <a:schemeClr val="accent1">
                          <a:shade val="53000"/>
                          <a:satMod val="150000"/>
                          <a:alpha val="100000"/>
                        </a:schemeClr>
                      </a:gs>
                      <a:gs pos="100000">
                        <a:schemeClr val="accent1">
                          <a:shade val="25000"/>
                          <a:satMod val="170000"/>
                          <a:alpha val="100000"/>
                        </a:schemeClr>
                      </a:gs>
                    </a:gsLst>
                    <a:lin ang="450000" scaled="1"/>
                    <a:tileRect/>
                  </a:gradFill>
                </a:fillOverlay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</p:grpSp>
        <p:cxnSp>
          <p:nvCxnSpPr>
            <p:cNvPr id="15" name="Straight Connector 14"/>
            <p:cNvCxnSpPr/>
            <p:nvPr/>
          </p:nvCxnSpPr>
          <p:spPr>
            <a:xfrm>
              <a:off x="-9237" y="5787738"/>
              <a:ext cx="3405509" cy="108438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228600" y="152400"/>
            <a:ext cx="8458200" cy="731838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28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228600" y="1066800"/>
            <a:ext cx="84582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D7C11F1D-6124-AB42-9578-AABF7CF844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Calibri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Calibri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Calibri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Calibri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65125" indent="-255588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charset="2"/>
        <a:buChar char=""/>
        <a:defRPr sz="2700" kern="1200">
          <a:solidFill>
            <a:schemeClr val="tx1"/>
          </a:solidFill>
          <a:latin typeface="Calibri"/>
          <a:ea typeface="ＭＳ Ｐゴシック" charset="-128"/>
          <a:cs typeface="ＭＳ Ｐゴシック" charset="-128"/>
        </a:defRPr>
      </a:lvl1pPr>
      <a:lvl2pPr marL="620713" indent="-228600" algn="l" rtl="0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Verdana" charset="0"/>
        <a:buChar char="◦"/>
        <a:defRPr sz="2300" kern="1200">
          <a:solidFill>
            <a:schemeClr val="tx1"/>
          </a:solidFill>
          <a:latin typeface="Calibri"/>
          <a:ea typeface="ＭＳ Ｐゴシック" charset="-128"/>
          <a:cs typeface="+mn-cs"/>
        </a:defRPr>
      </a:lvl2pPr>
      <a:lvl3pPr marL="858838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charset="2"/>
        <a:buChar char=""/>
        <a:defRPr sz="2100" kern="1200">
          <a:solidFill>
            <a:schemeClr val="tx1"/>
          </a:solidFill>
          <a:latin typeface="Calibri"/>
          <a:ea typeface="ＭＳ Ｐゴシック" charset="-128"/>
          <a:cs typeface="+mn-cs"/>
        </a:defRPr>
      </a:lvl3pPr>
      <a:lvl4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charset="2"/>
        <a:buChar char=""/>
        <a:defRPr sz="1900" kern="1200">
          <a:solidFill>
            <a:schemeClr val="tx1"/>
          </a:solidFill>
          <a:latin typeface="Calibri"/>
          <a:ea typeface="ＭＳ Ｐゴシック" charset="-128"/>
          <a:cs typeface="+mn-cs"/>
        </a:defRPr>
      </a:lvl4pPr>
      <a:lvl5pPr marL="13716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charset="2"/>
        <a:buChar char=""/>
        <a:defRPr sz="2000" kern="1200">
          <a:solidFill>
            <a:schemeClr val="tx1"/>
          </a:solidFill>
          <a:latin typeface="Calibri"/>
          <a:ea typeface="ＭＳ Ｐゴシック" charset="-128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5"/>
          <p:cNvGrpSpPr>
            <a:grpSpLocks/>
          </p:cNvGrpSpPr>
          <p:nvPr userDrawn="1"/>
        </p:nvGrpSpPr>
        <p:grpSpPr bwMode="auto">
          <a:xfrm>
            <a:off x="-53975" y="5562600"/>
            <a:ext cx="5387975" cy="1309688"/>
            <a:chOff x="-53561" y="5001993"/>
            <a:chExt cx="4572000" cy="1870128"/>
          </a:xfrm>
        </p:grpSpPr>
        <p:grpSp>
          <p:nvGrpSpPr>
            <p:cNvPr id="3" name="Group 10"/>
            <p:cNvGrpSpPr>
              <a:grpSpLocks/>
            </p:cNvGrpSpPr>
            <p:nvPr userDrawn="1"/>
          </p:nvGrpSpPr>
          <p:grpSpPr bwMode="auto">
            <a:xfrm>
              <a:off x="-53561" y="5001993"/>
              <a:ext cx="4572000" cy="1870128"/>
              <a:chOff x="-53561" y="5001993"/>
              <a:chExt cx="4572000" cy="1870128"/>
            </a:xfrm>
          </p:grpSpPr>
          <p:sp>
            <p:nvSpPr>
              <p:cNvPr id="13" name="Freeform 12"/>
              <p:cNvSpPr>
                <a:spLocks/>
              </p:cNvSpPr>
              <p:nvPr/>
            </p:nvSpPr>
            <p:spPr bwMode="auto">
              <a:xfrm>
                <a:off x="716971" y="5001993"/>
                <a:ext cx="3801468" cy="1443966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5760" y="0"/>
                  </a:cxn>
                  <a:cxn ang="0">
                    <a:pos x="5760" y="528"/>
                  </a:cxn>
                  <a:cxn ang="0">
                    <a:pos x="48" y="0"/>
                  </a:cxn>
                </a:cxnLst>
                <a:rect l="0" t="0" r="0" b="0"/>
                <a:pathLst>
                  <a:path w="5760" h="528">
                    <a:moveTo>
                      <a:pt x="-329" y="347"/>
                    </a:moveTo>
                    <a:lnTo>
                      <a:pt x="7156" y="682"/>
                    </a:lnTo>
                    <a:lnTo>
                      <a:pt x="5229" y="682"/>
                    </a:lnTo>
                    <a:lnTo>
                      <a:pt x="-328" y="345"/>
                    </a:lnTo>
                  </a:path>
                </a:pathLst>
              </a:custGeom>
              <a:solidFill>
                <a:schemeClr val="accent1">
                  <a:tint val="65000"/>
                  <a:satMod val="115000"/>
                  <a:alpha val="4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2" name="Freeform 11"/>
              <p:cNvSpPr>
                <a:spLocks/>
              </p:cNvSpPr>
              <p:nvPr/>
            </p:nvSpPr>
            <p:spPr bwMode="auto">
              <a:xfrm>
                <a:off x="-53561" y="5784047"/>
                <a:ext cx="3801468" cy="838724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5760" y="0"/>
                  </a:cxn>
                  <a:cxn ang="0">
                    <a:pos x="5760" y="528"/>
                  </a:cxn>
                  <a:cxn ang="0">
                    <a:pos x="48" y="0"/>
                  </a:cxn>
                </a:cxnLst>
                <a:rect l="0" t="0" r="0" b="0"/>
                <a:pathLst>
                  <a:path w="5760" h="528">
                    <a:moveTo>
                      <a:pt x="817" y="97"/>
                    </a:moveTo>
                    <a:lnTo>
                      <a:pt x="6408" y="682"/>
                    </a:lnTo>
                    <a:lnTo>
                      <a:pt x="5232" y="685"/>
                    </a:lnTo>
                    <a:lnTo>
                      <a:pt x="829" y="101"/>
                    </a:lnTo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4" name="Right Triangle 13"/>
              <p:cNvSpPr>
                <a:spLocks/>
              </p:cNvSpPr>
              <p:nvPr/>
            </p:nvSpPr>
            <p:spPr bwMode="auto">
              <a:xfrm>
                <a:off x="-6042" y="5791253"/>
                <a:ext cx="3402314" cy="1080868"/>
              </a:xfrm>
              <a:prstGeom prst="rtTriangle">
                <a:avLst/>
              </a:prstGeom>
              <a:blipFill>
                <a:blip r:embed="rId7">
                  <a:alphaModFix amt="50000"/>
                </a:blip>
                <a:tile tx="0" ty="0" sx="50000" sy="50000" flip="none" algn="t"/>
              </a:blipFill>
              <a:ln w="12700" cap="rnd" cmpd="thickThin" algn="ctr">
                <a:noFill/>
                <a:prstDash val="solid"/>
              </a:ln>
              <a:effectLst>
                <a:fillOverlay blend="mult">
                  <a:gradFill flip="none" rotWithShape="1">
                    <a:gsLst>
                      <a:gs pos="0">
                        <a:schemeClr val="accent1">
                          <a:shade val="20000"/>
                          <a:satMod val="176000"/>
                          <a:alpha val="100000"/>
                        </a:schemeClr>
                      </a:gs>
                      <a:gs pos="18000">
                        <a:schemeClr val="accent1">
                          <a:shade val="48000"/>
                          <a:satMod val="153000"/>
                          <a:alpha val="100000"/>
                        </a:schemeClr>
                      </a:gs>
                      <a:gs pos="43000">
                        <a:schemeClr val="accent1">
                          <a:tint val="86000"/>
                          <a:satMod val="149000"/>
                          <a:alpha val="100000"/>
                        </a:schemeClr>
                      </a:gs>
                      <a:gs pos="45000">
                        <a:schemeClr val="accent1">
                          <a:tint val="85000"/>
                          <a:satMod val="150000"/>
                          <a:alpha val="100000"/>
                        </a:schemeClr>
                      </a:gs>
                      <a:gs pos="50000">
                        <a:schemeClr val="accent1">
                          <a:tint val="86000"/>
                          <a:satMod val="149000"/>
                          <a:alpha val="100000"/>
                        </a:schemeClr>
                      </a:gs>
                      <a:gs pos="79000">
                        <a:schemeClr val="accent1">
                          <a:shade val="53000"/>
                          <a:satMod val="150000"/>
                          <a:alpha val="100000"/>
                        </a:schemeClr>
                      </a:gs>
                      <a:gs pos="100000">
                        <a:schemeClr val="accent1">
                          <a:shade val="25000"/>
                          <a:satMod val="170000"/>
                          <a:alpha val="100000"/>
                        </a:schemeClr>
                      </a:gs>
                    </a:gsLst>
                    <a:lin ang="450000" scaled="1"/>
                    <a:tileRect/>
                  </a:gradFill>
                </a:fillOverlay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</p:grpSp>
        <p:cxnSp>
          <p:nvCxnSpPr>
            <p:cNvPr id="15" name="Straight Connector 14"/>
            <p:cNvCxnSpPr/>
            <p:nvPr/>
          </p:nvCxnSpPr>
          <p:spPr>
            <a:xfrm>
              <a:off x="-9237" y="5787738"/>
              <a:ext cx="3405509" cy="108438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228600" y="152400"/>
            <a:ext cx="8458200" cy="731838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28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228600" y="1066800"/>
            <a:ext cx="84582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CF2DA707-D6A7-B742-BFB0-23B715802B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2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7" r:id="rId3"/>
    <p:sldLayoutId id="2147483678" r:id="rId4"/>
    <p:sldLayoutId id="2147483679" r:id="rId5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Calibri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Calibri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Calibri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Calibri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65125" indent="-255588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charset="2"/>
        <a:buChar char=""/>
        <a:defRPr sz="2700" kern="1200">
          <a:solidFill>
            <a:schemeClr val="tx1"/>
          </a:solidFill>
          <a:latin typeface="Calibri"/>
          <a:ea typeface="ＭＳ Ｐゴシック" charset="-128"/>
          <a:cs typeface="ＭＳ Ｐゴシック" charset="-128"/>
        </a:defRPr>
      </a:lvl1pPr>
      <a:lvl2pPr marL="620713" indent="-228600" algn="l" rtl="0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Verdana" charset="0"/>
        <a:buChar char="◦"/>
        <a:defRPr sz="2300" kern="1200">
          <a:solidFill>
            <a:schemeClr val="tx1"/>
          </a:solidFill>
          <a:latin typeface="Calibri"/>
          <a:ea typeface="ＭＳ Ｐゴシック" charset="-128"/>
          <a:cs typeface="+mn-cs"/>
        </a:defRPr>
      </a:lvl2pPr>
      <a:lvl3pPr marL="858838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charset="2"/>
        <a:buChar char=""/>
        <a:defRPr sz="2100" kern="1200">
          <a:solidFill>
            <a:schemeClr val="tx1"/>
          </a:solidFill>
          <a:latin typeface="Calibri"/>
          <a:ea typeface="ＭＳ Ｐゴシック" charset="-128"/>
          <a:cs typeface="+mn-cs"/>
        </a:defRPr>
      </a:lvl3pPr>
      <a:lvl4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charset="2"/>
        <a:buChar char=""/>
        <a:defRPr sz="1900" kern="1200">
          <a:solidFill>
            <a:schemeClr val="tx1"/>
          </a:solidFill>
          <a:latin typeface="Calibri"/>
          <a:ea typeface="ＭＳ Ｐゴシック" charset="-128"/>
          <a:cs typeface="+mn-cs"/>
        </a:defRPr>
      </a:lvl4pPr>
      <a:lvl5pPr marL="13716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charset="2"/>
        <a:buChar char=""/>
        <a:defRPr sz="2000" kern="1200">
          <a:solidFill>
            <a:schemeClr val="tx1"/>
          </a:solidFill>
          <a:latin typeface="Calibri"/>
          <a:ea typeface="ＭＳ Ｐゴシック" charset="-128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3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3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3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3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3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3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3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e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e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emf"/><Relationship Id="rId5" Type="http://schemas.openxmlformats.org/officeDocument/2006/relationships/image" Target="../media/image28.emf"/><Relationship Id="rId4" Type="http://schemas.openxmlformats.org/officeDocument/2006/relationships/image" Target="../media/image27.e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e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emf"/><Relationship Id="rId4" Type="http://schemas.openxmlformats.org/officeDocument/2006/relationships/image" Target="../media/image36.emf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3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3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3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3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3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3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3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3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3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3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3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3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3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1603082"/>
            <a:ext cx="8305800" cy="1470025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CMSC424: Database Design</a:t>
            </a:r>
            <a:br>
              <a:rPr lang="en-US" dirty="0">
                <a:ea typeface="+mj-ea"/>
                <a:cs typeface="+mj-cs"/>
              </a:rPr>
            </a:br>
            <a:br>
              <a:rPr lang="en-US" dirty="0">
                <a:ea typeface="+mj-ea"/>
                <a:cs typeface="+mj-cs"/>
              </a:rPr>
            </a:br>
            <a:r>
              <a:rPr lang="en-US" dirty="0">
                <a:ea typeface="+mj-ea"/>
                <a:cs typeface="+mj-cs"/>
              </a:rPr>
              <a:t>Module: </a:t>
            </a:r>
            <a:r>
              <a:rPr lang="en-US" u="sng" dirty="0"/>
              <a:t>Design: E/R Models and Normalization</a:t>
            </a:r>
            <a:endParaRPr lang="en-US" u="sng" dirty="0">
              <a:ea typeface="+mj-ea"/>
              <a:cs typeface="+mj-cs"/>
            </a:endParaRPr>
          </a:p>
        </p:txBody>
      </p:sp>
      <p:sp>
        <p:nvSpPr>
          <p:cNvPr id="14339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0" y="5638800"/>
            <a:ext cx="4267200" cy="1219200"/>
          </a:xfrm>
        </p:spPr>
        <p:txBody>
          <a:bodyPr/>
          <a:lstStyle/>
          <a:p>
            <a:pPr marR="0" eaLnBrk="1" hangingPunct="1"/>
            <a:r>
              <a:rPr lang="en-US" sz="2400" dirty="0">
                <a:solidFill>
                  <a:schemeClr val="bg1"/>
                </a:solidFill>
                <a:latin typeface="Calibri" charset="0"/>
              </a:rPr>
              <a:t>Instructor: Amol Deshpande</a:t>
            </a:r>
          </a:p>
          <a:p>
            <a:pPr marR="0" eaLnBrk="1" hangingPunct="1"/>
            <a:r>
              <a:rPr lang="en-US" sz="2400" dirty="0">
                <a:solidFill>
                  <a:schemeClr val="bg1"/>
                </a:solidFill>
                <a:latin typeface="Calibri" charset="0"/>
              </a:rPr>
              <a:t>                   </a:t>
            </a:r>
            <a:r>
              <a:rPr lang="en-US" sz="2400" dirty="0" err="1">
                <a:solidFill>
                  <a:schemeClr val="bg1"/>
                </a:solidFill>
                <a:latin typeface="Calibri" charset="0"/>
              </a:rPr>
              <a:t>amol@umd.edu</a:t>
            </a:r>
            <a:endParaRPr lang="en-US" sz="2400" dirty="0">
              <a:solidFill>
                <a:schemeClr val="bg1"/>
              </a:solidFill>
              <a:latin typeface="Calibri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CE8B5310-7A08-8446-8C05-5E0096C91A19}"/>
              </a:ext>
            </a:extLst>
          </p:cNvPr>
          <p:cNvSpPr txBox="1">
            <a:spLocks/>
          </p:cNvSpPr>
          <p:nvPr/>
        </p:nvSpPr>
        <p:spPr bwMode="auto">
          <a:xfrm>
            <a:off x="1257300" y="3091434"/>
            <a:ext cx="6705600" cy="1328166"/>
          </a:xfrm>
          <a:prstGeom prst="rect">
            <a:avLst/>
          </a:prstGeom>
          <a:ln w="55000" cap="flat" cmpd="thickThin" algn="ctr">
            <a:solidFill>
              <a:schemeClr val="accent1"/>
            </a:solidFill>
            <a:prstDash val="solid"/>
            <a:miter lim="800000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>
            <a:lvl1pPr marL="0" marR="64008" indent="0" algn="r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charset="2"/>
              <a:buNone/>
              <a:defRPr sz="2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Verdana" charset="0"/>
              <a:buNone/>
              <a:defRPr sz="2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charset="2"/>
              <a:buNone/>
              <a:defRPr sz="2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None/>
              <a:defRPr sz="1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aseline="0" dirty="0">
                <a:latin typeface="Calibri" panose="020F0502020204030204" pitchFamily="34" charset="0"/>
                <a:cs typeface="Calibri" panose="020F0502020204030204" pitchFamily="34" charset="0"/>
              </a:rPr>
              <a:t>Design Process</a:t>
            </a:r>
          </a:p>
        </p:txBody>
      </p:sp>
    </p:spTree>
    <p:extLst>
      <p:ext uri="{BB962C8B-B14F-4D97-AF65-F5344CB8AC3E}">
        <p14:creationId xmlns:p14="http://schemas.microsoft.com/office/powerpoint/2010/main" val="619258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sz="2600">
                <a:latin typeface="Calibri" charset="0"/>
              </a:rPr>
              <a:t>Two key concepts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200" i="1" u="sng">
                <a:latin typeface="Calibri" charset="0"/>
              </a:rPr>
              <a:t>Entities</a:t>
            </a:r>
            <a:r>
              <a:rPr lang="en-US" sz="2200">
                <a:latin typeface="Calibri" charset="0"/>
              </a:rPr>
              <a:t>:</a:t>
            </a:r>
          </a:p>
          <a:p>
            <a:pPr lvl="2" eaLnBrk="1" hangingPunct="1">
              <a:lnSpc>
                <a:spcPct val="110000"/>
              </a:lnSpc>
            </a:pPr>
            <a:r>
              <a:rPr lang="en-US">
                <a:latin typeface="Calibri" charset="0"/>
              </a:rPr>
              <a:t>An object that </a:t>
            </a:r>
            <a:r>
              <a:rPr lang="en-US" i="1">
                <a:latin typeface="Calibri" charset="0"/>
              </a:rPr>
              <a:t>exists</a:t>
            </a:r>
            <a:r>
              <a:rPr lang="en-US">
                <a:latin typeface="Calibri" charset="0"/>
              </a:rPr>
              <a:t> and is </a:t>
            </a:r>
            <a:r>
              <a:rPr lang="en-US" i="1">
                <a:latin typeface="Calibri" charset="0"/>
              </a:rPr>
              <a:t>distinguishable</a:t>
            </a:r>
            <a:r>
              <a:rPr lang="en-US">
                <a:latin typeface="Calibri" charset="0"/>
              </a:rPr>
              <a:t> from other objects</a:t>
            </a:r>
          </a:p>
          <a:p>
            <a:pPr lvl="3" eaLnBrk="1" hangingPunct="1">
              <a:lnSpc>
                <a:spcPct val="110000"/>
              </a:lnSpc>
            </a:pPr>
            <a:r>
              <a:rPr lang="en-US" sz="1800">
                <a:latin typeface="Calibri" charset="0"/>
              </a:rPr>
              <a:t>Examples: Bob Smith, BofA, CMSC424</a:t>
            </a:r>
          </a:p>
          <a:p>
            <a:pPr lvl="2" eaLnBrk="1" hangingPunct="1">
              <a:lnSpc>
                <a:spcPct val="110000"/>
              </a:lnSpc>
            </a:pPr>
            <a:r>
              <a:rPr lang="en-US">
                <a:latin typeface="Calibri" charset="0"/>
              </a:rPr>
              <a:t>Have </a:t>
            </a:r>
            <a:r>
              <a:rPr lang="en-US" i="1" u="sng">
                <a:latin typeface="Calibri" charset="0"/>
              </a:rPr>
              <a:t>attributes</a:t>
            </a:r>
            <a:r>
              <a:rPr lang="en-US">
                <a:latin typeface="Calibri" charset="0"/>
              </a:rPr>
              <a:t> (people have names and addresses)</a:t>
            </a:r>
          </a:p>
          <a:p>
            <a:pPr lvl="2" eaLnBrk="1" hangingPunct="1">
              <a:lnSpc>
                <a:spcPct val="110000"/>
              </a:lnSpc>
            </a:pPr>
            <a:r>
              <a:rPr lang="en-US">
                <a:latin typeface="Calibri" charset="0"/>
              </a:rPr>
              <a:t>Form </a:t>
            </a:r>
            <a:r>
              <a:rPr lang="en-US" i="1" u="sng">
                <a:latin typeface="Calibri" charset="0"/>
              </a:rPr>
              <a:t>entity sets</a:t>
            </a:r>
            <a:r>
              <a:rPr lang="en-US">
                <a:latin typeface="Calibri" charset="0"/>
              </a:rPr>
              <a:t> with other entities of the same type that share the same properties</a:t>
            </a:r>
          </a:p>
          <a:p>
            <a:pPr lvl="3" eaLnBrk="1" hangingPunct="1">
              <a:lnSpc>
                <a:spcPct val="110000"/>
              </a:lnSpc>
            </a:pPr>
            <a:r>
              <a:rPr lang="en-US" sz="1800">
                <a:latin typeface="Calibri" charset="0"/>
              </a:rPr>
              <a:t>Set of all people, set of all classes</a:t>
            </a:r>
          </a:p>
          <a:p>
            <a:pPr lvl="2" eaLnBrk="1" hangingPunct="1">
              <a:lnSpc>
                <a:spcPct val="110000"/>
              </a:lnSpc>
            </a:pPr>
            <a:r>
              <a:rPr lang="en-US">
                <a:latin typeface="Calibri" charset="0"/>
              </a:rPr>
              <a:t>Entity sets may overlap</a:t>
            </a:r>
          </a:p>
          <a:p>
            <a:pPr lvl="3" eaLnBrk="1" hangingPunct="1">
              <a:lnSpc>
                <a:spcPct val="110000"/>
              </a:lnSpc>
            </a:pPr>
            <a:r>
              <a:rPr lang="en-US" sz="1800">
                <a:latin typeface="Calibri" charset="0"/>
              </a:rPr>
              <a:t>Customers and Employees</a:t>
            </a:r>
          </a:p>
        </p:txBody>
      </p:sp>
      <p:sp>
        <p:nvSpPr>
          <p:cNvPr id="517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tx1"/>
                </a:solidFill>
                <a:ea typeface="+mj-ea"/>
                <a:cs typeface="+mj-cs"/>
              </a:rPr>
              <a:t>Entity-Relationship Model</a:t>
            </a:r>
            <a:endParaRPr lang="en-US" dirty="0">
              <a:solidFill>
                <a:schemeClr val="tx1"/>
              </a:solidFill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185919794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542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686800" cy="5105400"/>
          </a:xfrm>
        </p:spPr>
        <p:txBody>
          <a:bodyPr/>
          <a:lstStyle/>
          <a:p>
            <a:pPr marL="533400" indent="-533400"/>
            <a:r>
              <a:rPr lang="en-US" dirty="0"/>
              <a:t>A relation schema </a:t>
            </a:r>
            <a:r>
              <a:rPr lang="en-US" i="1" dirty="0"/>
              <a:t>R </a:t>
            </a:r>
            <a:r>
              <a:rPr lang="en-US" dirty="0"/>
              <a:t>is “in BCNF” if:</a:t>
            </a:r>
          </a:p>
          <a:p>
            <a:pPr marL="788988" lvl="1" indent="-533400"/>
            <a:r>
              <a:rPr lang="en-US" sz="2400" dirty="0"/>
              <a:t>Every functional dependency </a:t>
            </a:r>
            <a:r>
              <a:rPr lang="en-US" sz="2400" i="1" dirty="0"/>
              <a:t>A </a:t>
            </a:r>
            <a:r>
              <a:rPr lang="en-US" sz="2400" i="1" dirty="0" err="1">
                <a:sym typeface="Wingdings"/>
              </a:rPr>
              <a:t></a:t>
            </a:r>
            <a:r>
              <a:rPr lang="en-US" sz="2400" i="1" dirty="0">
                <a:sym typeface="Wingdings"/>
              </a:rPr>
              <a:t> B </a:t>
            </a:r>
            <a:r>
              <a:rPr lang="en-US" sz="2400" dirty="0"/>
              <a:t>that holds on it is </a:t>
            </a:r>
            <a:r>
              <a:rPr lang="en-US" sz="2400" i="1" dirty="0">
                <a:solidFill>
                  <a:srgbClr val="FF0000"/>
                </a:solidFill>
              </a:rPr>
              <a:t>EITHER</a:t>
            </a:r>
            <a:r>
              <a:rPr lang="en-US" sz="2400" dirty="0">
                <a:solidFill>
                  <a:srgbClr val="FF0000"/>
                </a:solidFill>
              </a:rPr>
              <a:t>:</a:t>
            </a:r>
          </a:p>
          <a:p>
            <a:pPr marL="1027113" lvl="2" indent="-533400">
              <a:buNone/>
            </a:pPr>
            <a:r>
              <a:rPr lang="en-US" sz="2400" dirty="0">
                <a:sym typeface="Wingdings" charset="2"/>
              </a:rPr>
              <a:t>    1. Trivial </a:t>
            </a:r>
            <a:r>
              <a:rPr lang="en-US" sz="2400" i="1" dirty="0">
                <a:solidFill>
                  <a:srgbClr val="FF0000"/>
                </a:solidFill>
                <a:sym typeface="Wingdings" charset="2"/>
              </a:rPr>
              <a:t>OR</a:t>
            </a:r>
          </a:p>
          <a:p>
            <a:pPr marL="1027113" lvl="2" indent="-533400">
              <a:buNone/>
            </a:pPr>
            <a:r>
              <a:rPr lang="en-US" sz="2400" i="1" dirty="0">
                <a:solidFill>
                  <a:srgbClr val="FF0000"/>
                </a:solidFill>
                <a:sym typeface="Wingdings" charset="2"/>
              </a:rPr>
              <a:t>    </a:t>
            </a:r>
            <a:r>
              <a:rPr lang="en-US" sz="2400" dirty="0">
                <a:sym typeface="Wingdings" charset="2"/>
              </a:rPr>
              <a:t>2</a:t>
            </a:r>
            <a:r>
              <a:rPr lang="en-US" sz="2400" i="1" dirty="0">
                <a:solidFill>
                  <a:srgbClr val="FF0000"/>
                </a:solidFill>
                <a:sym typeface="Wingdings" charset="2"/>
              </a:rPr>
              <a:t>. </a:t>
            </a:r>
            <a:r>
              <a:rPr lang="en-US" sz="2400" i="1" dirty="0"/>
              <a:t>A</a:t>
            </a:r>
            <a:r>
              <a:rPr lang="en-US" sz="2400" dirty="0"/>
              <a:t> is a </a:t>
            </a:r>
            <a:r>
              <a:rPr lang="en-US" sz="2400" i="1" dirty="0" err="1"/>
              <a:t>superkey</a:t>
            </a:r>
            <a:r>
              <a:rPr lang="en-US" sz="2400" dirty="0"/>
              <a:t> of </a:t>
            </a:r>
            <a:r>
              <a:rPr lang="en-US" sz="2400" i="1" dirty="0"/>
              <a:t>R</a:t>
            </a:r>
          </a:p>
          <a:p>
            <a:pPr marL="533400" indent="-533400">
              <a:buNone/>
            </a:pPr>
            <a:endParaRPr lang="en-US" i="1" u="sng" dirty="0"/>
          </a:p>
          <a:p>
            <a:pPr marL="533400" indent="-533400"/>
            <a:r>
              <a:rPr lang="en-US" i="1" u="sng" dirty="0"/>
              <a:t>Why is BCNF good ?</a:t>
            </a:r>
          </a:p>
          <a:p>
            <a:pPr marL="788988" lvl="1" indent="-533400"/>
            <a:r>
              <a:rPr lang="en-US" dirty="0"/>
              <a:t>Guarantees that there can be no redundancy because of a functional dependency</a:t>
            </a:r>
          </a:p>
          <a:p>
            <a:pPr marL="788988" lvl="1" indent="-533400"/>
            <a:r>
              <a:rPr lang="en-US" dirty="0"/>
              <a:t>Consider a relation </a:t>
            </a:r>
            <a:r>
              <a:rPr lang="en-US" i="1" dirty="0" err="1"/>
              <a:t>r(A</a:t>
            </a:r>
            <a:r>
              <a:rPr lang="en-US" i="1" dirty="0"/>
              <a:t>, B, C, D)</a:t>
            </a:r>
            <a:r>
              <a:rPr lang="en-US" dirty="0"/>
              <a:t> with functional dependency </a:t>
            </a:r>
          </a:p>
          <a:p>
            <a:pPr marL="788988" lvl="1" indent="-533400">
              <a:buNone/>
            </a:pPr>
            <a:r>
              <a:rPr lang="en-US" i="1" dirty="0"/>
              <a:t>         A </a:t>
            </a:r>
            <a:r>
              <a:rPr lang="en-US" i="1" dirty="0" err="1">
                <a:sym typeface="Wingdings"/>
              </a:rPr>
              <a:t></a:t>
            </a:r>
            <a:r>
              <a:rPr lang="en-US" i="1" dirty="0">
                <a:sym typeface="Wingdings"/>
              </a:rPr>
              <a:t> B </a:t>
            </a:r>
            <a:r>
              <a:rPr lang="en-US" dirty="0">
                <a:sym typeface="Wingdings"/>
              </a:rPr>
              <a:t>and two </a:t>
            </a:r>
            <a:r>
              <a:rPr lang="en-US" dirty="0" err="1">
                <a:sym typeface="Wingdings"/>
              </a:rPr>
              <a:t>tuples</a:t>
            </a:r>
            <a:r>
              <a:rPr lang="en-US" dirty="0">
                <a:sym typeface="Wingdings"/>
              </a:rPr>
              <a:t>: (a1,</a:t>
            </a:r>
            <a:r>
              <a:rPr lang="en-US" dirty="0">
                <a:solidFill>
                  <a:srgbClr val="FF0000"/>
                </a:solidFill>
                <a:sym typeface="Wingdings"/>
              </a:rPr>
              <a:t> b1</a:t>
            </a:r>
            <a:r>
              <a:rPr lang="en-US" dirty="0">
                <a:sym typeface="Wingdings"/>
              </a:rPr>
              <a:t>, c1, d1), and (a1, </a:t>
            </a:r>
            <a:r>
              <a:rPr lang="en-US" dirty="0">
                <a:solidFill>
                  <a:srgbClr val="FF0000"/>
                </a:solidFill>
                <a:sym typeface="Wingdings"/>
              </a:rPr>
              <a:t>b1</a:t>
            </a:r>
            <a:r>
              <a:rPr lang="en-US" dirty="0">
                <a:sym typeface="Wingdings"/>
              </a:rPr>
              <a:t>, c2, d2)</a:t>
            </a:r>
          </a:p>
          <a:p>
            <a:pPr marL="1027113" lvl="2" indent="-533400"/>
            <a:r>
              <a:rPr lang="en-US" i="1" dirty="0">
                <a:sym typeface="Wingdings"/>
              </a:rPr>
              <a:t>b1 </a:t>
            </a:r>
            <a:r>
              <a:rPr lang="en-US" dirty="0">
                <a:sym typeface="Wingdings"/>
              </a:rPr>
              <a:t>is repeated because of the functional dependency</a:t>
            </a:r>
            <a:endParaRPr lang="en-US" i="1" dirty="0">
              <a:sym typeface="Wingdings"/>
            </a:endParaRPr>
          </a:p>
          <a:p>
            <a:pPr marL="1027113" lvl="2" indent="-533400"/>
            <a:r>
              <a:rPr lang="en-US" dirty="0">
                <a:sym typeface="Wingdings"/>
              </a:rPr>
              <a:t>BUT this relation is not in BCNF</a:t>
            </a:r>
          </a:p>
          <a:p>
            <a:pPr marL="1311275" lvl="3" indent="-533400"/>
            <a:r>
              <a:rPr lang="en-US" i="1" dirty="0">
                <a:sym typeface="Wingdings"/>
              </a:rPr>
              <a:t>A </a:t>
            </a:r>
            <a:r>
              <a:rPr lang="en-US" i="1" dirty="0" err="1">
                <a:sym typeface="Wingdings"/>
              </a:rPr>
              <a:t></a:t>
            </a:r>
            <a:r>
              <a:rPr lang="en-US" i="1" dirty="0">
                <a:sym typeface="Wingdings"/>
              </a:rPr>
              <a:t> B </a:t>
            </a:r>
            <a:r>
              <a:rPr lang="en-US" dirty="0">
                <a:sym typeface="Wingdings"/>
              </a:rPr>
              <a:t>is neither trivial nor is </a:t>
            </a:r>
            <a:r>
              <a:rPr lang="en-US" i="1" dirty="0">
                <a:sym typeface="Wingdings"/>
              </a:rPr>
              <a:t>A </a:t>
            </a:r>
            <a:r>
              <a:rPr lang="en-US" dirty="0">
                <a:sym typeface="Wingdings"/>
              </a:rPr>
              <a:t>a </a:t>
            </a:r>
            <a:r>
              <a:rPr lang="en-US" dirty="0" err="1">
                <a:sym typeface="Wingdings"/>
              </a:rPr>
              <a:t>superkey</a:t>
            </a:r>
            <a:r>
              <a:rPr lang="en-US" dirty="0">
                <a:sym typeface="Wingdings"/>
              </a:rPr>
              <a:t> for the relation</a:t>
            </a:r>
            <a:endParaRPr lang="en-US" i="1" dirty="0">
              <a:sym typeface="Wingdings"/>
            </a:endParaRPr>
          </a:p>
        </p:txBody>
      </p:sp>
      <p:sp>
        <p:nvSpPr>
          <p:cNvPr id="1255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BCNF: Boyce-</a:t>
            </a:r>
            <a:r>
              <a:rPr lang="en-US" dirty="0" err="1"/>
              <a:t>Codd</a:t>
            </a:r>
            <a:r>
              <a:rPr lang="en-US" dirty="0"/>
              <a:t> Normal Form</a:t>
            </a:r>
          </a:p>
        </p:txBody>
      </p:sp>
    </p:spTree>
    <p:extLst>
      <p:ext uri="{BB962C8B-B14F-4D97-AF65-F5344CB8AC3E}">
        <p14:creationId xmlns:p14="http://schemas.microsoft.com/office/powerpoint/2010/main" val="2862414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4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4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4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4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4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4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542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915400" cy="5105400"/>
          </a:xfrm>
        </p:spPr>
        <p:txBody>
          <a:bodyPr/>
          <a:lstStyle/>
          <a:p>
            <a:pPr marL="533400" indent="-533400"/>
            <a:r>
              <a:rPr lang="en-US" sz="2800" i="1" u="sng" dirty="0"/>
              <a:t>Why does redundancy arise ?</a:t>
            </a:r>
          </a:p>
          <a:p>
            <a:pPr marL="788988" lvl="1" indent="-533400"/>
            <a:r>
              <a:rPr lang="en-US" sz="2400" dirty="0"/>
              <a:t>Given a FD, A </a:t>
            </a:r>
            <a:r>
              <a:rPr lang="en-US" sz="2400" dirty="0" err="1">
                <a:sym typeface="Wingdings"/>
              </a:rPr>
              <a:t></a:t>
            </a:r>
            <a:r>
              <a:rPr lang="en-US" sz="2400" dirty="0"/>
              <a:t> B, if A is repeated (B – A) has to be repeated </a:t>
            </a:r>
          </a:p>
          <a:p>
            <a:pPr marL="788988" lvl="1" indent="-533400">
              <a:buAutoNum type="arabicPeriod"/>
            </a:pPr>
            <a:r>
              <a:rPr lang="en-US" sz="2400" dirty="0"/>
              <a:t>If rule 1 is satisfied, (B – A) is empty, so not a problem.</a:t>
            </a:r>
          </a:p>
          <a:p>
            <a:pPr marL="788988" lvl="1" indent="-533400">
              <a:buAutoNum type="arabicPeriod"/>
            </a:pPr>
            <a:r>
              <a:rPr lang="en-US" sz="2400" dirty="0"/>
              <a:t>If rule 2 is satisfied, then A can’t be repeated, so this doesn’t happen either</a:t>
            </a:r>
          </a:p>
          <a:p>
            <a:pPr marL="788988" lvl="1" indent="-533400">
              <a:buAutoNum type="arabicPeriod"/>
            </a:pPr>
            <a:endParaRPr lang="en-US" sz="2400" i="1" dirty="0"/>
          </a:p>
          <a:p>
            <a:pPr marL="533400" indent="-533400"/>
            <a:r>
              <a:rPr lang="en-US" sz="2800" dirty="0"/>
              <a:t>Hence no redundancy because of </a:t>
            </a:r>
            <a:r>
              <a:rPr lang="en-US" sz="2800" dirty="0" err="1"/>
              <a:t>FDs</a:t>
            </a:r>
            <a:endParaRPr lang="en-US" sz="2800" dirty="0"/>
          </a:p>
          <a:p>
            <a:pPr marL="788988" lvl="1" indent="-533400"/>
            <a:r>
              <a:rPr lang="en-US" sz="2400" dirty="0"/>
              <a:t>Redundancy may exist because of other types of dependencies</a:t>
            </a:r>
          </a:p>
          <a:p>
            <a:pPr marL="1027113" lvl="2" indent="-533400"/>
            <a:r>
              <a:rPr lang="en-US" sz="2200" dirty="0"/>
              <a:t>Higher normal forms used for that (specifically, 4NF)</a:t>
            </a:r>
          </a:p>
          <a:p>
            <a:pPr marL="788988" lvl="1" indent="-533400"/>
            <a:r>
              <a:rPr lang="en-US" sz="2400" dirty="0"/>
              <a:t>Data may naturally have duplicated/redundant data</a:t>
            </a:r>
          </a:p>
          <a:p>
            <a:pPr marL="1027113" lvl="2" indent="-533400"/>
            <a:r>
              <a:rPr lang="en-US" sz="2200" dirty="0"/>
              <a:t>We can’t control that unless a FD or some other dependency is defined</a:t>
            </a:r>
          </a:p>
        </p:txBody>
      </p:sp>
      <p:sp>
        <p:nvSpPr>
          <p:cNvPr id="1255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BCNF and Redundancy</a:t>
            </a:r>
          </a:p>
        </p:txBody>
      </p:sp>
    </p:spTree>
    <p:extLst>
      <p:ext uri="{BB962C8B-B14F-4D97-AF65-F5344CB8AC3E}">
        <p14:creationId xmlns:p14="http://schemas.microsoft.com/office/powerpoint/2010/main" val="3293244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4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4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4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4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849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915400" cy="5105400"/>
          </a:xfrm>
        </p:spPr>
        <p:txBody>
          <a:bodyPr/>
          <a:lstStyle/>
          <a:p>
            <a:r>
              <a:rPr lang="en-US" dirty="0"/>
              <a:t>What if the schema is not in BCNF ?</a:t>
            </a:r>
          </a:p>
          <a:p>
            <a:pPr lvl="1"/>
            <a:r>
              <a:rPr lang="en-US" i="1" dirty="0">
                <a:solidFill>
                  <a:srgbClr val="FF0000"/>
                </a:solidFill>
              </a:rPr>
              <a:t>Decompose (split) the schema into two pieces.</a:t>
            </a:r>
          </a:p>
          <a:p>
            <a:pPr lvl="4"/>
            <a:endParaRPr lang="en-US" i="1" dirty="0"/>
          </a:p>
          <a:p>
            <a:r>
              <a:rPr lang="en-US" dirty="0"/>
              <a:t>From the previous example: split the schema into:</a:t>
            </a:r>
          </a:p>
          <a:p>
            <a:pPr lvl="1"/>
            <a:r>
              <a:rPr lang="en-US" i="1" dirty="0"/>
              <a:t>r1(A, B),  r2(A, C, D)</a:t>
            </a:r>
          </a:p>
          <a:p>
            <a:pPr lvl="1"/>
            <a:r>
              <a:rPr lang="en-US" dirty="0"/>
              <a:t>The first schema is in BCNF, the second one may not be (and may require further decomposition)</a:t>
            </a:r>
          </a:p>
          <a:p>
            <a:pPr lvl="1"/>
            <a:r>
              <a:rPr lang="en-US" dirty="0"/>
              <a:t>No repetition now: </a:t>
            </a:r>
            <a:r>
              <a:rPr lang="en-US" i="1" dirty="0"/>
              <a:t>r1 </a:t>
            </a:r>
            <a:r>
              <a:rPr lang="en-US" dirty="0"/>
              <a:t>contains </a:t>
            </a:r>
            <a:r>
              <a:rPr lang="en-US" i="1" dirty="0"/>
              <a:t>(a1, b1)</a:t>
            </a:r>
            <a:r>
              <a:rPr lang="en-US" dirty="0"/>
              <a:t>, but </a:t>
            </a:r>
            <a:r>
              <a:rPr lang="en-US" i="1" dirty="0"/>
              <a:t>b1 </a:t>
            </a:r>
            <a:r>
              <a:rPr lang="en-US" dirty="0"/>
              <a:t>will not be repeated</a:t>
            </a:r>
          </a:p>
          <a:p>
            <a:pPr lvl="4"/>
            <a:endParaRPr lang="en-US" i="1" dirty="0"/>
          </a:p>
          <a:p>
            <a:r>
              <a:rPr lang="en-US" dirty="0"/>
              <a:t>Careful: you want the decomposition to be </a:t>
            </a:r>
            <a:r>
              <a:rPr lang="en-US" dirty="0">
                <a:solidFill>
                  <a:srgbClr val="FF0000"/>
                </a:solidFill>
              </a:rPr>
              <a:t>lossless</a:t>
            </a:r>
          </a:p>
          <a:p>
            <a:pPr lvl="1"/>
            <a:r>
              <a:rPr lang="en-US" i="1" dirty="0"/>
              <a:t>No information should be lost</a:t>
            </a:r>
          </a:p>
          <a:p>
            <a:pPr lvl="2"/>
            <a:r>
              <a:rPr lang="en-US" dirty="0"/>
              <a:t>The above decomposition is lossless</a:t>
            </a:r>
          </a:p>
        </p:txBody>
      </p:sp>
      <p:sp>
        <p:nvSpPr>
          <p:cNvPr id="1258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BCNF</a:t>
            </a:r>
          </a:p>
        </p:txBody>
      </p:sp>
    </p:spTree>
    <p:extLst>
      <p:ext uri="{BB962C8B-B14F-4D97-AF65-F5344CB8AC3E}">
        <p14:creationId xmlns:p14="http://schemas.microsoft.com/office/powerpoint/2010/main" val="764939155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7955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219200"/>
            <a:ext cx="8534400" cy="5105400"/>
          </a:xfrm>
        </p:spPr>
        <p:txBody>
          <a:bodyPr/>
          <a:lstStyle/>
          <a:p>
            <a:pPr marL="533400" indent="-533400">
              <a:lnSpc>
                <a:spcPct val="110000"/>
              </a:lnSpc>
              <a:buNone/>
            </a:pPr>
            <a:r>
              <a:rPr lang="en-US" sz="2400" dirty="0"/>
              <a:t>For all dependencies </a:t>
            </a:r>
            <a:r>
              <a:rPr lang="en-US" sz="2400" i="1" dirty="0"/>
              <a:t>A </a:t>
            </a:r>
            <a:r>
              <a:rPr lang="en-US" sz="2400" i="1" dirty="0" err="1">
                <a:sym typeface="Wingdings" charset="2"/>
              </a:rPr>
              <a:t></a:t>
            </a:r>
            <a:r>
              <a:rPr lang="en-US" sz="2400" i="1" dirty="0">
                <a:sym typeface="Wingdings" charset="2"/>
              </a:rPr>
              <a:t> B </a:t>
            </a:r>
            <a:r>
              <a:rPr lang="en-US" sz="2400" dirty="0"/>
              <a:t>in </a:t>
            </a:r>
            <a:r>
              <a:rPr lang="en-US" sz="2400" i="1" dirty="0"/>
              <a:t>F+, </a:t>
            </a:r>
            <a:r>
              <a:rPr lang="en-US" sz="2400" dirty="0"/>
              <a:t>check if </a:t>
            </a:r>
            <a:r>
              <a:rPr lang="en-US" sz="2400" i="1" dirty="0"/>
              <a:t>A </a:t>
            </a:r>
            <a:r>
              <a:rPr lang="en-US" sz="2400" dirty="0"/>
              <a:t>is a </a:t>
            </a:r>
            <a:r>
              <a:rPr lang="en-US" sz="2400" dirty="0" err="1"/>
              <a:t>superkey</a:t>
            </a:r>
            <a:endParaRPr lang="en-US" sz="2400" dirty="0"/>
          </a:p>
          <a:p>
            <a:pPr marL="914400" lvl="1" indent="-457200">
              <a:lnSpc>
                <a:spcPct val="110000"/>
              </a:lnSpc>
              <a:buNone/>
            </a:pPr>
            <a:r>
              <a:rPr lang="en-US" sz="2000" i="0" dirty="0"/>
              <a:t>By using attribute closure</a:t>
            </a:r>
          </a:p>
          <a:p>
            <a:pPr marL="914400" lvl="1" indent="-457200">
              <a:lnSpc>
                <a:spcPct val="110000"/>
              </a:lnSpc>
              <a:buNone/>
            </a:pPr>
            <a:endParaRPr lang="en-US" sz="2000" i="0" dirty="0"/>
          </a:p>
          <a:p>
            <a:pPr marL="533400" indent="-533400">
              <a:lnSpc>
                <a:spcPct val="110000"/>
              </a:lnSpc>
              <a:buNone/>
            </a:pPr>
            <a:r>
              <a:rPr lang="en-US" sz="2400" dirty="0"/>
              <a:t>If not, then </a:t>
            </a:r>
          </a:p>
          <a:p>
            <a:pPr marL="914400" lvl="1" indent="-457200">
              <a:lnSpc>
                <a:spcPct val="110000"/>
              </a:lnSpc>
              <a:buNone/>
            </a:pPr>
            <a:r>
              <a:rPr lang="en-US" sz="2000" dirty="0"/>
              <a:t>Choose a dependency in F+ that breaks the BCNF rules, say </a:t>
            </a:r>
            <a:r>
              <a:rPr lang="en-US" sz="2000" i="0" dirty="0"/>
              <a:t>A </a:t>
            </a:r>
            <a:r>
              <a:rPr lang="en-US" sz="2000" i="0" dirty="0" err="1">
                <a:sym typeface="Wingdings" charset="2"/>
              </a:rPr>
              <a:t></a:t>
            </a:r>
            <a:r>
              <a:rPr lang="en-US" sz="2000" i="0" dirty="0">
                <a:sym typeface="Wingdings" charset="2"/>
              </a:rPr>
              <a:t> B</a:t>
            </a:r>
          </a:p>
          <a:p>
            <a:pPr marL="914400" lvl="1" indent="-457200">
              <a:lnSpc>
                <a:spcPct val="110000"/>
              </a:lnSpc>
              <a:buNone/>
            </a:pPr>
            <a:r>
              <a:rPr lang="en-US" sz="2000" i="0" dirty="0"/>
              <a:t>Create </a:t>
            </a:r>
            <a:r>
              <a:rPr lang="en-US" sz="2000" dirty="0"/>
              <a:t>R1 = A B</a:t>
            </a:r>
          </a:p>
          <a:p>
            <a:pPr marL="914400" lvl="1" indent="-457200">
              <a:lnSpc>
                <a:spcPct val="110000"/>
              </a:lnSpc>
              <a:buNone/>
            </a:pPr>
            <a:r>
              <a:rPr lang="en-US" sz="2000" i="0" dirty="0"/>
              <a:t>Create </a:t>
            </a:r>
            <a:r>
              <a:rPr lang="en-US" sz="2000" dirty="0"/>
              <a:t>R2 = A (R – B – A)</a:t>
            </a:r>
            <a:r>
              <a:rPr lang="en-US" sz="2000" i="0" dirty="0"/>
              <a:t> </a:t>
            </a:r>
          </a:p>
          <a:p>
            <a:pPr marL="914400" lvl="1" indent="-457200">
              <a:lnSpc>
                <a:spcPct val="110000"/>
              </a:lnSpc>
              <a:buNone/>
            </a:pPr>
            <a:r>
              <a:rPr lang="en-US" sz="2000" i="0" dirty="0"/>
              <a:t>Note that: </a:t>
            </a:r>
            <a:r>
              <a:rPr lang="en-US" sz="2000" dirty="0"/>
              <a:t>R1 </a:t>
            </a:r>
            <a:r>
              <a:rPr lang="en-US" sz="2000" dirty="0">
                <a:ea typeface="Arial" charset="0"/>
                <a:cs typeface="Arial" charset="0"/>
              </a:rPr>
              <a:t>∩ R2 = A</a:t>
            </a:r>
            <a:r>
              <a:rPr lang="en-US" sz="2000" i="0" dirty="0">
                <a:ea typeface="Arial" charset="0"/>
                <a:cs typeface="Arial" charset="0"/>
              </a:rPr>
              <a:t> and </a:t>
            </a:r>
            <a:r>
              <a:rPr lang="en-US" sz="2000" dirty="0">
                <a:ea typeface="Arial" charset="0"/>
                <a:cs typeface="Arial" charset="0"/>
              </a:rPr>
              <a:t>A </a:t>
            </a:r>
            <a:r>
              <a:rPr lang="en-US" sz="2000" dirty="0" err="1">
                <a:ea typeface="Arial" charset="0"/>
                <a:cs typeface="Arial" charset="0"/>
                <a:sym typeface="Wingdings" charset="2"/>
              </a:rPr>
              <a:t></a:t>
            </a:r>
            <a:r>
              <a:rPr lang="en-US" sz="2000" dirty="0">
                <a:ea typeface="Arial" charset="0"/>
                <a:cs typeface="Arial" charset="0"/>
                <a:sym typeface="Wingdings" charset="2"/>
              </a:rPr>
              <a:t> AB (= R1),</a:t>
            </a:r>
            <a:r>
              <a:rPr lang="en-US" sz="2000" i="0" dirty="0">
                <a:ea typeface="Arial" charset="0"/>
                <a:cs typeface="Arial" charset="0"/>
                <a:sym typeface="Wingdings" charset="2"/>
              </a:rPr>
              <a:t> so this </a:t>
            </a:r>
            <a:r>
              <a:rPr lang="en-US" sz="2000" dirty="0">
                <a:ea typeface="Arial" charset="0"/>
                <a:cs typeface="Arial" charset="0"/>
                <a:sym typeface="Wingdings" charset="2"/>
              </a:rPr>
              <a:t>is lossless decomposition</a:t>
            </a:r>
            <a:endParaRPr lang="en-US" sz="2000" dirty="0"/>
          </a:p>
          <a:p>
            <a:pPr marL="533400" indent="-533400">
              <a:lnSpc>
                <a:spcPct val="110000"/>
              </a:lnSpc>
              <a:buNone/>
            </a:pPr>
            <a:endParaRPr lang="en-US" sz="2400" dirty="0"/>
          </a:p>
          <a:p>
            <a:pPr marL="533400" indent="-533400">
              <a:lnSpc>
                <a:spcPct val="110000"/>
              </a:lnSpc>
              <a:buNone/>
            </a:pPr>
            <a:r>
              <a:rPr lang="en-US" sz="2400" dirty="0"/>
              <a:t>Repeat for </a:t>
            </a:r>
            <a:r>
              <a:rPr lang="en-US" sz="2400" i="1" dirty="0"/>
              <a:t>R1, and R2</a:t>
            </a:r>
          </a:p>
          <a:p>
            <a:pPr marL="914400" lvl="1" indent="-457200">
              <a:lnSpc>
                <a:spcPct val="110000"/>
              </a:lnSpc>
              <a:buNone/>
            </a:pPr>
            <a:r>
              <a:rPr lang="en-US" sz="2000" dirty="0"/>
              <a:t>By defining F1+ to be all dependencies in F that contain only attributes in R1</a:t>
            </a:r>
          </a:p>
          <a:p>
            <a:pPr marL="914400" lvl="1" indent="-457200">
              <a:lnSpc>
                <a:spcPct val="110000"/>
              </a:lnSpc>
              <a:buNone/>
            </a:pPr>
            <a:r>
              <a:rPr lang="en-US" sz="2000" dirty="0"/>
              <a:t>Similarly F2+</a:t>
            </a:r>
          </a:p>
        </p:txBody>
      </p:sp>
      <p:sp>
        <p:nvSpPr>
          <p:cNvPr id="1277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Achieving BCNF Schemas</a:t>
            </a:r>
          </a:p>
        </p:txBody>
      </p:sp>
    </p:spTree>
    <p:extLst>
      <p:ext uri="{BB962C8B-B14F-4D97-AF65-F5344CB8AC3E}">
        <p14:creationId xmlns:p14="http://schemas.microsoft.com/office/powerpoint/2010/main" val="1334980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7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7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7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7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7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79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79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79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79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79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7955" grpId="0" build="p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1</a:t>
            </a:r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2362200" y="2667000"/>
            <a:ext cx="3276600" cy="1371600"/>
            <a:chOff x="1488" y="1680"/>
            <a:chExt cx="2064" cy="864"/>
          </a:xfrm>
        </p:grpSpPr>
        <p:sp>
          <p:nvSpPr>
            <p:cNvPr id="1281028" name="Line 4"/>
            <p:cNvSpPr>
              <a:spLocks noChangeShapeType="1"/>
            </p:cNvSpPr>
            <p:nvPr/>
          </p:nvSpPr>
          <p:spPr bwMode="auto">
            <a:xfrm flipH="1">
              <a:off x="1680" y="1680"/>
              <a:ext cx="720" cy="864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30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281029" name="Line 5"/>
            <p:cNvSpPr>
              <a:spLocks noChangeShapeType="1"/>
            </p:cNvSpPr>
            <p:nvPr/>
          </p:nvSpPr>
          <p:spPr bwMode="auto">
            <a:xfrm>
              <a:off x="2400" y="1680"/>
              <a:ext cx="1152" cy="864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30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281031" name="Text Box 7"/>
            <p:cNvSpPr txBox="1">
              <a:spLocks noChangeArrowheads="1"/>
            </p:cNvSpPr>
            <p:nvPr/>
          </p:nvSpPr>
          <p:spPr bwMode="auto">
            <a:xfrm>
              <a:off x="1488" y="2016"/>
              <a:ext cx="490" cy="212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3000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B </a:t>
              </a:r>
              <a:r>
                <a:rPr kumimoji="0" lang="en-US" sz="2400" b="0" i="0" u="none" strike="noStrike" kern="1200" cap="none" spc="0" normalizeH="0" baseline="3000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  <a:sym typeface="Wingdings" charset="2"/>
                </a:rPr>
                <a:t> C</a:t>
              </a:r>
              <a:endParaRPr kumimoji="0" lang="en-US" sz="2400" b="0" i="0" u="none" strike="noStrike" kern="1200" cap="none" spc="0" normalizeH="0" baseline="30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sp>
        <p:nvSpPr>
          <p:cNvPr id="1281032" name="Rectangle 8"/>
          <p:cNvSpPr>
            <a:spLocks noChangeArrowheads="1"/>
          </p:cNvSpPr>
          <p:nvPr/>
        </p:nvSpPr>
        <p:spPr bwMode="auto">
          <a:xfrm>
            <a:off x="1752600" y="1295400"/>
            <a:ext cx="41148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533400" marR="0" lvl="0" indent="-5334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R = (A, B, C)</a:t>
            </a:r>
          </a:p>
          <a:p>
            <a:pPr marL="533400" marR="0" lvl="0" indent="-5334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F = {A 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charset="2"/>
              </a:rPr>
              <a:t> B, B  C}</a:t>
            </a:r>
          </a:p>
          <a:p>
            <a:pPr marL="533400" marR="0" lvl="0" indent="-5334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charset="2"/>
              </a:rPr>
              <a:t>Candidate keys = {A}</a:t>
            </a:r>
          </a:p>
          <a:p>
            <a:pPr marL="533400" marR="0" lvl="0" indent="-5334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charset="2"/>
              </a:rPr>
              <a:t>BCNF = No. B  C violates.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281036" name="Rectangle 12"/>
          <p:cNvSpPr>
            <a:spLocks noChangeArrowheads="1"/>
          </p:cNvSpPr>
          <p:nvPr/>
        </p:nvSpPr>
        <p:spPr bwMode="auto">
          <a:xfrm>
            <a:off x="457200" y="4114800"/>
            <a:ext cx="41148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533400" marR="0" lvl="0" indent="-5334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R1 = (B, C)</a:t>
            </a:r>
          </a:p>
          <a:p>
            <a:pPr marL="533400" marR="0" lvl="0" indent="-5334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F1 = {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charset="2"/>
              </a:rPr>
              <a:t>B  C}</a:t>
            </a:r>
          </a:p>
          <a:p>
            <a:pPr marL="533400" marR="0" lvl="0" indent="-5334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charset="2"/>
              </a:rPr>
              <a:t>Candidate keys = {B}</a:t>
            </a:r>
          </a:p>
          <a:p>
            <a:pPr marL="533400" marR="0" lvl="0" indent="-5334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charset="2"/>
              </a:rPr>
              <a:t>BCNF = true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281037" name="Text Box 13"/>
          <p:cNvSpPr txBox="1">
            <a:spLocks noChangeArrowheads="1"/>
          </p:cNvSpPr>
          <p:nvPr/>
        </p:nvSpPr>
        <p:spPr bwMode="auto">
          <a:xfrm>
            <a:off x="6460610" y="2551113"/>
            <a:ext cx="184666" cy="36933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281039" name="Rectangle 15"/>
          <p:cNvSpPr>
            <a:spLocks noChangeArrowheads="1"/>
          </p:cNvSpPr>
          <p:nvPr/>
        </p:nvSpPr>
        <p:spPr bwMode="auto">
          <a:xfrm>
            <a:off x="3581400" y="4114800"/>
            <a:ext cx="41148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533400" marR="0" lvl="0" indent="-5334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R2 = (A, B)</a:t>
            </a:r>
          </a:p>
          <a:p>
            <a:pPr marL="533400" marR="0" lvl="0" indent="-5334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F2 = {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charset="2"/>
              </a:rPr>
              <a:t>A  B}</a:t>
            </a:r>
          </a:p>
          <a:p>
            <a:pPr marL="533400" marR="0" lvl="0" indent="-5334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charset="2"/>
              </a:rPr>
              <a:t>Candidate keys = {A}</a:t>
            </a:r>
          </a:p>
          <a:p>
            <a:pPr marL="533400" marR="0" lvl="0" indent="-5334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charset="2"/>
              </a:rPr>
              <a:t>BCNF = true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4395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1036" grpId="0"/>
      <p:bldP spid="1281039" grpId="0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2066" name="Rectangle 18"/>
          <p:cNvSpPr>
            <a:spLocks noChangeArrowheads="1"/>
          </p:cNvSpPr>
          <p:nvPr/>
        </p:nvSpPr>
        <p:spPr bwMode="auto">
          <a:xfrm>
            <a:off x="2438400" y="5638800"/>
            <a:ext cx="4114800" cy="13716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533400" marR="0" lvl="0" indent="-5334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R3 = (A, C, D)</a:t>
            </a:r>
          </a:p>
          <a:p>
            <a:pPr marL="533400" marR="0" lvl="0" indent="-5334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F3 = {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charset="2"/>
              </a:rPr>
              <a:t>AC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charset="2"/>
              </a:rPr>
              <a:t>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charset="2"/>
              </a:rPr>
              <a:t> D}</a:t>
            </a:r>
          </a:p>
          <a:p>
            <a:pPr marL="533400" marR="0" lvl="0" indent="-5334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charset="2"/>
              </a:rPr>
              <a:t>Candidate keys = {AC}</a:t>
            </a:r>
          </a:p>
          <a:p>
            <a:pPr marL="533400" marR="0" lvl="0" indent="-5334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charset="2"/>
              </a:rPr>
              <a:t>BCNF = true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28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-76200" y="-114300"/>
            <a:ext cx="9144000" cy="723900"/>
          </a:xfrm>
        </p:spPr>
        <p:txBody>
          <a:bodyPr/>
          <a:lstStyle/>
          <a:p>
            <a:r>
              <a:rPr lang="en-US" sz="3200"/>
              <a:t>Example 2-1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525713" y="1600200"/>
            <a:ext cx="3265487" cy="1371600"/>
            <a:chOff x="1495" y="1680"/>
            <a:chExt cx="2057" cy="864"/>
          </a:xfrm>
        </p:grpSpPr>
        <p:sp>
          <p:nvSpPr>
            <p:cNvPr id="1282052" name="Line 4"/>
            <p:cNvSpPr>
              <a:spLocks noChangeShapeType="1"/>
            </p:cNvSpPr>
            <p:nvPr/>
          </p:nvSpPr>
          <p:spPr bwMode="auto">
            <a:xfrm flipH="1">
              <a:off x="1680" y="1680"/>
              <a:ext cx="720" cy="864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30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282053" name="Line 5"/>
            <p:cNvSpPr>
              <a:spLocks noChangeShapeType="1"/>
            </p:cNvSpPr>
            <p:nvPr/>
          </p:nvSpPr>
          <p:spPr bwMode="auto">
            <a:xfrm>
              <a:off x="2400" y="1680"/>
              <a:ext cx="1152" cy="864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30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282054" name="Text Box 6"/>
            <p:cNvSpPr txBox="1">
              <a:spLocks noChangeArrowheads="1"/>
            </p:cNvSpPr>
            <p:nvPr/>
          </p:nvSpPr>
          <p:spPr bwMode="auto">
            <a:xfrm>
              <a:off x="1495" y="2016"/>
              <a:ext cx="483" cy="212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30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A </a:t>
              </a:r>
              <a:r>
                <a:rPr kumimoji="0" lang="en-US" sz="2400" b="0" i="0" u="none" strike="noStrike" kern="1200" cap="none" spc="0" normalizeH="0" baseline="30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  <a:sym typeface="Wingdings" charset="2"/>
                </a:rPr>
                <a:t> B</a:t>
              </a:r>
              <a:endParaRPr kumimoji="0" lang="en-US" sz="2400" b="0" i="0" u="none" strike="noStrike" kern="1200" cap="none" spc="0" normalizeH="0" baseline="30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sp>
        <p:nvSpPr>
          <p:cNvPr id="1282055" name="Rectangle 7"/>
          <p:cNvSpPr>
            <a:spLocks noChangeArrowheads="1"/>
          </p:cNvSpPr>
          <p:nvPr/>
        </p:nvSpPr>
        <p:spPr bwMode="auto">
          <a:xfrm>
            <a:off x="1600200" y="228600"/>
            <a:ext cx="49530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533400" marR="0" lvl="0" indent="-5334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R = (A, B, C, D, E)</a:t>
            </a:r>
          </a:p>
          <a:p>
            <a:pPr marL="533400" marR="0" lvl="0" indent="-5334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F = {A 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charset="2"/>
              </a:rPr>
              <a:t> B, BC  D}</a:t>
            </a:r>
          </a:p>
          <a:p>
            <a:pPr marL="533400" marR="0" lvl="0" indent="-5334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charset="2"/>
              </a:rPr>
              <a:t>Candidate keys = {ACE}</a:t>
            </a:r>
          </a:p>
          <a:p>
            <a:pPr marL="533400" marR="0" lvl="0" indent="-5334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charset="2"/>
              </a:rPr>
              <a:t>BCNF = Violated by {A  B, BC  D} etc…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282056" name="Rectangle 8"/>
          <p:cNvSpPr>
            <a:spLocks noChangeArrowheads="1"/>
          </p:cNvSpPr>
          <p:nvPr/>
        </p:nvSpPr>
        <p:spPr bwMode="auto">
          <a:xfrm>
            <a:off x="609600" y="3048000"/>
            <a:ext cx="41148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533400" marR="0" lvl="0" indent="-5334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R1 = (A, B)</a:t>
            </a:r>
          </a:p>
          <a:p>
            <a:pPr marL="533400" marR="0" lvl="0" indent="-5334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F1 = {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charset="2"/>
              </a:rPr>
              <a:t>A  B}</a:t>
            </a:r>
          </a:p>
          <a:p>
            <a:pPr marL="533400" marR="0" lvl="0" indent="-5334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charset="2"/>
              </a:rPr>
              <a:t>Candidate keys = {A}</a:t>
            </a:r>
          </a:p>
          <a:p>
            <a:pPr marL="533400" marR="0" lvl="0" indent="-5334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charset="2"/>
              </a:rPr>
              <a:t>BCNF = true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282057" name="Text Box 9"/>
          <p:cNvSpPr txBox="1">
            <a:spLocks noChangeArrowheads="1"/>
          </p:cNvSpPr>
          <p:nvPr/>
        </p:nvSpPr>
        <p:spPr bwMode="auto">
          <a:xfrm>
            <a:off x="6613010" y="1484313"/>
            <a:ext cx="184666" cy="36933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282058" name="Rectangle 10"/>
          <p:cNvSpPr>
            <a:spLocks noChangeArrowheads="1"/>
          </p:cNvSpPr>
          <p:nvPr/>
        </p:nvSpPr>
        <p:spPr bwMode="auto">
          <a:xfrm>
            <a:off x="3733800" y="3048000"/>
            <a:ext cx="41148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533400" marR="0" lvl="0" indent="-5334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R2 = (A, C, D, E)</a:t>
            </a:r>
          </a:p>
          <a:p>
            <a:pPr marL="533400" marR="0" lvl="0" indent="-5334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F2 = {AC 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charset="2"/>
              </a:rPr>
              <a:t> D}</a:t>
            </a:r>
          </a:p>
          <a:p>
            <a:pPr marL="533400" marR="0" lvl="0" indent="-5334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charset="2"/>
              </a:rPr>
              <a:t>Candidate keys = {ACE}</a:t>
            </a:r>
          </a:p>
          <a:p>
            <a:pPr marL="533400" marR="0" lvl="0" indent="-5334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charset="2"/>
              </a:rPr>
              <a:t>BCNF = false (AC  D)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grpSp>
        <p:nvGrpSpPr>
          <p:cNvPr id="3" name="Group 20"/>
          <p:cNvGrpSpPr>
            <a:grpSpLocks/>
          </p:cNvGrpSpPr>
          <p:nvPr/>
        </p:nvGrpSpPr>
        <p:grpSpPr bwMode="auto">
          <a:xfrm>
            <a:off x="6019800" y="1676400"/>
            <a:ext cx="3048000" cy="1752600"/>
            <a:chOff x="3792" y="1056"/>
            <a:chExt cx="1920" cy="1104"/>
          </a:xfrm>
        </p:grpSpPr>
        <p:sp>
          <p:nvSpPr>
            <p:cNvPr id="1282060" name="Rectangle 12"/>
            <p:cNvSpPr>
              <a:spLocks noChangeArrowheads="1"/>
            </p:cNvSpPr>
            <p:nvPr/>
          </p:nvSpPr>
          <p:spPr bwMode="auto">
            <a:xfrm>
              <a:off x="3792" y="1056"/>
              <a:ext cx="1920" cy="384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533400" marR="0" lvl="0" indent="-5334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From A </a:t>
              </a: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  <a:sym typeface="Wingdings" charset="2"/>
                </a:rPr>
                <a:t> B and BC  D by pseudo-transitivity</a:t>
              </a: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282061" name="Line 13"/>
            <p:cNvSpPr>
              <a:spLocks noChangeShapeType="1"/>
            </p:cNvSpPr>
            <p:nvPr/>
          </p:nvSpPr>
          <p:spPr bwMode="auto">
            <a:xfrm flipH="1">
              <a:off x="4080" y="1440"/>
              <a:ext cx="432" cy="72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30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4186238" y="4267200"/>
            <a:ext cx="3422650" cy="1371600"/>
            <a:chOff x="1396" y="1680"/>
            <a:chExt cx="2156" cy="864"/>
          </a:xfrm>
        </p:grpSpPr>
        <p:sp>
          <p:nvSpPr>
            <p:cNvPr id="1282063" name="Line 15"/>
            <p:cNvSpPr>
              <a:spLocks noChangeShapeType="1"/>
            </p:cNvSpPr>
            <p:nvPr/>
          </p:nvSpPr>
          <p:spPr bwMode="auto">
            <a:xfrm flipH="1">
              <a:off x="1680" y="1680"/>
              <a:ext cx="720" cy="864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30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282064" name="Line 16"/>
            <p:cNvSpPr>
              <a:spLocks noChangeShapeType="1"/>
            </p:cNvSpPr>
            <p:nvPr/>
          </p:nvSpPr>
          <p:spPr bwMode="auto">
            <a:xfrm>
              <a:off x="2400" y="1680"/>
              <a:ext cx="1152" cy="864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30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282065" name="Text Box 17"/>
            <p:cNvSpPr txBox="1">
              <a:spLocks noChangeArrowheads="1"/>
            </p:cNvSpPr>
            <p:nvPr/>
          </p:nvSpPr>
          <p:spPr bwMode="auto">
            <a:xfrm>
              <a:off x="1396" y="2016"/>
              <a:ext cx="582" cy="212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30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AC </a:t>
              </a:r>
              <a:r>
                <a:rPr kumimoji="0" lang="en-US" sz="2400" b="0" i="0" u="none" strike="noStrike" kern="1200" cap="none" spc="0" normalizeH="0" baseline="30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  <a:sym typeface="Wingdings" charset="2"/>
                </a:rPr>
                <a:t> D</a:t>
              </a:r>
              <a:endParaRPr kumimoji="0" lang="en-US" sz="2400" b="0" i="0" u="none" strike="noStrike" kern="1200" cap="none" spc="0" normalizeH="0" baseline="30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sp>
        <p:nvSpPr>
          <p:cNvPr id="1282067" name="Rectangle 19"/>
          <p:cNvSpPr>
            <a:spLocks noChangeArrowheads="1"/>
          </p:cNvSpPr>
          <p:nvPr/>
        </p:nvSpPr>
        <p:spPr bwMode="auto">
          <a:xfrm>
            <a:off x="6248400" y="5638800"/>
            <a:ext cx="24384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533400" marR="0" lvl="0" indent="-5334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R4 = (A, C, E)</a:t>
            </a:r>
          </a:p>
          <a:p>
            <a:pPr marL="533400" marR="0" lvl="0" indent="-5334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F4 = {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charset="2"/>
              </a:rPr>
              <a:t>}  [[ only trivial ]]</a:t>
            </a:r>
          </a:p>
          <a:p>
            <a:pPr marL="533400" marR="0" lvl="0" indent="-5334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charset="2"/>
              </a:rPr>
              <a:t>Candidate keys = {ACE}</a:t>
            </a:r>
          </a:p>
          <a:p>
            <a:pPr marL="533400" marR="0" lvl="0" indent="-5334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charset="2"/>
              </a:rPr>
              <a:t>BCNF = true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282070" name="Rectangle 22"/>
          <p:cNvSpPr>
            <a:spLocks noChangeArrowheads="1"/>
          </p:cNvSpPr>
          <p:nvPr/>
        </p:nvSpPr>
        <p:spPr bwMode="auto">
          <a:xfrm>
            <a:off x="0" y="4876800"/>
            <a:ext cx="2971800" cy="1905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533400" marR="0" lvl="0" indent="-5334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Dependency preservation ???</a:t>
            </a:r>
          </a:p>
          <a:p>
            <a:pPr marL="533400" marR="0" lvl="0" indent="-5334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We can check: </a:t>
            </a:r>
          </a:p>
          <a:p>
            <a:pPr marL="533400" marR="0" lvl="0" indent="-5334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    A 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charset="2"/>
              </a:rPr>
              <a:t> B (R1), AC  D (R3), </a:t>
            </a:r>
          </a:p>
          <a:p>
            <a:pPr marL="533400" marR="0" lvl="0" indent="-5334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charset="2"/>
              </a:rPr>
              <a:t>     but we lost BC  D</a:t>
            </a:r>
          </a:p>
          <a:p>
            <a:pPr marL="533400" marR="0" lvl="0" indent="-5334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charset="2"/>
              </a:rPr>
              <a:t>So this is not a dependency</a:t>
            </a:r>
          </a:p>
          <a:p>
            <a:pPr marL="533400" marR="0" lvl="0" indent="-5334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charset="2"/>
              </a:rPr>
              <a:t>-preserving decomposition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54456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2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2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2066" grpId="0" animBg="1"/>
      <p:bldP spid="1282056" grpId="0"/>
      <p:bldP spid="1282058" grpId="0"/>
      <p:bldP spid="1282067" grpId="0"/>
      <p:bldP spid="1282070" grpId="0" animBg="1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7186" name="Rectangle 18"/>
          <p:cNvSpPr>
            <a:spLocks noChangeArrowheads="1"/>
          </p:cNvSpPr>
          <p:nvPr/>
        </p:nvSpPr>
        <p:spPr bwMode="auto">
          <a:xfrm>
            <a:off x="2438400" y="5638800"/>
            <a:ext cx="4114800" cy="13716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533400" marR="0" lvl="0" indent="-5334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R3 = (A, B)</a:t>
            </a:r>
          </a:p>
          <a:p>
            <a:pPr marL="533400" marR="0" lvl="0" indent="-5334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F3 = {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charset="2"/>
              </a:rPr>
              <a:t>A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charset="2"/>
              </a:rPr>
              <a:t>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charset="2"/>
              </a:rPr>
              <a:t> B}</a:t>
            </a:r>
          </a:p>
          <a:p>
            <a:pPr marL="533400" marR="0" lvl="0" indent="-5334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charset="2"/>
              </a:rPr>
              <a:t>Candidate keys = {A}</a:t>
            </a:r>
          </a:p>
          <a:p>
            <a:pPr marL="533400" marR="0" lvl="0" indent="-5334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charset="2"/>
              </a:rPr>
              <a:t>BCNF = true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28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-76200" y="-114300"/>
            <a:ext cx="9144000" cy="723900"/>
          </a:xfrm>
        </p:spPr>
        <p:txBody>
          <a:bodyPr/>
          <a:lstStyle/>
          <a:p>
            <a:r>
              <a:rPr lang="en-US" sz="3200"/>
              <a:t>Example 2-2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368550" y="1600200"/>
            <a:ext cx="3422650" cy="1371600"/>
            <a:chOff x="1396" y="1680"/>
            <a:chExt cx="2156" cy="864"/>
          </a:xfrm>
        </p:grpSpPr>
        <p:sp>
          <p:nvSpPr>
            <p:cNvPr id="1287172" name="Line 4"/>
            <p:cNvSpPr>
              <a:spLocks noChangeShapeType="1"/>
            </p:cNvSpPr>
            <p:nvPr/>
          </p:nvSpPr>
          <p:spPr bwMode="auto">
            <a:xfrm flipH="1">
              <a:off x="1680" y="1680"/>
              <a:ext cx="720" cy="864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30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287173" name="Line 5"/>
            <p:cNvSpPr>
              <a:spLocks noChangeShapeType="1"/>
            </p:cNvSpPr>
            <p:nvPr/>
          </p:nvSpPr>
          <p:spPr bwMode="auto">
            <a:xfrm>
              <a:off x="2400" y="1680"/>
              <a:ext cx="1152" cy="864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30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287174" name="Text Box 6"/>
            <p:cNvSpPr txBox="1">
              <a:spLocks noChangeArrowheads="1"/>
            </p:cNvSpPr>
            <p:nvPr/>
          </p:nvSpPr>
          <p:spPr bwMode="auto">
            <a:xfrm>
              <a:off x="1396" y="2016"/>
              <a:ext cx="582" cy="212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30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BC </a:t>
              </a:r>
              <a:r>
                <a:rPr kumimoji="0" lang="en-US" sz="2400" b="0" i="0" u="none" strike="noStrike" kern="1200" cap="none" spc="0" normalizeH="0" baseline="30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  <a:sym typeface="Wingdings" charset="2"/>
                </a:rPr>
                <a:t> D</a:t>
              </a:r>
              <a:endParaRPr kumimoji="0" lang="en-US" sz="2400" b="0" i="0" u="none" strike="noStrike" kern="1200" cap="none" spc="0" normalizeH="0" baseline="30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sp>
        <p:nvSpPr>
          <p:cNvPr id="1287175" name="Rectangle 7"/>
          <p:cNvSpPr>
            <a:spLocks noChangeArrowheads="1"/>
          </p:cNvSpPr>
          <p:nvPr/>
        </p:nvSpPr>
        <p:spPr bwMode="auto">
          <a:xfrm>
            <a:off x="1600200" y="228600"/>
            <a:ext cx="49530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533400" marR="0" lvl="0" indent="-5334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R = (A, B, C, D, E)</a:t>
            </a:r>
          </a:p>
          <a:p>
            <a:pPr marL="533400" marR="0" lvl="0" indent="-5334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F = {A 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charset="2"/>
              </a:rPr>
              <a:t> B, BC  D}</a:t>
            </a:r>
          </a:p>
          <a:p>
            <a:pPr marL="533400" marR="0" lvl="0" indent="-5334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charset="2"/>
              </a:rPr>
              <a:t>Candidate keys = {ACE}</a:t>
            </a:r>
          </a:p>
          <a:p>
            <a:pPr marL="533400" marR="0" lvl="0" indent="-5334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charset="2"/>
              </a:rPr>
              <a:t>BCNF = Violated by {A  B, BC  D} etc…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287176" name="Rectangle 8"/>
          <p:cNvSpPr>
            <a:spLocks noChangeArrowheads="1"/>
          </p:cNvSpPr>
          <p:nvPr/>
        </p:nvSpPr>
        <p:spPr bwMode="auto">
          <a:xfrm>
            <a:off x="609600" y="3048000"/>
            <a:ext cx="41148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533400" marR="0" lvl="0" indent="-5334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R1 = (B, C, D)</a:t>
            </a:r>
          </a:p>
          <a:p>
            <a:pPr marL="533400" marR="0" lvl="0" indent="-5334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F1 = {BC 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charset="2"/>
              </a:rPr>
              <a:t> D}</a:t>
            </a:r>
          </a:p>
          <a:p>
            <a:pPr marL="533400" marR="0" lvl="0" indent="-5334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charset="2"/>
              </a:rPr>
              <a:t>Candidate keys = {BC}</a:t>
            </a:r>
          </a:p>
          <a:p>
            <a:pPr marL="533400" marR="0" lvl="0" indent="-5334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charset="2"/>
              </a:rPr>
              <a:t>BCNF = true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287177" name="Text Box 9"/>
          <p:cNvSpPr txBox="1">
            <a:spLocks noChangeArrowheads="1"/>
          </p:cNvSpPr>
          <p:nvPr/>
        </p:nvSpPr>
        <p:spPr bwMode="auto">
          <a:xfrm>
            <a:off x="6613010" y="1484313"/>
            <a:ext cx="184666" cy="36933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287178" name="Rectangle 10"/>
          <p:cNvSpPr>
            <a:spLocks noChangeArrowheads="1"/>
          </p:cNvSpPr>
          <p:nvPr/>
        </p:nvSpPr>
        <p:spPr bwMode="auto">
          <a:xfrm>
            <a:off x="3733800" y="3048000"/>
            <a:ext cx="41148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533400" marR="0" lvl="0" indent="-5334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R2 = (B, C, A, E)</a:t>
            </a:r>
          </a:p>
          <a:p>
            <a:pPr marL="533400" marR="0" lvl="0" indent="-5334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F2 = {A 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charset="2"/>
              </a:rPr>
              <a:t> B}</a:t>
            </a:r>
          </a:p>
          <a:p>
            <a:pPr marL="533400" marR="0" lvl="0" indent="-5334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charset="2"/>
              </a:rPr>
              <a:t>Candidate keys = {ACE}</a:t>
            </a:r>
          </a:p>
          <a:p>
            <a:pPr marL="533400" marR="0" lvl="0" indent="-5334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charset="2"/>
              </a:rPr>
              <a:t>BCNF = false (A  B)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4343400" y="4267200"/>
            <a:ext cx="3265488" cy="1371600"/>
            <a:chOff x="1495" y="1680"/>
            <a:chExt cx="2057" cy="864"/>
          </a:xfrm>
        </p:grpSpPr>
        <p:sp>
          <p:nvSpPr>
            <p:cNvPr id="1287183" name="Line 15"/>
            <p:cNvSpPr>
              <a:spLocks noChangeShapeType="1"/>
            </p:cNvSpPr>
            <p:nvPr/>
          </p:nvSpPr>
          <p:spPr bwMode="auto">
            <a:xfrm flipH="1">
              <a:off x="1680" y="1680"/>
              <a:ext cx="720" cy="864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30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287184" name="Line 16"/>
            <p:cNvSpPr>
              <a:spLocks noChangeShapeType="1"/>
            </p:cNvSpPr>
            <p:nvPr/>
          </p:nvSpPr>
          <p:spPr bwMode="auto">
            <a:xfrm>
              <a:off x="2400" y="1680"/>
              <a:ext cx="1152" cy="864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30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287185" name="Text Box 17"/>
            <p:cNvSpPr txBox="1">
              <a:spLocks noChangeArrowheads="1"/>
            </p:cNvSpPr>
            <p:nvPr/>
          </p:nvSpPr>
          <p:spPr bwMode="auto">
            <a:xfrm>
              <a:off x="1495" y="2016"/>
              <a:ext cx="483" cy="212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30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A </a:t>
              </a:r>
              <a:r>
                <a:rPr kumimoji="0" lang="en-US" sz="2400" b="0" i="0" u="none" strike="noStrike" kern="1200" cap="none" spc="0" normalizeH="0" baseline="30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  <a:sym typeface="Wingdings" charset="2"/>
                </a:rPr>
                <a:t> B</a:t>
              </a:r>
              <a:endParaRPr kumimoji="0" lang="en-US" sz="2400" b="0" i="0" u="none" strike="noStrike" kern="1200" cap="none" spc="0" normalizeH="0" baseline="30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sp>
        <p:nvSpPr>
          <p:cNvPr id="1287187" name="Rectangle 19"/>
          <p:cNvSpPr>
            <a:spLocks noChangeArrowheads="1"/>
          </p:cNvSpPr>
          <p:nvPr/>
        </p:nvSpPr>
        <p:spPr bwMode="auto">
          <a:xfrm>
            <a:off x="6248400" y="5638800"/>
            <a:ext cx="24384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533400" marR="0" lvl="0" indent="-5334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R4 = (A, C, E)</a:t>
            </a:r>
          </a:p>
          <a:p>
            <a:pPr marL="533400" marR="0" lvl="0" indent="-5334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F4 = {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charset="2"/>
              </a:rPr>
              <a:t>}  [[ only trivial ]]</a:t>
            </a:r>
          </a:p>
          <a:p>
            <a:pPr marL="533400" marR="0" lvl="0" indent="-5334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charset="2"/>
              </a:rPr>
              <a:t>Candidate keys = {ACE}</a:t>
            </a:r>
          </a:p>
          <a:p>
            <a:pPr marL="533400" marR="0" lvl="0" indent="-5334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charset="2"/>
              </a:rPr>
              <a:t>BCNF = true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287188" name="Rectangle 20"/>
          <p:cNvSpPr>
            <a:spLocks noChangeArrowheads="1"/>
          </p:cNvSpPr>
          <p:nvPr/>
        </p:nvSpPr>
        <p:spPr bwMode="auto">
          <a:xfrm>
            <a:off x="0" y="4876800"/>
            <a:ext cx="2971800" cy="1600200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533400" marR="0" lvl="0" indent="-5334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Dependency preservation ???</a:t>
            </a:r>
          </a:p>
          <a:p>
            <a:pPr marL="533400" marR="0" lvl="0" indent="-5334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We can check: </a:t>
            </a:r>
          </a:p>
          <a:p>
            <a:pPr marL="533400" marR="0" lvl="0" indent="-5334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    BC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charset="2"/>
              </a:rPr>
              <a:t>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charset="2"/>
              </a:rPr>
              <a:t> D (R1), A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charset="2"/>
              </a:rPr>
              <a:t>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charset="2"/>
              </a:rPr>
              <a:t> B (R3), </a:t>
            </a:r>
          </a:p>
          <a:p>
            <a:pPr marL="533400" marR="0" lvl="0" indent="-5334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charset="2"/>
              </a:rPr>
              <a:t>Dependency-preserving</a:t>
            </a:r>
          </a:p>
          <a:p>
            <a:pPr marL="533400" marR="0" lvl="0" indent="-5334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charset="2"/>
              </a:rPr>
              <a:t>decomposition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3923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7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7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7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7186" grpId="0" animBg="1"/>
      <p:bldP spid="1287176" grpId="0"/>
      <p:bldP spid="1287178" grpId="0"/>
      <p:bldP spid="1287187" grpId="0"/>
      <p:bldP spid="1287188" grpId="0" animBg="1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-76200" y="-114300"/>
            <a:ext cx="9144000" cy="723900"/>
          </a:xfrm>
        </p:spPr>
        <p:txBody>
          <a:bodyPr/>
          <a:lstStyle/>
          <a:p>
            <a:r>
              <a:rPr lang="en-US" sz="3200"/>
              <a:t>Example 3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379663" y="1600200"/>
            <a:ext cx="3411537" cy="1371600"/>
            <a:chOff x="1403" y="1680"/>
            <a:chExt cx="2149" cy="864"/>
          </a:xfrm>
        </p:grpSpPr>
        <p:sp>
          <p:nvSpPr>
            <p:cNvPr id="1288196" name="Line 4"/>
            <p:cNvSpPr>
              <a:spLocks noChangeShapeType="1"/>
            </p:cNvSpPr>
            <p:nvPr/>
          </p:nvSpPr>
          <p:spPr bwMode="auto">
            <a:xfrm flipH="1">
              <a:off x="1680" y="1680"/>
              <a:ext cx="720" cy="864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30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288197" name="Line 5"/>
            <p:cNvSpPr>
              <a:spLocks noChangeShapeType="1"/>
            </p:cNvSpPr>
            <p:nvPr/>
          </p:nvSpPr>
          <p:spPr bwMode="auto">
            <a:xfrm>
              <a:off x="2400" y="1680"/>
              <a:ext cx="1152" cy="864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30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288198" name="Text Box 6"/>
            <p:cNvSpPr txBox="1">
              <a:spLocks noChangeArrowheads="1"/>
            </p:cNvSpPr>
            <p:nvPr/>
          </p:nvSpPr>
          <p:spPr bwMode="auto">
            <a:xfrm>
              <a:off x="1403" y="2016"/>
              <a:ext cx="575" cy="212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30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A </a:t>
              </a:r>
              <a:r>
                <a:rPr kumimoji="0" lang="en-US" sz="2400" b="0" i="0" u="none" strike="noStrike" kern="1200" cap="none" spc="0" normalizeH="0" baseline="30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  <a:sym typeface="Wingdings" charset="2"/>
                </a:rPr>
                <a:t> BC</a:t>
              </a:r>
              <a:endParaRPr kumimoji="0" lang="en-US" sz="2400" b="0" i="0" u="none" strike="noStrike" kern="1200" cap="none" spc="0" normalizeH="0" baseline="30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sp>
        <p:nvSpPr>
          <p:cNvPr id="1288199" name="Rectangle 7"/>
          <p:cNvSpPr>
            <a:spLocks noChangeArrowheads="1"/>
          </p:cNvSpPr>
          <p:nvPr/>
        </p:nvSpPr>
        <p:spPr bwMode="auto">
          <a:xfrm>
            <a:off x="1600200" y="228600"/>
            <a:ext cx="49530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533400" marR="0" lvl="0" indent="-5334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R = (A, B, C, D, E, H)</a:t>
            </a:r>
          </a:p>
          <a:p>
            <a:pPr marL="533400" marR="0" lvl="0" indent="-5334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F = {A 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charset="2"/>
              </a:rPr>
              <a:t> BC, E  HA}</a:t>
            </a:r>
          </a:p>
          <a:p>
            <a:pPr marL="533400" marR="0" lvl="0" indent="-5334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charset="2"/>
              </a:rPr>
              <a:t>Candidate keys = {DE}</a:t>
            </a:r>
          </a:p>
          <a:p>
            <a:pPr marL="533400" marR="0" lvl="0" indent="-5334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charset="2"/>
              </a:rPr>
              <a:t>BCNF = Violated by {A  BC} etc…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288200" name="Rectangle 8"/>
          <p:cNvSpPr>
            <a:spLocks noChangeArrowheads="1"/>
          </p:cNvSpPr>
          <p:nvPr/>
        </p:nvSpPr>
        <p:spPr bwMode="auto">
          <a:xfrm>
            <a:off x="609600" y="3048000"/>
            <a:ext cx="41148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533400" marR="0" lvl="0" indent="-5334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R1 = (A, B, C)</a:t>
            </a:r>
          </a:p>
          <a:p>
            <a:pPr marL="533400" marR="0" lvl="0" indent="-5334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F1 = {A 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charset="2"/>
              </a:rPr>
              <a:t> BC}</a:t>
            </a:r>
          </a:p>
          <a:p>
            <a:pPr marL="533400" marR="0" lvl="0" indent="-5334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charset="2"/>
              </a:rPr>
              <a:t>Candidate keys = {A}</a:t>
            </a:r>
          </a:p>
          <a:p>
            <a:pPr marL="533400" marR="0" lvl="0" indent="-5334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charset="2"/>
              </a:rPr>
              <a:t>BCNF = true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288201" name="Text Box 9"/>
          <p:cNvSpPr txBox="1">
            <a:spLocks noChangeArrowheads="1"/>
          </p:cNvSpPr>
          <p:nvPr/>
        </p:nvSpPr>
        <p:spPr bwMode="auto">
          <a:xfrm>
            <a:off x="6613010" y="1484313"/>
            <a:ext cx="184666" cy="36933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288202" name="Rectangle 10"/>
          <p:cNvSpPr>
            <a:spLocks noChangeArrowheads="1"/>
          </p:cNvSpPr>
          <p:nvPr/>
        </p:nvSpPr>
        <p:spPr bwMode="auto">
          <a:xfrm>
            <a:off x="3733800" y="3048000"/>
            <a:ext cx="41148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533400" marR="0" lvl="0" indent="-5334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R2 = (A, D, E, H)</a:t>
            </a:r>
          </a:p>
          <a:p>
            <a:pPr marL="533400" marR="0" lvl="0" indent="-5334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F2 = {E 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charset="2"/>
              </a:rPr>
              <a:t> HA}</a:t>
            </a:r>
          </a:p>
          <a:p>
            <a:pPr marL="533400" marR="0" lvl="0" indent="-5334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charset="2"/>
              </a:rPr>
              <a:t>Candidate keys = {DE}</a:t>
            </a:r>
          </a:p>
          <a:p>
            <a:pPr marL="533400" marR="0" lvl="0" indent="-5334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charset="2"/>
              </a:rPr>
              <a:t>BCNF = false (E  HA)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4187825" y="4267200"/>
            <a:ext cx="3421063" cy="1371600"/>
            <a:chOff x="1397" y="1680"/>
            <a:chExt cx="2155" cy="864"/>
          </a:xfrm>
        </p:grpSpPr>
        <p:sp>
          <p:nvSpPr>
            <p:cNvPr id="1288204" name="Line 12"/>
            <p:cNvSpPr>
              <a:spLocks noChangeShapeType="1"/>
            </p:cNvSpPr>
            <p:nvPr/>
          </p:nvSpPr>
          <p:spPr bwMode="auto">
            <a:xfrm flipH="1">
              <a:off x="1680" y="1680"/>
              <a:ext cx="720" cy="864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30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288205" name="Line 13"/>
            <p:cNvSpPr>
              <a:spLocks noChangeShapeType="1"/>
            </p:cNvSpPr>
            <p:nvPr/>
          </p:nvSpPr>
          <p:spPr bwMode="auto">
            <a:xfrm>
              <a:off x="2400" y="1680"/>
              <a:ext cx="1152" cy="864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30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288206" name="Text Box 14"/>
            <p:cNvSpPr txBox="1">
              <a:spLocks noChangeArrowheads="1"/>
            </p:cNvSpPr>
            <p:nvPr/>
          </p:nvSpPr>
          <p:spPr bwMode="auto">
            <a:xfrm>
              <a:off x="1397" y="1955"/>
              <a:ext cx="581" cy="213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30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E </a:t>
              </a:r>
              <a:r>
                <a:rPr kumimoji="0" lang="en-US" sz="2400" b="0" i="0" u="none" strike="noStrike" kern="1200" cap="none" spc="0" normalizeH="0" baseline="30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  <a:sym typeface="Wingdings" charset="2"/>
                </a:rPr>
                <a:t> HA</a:t>
              </a: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sp>
        <p:nvSpPr>
          <p:cNvPr id="1288207" name="Rectangle 15"/>
          <p:cNvSpPr>
            <a:spLocks noChangeArrowheads="1"/>
          </p:cNvSpPr>
          <p:nvPr/>
        </p:nvSpPr>
        <p:spPr bwMode="auto">
          <a:xfrm>
            <a:off x="2438400" y="5638800"/>
            <a:ext cx="4114800" cy="13716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533400" marR="0" lvl="0" indent="-5334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R3 = (E, H, A)</a:t>
            </a:r>
          </a:p>
          <a:p>
            <a:pPr marL="533400" marR="0" lvl="0" indent="-5334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F3 = {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charset="2"/>
              </a:rPr>
              <a:t>E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charset="2"/>
              </a:rPr>
              <a:t>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charset="2"/>
              </a:rPr>
              <a:t> HA}</a:t>
            </a:r>
          </a:p>
          <a:p>
            <a:pPr marL="533400" marR="0" lvl="0" indent="-5334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charset="2"/>
              </a:rPr>
              <a:t>Candidate keys = {E}</a:t>
            </a:r>
          </a:p>
          <a:p>
            <a:pPr marL="533400" marR="0" lvl="0" indent="-5334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charset="2"/>
              </a:rPr>
              <a:t>BCNF = true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288208" name="Rectangle 16"/>
          <p:cNvSpPr>
            <a:spLocks noChangeArrowheads="1"/>
          </p:cNvSpPr>
          <p:nvPr/>
        </p:nvSpPr>
        <p:spPr bwMode="auto">
          <a:xfrm>
            <a:off x="6248400" y="5638800"/>
            <a:ext cx="24384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533400" marR="0" lvl="0" indent="-5334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R4 = (ED)</a:t>
            </a:r>
          </a:p>
          <a:p>
            <a:pPr marL="533400" marR="0" lvl="0" indent="-5334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F4 = {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charset="2"/>
              </a:rPr>
              <a:t>}  [[ only trivial ]]</a:t>
            </a:r>
          </a:p>
          <a:p>
            <a:pPr marL="533400" marR="0" lvl="0" indent="-5334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charset="2"/>
              </a:rPr>
              <a:t>Candidate keys = {DE}</a:t>
            </a:r>
          </a:p>
          <a:p>
            <a:pPr marL="533400" marR="0" lvl="0" indent="-5334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charset="2"/>
              </a:rPr>
              <a:t>BCNF = true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288209" name="Rectangle 17"/>
          <p:cNvSpPr>
            <a:spLocks noChangeArrowheads="1"/>
          </p:cNvSpPr>
          <p:nvPr/>
        </p:nvSpPr>
        <p:spPr bwMode="auto">
          <a:xfrm>
            <a:off x="0" y="4876800"/>
            <a:ext cx="3124200" cy="1600200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533400" marR="0" lvl="0" indent="-5334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Dependency preservation ???</a:t>
            </a:r>
          </a:p>
          <a:p>
            <a:pPr marL="533400" marR="0" lvl="0" indent="-5334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We can check: </a:t>
            </a:r>
          </a:p>
          <a:p>
            <a:pPr marL="533400" marR="0" lvl="0" indent="-5334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    A 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charset="2"/>
              </a:rPr>
              <a:t> BC (R1), E  HA (R3), </a:t>
            </a:r>
          </a:p>
          <a:p>
            <a:pPr marL="533400" marR="0" lvl="0" indent="-5334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charset="2"/>
              </a:rPr>
              <a:t>Dependency-preserving</a:t>
            </a:r>
          </a:p>
          <a:p>
            <a:pPr marL="533400" marR="0" lvl="0" indent="-5334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charset="2"/>
              </a:rPr>
              <a:t>decomposition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25293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8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8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8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8200" grpId="0"/>
      <p:bldP spid="1288202" grpId="0"/>
      <p:bldP spid="1288207" grpId="0" animBg="1"/>
      <p:bldP spid="1288208" grpId="0"/>
      <p:bldP spid="1288209" grpId="0" animBg="1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1400032"/>
            <a:ext cx="8305800" cy="1470025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CMSC424: Database Design</a:t>
            </a:r>
            <a:br>
              <a:rPr lang="en-US" dirty="0">
                <a:ea typeface="+mj-ea"/>
                <a:cs typeface="+mj-cs"/>
              </a:rPr>
            </a:br>
            <a:br>
              <a:rPr lang="en-US" dirty="0">
                <a:ea typeface="+mj-ea"/>
                <a:cs typeface="+mj-cs"/>
              </a:rPr>
            </a:br>
            <a:r>
              <a:rPr lang="en-US" dirty="0">
                <a:ea typeface="+mj-ea"/>
                <a:cs typeface="+mj-cs"/>
              </a:rPr>
              <a:t>Module: </a:t>
            </a:r>
            <a:r>
              <a:rPr lang="en-US" u="sng" dirty="0"/>
              <a:t>Design: E/R Models and Normalization</a:t>
            </a:r>
            <a:endParaRPr lang="en-US" u="sng" dirty="0">
              <a:ea typeface="+mj-ea"/>
              <a:cs typeface="+mj-cs"/>
            </a:endParaRPr>
          </a:p>
        </p:txBody>
      </p:sp>
      <p:sp>
        <p:nvSpPr>
          <p:cNvPr id="14339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0" y="5638800"/>
            <a:ext cx="4267200" cy="1219200"/>
          </a:xfrm>
        </p:spPr>
        <p:txBody>
          <a:bodyPr/>
          <a:lstStyle/>
          <a:p>
            <a:pPr marR="0" eaLnBrk="1" hangingPunct="1"/>
            <a:r>
              <a:rPr lang="en-US" sz="2400" dirty="0">
                <a:solidFill>
                  <a:schemeClr val="bg1"/>
                </a:solidFill>
                <a:latin typeface="Calibri" charset="0"/>
              </a:rPr>
              <a:t>Instructor: Amol Deshpande</a:t>
            </a:r>
          </a:p>
          <a:p>
            <a:pPr marR="0" eaLnBrk="1" hangingPunct="1"/>
            <a:r>
              <a:rPr lang="en-US" sz="2400" dirty="0">
                <a:solidFill>
                  <a:schemeClr val="bg1"/>
                </a:solidFill>
                <a:latin typeface="Calibri" charset="0"/>
              </a:rPr>
              <a:t>                   </a:t>
            </a:r>
            <a:r>
              <a:rPr lang="en-US" sz="2400" dirty="0" err="1">
                <a:solidFill>
                  <a:schemeClr val="bg1"/>
                </a:solidFill>
                <a:latin typeface="Calibri" charset="0"/>
              </a:rPr>
              <a:t>amol@umd.edu</a:t>
            </a:r>
            <a:endParaRPr lang="en-US" sz="2400" dirty="0">
              <a:solidFill>
                <a:schemeClr val="bg1"/>
              </a:solidFill>
              <a:latin typeface="Calibri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CE8B5310-7A08-8446-8C05-5E0096C91A19}"/>
              </a:ext>
            </a:extLst>
          </p:cNvPr>
          <p:cNvSpPr txBox="1">
            <a:spLocks/>
          </p:cNvSpPr>
          <p:nvPr/>
        </p:nvSpPr>
        <p:spPr bwMode="auto">
          <a:xfrm>
            <a:off x="1257300" y="3579296"/>
            <a:ext cx="6705600" cy="675132"/>
          </a:xfrm>
          <a:prstGeom prst="rect">
            <a:avLst/>
          </a:prstGeom>
          <a:ln w="55000" cap="flat" cmpd="thickThin" algn="ctr">
            <a:solidFill>
              <a:schemeClr val="accent1"/>
            </a:solidFill>
            <a:prstDash val="solid"/>
            <a:miter lim="800000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>
            <a:lvl1pPr marL="0" marR="64008" indent="0" algn="r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charset="2"/>
              <a:buNone/>
              <a:defRPr sz="2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Verdana" charset="0"/>
              <a:buNone/>
              <a:defRPr sz="2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charset="2"/>
              <a:buNone/>
              <a:defRPr sz="2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None/>
              <a:defRPr sz="1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aseline="0" dirty="0">
                <a:latin typeface="Calibri" panose="020F0502020204030204" pitchFamily="34" charset="0"/>
                <a:cs typeface="Calibri" panose="020F0502020204030204" pitchFamily="34" charset="0"/>
              </a:rPr>
              <a:t>3NF, 4NF, and Other Issues</a:t>
            </a:r>
          </a:p>
        </p:txBody>
      </p:sp>
    </p:spTree>
    <p:extLst>
      <p:ext uri="{BB962C8B-B14F-4D97-AF65-F5344CB8AC3E}">
        <p14:creationId xmlns:p14="http://schemas.microsoft.com/office/powerpoint/2010/main" val="3965084247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763000" cy="5105400"/>
          </a:xfrm>
        </p:spPr>
        <p:txBody>
          <a:bodyPr/>
          <a:lstStyle/>
          <a:p>
            <a:r>
              <a:rPr lang="en-US" dirty="0"/>
              <a:t>Book Chapters (6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  <a:p>
            <a:pPr lvl="1"/>
            <a:r>
              <a:rPr lang="en-US" dirty="0">
                <a:latin typeface="Calibri" charset="0"/>
              </a:rPr>
              <a:t>Section 8.3.4, 8.3.5, 8.5.2, 8.6 (at a high level)</a:t>
            </a:r>
          </a:p>
          <a:p>
            <a:pPr lvl="1"/>
            <a:endParaRPr lang="en-US" dirty="0">
              <a:latin typeface="Calibri" charset="0"/>
            </a:endParaRPr>
          </a:p>
          <a:p>
            <a:r>
              <a:rPr lang="en-US" dirty="0">
                <a:latin typeface="Calibri" charset="0"/>
              </a:rPr>
              <a:t>Key Topics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alibri" charset="0"/>
              </a:rPr>
              <a:t>BCNF can’t always preserve dependencies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alibri" charset="0"/>
              </a:rPr>
              <a:t>How 3NF fixes that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alibri" charset="0"/>
              </a:rPr>
              <a:t>BCNF causes redundancy because of “multi-valued dependencies”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alibri" charset="0"/>
              </a:rPr>
              <a:t>How 4NF fixes that</a:t>
            </a:r>
          </a:p>
          <a:p>
            <a:pPr lvl="1">
              <a:lnSpc>
                <a:spcPct val="150000"/>
              </a:lnSpc>
            </a:pPr>
            <a:endParaRPr lang="en-US" dirty="0">
              <a:latin typeface="Calibri" charset="0"/>
            </a:endParaRPr>
          </a:p>
          <a:p>
            <a:pPr lvl="1">
              <a:lnSpc>
                <a:spcPct val="150000"/>
              </a:lnSpc>
            </a:pPr>
            <a:endParaRPr lang="en-US" dirty="0">
              <a:latin typeface="Calibri" charset="0"/>
            </a:endParaRPr>
          </a:p>
          <a:p>
            <a:pPr lvl="1">
              <a:lnSpc>
                <a:spcPct val="150000"/>
              </a:lnSpc>
            </a:pPr>
            <a:endParaRPr lang="en-US" dirty="0">
              <a:latin typeface="Calibri" charset="0"/>
            </a:endParaRPr>
          </a:p>
        </p:txBody>
      </p:sp>
      <p:sp>
        <p:nvSpPr>
          <p:cNvPr id="371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and 4</a:t>
            </a:r>
            <a:r>
              <a:rPr lang="en-US" baseline="30000" dirty="0"/>
              <a:t>th</a:t>
            </a:r>
            <a:r>
              <a:rPr lang="en-US" dirty="0"/>
              <a:t> Normal Forms</a:t>
            </a:r>
          </a:p>
        </p:txBody>
      </p:sp>
    </p:spTree>
    <p:extLst>
      <p:ext uri="{BB962C8B-B14F-4D97-AF65-F5344CB8AC3E}">
        <p14:creationId xmlns:p14="http://schemas.microsoft.com/office/powerpoint/2010/main" val="24047144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sz="2600">
                <a:latin typeface="Calibri" charset="0"/>
              </a:rPr>
              <a:t>Two key concepts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200" i="1" u="sng">
                <a:latin typeface="Calibri" charset="0"/>
              </a:rPr>
              <a:t>Relationships</a:t>
            </a:r>
            <a:r>
              <a:rPr lang="en-US" sz="2200">
                <a:latin typeface="Calibri" charset="0"/>
              </a:rPr>
              <a:t>:</a:t>
            </a:r>
          </a:p>
          <a:p>
            <a:pPr lvl="2" eaLnBrk="1" hangingPunct="1">
              <a:lnSpc>
                <a:spcPct val="110000"/>
              </a:lnSpc>
            </a:pPr>
            <a:r>
              <a:rPr lang="en-US">
                <a:latin typeface="Calibri" charset="0"/>
              </a:rPr>
              <a:t>Relate 2 or more entities </a:t>
            </a:r>
          </a:p>
          <a:p>
            <a:pPr lvl="3" eaLnBrk="1" hangingPunct="1">
              <a:lnSpc>
                <a:spcPct val="110000"/>
              </a:lnSpc>
            </a:pPr>
            <a:r>
              <a:rPr lang="en-US" sz="1800">
                <a:latin typeface="Calibri" charset="0"/>
              </a:rPr>
              <a:t>E.g. Bob Smith </a:t>
            </a:r>
            <a:r>
              <a:rPr lang="en-US" sz="1800" i="1" u="sng">
                <a:latin typeface="Calibri" charset="0"/>
              </a:rPr>
              <a:t>has account at</a:t>
            </a:r>
            <a:r>
              <a:rPr lang="en-US" sz="1800">
                <a:latin typeface="Calibri" charset="0"/>
              </a:rPr>
              <a:t> College Park Branch</a:t>
            </a:r>
          </a:p>
          <a:p>
            <a:pPr lvl="2" eaLnBrk="1" hangingPunct="1">
              <a:lnSpc>
                <a:spcPct val="110000"/>
              </a:lnSpc>
            </a:pPr>
            <a:r>
              <a:rPr lang="en-US">
                <a:latin typeface="Calibri" charset="0"/>
              </a:rPr>
              <a:t>Form </a:t>
            </a:r>
            <a:r>
              <a:rPr lang="en-US" i="1" u="sng">
                <a:latin typeface="Calibri" charset="0"/>
              </a:rPr>
              <a:t>relationship sets</a:t>
            </a:r>
            <a:r>
              <a:rPr lang="en-US">
                <a:latin typeface="Calibri" charset="0"/>
              </a:rPr>
              <a:t> with other relationships of the same type that share the same properties</a:t>
            </a:r>
          </a:p>
          <a:p>
            <a:pPr lvl="3" eaLnBrk="1" hangingPunct="1">
              <a:lnSpc>
                <a:spcPct val="110000"/>
              </a:lnSpc>
            </a:pPr>
            <a:r>
              <a:rPr lang="en-US" sz="1800">
                <a:latin typeface="Calibri" charset="0"/>
              </a:rPr>
              <a:t>Customers </a:t>
            </a:r>
            <a:r>
              <a:rPr lang="en-US" sz="1800" i="1" u="sng">
                <a:latin typeface="Calibri" charset="0"/>
              </a:rPr>
              <a:t>have accounts at</a:t>
            </a:r>
            <a:r>
              <a:rPr lang="en-US" sz="1800">
                <a:latin typeface="Calibri" charset="0"/>
              </a:rPr>
              <a:t> Branches</a:t>
            </a:r>
          </a:p>
          <a:p>
            <a:pPr lvl="2" eaLnBrk="1" hangingPunct="1">
              <a:lnSpc>
                <a:spcPct val="110000"/>
              </a:lnSpc>
            </a:pPr>
            <a:r>
              <a:rPr lang="en-US">
                <a:latin typeface="Calibri" charset="0"/>
              </a:rPr>
              <a:t>Can have attributes:</a:t>
            </a:r>
          </a:p>
          <a:p>
            <a:pPr lvl="3" eaLnBrk="1" hangingPunct="1">
              <a:lnSpc>
                <a:spcPct val="110000"/>
              </a:lnSpc>
            </a:pPr>
            <a:r>
              <a:rPr lang="en-US" sz="1800" i="1" u="sng">
                <a:latin typeface="Calibri" charset="0"/>
              </a:rPr>
              <a:t>has account at</a:t>
            </a:r>
            <a:r>
              <a:rPr lang="en-US" sz="1800">
                <a:latin typeface="Calibri" charset="0"/>
              </a:rPr>
              <a:t> may have an attribute </a:t>
            </a:r>
            <a:r>
              <a:rPr lang="en-US" sz="1800" i="1">
                <a:latin typeface="Calibri" charset="0"/>
              </a:rPr>
              <a:t>start-date</a:t>
            </a:r>
          </a:p>
          <a:p>
            <a:pPr lvl="2" eaLnBrk="1" hangingPunct="1">
              <a:lnSpc>
                <a:spcPct val="110000"/>
              </a:lnSpc>
            </a:pPr>
            <a:r>
              <a:rPr lang="en-US">
                <a:latin typeface="Calibri" charset="0"/>
              </a:rPr>
              <a:t>Can involve more than 2 entities</a:t>
            </a:r>
          </a:p>
          <a:p>
            <a:pPr lvl="3" eaLnBrk="1" hangingPunct="1">
              <a:lnSpc>
                <a:spcPct val="110000"/>
              </a:lnSpc>
            </a:pPr>
            <a:r>
              <a:rPr lang="en-US" sz="1800">
                <a:latin typeface="Calibri" charset="0"/>
              </a:rPr>
              <a:t>Employee </a:t>
            </a:r>
            <a:r>
              <a:rPr lang="en-US" sz="1800" i="1">
                <a:latin typeface="Calibri" charset="0"/>
              </a:rPr>
              <a:t>works at</a:t>
            </a:r>
            <a:r>
              <a:rPr lang="en-US" sz="1800">
                <a:latin typeface="Calibri" charset="0"/>
              </a:rPr>
              <a:t> Branch </a:t>
            </a:r>
            <a:r>
              <a:rPr lang="en-US" sz="1800" i="1">
                <a:latin typeface="Calibri" charset="0"/>
              </a:rPr>
              <a:t>at</a:t>
            </a:r>
            <a:r>
              <a:rPr lang="en-US" sz="1800">
                <a:latin typeface="Calibri" charset="0"/>
              </a:rPr>
              <a:t> Job</a:t>
            </a:r>
          </a:p>
        </p:txBody>
      </p:sp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  <a:ea typeface="+mj-ea"/>
                <a:cs typeface="+mj-cs"/>
              </a:rPr>
              <a:t>Entity-Relationship Model</a:t>
            </a:r>
          </a:p>
        </p:txBody>
      </p:sp>
    </p:spTree>
    <p:extLst>
      <p:ext uri="{BB962C8B-B14F-4D97-AF65-F5344CB8AC3E}">
        <p14:creationId xmlns:p14="http://schemas.microsoft.com/office/powerpoint/2010/main" val="3598951534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89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i="1" dirty="0"/>
              <a:t>R = </a:t>
            </a:r>
            <a:r>
              <a:rPr lang="en-US" sz="2400" dirty="0"/>
              <a:t>(</a:t>
            </a:r>
            <a:r>
              <a:rPr lang="en-US" sz="2400" i="1" dirty="0"/>
              <a:t>J, K, L}</a:t>
            </a:r>
          </a:p>
          <a:p>
            <a:r>
              <a:rPr lang="en-US" sz="2400" i="1" dirty="0"/>
              <a:t>F = </a:t>
            </a:r>
            <a:r>
              <a:rPr lang="en-US" sz="2400" dirty="0"/>
              <a:t>{</a:t>
            </a:r>
            <a:r>
              <a:rPr lang="en-US" sz="2400" i="1" dirty="0"/>
              <a:t>JK </a:t>
            </a:r>
            <a:r>
              <a:rPr lang="en-US" sz="2400" dirty="0" err="1">
                <a:sym typeface="Symbol" charset="2"/>
              </a:rPr>
              <a:t></a:t>
            </a:r>
            <a:r>
              <a:rPr lang="en-US" sz="2400" dirty="0">
                <a:sym typeface="Monotype Sorts" charset="2"/>
              </a:rPr>
              <a:t> </a:t>
            </a:r>
            <a:r>
              <a:rPr lang="en-US" sz="2400" i="1" dirty="0">
                <a:sym typeface="Monotype Sorts" charset="2"/>
              </a:rPr>
              <a:t>L, L </a:t>
            </a:r>
            <a:r>
              <a:rPr lang="en-US" sz="2400" dirty="0" err="1">
                <a:sym typeface="Symbol" charset="2"/>
              </a:rPr>
              <a:t></a:t>
            </a:r>
            <a:r>
              <a:rPr lang="en-US" sz="2400" dirty="0">
                <a:sym typeface="Monotype Sorts" charset="2"/>
              </a:rPr>
              <a:t> </a:t>
            </a:r>
            <a:r>
              <a:rPr lang="en-US" sz="2400" i="1" dirty="0">
                <a:sym typeface="Monotype Sorts" charset="2"/>
              </a:rPr>
              <a:t>K </a:t>
            </a:r>
            <a:r>
              <a:rPr lang="en-US" sz="2400" dirty="0">
                <a:sym typeface="Monotype Sorts" charset="2"/>
              </a:rPr>
              <a:t>}</a:t>
            </a:r>
            <a:br>
              <a:rPr lang="en-US" sz="2400" dirty="0">
                <a:sym typeface="Monotype Sorts" charset="2"/>
              </a:rPr>
            </a:br>
            <a:endParaRPr lang="en-US" sz="2400" dirty="0">
              <a:sym typeface="Monotype Sorts" charset="2"/>
            </a:endParaRPr>
          </a:p>
          <a:p>
            <a:r>
              <a:rPr lang="en-US" sz="2400" dirty="0">
                <a:sym typeface="Monotype Sorts" charset="2"/>
              </a:rPr>
              <a:t>Two candidate keys = </a:t>
            </a:r>
            <a:r>
              <a:rPr lang="en-US" sz="2400" i="1" dirty="0">
                <a:sym typeface="Monotype Sorts" charset="2"/>
              </a:rPr>
              <a:t>JK </a:t>
            </a:r>
            <a:r>
              <a:rPr lang="en-US" sz="2400" dirty="0">
                <a:sym typeface="Monotype Sorts" charset="2"/>
              </a:rPr>
              <a:t>and </a:t>
            </a:r>
            <a:r>
              <a:rPr lang="en-US" sz="2400" i="1" dirty="0">
                <a:sym typeface="Monotype Sorts" charset="2"/>
              </a:rPr>
              <a:t>JL</a:t>
            </a:r>
          </a:p>
          <a:p>
            <a:endParaRPr lang="en-US" sz="2400" i="1" dirty="0">
              <a:sym typeface="Monotype Sorts" charset="2"/>
            </a:endParaRPr>
          </a:p>
          <a:p>
            <a:r>
              <a:rPr lang="en-US" sz="2400" i="1" dirty="0">
                <a:sym typeface="Monotype Sorts" charset="2"/>
              </a:rPr>
              <a:t>R </a:t>
            </a:r>
            <a:r>
              <a:rPr lang="en-US" sz="2400" dirty="0">
                <a:sym typeface="Monotype Sorts" charset="2"/>
              </a:rPr>
              <a:t>is not in BCNF</a:t>
            </a:r>
          </a:p>
          <a:p>
            <a:endParaRPr lang="en-US" sz="2400" dirty="0">
              <a:sym typeface="Monotype Sorts" charset="2"/>
            </a:endParaRPr>
          </a:p>
          <a:p>
            <a:r>
              <a:rPr lang="en-US" sz="2400" dirty="0">
                <a:sym typeface="Monotype Sorts" charset="2"/>
              </a:rPr>
              <a:t>Any decomposition of </a:t>
            </a:r>
            <a:r>
              <a:rPr lang="en-US" sz="2400" i="1" dirty="0">
                <a:sym typeface="Monotype Sorts" charset="2"/>
              </a:rPr>
              <a:t>R</a:t>
            </a:r>
            <a:r>
              <a:rPr lang="en-US" sz="2400" dirty="0">
                <a:sym typeface="Monotype Sorts" charset="2"/>
              </a:rPr>
              <a:t> will fail to preserve</a:t>
            </a:r>
          </a:p>
          <a:p>
            <a:pPr>
              <a:buNone/>
            </a:pPr>
            <a:r>
              <a:rPr lang="en-US" sz="2400" dirty="0"/>
              <a:t>			</a:t>
            </a:r>
            <a:r>
              <a:rPr lang="en-US" sz="2400" i="1" dirty="0"/>
              <a:t>JK </a:t>
            </a:r>
            <a:r>
              <a:rPr lang="en-US" sz="2400" dirty="0" err="1">
                <a:sym typeface="Symbol" charset="2"/>
              </a:rPr>
              <a:t></a:t>
            </a:r>
            <a:r>
              <a:rPr lang="en-US" sz="2400" dirty="0">
                <a:sym typeface="Monotype Sorts" charset="2"/>
              </a:rPr>
              <a:t> </a:t>
            </a:r>
            <a:r>
              <a:rPr lang="en-US" sz="2400" i="1" dirty="0">
                <a:sym typeface="Monotype Sorts" charset="2"/>
              </a:rPr>
              <a:t>L</a:t>
            </a:r>
          </a:p>
          <a:p>
            <a:endParaRPr lang="en-US" sz="2400" dirty="0">
              <a:sym typeface="Monotype Sorts" charset="2"/>
            </a:endParaRPr>
          </a:p>
          <a:p>
            <a:r>
              <a:rPr lang="en-US" sz="2400" dirty="0">
                <a:sym typeface="Monotype Sorts" charset="2"/>
              </a:rPr>
              <a:t>This implies that testing for </a:t>
            </a:r>
            <a:r>
              <a:rPr lang="en-US" sz="2400" i="1" dirty="0"/>
              <a:t>JK </a:t>
            </a:r>
            <a:r>
              <a:rPr lang="en-US" sz="2400" dirty="0" err="1">
                <a:sym typeface="Symbol" charset="2"/>
              </a:rPr>
              <a:t></a:t>
            </a:r>
            <a:r>
              <a:rPr lang="en-US" sz="2400" dirty="0">
                <a:sym typeface="Monotype Sorts" charset="2"/>
              </a:rPr>
              <a:t> </a:t>
            </a:r>
            <a:r>
              <a:rPr lang="en-US" sz="2400" i="1" dirty="0">
                <a:sym typeface="Monotype Sorts" charset="2"/>
              </a:rPr>
              <a:t>L </a:t>
            </a:r>
            <a:r>
              <a:rPr lang="en-US" sz="2400" dirty="0">
                <a:sym typeface="Monotype Sorts" charset="2"/>
              </a:rPr>
              <a:t>requires a join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12789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Issue 1: BCNF may not preserve dependencies</a:t>
            </a:r>
          </a:p>
        </p:txBody>
      </p:sp>
    </p:spTree>
    <p:extLst>
      <p:ext uri="{BB962C8B-B14F-4D97-AF65-F5344CB8AC3E}">
        <p14:creationId xmlns:p14="http://schemas.microsoft.com/office/powerpoint/2010/main" val="1375837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8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8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89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89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89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1269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Not always possible to find a dependency-preserving decomposition that is in BCNF.</a:t>
            </a:r>
          </a:p>
          <a:p>
            <a:endParaRPr lang="en-US"/>
          </a:p>
          <a:p>
            <a:r>
              <a:rPr lang="en-US"/>
              <a:t>PTIME to determine if there exists a dependency-preserving decomposition in BCNF</a:t>
            </a:r>
          </a:p>
          <a:p>
            <a:pPr lvl="1"/>
            <a:r>
              <a:rPr lang="en-US"/>
              <a:t>in size of F</a:t>
            </a:r>
          </a:p>
          <a:p>
            <a:pPr lvl="1"/>
            <a:endParaRPr lang="en-US"/>
          </a:p>
          <a:p>
            <a:r>
              <a:rPr lang="en-US"/>
              <a:t>NP-Hard to find one if it exists</a:t>
            </a:r>
          </a:p>
          <a:p>
            <a:endParaRPr lang="en-US"/>
          </a:p>
          <a:p>
            <a:r>
              <a:rPr lang="en-US"/>
              <a:t>Better results exist if F satisfies certain properties</a:t>
            </a:r>
          </a:p>
        </p:txBody>
      </p:sp>
      <p:sp>
        <p:nvSpPr>
          <p:cNvPr id="1291268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Issue 1: BCNF may not preserve dependencies</a:t>
            </a:r>
          </a:p>
        </p:txBody>
      </p:sp>
    </p:spTree>
    <p:extLst>
      <p:ext uri="{BB962C8B-B14F-4D97-AF65-F5344CB8AC3E}">
        <p14:creationId xmlns:p14="http://schemas.microsoft.com/office/powerpoint/2010/main" val="788373030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7411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143000"/>
            <a:ext cx="8458200" cy="5181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000" dirty="0"/>
              <a:t>Definition:</a:t>
            </a:r>
            <a:r>
              <a:rPr lang="en-US" sz="2000" i="1" dirty="0">
                <a:solidFill>
                  <a:srgbClr val="FF0000"/>
                </a:solidFill>
              </a:rPr>
              <a:t> Prime</a:t>
            </a:r>
            <a:r>
              <a:rPr lang="en-US" sz="2000" i="1" dirty="0"/>
              <a:t> </a:t>
            </a:r>
            <a:r>
              <a:rPr lang="en-US" sz="2000" dirty="0">
                <a:solidFill>
                  <a:srgbClr val="FF0000"/>
                </a:solidFill>
              </a:rPr>
              <a:t>attributes</a:t>
            </a:r>
          </a:p>
          <a:p>
            <a:pPr>
              <a:lnSpc>
                <a:spcPct val="80000"/>
              </a:lnSpc>
              <a:buNone/>
            </a:pPr>
            <a:r>
              <a:rPr lang="en-US" sz="2000" dirty="0"/>
              <a:t>          An attribute that is contained in a candidate key for R</a:t>
            </a:r>
          </a:p>
          <a:p>
            <a:pPr>
              <a:lnSpc>
                <a:spcPct val="80000"/>
              </a:lnSpc>
            </a:pP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000" dirty="0"/>
              <a:t>Example 1:</a:t>
            </a:r>
          </a:p>
          <a:p>
            <a:pPr lvl="1">
              <a:lnSpc>
                <a:spcPct val="80000"/>
              </a:lnSpc>
            </a:pPr>
            <a:r>
              <a:rPr lang="pt-BR" sz="2000" dirty="0"/>
              <a:t>R = (A, B, C, D, E, H}, F = {A </a:t>
            </a:r>
            <a:r>
              <a:rPr lang="pt-BR" sz="2000" dirty="0">
                <a:sym typeface="Wingdings" charset="2"/>
              </a:rPr>
              <a:t></a:t>
            </a:r>
            <a:r>
              <a:rPr lang="pt-BR" sz="2000" dirty="0"/>
              <a:t> BC, E </a:t>
            </a:r>
            <a:r>
              <a:rPr lang="pt-BR" sz="2000" dirty="0">
                <a:sym typeface="Wingdings" charset="2"/>
              </a:rPr>
              <a:t></a:t>
            </a:r>
            <a:r>
              <a:rPr lang="pt-BR" sz="2000" dirty="0"/>
              <a:t> HA}, </a:t>
            </a:r>
          </a:p>
          <a:p>
            <a:pPr lvl="1">
              <a:lnSpc>
                <a:spcPct val="80000"/>
              </a:lnSpc>
            </a:pPr>
            <a:r>
              <a:rPr lang="pt-BR" sz="2000" dirty="0"/>
              <a:t>Candidate </a:t>
            </a:r>
            <a:r>
              <a:rPr lang="pt-BR" sz="2000" dirty="0" err="1"/>
              <a:t>keys</a:t>
            </a:r>
            <a:r>
              <a:rPr lang="pt-BR" sz="2000" dirty="0"/>
              <a:t> = {ED}</a:t>
            </a:r>
          </a:p>
          <a:p>
            <a:pPr lvl="1">
              <a:lnSpc>
                <a:spcPct val="80000"/>
              </a:lnSpc>
            </a:pPr>
            <a:r>
              <a:rPr lang="pt-BR" sz="2000" dirty="0"/>
              <a:t>Prime </a:t>
            </a:r>
            <a:r>
              <a:rPr lang="pt-BR" sz="2000" dirty="0" err="1"/>
              <a:t>attributes</a:t>
            </a:r>
            <a:r>
              <a:rPr lang="pt-BR" sz="2000" dirty="0"/>
              <a:t>: D, E</a:t>
            </a:r>
          </a:p>
          <a:p>
            <a:pPr>
              <a:lnSpc>
                <a:spcPct val="80000"/>
              </a:lnSpc>
            </a:pPr>
            <a:endParaRPr lang="pt-BR" sz="2000" dirty="0"/>
          </a:p>
          <a:p>
            <a:pPr>
              <a:lnSpc>
                <a:spcPct val="80000"/>
              </a:lnSpc>
            </a:pPr>
            <a:r>
              <a:rPr lang="pt-BR" sz="2000" dirty="0" err="1"/>
              <a:t>Example</a:t>
            </a:r>
            <a:r>
              <a:rPr lang="pt-BR" sz="2000" dirty="0"/>
              <a:t> 2: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R = (J, K, L), F = {JK </a:t>
            </a:r>
            <a:r>
              <a:rPr lang="en-US" sz="2000" dirty="0" err="1">
                <a:sym typeface="Wingdings" charset="2"/>
              </a:rPr>
              <a:t></a:t>
            </a:r>
            <a:r>
              <a:rPr lang="en-US" sz="2000" dirty="0"/>
              <a:t> L, L </a:t>
            </a:r>
            <a:r>
              <a:rPr lang="en-US" sz="2000" dirty="0" err="1">
                <a:sym typeface="Wingdings" charset="2"/>
              </a:rPr>
              <a:t></a:t>
            </a:r>
            <a:r>
              <a:rPr lang="en-US" sz="2000" dirty="0">
                <a:sym typeface="Wingdings" charset="2"/>
              </a:rPr>
              <a:t> </a:t>
            </a:r>
            <a:r>
              <a:rPr lang="en-US" sz="2000" dirty="0"/>
              <a:t>K}, 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Candidate keys = {JL, JK}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Prime attributes: J, K, L</a:t>
            </a:r>
            <a:br>
              <a:rPr lang="en-US" sz="2000" dirty="0"/>
            </a:b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000" dirty="0">
                <a:solidFill>
                  <a:srgbClr val="FF0000"/>
                </a:solidFill>
              </a:rPr>
              <a:t>Observation/Intuition: </a:t>
            </a:r>
          </a:p>
          <a:p>
            <a:pPr>
              <a:lnSpc>
                <a:spcPct val="80000"/>
              </a:lnSpc>
              <a:buNone/>
            </a:pPr>
            <a:r>
              <a:rPr lang="en-US" sz="2000" dirty="0">
                <a:solidFill>
                  <a:srgbClr val="FF0000"/>
                </a:solidFill>
              </a:rPr>
              <a:t>     	1. A </a:t>
            </a:r>
            <a:r>
              <a:rPr lang="en-US" sz="2000" i="1" dirty="0">
                <a:solidFill>
                  <a:srgbClr val="FF0000"/>
                </a:solidFill>
              </a:rPr>
              <a:t>key </a:t>
            </a:r>
            <a:r>
              <a:rPr lang="en-US" sz="2000" dirty="0">
                <a:solidFill>
                  <a:srgbClr val="FF0000"/>
                </a:solidFill>
              </a:rPr>
              <a:t>has no redundancy (is not repeated in a relation)</a:t>
            </a:r>
          </a:p>
          <a:p>
            <a:pPr>
              <a:lnSpc>
                <a:spcPct val="80000"/>
              </a:lnSpc>
              <a:buNone/>
            </a:pPr>
            <a:r>
              <a:rPr lang="en-US" sz="2000" dirty="0">
                <a:solidFill>
                  <a:srgbClr val="FF0000"/>
                </a:solidFill>
              </a:rPr>
              <a:t>     	2. A </a:t>
            </a:r>
            <a:r>
              <a:rPr lang="en-US" sz="2000" i="1" dirty="0">
                <a:solidFill>
                  <a:srgbClr val="FF0000"/>
                </a:solidFill>
              </a:rPr>
              <a:t>prime attribute</a:t>
            </a:r>
            <a:r>
              <a:rPr lang="en-US" sz="2000" dirty="0">
                <a:solidFill>
                  <a:srgbClr val="FF0000"/>
                </a:solidFill>
              </a:rPr>
              <a:t> has limited redundancy</a:t>
            </a:r>
          </a:p>
        </p:txBody>
      </p:sp>
      <p:sp>
        <p:nvSpPr>
          <p:cNvPr id="129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3NF (3</a:t>
            </a:r>
            <a:r>
              <a:rPr lang="en-US" baseline="30000" dirty="0"/>
              <a:t>rd</a:t>
            </a:r>
            <a:r>
              <a:rPr lang="en-US" dirty="0"/>
              <a:t> Normal Form)</a:t>
            </a:r>
          </a:p>
        </p:txBody>
      </p:sp>
    </p:spTree>
    <p:extLst>
      <p:ext uri="{BB962C8B-B14F-4D97-AF65-F5344CB8AC3E}">
        <p14:creationId xmlns:p14="http://schemas.microsoft.com/office/powerpoint/2010/main" val="2262310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7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74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74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74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74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74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74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 relation schema </a:t>
            </a:r>
            <a:r>
              <a:rPr lang="en-US" i="1" dirty="0"/>
              <a:t>R, </a:t>
            </a:r>
            <a:r>
              <a:rPr lang="en-US" dirty="0"/>
              <a:t>and a set of functional dependencies </a:t>
            </a:r>
            <a:r>
              <a:rPr lang="en-US" i="1" dirty="0"/>
              <a:t>F, </a:t>
            </a:r>
            <a:r>
              <a:rPr lang="en-US" dirty="0"/>
              <a:t>if every FD, </a:t>
            </a:r>
            <a:r>
              <a:rPr lang="en-US" i="1" dirty="0"/>
              <a:t>A </a:t>
            </a:r>
            <a:r>
              <a:rPr lang="en-US" i="1" dirty="0" err="1">
                <a:sym typeface="Wingdings" charset="2"/>
              </a:rPr>
              <a:t></a:t>
            </a:r>
            <a:r>
              <a:rPr lang="en-US" i="1" dirty="0">
                <a:sym typeface="Wingdings" charset="2"/>
              </a:rPr>
              <a:t> B</a:t>
            </a:r>
            <a:r>
              <a:rPr lang="en-US" dirty="0">
                <a:sym typeface="Wingdings" charset="2"/>
              </a:rPr>
              <a:t>, is either:</a:t>
            </a:r>
          </a:p>
          <a:p>
            <a:pPr>
              <a:buNone/>
            </a:pPr>
            <a:r>
              <a:rPr lang="en-US" dirty="0">
                <a:sym typeface="Wingdings" charset="2"/>
              </a:rPr>
              <a:t>		1. Trivial, or</a:t>
            </a:r>
          </a:p>
          <a:p>
            <a:pPr>
              <a:buNone/>
            </a:pPr>
            <a:r>
              <a:rPr lang="en-US" i="1" dirty="0"/>
              <a:t>		2. A</a:t>
            </a:r>
            <a:r>
              <a:rPr lang="en-US" dirty="0"/>
              <a:t> is a </a:t>
            </a:r>
            <a:r>
              <a:rPr lang="en-US" i="1" dirty="0" err="1"/>
              <a:t>superkey</a:t>
            </a:r>
            <a:r>
              <a:rPr lang="en-US" dirty="0"/>
              <a:t> of </a:t>
            </a:r>
            <a:r>
              <a:rPr lang="en-US" i="1" dirty="0"/>
              <a:t>R, or</a:t>
            </a:r>
          </a:p>
          <a:p>
            <a:pPr>
              <a:buNone/>
            </a:pPr>
            <a:r>
              <a:rPr lang="en-US" i="1" dirty="0"/>
              <a:t>		3. All attributes in (B – A) are </a:t>
            </a:r>
            <a:r>
              <a:rPr lang="en-US" i="1" dirty="0">
                <a:solidFill>
                  <a:srgbClr val="FF0000"/>
                </a:solidFill>
              </a:rPr>
              <a:t>prime</a:t>
            </a:r>
            <a:endParaRPr lang="en-US" dirty="0"/>
          </a:p>
          <a:p>
            <a:pPr>
              <a:buNone/>
            </a:pPr>
            <a:r>
              <a:rPr lang="en-US" dirty="0"/>
              <a:t>    Then, </a:t>
            </a:r>
            <a:r>
              <a:rPr lang="en-US" i="1" dirty="0"/>
              <a:t>R </a:t>
            </a:r>
            <a:r>
              <a:rPr lang="en-US" dirty="0"/>
              <a:t>is in </a:t>
            </a:r>
            <a:r>
              <a:rPr lang="en-US" i="1" dirty="0">
                <a:solidFill>
                  <a:srgbClr val="FF0000"/>
                </a:solidFill>
              </a:rPr>
              <a:t>3NF (3</a:t>
            </a:r>
            <a:r>
              <a:rPr lang="en-US" i="1" baseline="30000" dirty="0">
                <a:solidFill>
                  <a:srgbClr val="FF0000"/>
                </a:solidFill>
              </a:rPr>
              <a:t>rd</a:t>
            </a:r>
            <a:r>
              <a:rPr lang="en-US" i="1" dirty="0">
                <a:solidFill>
                  <a:srgbClr val="FF0000"/>
                </a:solidFill>
              </a:rPr>
              <a:t> Normal Form)</a:t>
            </a:r>
          </a:p>
          <a:p>
            <a:endParaRPr lang="en-US" i="1" u="sng" dirty="0"/>
          </a:p>
          <a:p>
            <a:r>
              <a:rPr lang="en-US" i="1" u="sng" dirty="0"/>
              <a:t>Why is 3NF good ?</a:t>
            </a:r>
          </a:p>
          <a:p>
            <a:endParaRPr lang="en-US" dirty="0"/>
          </a:p>
        </p:txBody>
      </p:sp>
      <p:sp>
        <p:nvSpPr>
          <p:cNvPr id="129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3NF (3</a:t>
            </a:r>
            <a:r>
              <a:rPr lang="en-US" baseline="30000" dirty="0"/>
              <a:t>rd</a:t>
            </a:r>
            <a:r>
              <a:rPr lang="en-US" dirty="0"/>
              <a:t> Normal Form)</a:t>
            </a:r>
          </a:p>
        </p:txBody>
      </p:sp>
    </p:spTree>
    <p:extLst>
      <p:ext uri="{BB962C8B-B14F-4D97-AF65-F5344CB8AC3E}">
        <p14:creationId xmlns:p14="http://schemas.microsoft.com/office/powerpoint/2010/main" val="2970169845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542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915400" cy="5105400"/>
          </a:xfrm>
        </p:spPr>
        <p:txBody>
          <a:bodyPr/>
          <a:lstStyle/>
          <a:p>
            <a:pPr marL="533400" indent="-533400"/>
            <a:r>
              <a:rPr lang="en-US" sz="2800" i="1" u="sng" dirty="0"/>
              <a:t>Why does redundancy arise ?</a:t>
            </a:r>
          </a:p>
          <a:p>
            <a:pPr marL="788988" lvl="1" indent="-533400"/>
            <a:r>
              <a:rPr lang="en-US" sz="2400" dirty="0"/>
              <a:t>Given a FD, A </a:t>
            </a:r>
            <a:r>
              <a:rPr lang="en-US" sz="2400" dirty="0" err="1">
                <a:sym typeface="Wingdings"/>
              </a:rPr>
              <a:t></a:t>
            </a:r>
            <a:r>
              <a:rPr lang="en-US" sz="2400" dirty="0"/>
              <a:t> B, if A is repeated (B – A) has to be repeated </a:t>
            </a:r>
          </a:p>
          <a:p>
            <a:pPr marL="788988" lvl="1" indent="-533400">
              <a:buAutoNum type="arabicPeriod"/>
            </a:pPr>
            <a:r>
              <a:rPr lang="en-US" sz="2400" dirty="0"/>
              <a:t>If rule 1 is satisfied, (B – A) is empty, so not a problem.</a:t>
            </a:r>
          </a:p>
          <a:p>
            <a:pPr marL="788988" lvl="1" indent="-533400">
              <a:buAutoNum type="arabicPeriod"/>
            </a:pPr>
            <a:r>
              <a:rPr lang="en-US" sz="2400" dirty="0"/>
              <a:t>If rule 2 is satisfied, then A can’t be repeated, so this doesn’t happen either</a:t>
            </a:r>
          </a:p>
          <a:p>
            <a:pPr marL="788988" lvl="1" indent="-533400">
              <a:buAutoNum type="arabicPeriod"/>
            </a:pPr>
            <a:r>
              <a:rPr lang="en-US" sz="2400" dirty="0"/>
              <a:t>If not, rule 3 says (B – A) must contain only </a:t>
            </a:r>
            <a:r>
              <a:rPr lang="en-US" sz="2400" i="1" dirty="0"/>
              <a:t>prime attributes</a:t>
            </a:r>
            <a:r>
              <a:rPr lang="en-US" sz="2400" dirty="0"/>
              <a:t>                 </a:t>
            </a:r>
          </a:p>
          <a:p>
            <a:pPr marL="788988" lvl="1" indent="-533400">
              <a:buNone/>
            </a:pPr>
            <a:r>
              <a:rPr lang="en-US" sz="2400" dirty="0"/>
              <a:t>			This limits the redundancy somewhat.</a:t>
            </a:r>
            <a:endParaRPr lang="en-US" sz="2800" dirty="0"/>
          </a:p>
          <a:p>
            <a:pPr marL="788988" lvl="1" indent="-533400">
              <a:buAutoNum type="arabicPeriod"/>
            </a:pPr>
            <a:endParaRPr lang="en-US" sz="2400" i="1" dirty="0"/>
          </a:p>
          <a:p>
            <a:pPr marL="533400" indent="-533400">
              <a:lnSpc>
                <a:spcPct val="120000"/>
              </a:lnSpc>
              <a:buSzPct val="100000"/>
            </a:pPr>
            <a:r>
              <a:rPr lang="en-US" sz="2400" dirty="0"/>
              <a:t>So 3NF relaxes BCNF somewhat by allowing for some (hopefully limited) redundancy</a:t>
            </a:r>
          </a:p>
          <a:p>
            <a:pPr marL="533400" indent="-533400">
              <a:lnSpc>
                <a:spcPct val="120000"/>
              </a:lnSpc>
              <a:buSzPct val="100000"/>
            </a:pPr>
            <a:r>
              <a:rPr lang="en-US" sz="2400" dirty="0"/>
              <a:t>Why ?</a:t>
            </a:r>
          </a:p>
          <a:p>
            <a:pPr marL="788988" lvl="1" indent="-533400">
              <a:lnSpc>
                <a:spcPct val="120000"/>
              </a:lnSpc>
              <a:buSzPct val="100000"/>
            </a:pPr>
            <a:r>
              <a:rPr lang="en-US" sz="2000" i="1" dirty="0">
                <a:solidFill>
                  <a:srgbClr val="FF0000"/>
                </a:solidFill>
              </a:rPr>
              <a:t>There always exists a dependency-preserving lossless decomposition in 3NF.</a:t>
            </a:r>
            <a:endParaRPr lang="en-US" sz="1800" dirty="0"/>
          </a:p>
        </p:txBody>
      </p:sp>
      <p:sp>
        <p:nvSpPr>
          <p:cNvPr id="1255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3NF and Redundancy</a:t>
            </a:r>
          </a:p>
        </p:txBody>
      </p:sp>
    </p:spTree>
    <p:extLst>
      <p:ext uri="{BB962C8B-B14F-4D97-AF65-F5344CB8AC3E}">
        <p14:creationId xmlns:p14="http://schemas.microsoft.com/office/powerpoint/2010/main" val="3259312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 </a:t>
            </a:r>
            <a:r>
              <a:rPr lang="en-US" i="1"/>
              <a:t>synthesis </a:t>
            </a:r>
            <a:r>
              <a:rPr lang="en-US"/>
              <a:t>algorithm</a:t>
            </a:r>
          </a:p>
          <a:p>
            <a:endParaRPr lang="en-US"/>
          </a:p>
          <a:p>
            <a:r>
              <a:rPr lang="en-US"/>
              <a:t>Start with the canonical cover, and construct the  3NF schema directly</a:t>
            </a:r>
          </a:p>
          <a:p>
            <a:endParaRPr lang="en-US"/>
          </a:p>
          <a:p>
            <a:r>
              <a:rPr lang="en-US"/>
              <a:t>Homework assignment.</a:t>
            </a:r>
          </a:p>
        </p:txBody>
      </p:sp>
      <p:sp>
        <p:nvSpPr>
          <p:cNvPr id="130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Decomposing into 3NF</a:t>
            </a:r>
          </a:p>
        </p:txBody>
      </p:sp>
    </p:spTree>
    <p:extLst>
      <p:ext uri="{BB962C8B-B14F-4D97-AF65-F5344CB8AC3E}">
        <p14:creationId xmlns:p14="http://schemas.microsoft.com/office/powerpoint/2010/main" val="337914022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 2: BCNF and redundancy</a:t>
            </a:r>
          </a:p>
        </p:txBody>
      </p:sp>
      <p:graphicFrame>
        <p:nvGraphicFramePr>
          <p:cNvPr id="1302622" name="Group 94"/>
          <p:cNvGraphicFramePr>
            <a:graphicFrameLocks noGrp="1"/>
          </p:cNvGraphicFramePr>
          <p:nvPr>
            <p:ph type="tbl" idx="1"/>
          </p:nvPr>
        </p:nvGraphicFramePr>
        <p:xfrm>
          <a:off x="685800" y="1143000"/>
          <a:ext cx="7772400" cy="2931480"/>
        </p:xfrm>
        <a:graphic>
          <a:graphicData uri="http://schemas.openxmlformats.org/drawingml/2006/table">
            <a:tbl>
              <a:tblPr/>
              <a:tblGrid>
                <a:gridCol w="2146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51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65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55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5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MovieTitle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MovieYear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StarName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Address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Star wars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1977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Harrison Ford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Address 1, LA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Star wars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1977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Harrison Ford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Address 2, FL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Indiana Jones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198x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Harrison Ford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Address 1, LA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2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Indiana Jones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198x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Harrison Ford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Address 2, FL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5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Witness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19xx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Harrison Ford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Address 1, LA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5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Witness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19xx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Harrison Ford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Address 2, FL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5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302625" name="Rectangle 97"/>
          <p:cNvSpPr>
            <a:spLocks noChangeArrowheads="1"/>
          </p:cNvSpPr>
          <p:nvPr/>
        </p:nvSpPr>
        <p:spPr bwMode="auto">
          <a:xfrm>
            <a:off x="381000" y="4343400"/>
            <a:ext cx="84582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533400" marR="0" lvl="0" indent="-533400" algn="l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Lot of redundancy</a:t>
            </a:r>
          </a:p>
          <a:p>
            <a:pPr marL="533400" marR="0" lvl="0" indent="-533400" algn="l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FDs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? No non-trivial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FDs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.</a:t>
            </a:r>
          </a:p>
          <a:p>
            <a:pPr marL="533400" marR="0" lvl="0" indent="-533400" algn="l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So the schema is trivially in BCNF (and 3NF)</a:t>
            </a:r>
          </a:p>
          <a:p>
            <a:pPr marL="533400" marR="0" lvl="0" indent="-533400" algn="l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What went wrong ? </a:t>
            </a:r>
          </a:p>
        </p:txBody>
      </p:sp>
    </p:spTree>
    <p:extLst>
      <p:ext uri="{BB962C8B-B14F-4D97-AF65-F5344CB8AC3E}">
        <p14:creationId xmlns:p14="http://schemas.microsoft.com/office/powerpoint/2010/main" val="3115027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6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6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6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4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sz="2400" dirty="0"/>
              <a:t>The redundancy is because of </a:t>
            </a:r>
            <a:r>
              <a:rPr lang="en-US" sz="2400" i="1" dirty="0"/>
              <a:t>multi-valued dependencies</a:t>
            </a:r>
          </a:p>
          <a:p>
            <a:pPr>
              <a:lnSpc>
                <a:spcPct val="110000"/>
              </a:lnSpc>
            </a:pPr>
            <a:r>
              <a:rPr lang="en-US" sz="2400" i="1" dirty="0"/>
              <a:t>Denoted:</a:t>
            </a:r>
          </a:p>
          <a:p>
            <a:pPr>
              <a:lnSpc>
                <a:spcPct val="110000"/>
              </a:lnSpc>
              <a:buNone/>
            </a:pPr>
            <a:r>
              <a:rPr lang="en-US" sz="2400" i="1" dirty="0"/>
              <a:t>              </a:t>
            </a:r>
            <a:r>
              <a:rPr lang="en-US" sz="2400" i="1" dirty="0" err="1"/>
              <a:t>starname</a:t>
            </a:r>
            <a:r>
              <a:rPr lang="en-US" sz="2400" i="1" dirty="0"/>
              <a:t> </a:t>
            </a:r>
            <a:r>
              <a:rPr lang="en-US" sz="2400" b="1" dirty="0" err="1">
                <a:sym typeface="Symbol" charset="2"/>
              </a:rPr>
              <a:t></a:t>
            </a:r>
            <a:r>
              <a:rPr lang="en-US" sz="2400" dirty="0">
                <a:sym typeface="Monotype Sorts" charset="2"/>
              </a:rPr>
              <a:t> </a:t>
            </a:r>
            <a:r>
              <a:rPr lang="en-US" sz="2400" i="1" dirty="0">
                <a:sym typeface="Monotype Sorts" charset="2"/>
              </a:rPr>
              <a:t>address </a:t>
            </a:r>
          </a:p>
          <a:p>
            <a:pPr>
              <a:lnSpc>
                <a:spcPct val="110000"/>
              </a:lnSpc>
              <a:buNone/>
            </a:pPr>
            <a:r>
              <a:rPr lang="en-US" sz="2400" i="1" dirty="0">
                <a:sym typeface="Monotype Sorts" charset="2"/>
              </a:rPr>
              <a:t>              </a:t>
            </a:r>
            <a:r>
              <a:rPr lang="en-US" sz="2400" i="1" dirty="0" err="1">
                <a:sym typeface="Monotype Sorts" charset="2"/>
              </a:rPr>
              <a:t>starname</a:t>
            </a:r>
            <a:r>
              <a:rPr lang="en-US" sz="2400" i="1" dirty="0">
                <a:sym typeface="Monotype Sorts" charset="2"/>
              </a:rPr>
              <a:t> </a:t>
            </a:r>
            <a:r>
              <a:rPr lang="en-US" sz="2400" b="1" dirty="0" err="1">
                <a:sym typeface="Symbol" charset="2"/>
              </a:rPr>
              <a:t></a:t>
            </a:r>
            <a:r>
              <a:rPr lang="en-US" sz="2400" b="1" dirty="0">
                <a:sym typeface="Symbol" charset="2"/>
              </a:rPr>
              <a:t> </a:t>
            </a:r>
            <a:r>
              <a:rPr lang="en-US" sz="2400" i="1" dirty="0" err="1">
                <a:sym typeface="Symbol" charset="2"/>
              </a:rPr>
              <a:t>movietitle</a:t>
            </a:r>
            <a:r>
              <a:rPr lang="en-US" sz="2400" i="1" dirty="0">
                <a:sym typeface="Symbol" charset="2"/>
              </a:rPr>
              <a:t>, </a:t>
            </a:r>
            <a:r>
              <a:rPr lang="en-US" sz="2400" i="1" dirty="0" err="1">
                <a:sym typeface="Symbol" charset="2"/>
              </a:rPr>
              <a:t>movieyear</a:t>
            </a:r>
            <a:endParaRPr lang="en-US" sz="2400" i="1" dirty="0">
              <a:sym typeface="Symbol" charset="2"/>
            </a:endParaRPr>
          </a:p>
          <a:p>
            <a:pPr>
              <a:lnSpc>
                <a:spcPct val="110000"/>
              </a:lnSpc>
            </a:pPr>
            <a:endParaRPr lang="en-US" sz="2400" i="1" dirty="0">
              <a:sym typeface="Symbol" charset="2"/>
            </a:endParaRPr>
          </a:p>
          <a:p>
            <a:pPr>
              <a:lnSpc>
                <a:spcPct val="110000"/>
              </a:lnSpc>
            </a:pPr>
            <a:r>
              <a:rPr lang="en-US" sz="2400" dirty="0">
                <a:sym typeface="Symbol" charset="2"/>
              </a:rPr>
              <a:t>Should not happen if the schema is constructed from an E/R diagram</a:t>
            </a:r>
          </a:p>
          <a:p>
            <a:pPr>
              <a:lnSpc>
                <a:spcPct val="110000"/>
              </a:lnSpc>
            </a:pPr>
            <a:endParaRPr lang="en-US" sz="2400" dirty="0">
              <a:sym typeface="Symbol" charset="2"/>
            </a:endParaRPr>
          </a:p>
          <a:p>
            <a:pPr>
              <a:lnSpc>
                <a:spcPct val="110000"/>
              </a:lnSpc>
            </a:pPr>
            <a:r>
              <a:rPr lang="en-US" sz="2400" dirty="0">
                <a:sym typeface="Symbol" charset="2"/>
              </a:rPr>
              <a:t>Functional dependencies are a special case of multi-valued dependencies</a:t>
            </a:r>
          </a:p>
          <a:p>
            <a:pPr>
              <a:lnSpc>
                <a:spcPct val="110000"/>
              </a:lnSpc>
            </a:pPr>
            <a:endParaRPr lang="en-US" sz="2400" i="1" dirty="0">
              <a:sym typeface="Symbol" charset="2"/>
            </a:endParaRPr>
          </a:p>
        </p:txBody>
      </p:sp>
      <p:sp>
        <p:nvSpPr>
          <p:cNvPr id="130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Multi-valued Dependencies</a:t>
            </a:r>
          </a:p>
        </p:txBody>
      </p:sp>
    </p:spTree>
    <p:extLst>
      <p:ext uri="{BB962C8B-B14F-4D97-AF65-F5344CB8AC3E}">
        <p14:creationId xmlns:p14="http://schemas.microsoft.com/office/powerpoint/2010/main" val="2048591784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sz="2400" dirty="0"/>
              <a:t>Similar to BCNF, except with </a:t>
            </a:r>
            <a:r>
              <a:rPr lang="en-US" sz="2400" dirty="0" err="1"/>
              <a:t>MVDs</a:t>
            </a:r>
            <a:r>
              <a:rPr lang="en-US" sz="2400" dirty="0"/>
              <a:t> instead of </a:t>
            </a:r>
            <a:r>
              <a:rPr lang="en-US" sz="2400" dirty="0" err="1"/>
              <a:t>FDs</a:t>
            </a:r>
            <a:r>
              <a:rPr lang="en-US" sz="2400" dirty="0"/>
              <a:t>.</a:t>
            </a:r>
          </a:p>
          <a:p>
            <a:pPr lvl="4">
              <a:lnSpc>
                <a:spcPct val="110000"/>
              </a:lnSpc>
            </a:pPr>
            <a:endParaRPr lang="en-US" sz="1700" dirty="0"/>
          </a:p>
          <a:p>
            <a:pPr>
              <a:lnSpc>
                <a:spcPct val="110000"/>
              </a:lnSpc>
            </a:pPr>
            <a:r>
              <a:rPr lang="en-US" sz="2400" dirty="0"/>
              <a:t>Given a relation schema </a:t>
            </a:r>
            <a:r>
              <a:rPr lang="en-US" sz="2400" i="1" dirty="0"/>
              <a:t>R, </a:t>
            </a:r>
            <a:r>
              <a:rPr lang="en-US" sz="2400" dirty="0"/>
              <a:t>and a set of multi-valued dependencies </a:t>
            </a:r>
            <a:r>
              <a:rPr lang="en-US" sz="2400" i="1" dirty="0"/>
              <a:t>F, </a:t>
            </a:r>
            <a:r>
              <a:rPr lang="en-US" sz="2400" dirty="0"/>
              <a:t>if every MVD, </a:t>
            </a:r>
            <a:r>
              <a:rPr lang="en-US" sz="2400" i="1" dirty="0"/>
              <a:t>A </a:t>
            </a:r>
            <a:r>
              <a:rPr lang="en-US" sz="2400" i="1" dirty="0" err="1">
                <a:sym typeface="Wingdings" charset="2"/>
              </a:rPr>
              <a:t></a:t>
            </a:r>
            <a:r>
              <a:rPr lang="en-US" sz="2400" i="1" dirty="0">
                <a:sym typeface="Wingdings" charset="2"/>
              </a:rPr>
              <a:t> B</a:t>
            </a:r>
            <a:r>
              <a:rPr lang="en-US" sz="2400" dirty="0">
                <a:sym typeface="Wingdings" charset="2"/>
              </a:rPr>
              <a:t>, is either:</a:t>
            </a:r>
          </a:p>
          <a:p>
            <a:pPr>
              <a:lnSpc>
                <a:spcPct val="110000"/>
              </a:lnSpc>
              <a:buNone/>
            </a:pPr>
            <a:r>
              <a:rPr lang="en-US" sz="2400" dirty="0">
                <a:sym typeface="Wingdings" charset="2"/>
              </a:rPr>
              <a:t>             1. Trivial, or</a:t>
            </a:r>
          </a:p>
          <a:p>
            <a:pPr>
              <a:lnSpc>
                <a:spcPct val="110000"/>
              </a:lnSpc>
              <a:buNone/>
            </a:pPr>
            <a:r>
              <a:rPr lang="en-US" sz="2400" i="1" dirty="0"/>
              <a:t>             </a:t>
            </a:r>
            <a:r>
              <a:rPr lang="en-US" sz="2400" dirty="0"/>
              <a:t>2.</a:t>
            </a:r>
            <a:r>
              <a:rPr lang="en-US" sz="2400" i="1" dirty="0"/>
              <a:t> A</a:t>
            </a:r>
            <a:r>
              <a:rPr lang="en-US" sz="2400" dirty="0"/>
              <a:t> is a </a:t>
            </a:r>
            <a:r>
              <a:rPr lang="en-US" sz="2400" i="1" dirty="0" err="1"/>
              <a:t>superkey</a:t>
            </a:r>
            <a:r>
              <a:rPr lang="en-US" sz="2400" dirty="0"/>
              <a:t> of </a:t>
            </a:r>
            <a:r>
              <a:rPr lang="en-US" sz="2400" i="1" dirty="0"/>
              <a:t>R</a:t>
            </a:r>
            <a:endParaRPr lang="en-US" sz="2400" dirty="0"/>
          </a:p>
          <a:p>
            <a:pPr>
              <a:lnSpc>
                <a:spcPct val="110000"/>
              </a:lnSpc>
              <a:buNone/>
            </a:pPr>
            <a:r>
              <a:rPr lang="en-US" sz="2400" dirty="0"/>
              <a:t>     Then, </a:t>
            </a:r>
            <a:r>
              <a:rPr lang="en-US" sz="2400" i="1" dirty="0"/>
              <a:t>R </a:t>
            </a:r>
            <a:r>
              <a:rPr lang="en-US" sz="2400" dirty="0"/>
              <a:t>is in </a:t>
            </a:r>
            <a:r>
              <a:rPr lang="en-US" sz="2400" i="1" dirty="0">
                <a:solidFill>
                  <a:srgbClr val="FF0000"/>
                </a:solidFill>
              </a:rPr>
              <a:t>4NF (4th Normal Form)</a:t>
            </a:r>
          </a:p>
          <a:p>
            <a:pPr lvl="5">
              <a:lnSpc>
                <a:spcPct val="110000"/>
              </a:lnSpc>
            </a:pPr>
            <a:endParaRPr lang="en-US" sz="1500" i="1" dirty="0">
              <a:solidFill>
                <a:srgbClr val="FF0000"/>
              </a:solidFill>
            </a:endParaRPr>
          </a:p>
          <a:p>
            <a:pPr>
              <a:lnSpc>
                <a:spcPct val="110000"/>
              </a:lnSpc>
            </a:pPr>
            <a:r>
              <a:rPr lang="en-US" sz="2400" dirty="0">
                <a:solidFill>
                  <a:srgbClr val="FF0000"/>
                </a:solidFill>
              </a:rPr>
              <a:t>4NF </a:t>
            </a:r>
            <a:r>
              <a:rPr lang="en-US" sz="2400" dirty="0" err="1">
                <a:solidFill>
                  <a:srgbClr val="FF0000"/>
                </a:solidFill>
                <a:sym typeface="Wingdings" charset="2"/>
              </a:rPr>
              <a:t></a:t>
            </a:r>
            <a:r>
              <a:rPr lang="en-US" sz="2400" dirty="0">
                <a:solidFill>
                  <a:srgbClr val="FF0000"/>
                </a:solidFill>
                <a:sym typeface="Wingdings" charset="2"/>
              </a:rPr>
              <a:t> BCNF </a:t>
            </a:r>
            <a:r>
              <a:rPr lang="en-US" sz="2400" dirty="0" err="1">
                <a:solidFill>
                  <a:srgbClr val="FF0000"/>
                </a:solidFill>
                <a:sym typeface="Wingdings" charset="2"/>
              </a:rPr>
              <a:t></a:t>
            </a:r>
            <a:r>
              <a:rPr lang="en-US" sz="2400" dirty="0">
                <a:solidFill>
                  <a:srgbClr val="FF0000"/>
                </a:solidFill>
                <a:sym typeface="Wingdings" charset="2"/>
              </a:rPr>
              <a:t> 3NF </a:t>
            </a:r>
            <a:r>
              <a:rPr lang="en-US" sz="2400" dirty="0" err="1">
                <a:solidFill>
                  <a:srgbClr val="FF0000"/>
                </a:solidFill>
                <a:sym typeface="Wingdings" charset="2"/>
              </a:rPr>
              <a:t></a:t>
            </a:r>
            <a:r>
              <a:rPr lang="en-US" sz="2400" dirty="0">
                <a:solidFill>
                  <a:srgbClr val="FF0000"/>
                </a:solidFill>
                <a:sym typeface="Wingdings" charset="2"/>
              </a:rPr>
              <a:t> 2NF </a:t>
            </a:r>
            <a:r>
              <a:rPr lang="en-US" sz="2400" dirty="0" err="1">
                <a:solidFill>
                  <a:srgbClr val="FF0000"/>
                </a:solidFill>
                <a:sym typeface="Wingdings" charset="2"/>
              </a:rPr>
              <a:t></a:t>
            </a:r>
            <a:r>
              <a:rPr lang="en-US" sz="2400" dirty="0">
                <a:solidFill>
                  <a:srgbClr val="FF0000"/>
                </a:solidFill>
                <a:sym typeface="Wingdings" charset="2"/>
              </a:rPr>
              <a:t> 1NF:  </a:t>
            </a:r>
          </a:p>
          <a:p>
            <a:pPr lvl="1">
              <a:lnSpc>
                <a:spcPct val="110000"/>
              </a:lnSpc>
            </a:pPr>
            <a:r>
              <a:rPr lang="en-US" sz="2000" dirty="0">
                <a:sym typeface="Wingdings" charset="2"/>
              </a:rPr>
              <a:t>If a schema is in 4NF, it is in BCNF.</a:t>
            </a:r>
          </a:p>
          <a:p>
            <a:pPr lvl="1">
              <a:lnSpc>
                <a:spcPct val="110000"/>
              </a:lnSpc>
            </a:pPr>
            <a:r>
              <a:rPr lang="en-US" sz="2000" dirty="0">
                <a:sym typeface="Wingdings" charset="2"/>
              </a:rPr>
              <a:t>If a schema is in BCNF, it is in 3NF.</a:t>
            </a:r>
          </a:p>
          <a:p>
            <a:pPr>
              <a:lnSpc>
                <a:spcPct val="110000"/>
              </a:lnSpc>
            </a:pPr>
            <a:r>
              <a:rPr lang="en-US" sz="2400" dirty="0"/>
              <a:t>Other way round is untrue.</a:t>
            </a:r>
          </a:p>
        </p:txBody>
      </p:sp>
      <p:sp>
        <p:nvSpPr>
          <p:cNvPr id="130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4NF</a:t>
            </a:r>
          </a:p>
        </p:txBody>
      </p:sp>
    </p:spTree>
    <p:extLst>
      <p:ext uri="{BB962C8B-B14F-4D97-AF65-F5344CB8AC3E}">
        <p14:creationId xmlns:p14="http://schemas.microsoft.com/office/powerpoint/2010/main" val="2620929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5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5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56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Comparing the normal forms</a:t>
            </a:r>
          </a:p>
        </p:txBody>
      </p:sp>
      <p:graphicFrame>
        <p:nvGraphicFramePr>
          <p:cNvPr id="1309752" name="Group 56"/>
          <p:cNvGraphicFramePr>
            <a:graphicFrameLocks noGrp="1"/>
          </p:cNvGraphicFramePr>
          <p:nvPr>
            <p:ph type="tbl" idx="1"/>
          </p:nvPr>
        </p:nvGraphicFramePr>
        <p:xfrm>
          <a:off x="381000" y="1219200"/>
          <a:ext cx="8153400" cy="2513966"/>
        </p:xfrm>
        <a:graphic>
          <a:graphicData uri="http://schemas.openxmlformats.org/drawingml/2006/table">
            <a:tbl>
              <a:tblPr/>
              <a:tblGrid>
                <a:gridCol w="2251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9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621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28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3NF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BCNF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4NF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1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Eliminates redundancy because of FD’s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Mostly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0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Eliminates redundancy because of MVD’s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87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Preserves FDs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Yes.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Maybe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Maybe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Preserves MVDs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Maybe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Maybe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Maybe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309753" name="Rectangle 57"/>
          <p:cNvSpPr>
            <a:spLocks noChangeArrowheads="1"/>
          </p:cNvSpPr>
          <p:nvPr/>
        </p:nvSpPr>
        <p:spPr bwMode="auto">
          <a:xfrm>
            <a:off x="228600" y="4191000"/>
            <a:ext cx="89916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533400" marR="0" lvl="0" indent="-5334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4NF is typically desired and achieved.</a:t>
            </a:r>
          </a:p>
          <a:p>
            <a:pPr marL="533400" marR="0" lvl="0" indent="-5334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	A good E/R diagram won’t generate non-4NF relations at all</a:t>
            </a:r>
          </a:p>
          <a:p>
            <a:pPr marL="533400" marR="0" lvl="0" indent="-5334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Choice between 3NF and BCNF is up to the designer</a:t>
            </a:r>
          </a:p>
        </p:txBody>
      </p:sp>
    </p:spTree>
    <p:extLst>
      <p:ext uri="{BB962C8B-B14F-4D97-AF65-F5344CB8AC3E}">
        <p14:creationId xmlns:p14="http://schemas.microsoft.com/office/powerpoint/2010/main" val="1550908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Entities and relationships</a:t>
            </a:r>
          </a:p>
        </p:txBody>
      </p:sp>
      <p:sp>
        <p:nvSpPr>
          <p:cNvPr id="37892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A614F93-ABB4-314A-928F-FEEB148AA0CD}" type="slidenum">
              <a:rPr kumimoji="0" lang="en-US" sz="1000" b="0" i="0" u="none" strike="noStrike" kern="1200" cap="none" spc="0" normalizeH="0" baseline="30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000" b="0" i="0" u="none" strike="noStrike" kern="1200" cap="none" spc="0" normalizeH="0" baseline="30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3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2250" y="937887"/>
            <a:ext cx="4317454" cy="2404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0" y="911179"/>
            <a:ext cx="1775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Two Entity Sets</a:t>
            </a:r>
          </a:p>
        </p:txBody>
      </p:sp>
      <p:pic>
        <p:nvPicPr>
          <p:cNvPr id="3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27526"/>
            <a:ext cx="4216926" cy="2339030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sp>
        <p:nvSpPr>
          <p:cNvPr id="35" name="TextBox 34"/>
          <p:cNvSpPr txBox="1"/>
          <p:nvPr/>
        </p:nvSpPr>
        <p:spPr>
          <a:xfrm>
            <a:off x="0" y="3297056"/>
            <a:ext cx="5098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Advisor Relationship, with and without attributes</a:t>
            </a:r>
          </a:p>
        </p:txBody>
      </p:sp>
      <p:pic>
        <p:nvPicPr>
          <p:cNvPr id="36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1190" y="3886865"/>
            <a:ext cx="4632810" cy="2197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94358397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1295400"/>
            <a:ext cx="8305800" cy="1470025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CMSC424: Database Design</a:t>
            </a:r>
            <a:br>
              <a:rPr lang="en-US" dirty="0">
                <a:ea typeface="+mj-ea"/>
                <a:cs typeface="+mj-cs"/>
              </a:rPr>
            </a:br>
            <a:br>
              <a:rPr lang="en-US" dirty="0">
                <a:ea typeface="+mj-ea"/>
                <a:cs typeface="+mj-cs"/>
              </a:rPr>
            </a:br>
            <a:r>
              <a:rPr lang="en-US" dirty="0">
                <a:ea typeface="+mj-ea"/>
                <a:cs typeface="+mj-cs"/>
              </a:rPr>
              <a:t>Module: </a:t>
            </a:r>
            <a:r>
              <a:rPr lang="en-US" u="sng" dirty="0"/>
              <a:t>Design: E/R Models and Normalization</a:t>
            </a:r>
            <a:endParaRPr lang="en-US" u="sng" dirty="0">
              <a:ea typeface="+mj-ea"/>
              <a:cs typeface="+mj-cs"/>
            </a:endParaRPr>
          </a:p>
        </p:txBody>
      </p:sp>
      <p:sp>
        <p:nvSpPr>
          <p:cNvPr id="14339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0" y="5638800"/>
            <a:ext cx="4267200" cy="1219200"/>
          </a:xfrm>
        </p:spPr>
        <p:txBody>
          <a:bodyPr/>
          <a:lstStyle/>
          <a:p>
            <a:pPr marR="0" eaLnBrk="1" hangingPunct="1"/>
            <a:r>
              <a:rPr lang="en-US" sz="2400" dirty="0">
                <a:solidFill>
                  <a:schemeClr val="bg1"/>
                </a:solidFill>
                <a:latin typeface="Calibri" charset="0"/>
              </a:rPr>
              <a:t>Instructor: Amol Deshpande</a:t>
            </a:r>
          </a:p>
          <a:p>
            <a:pPr marR="0" eaLnBrk="1" hangingPunct="1"/>
            <a:r>
              <a:rPr lang="en-US" sz="2400" dirty="0">
                <a:solidFill>
                  <a:schemeClr val="bg1"/>
                </a:solidFill>
                <a:latin typeface="Calibri" charset="0"/>
              </a:rPr>
              <a:t>                   </a:t>
            </a:r>
            <a:r>
              <a:rPr lang="en-US" sz="2400" dirty="0" err="1">
                <a:solidFill>
                  <a:schemeClr val="bg1"/>
                </a:solidFill>
                <a:latin typeface="Calibri" charset="0"/>
              </a:rPr>
              <a:t>amol@umd.edu</a:t>
            </a:r>
            <a:endParaRPr lang="en-US" sz="2400" dirty="0">
              <a:solidFill>
                <a:schemeClr val="bg1"/>
              </a:solidFill>
              <a:latin typeface="Calibri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CE8B5310-7A08-8446-8C05-5E0096C91A19}"/>
              </a:ext>
            </a:extLst>
          </p:cNvPr>
          <p:cNvSpPr txBox="1">
            <a:spLocks/>
          </p:cNvSpPr>
          <p:nvPr/>
        </p:nvSpPr>
        <p:spPr bwMode="auto">
          <a:xfrm>
            <a:off x="1295400" y="3526980"/>
            <a:ext cx="6705600" cy="675132"/>
          </a:xfrm>
          <a:prstGeom prst="rect">
            <a:avLst/>
          </a:prstGeom>
          <a:ln w="55000" cap="flat" cmpd="thickThin" algn="ctr">
            <a:solidFill>
              <a:schemeClr val="accent1"/>
            </a:solidFill>
            <a:prstDash val="solid"/>
            <a:miter lim="800000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>
            <a:lvl1pPr marL="0" marR="64008" indent="0" algn="r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charset="2"/>
              <a:buNone/>
              <a:defRPr sz="2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Verdana" charset="0"/>
              <a:buNone/>
              <a:defRPr sz="2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charset="2"/>
              <a:buNone/>
              <a:defRPr sz="2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None/>
              <a:defRPr sz="1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aseline="0" dirty="0">
                <a:latin typeface="Calibri" panose="020F0502020204030204" pitchFamily="34" charset="0"/>
                <a:cs typeface="Calibri" panose="020F0502020204030204" pitchFamily="34" charset="0"/>
              </a:rPr>
              <a:t>Recap and Other Issues</a:t>
            </a:r>
          </a:p>
        </p:txBody>
      </p:sp>
    </p:spTree>
    <p:extLst>
      <p:ext uri="{BB962C8B-B14F-4D97-AF65-F5344CB8AC3E}">
        <p14:creationId xmlns:p14="http://schemas.microsoft.com/office/powerpoint/2010/main" val="464016262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763000" cy="5105400"/>
          </a:xfrm>
        </p:spPr>
        <p:txBody>
          <a:bodyPr/>
          <a:lstStyle/>
          <a:p>
            <a:r>
              <a:rPr lang="en-US" dirty="0"/>
              <a:t>Book Chapters (6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  <a:p>
            <a:pPr lvl="1"/>
            <a:r>
              <a:rPr lang="en-US" dirty="0">
                <a:latin typeface="Calibri" charset="0"/>
              </a:rPr>
              <a:t>Section 8.8</a:t>
            </a:r>
          </a:p>
          <a:p>
            <a:pPr lvl="1"/>
            <a:endParaRPr lang="en-US" dirty="0">
              <a:latin typeface="Calibri" charset="0"/>
            </a:endParaRPr>
          </a:p>
          <a:p>
            <a:r>
              <a:rPr lang="en-US" dirty="0">
                <a:latin typeface="Calibri" charset="0"/>
              </a:rPr>
              <a:t>Key Topics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alibri" charset="0"/>
              </a:rPr>
              <a:t>Database design process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alibri" charset="0"/>
              </a:rPr>
              <a:t>Denormalization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alibri" charset="0"/>
              </a:rPr>
              <a:t>Other normal forms 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alibri" charset="0"/>
              </a:rPr>
              <a:t>Recap</a:t>
            </a:r>
          </a:p>
          <a:p>
            <a:pPr lvl="1">
              <a:lnSpc>
                <a:spcPct val="150000"/>
              </a:lnSpc>
            </a:pPr>
            <a:endParaRPr lang="en-US" dirty="0">
              <a:latin typeface="Calibri" charset="0"/>
            </a:endParaRPr>
          </a:p>
          <a:p>
            <a:pPr lvl="1">
              <a:lnSpc>
                <a:spcPct val="150000"/>
              </a:lnSpc>
            </a:pPr>
            <a:endParaRPr lang="en-US" dirty="0">
              <a:latin typeface="Calibri" charset="0"/>
            </a:endParaRPr>
          </a:p>
          <a:p>
            <a:pPr lvl="1">
              <a:lnSpc>
                <a:spcPct val="150000"/>
              </a:lnSpc>
            </a:pPr>
            <a:endParaRPr lang="en-US" dirty="0">
              <a:latin typeface="Calibri" charset="0"/>
            </a:endParaRPr>
          </a:p>
        </p:txBody>
      </p:sp>
      <p:sp>
        <p:nvSpPr>
          <p:cNvPr id="371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Recap and Other Issues</a:t>
            </a:r>
          </a:p>
        </p:txBody>
      </p:sp>
    </p:spTree>
    <p:extLst>
      <p:ext uri="{BB962C8B-B14F-4D97-AF65-F5344CB8AC3E}">
        <p14:creationId xmlns:p14="http://schemas.microsoft.com/office/powerpoint/2010/main" val="3458510307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33400" indent="-533400">
              <a:lnSpc>
                <a:spcPct val="120000"/>
              </a:lnSpc>
            </a:pPr>
            <a:r>
              <a:rPr lang="en-US" sz="2800" dirty="0"/>
              <a:t>Three ways to come up with a schema</a:t>
            </a:r>
          </a:p>
          <a:p>
            <a:pPr marL="533400" indent="-533400">
              <a:lnSpc>
                <a:spcPct val="120000"/>
              </a:lnSpc>
              <a:buNone/>
            </a:pPr>
            <a:r>
              <a:rPr lang="en-US" sz="2800" dirty="0"/>
              <a:t>1.	Using E/R diagram</a:t>
            </a:r>
          </a:p>
          <a:p>
            <a:pPr marL="914400" lvl="1" indent="-457200">
              <a:lnSpc>
                <a:spcPct val="120000"/>
              </a:lnSpc>
            </a:pPr>
            <a:r>
              <a:rPr lang="en-US" sz="2400" dirty="0"/>
              <a:t>If good, then little normalization is needed</a:t>
            </a:r>
          </a:p>
          <a:p>
            <a:pPr marL="914400" lvl="1" indent="-457200">
              <a:lnSpc>
                <a:spcPct val="120000"/>
              </a:lnSpc>
            </a:pPr>
            <a:r>
              <a:rPr lang="en-US" sz="2400" dirty="0"/>
              <a:t>Tends to generate 4NF designs</a:t>
            </a:r>
          </a:p>
          <a:p>
            <a:pPr marL="533400" indent="-533400">
              <a:lnSpc>
                <a:spcPct val="120000"/>
              </a:lnSpc>
              <a:buNone/>
            </a:pPr>
            <a:r>
              <a:rPr lang="en-US" sz="2800" dirty="0"/>
              <a:t>2.	A universal relation </a:t>
            </a:r>
            <a:r>
              <a:rPr lang="en-US" sz="2800" i="1" dirty="0"/>
              <a:t>R </a:t>
            </a:r>
            <a:r>
              <a:rPr lang="en-US" sz="2800" dirty="0"/>
              <a:t>that contains all attributes.</a:t>
            </a:r>
          </a:p>
          <a:p>
            <a:pPr marL="914400" lvl="1" indent="-457200">
              <a:lnSpc>
                <a:spcPct val="120000"/>
              </a:lnSpc>
            </a:pPr>
            <a:r>
              <a:rPr lang="en-US" sz="2400" dirty="0"/>
              <a:t>Called universal relation approach</a:t>
            </a:r>
          </a:p>
          <a:p>
            <a:pPr marL="914400" lvl="1" indent="-457200">
              <a:lnSpc>
                <a:spcPct val="120000"/>
              </a:lnSpc>
            </a:pPr>
            <a:r>
              <a:rPr lang="en-US" sz="2400" dirty="0"/>
              <a:t>Note that </a:t>
            </a:r>
            <a:r>
              <a:rPr lang="en-US" sz="2400" dirty="0" err="1"/>
              <a:t>MVDs</a:t>
            </a:r>
            <a:r>
              <a:rPr lang="en-US" sz="2400" dirty="0"/>
              <a:t> will be needed in this case</a:t>
            </a:r>
          </a:p>
          <a:p>
            <a:pPr marL="533400" indent="-533400">
              <a:lnSpc>
                <a:spcPct val="120000"/>
              </a:lnSpc>
              <a:buNone/>
            </a:pPr>
            <a:r>
              <a:rPr lang="en-US" sz="2800" dirty="0"/>
              <a:t>3.	An </a:t>
            </a:r>
            <a:r>
              <a:rPr lang="en-US" sz="2800" i="1" dirty="0"/>
              <a:t>ad hoc </a:t>
            </a:r>
            <a:r>
              <a:rPr lang="en-US" sz="2800" dirty="0"/>
              <a:t>schema that is then normalized</a:t>
            </a:r>
          </a:p>
          <a:p>
            <a:pPr marL="914400" lvl="1" indent="-457200">
              <a:lnSpc>
                <a:spcPct val="120000"/>
              </a:lnSpc>
            </a:pPr>
            <a:r>
              <a:rPr lang="en-US" sz="2400" dirty="0" err="1"/>
              <a:t>MVDs</a:t>
            </a:r>
            <a:r>
              <a:rPr lang="en-US" sz="2400" dirty="0"/>
              <a:t> may be needed in this case</a:t>
            </a:r>
          </a:p>
          <a:p>
            <a:pPr marL="533400" indent="-533400">
              <a:lnSpc>
                <a:spcPct val="120000"/>
              </a:lnSpc>
              <a:buNone/>
            </a:pPr>
            <a:endParaRPr lang="en-US" sz="2800" dirty="0"/>
          </a:p>
        </p:txBody>
      </p:sp>
      <p:sp>
        <p:nvSpPr>
          <p:cNvPr id="130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Database design process</a:t>
            </a:r>
          </a:p>
        </p:txBody>
      </p:sp>
    </p:spTree>
    <p:extLst>
      <p:ext uri="{BB962C8B-B14F-4D97-AF65-F5344CB8AC3E}">
        <p14:creationId xmlns:p14="http://schemas.microsoft.com/office/powerpoint/2010/main" val="858580758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ym typeface="Wingdings"/>
              </a:rPr>
              <a:t>What about 1</a:t>
            </a:r>
            <a:r>
              <a:rPr lang="en-US" baseline="30000" dirty="0">
                <a:sym typeface="Wingdings"/>
              </a:rPr>
              <a:t>st</a:t>
            </a:r>
            <a:r>
              <a:rPr lang="en-US" dirty="0">
                <a:sym typeface="Wingdings"/>
              </a:rPr>
              <a:t> and 2</a:t>
            </a:r>
            <a:r>
              <a:rPr lang="en-US" baseline="30000" dirty="0">
                <a:sym typeface="Wingdings"/>
              </a:rPr>
              <a:t>nd</a:t>
            </a:r>
            <a:r>
              <a:rPr lang="en-US" dirty="0">
                <a:sym typeface="Wingdings"/>
              </a:rPr>
              <a:t> normal forms ?</a:t>
            </a:r>
          </a:p>
          <a:p>
            <a:r>
              <a:rPr lang="en-US" dirty="0">
                <a:sym typeface="Wingdings"/>
              </a:rPr>
              <a:t>1NF:</a:t>
            </a:r>
          </a:p>
          <a:p>
            <a:pPr lvl="1"/>
            <a:r>
              <a:rPr lang="en-US" dirty="0">
                <a:sym typeface="Wingdings"/>
              </a:rPr>
              <a:t>Essentially says that no set-valued attributes allowed</a:t>
            </a:r>
          </a:p>
          <a:p>
            <a:pPr lvl="1"/>
            <a:r>
              <a:rPr lang="en-US" dirty="0">
                <a:sym typeface="Wingdings"/>
              </a:rPr>
              <a:t>Formally, a domain is called </a:t>
            </a:r>
            <a:r>
              <a:rPr lang="en-US" i="1" dirty="0">
                <a:sym typeface="Wingdings"/>
              </a:rPr>
              <a:t>atomic </a:t>
            </a:r>
            <a:r>
              <a:rPr lang="en-US" dirty="0">
                <a:sym typeface="Wingdings"/>
              </a:rPr>
              <a:t>if the elements of the domain are considered indivisible</a:t>
            </a:r>
          </a:p>
          <a:p>
            <a:pPr lvl="1"/>
            <a:r>
              <a:rPr lang="en-US" dirty="0">
                <a:sym typeface="Wingdings"/>
              </a:rPr>
              <a:t>A schema is in 1NF if the domains of all attributes are atomic</a:t>
            </a:r>
          </a:p>
          <a:p>
            <a:pPr lvl="1"/>
            <a:r>
              <a:rPr lang="en-US" dirty="0">
                <a:sym typeface="Wingdings"/>
              </a:rPr>
              <a:t>We assumed 1NF throughout the discussion</a:t>
            </a:r>
          </a:p>
          <a:p>
            <a:pPr lvl="2"/>
            <a:r>
              <a:rPr lang="en-US" dirty="0">
                <a:sym typeface="Wingdings"/>
              </a:rPr>
              <a:t>Non 1NF is just not a good idea</a:t>
            </a:r>
          </a:p>
          <a:p>
            <a:pPr lvl="1"/>
            <a:endParaRPr lang="en-US" dirty="0">
              <a:sym typeface="Wingdings"/>
            </a:endParaRPr>
          </a:p>
          <a:p>
            <a:r>
              <a:rPr lang="en-US" dirty="0">
                <a:sym typeface="Wingdings"/>
              </a:rPr>
              <a:t>2NF:</a:t>
            </a:r>
          </a:p>
          <a:p>
            <a:pPr lvl="1"/>
            <a:r>
              <a:rPr lang="en-US" dirty="0">
                <a:sym typeface="Wingdings"/>
              </a:rPr>
              <a:t>Mainly historic interest</a:t>
            </a:r>
          </a:p>
          <a:p>
            <a:pPr lvl="1"/>
            <a:r>
              <a:rPr lang="en-US" dirty="0">
                <a:sym typeface="Wingdings"/>
              </a:rPr>
              <a:t>See Exercise 7.15 in the book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</p:spTree>
    <p:extLst>
      <p:ext uri="{BB962C8B-B14F-4D97-AF65-F5344CB8AC3E}">
        <p14:creationId xmlns:p14="http://schemas.microsoft.com/office/powerpoint/2010/main" val="750659606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would like our relation schemas to:</a:t>
            </a:r>
          </a:p>
          <a:p>
            <a:pPr lvl="1"/>
            <a:r>
              <a:rPr lang="en-US" dirty="0"/>
              <a:t>Not allow potential redundancy because of </a:t>
            </a:r>
            <a:r>
              <a:rPr lang="en-US" dirty="0" err="1"/>
              <a:t>FDs</a:t>
            </a:r>
            <a:r>
              <a:rPr lang="en-US" dirty="0"/>
              <a:t> or </a:t>
            </a:r>
            <a:r>
              <a:rPr lang="en-US" dirty="0" err="1"/>
              <a:t>MVDs</a:t>
            </a:r>
            <a:endParaRPr lang="en-US" dirty="0"/>
          </a:p>
          <a:p>
            <a:pPr lvl="1"/>
            <a:r>
              <a:rPr lang="en-US" dirty="0"/>
              <a:t>Be </a:t>
            </a:r>
            <a:r>
              <a:rPr lang="en-US" i="1" dirty="0"/>
              <a:t>dependency-preserving:</a:t>
            </a:r>
          </a:p>
          <a:p>
            <a:pPr lvl="2"/>
            <a:r>
              <a:rPr lang="en-US" dirty="0"/>
              <a:t>Make it easy to check for dependencies</a:t>
            </a:r>
          </a:p>
          <a:p>
            <a:pPr lvl="2"/>
            <a:r>
              <a:rPr lang="en-US" dirty="0"/>
              <a:t>Since they are a form of integrity constraints</a:t>
            </a:r>
          </a:p>
          <a:p>
            <a:pPr lvl="2"/>
            <a:endParaRPr lang="en-US" dirty="0"/>
          </a:p>
          <a:p>
            <a:r>
              <a:rPr lang="en-US" dirty="0"/>
              <a:t>Functional Dependencies/Multi-valued Dependencies</a:t>
            </a:r>
          </a:p>
          <a:p>
            <a:pPr lvl="1"/>
            <a:r>
              <a:rPr lang="en-US" dirty="0"/>
              <a:t>Domain knowledge about the data properties</a:t>
            </a:r>
          </a:p>
          <a:p>
            <a:endParaRPr lang="en-US" dirty="0"/>
          </a:p>
          <a:p>
            <a:r>
              <a:rPr lang="en-US" dirty="0"/>
              <a:t>Normal forms</a:t>
            </a:r>
          </a:p>
          <a:p>
            <a:pPr lvl="1"/>
            <a:r>
              <a:rPr lang="en-US" dirty="0"/>
              <a:t>Defines the rules that schemas must follow</a:t>
            </a:r>
          </a:p>
          <a:p>
            <a:pPr lvl="1"/>
            <a:r>
              <a:rPr lang="en-US" dirty="0"/>
              <a:t>4NF is preferred, but 3NF is sometimes used instead 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</p:spTree>
    <p:extLst>
      <p:ext uri="{BB962C8B-B14F-4D97-AF65-F5344CB8AC3E}">
        <p14:creationId xmlns:p14="http://schemas.microsoft.com/office/powerpoint/2010/main" val="4190184848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Denormalization</a:t>
            </a:r>
            <a:endParaRPr lang="en-US" dirty="0"/>
          </a:p>
          <a:p>
            <a:pPr lvl="1"/>
            <a:r>
              <a:rPr lang="en-US" dirty="0"/>
              <a:t>After doing the normalization, we may have too many tables</a:t>
            </a:r>
          </a:p>
          <a:p>
            <a:pPr lvl="1"/>
            <a:r>
              <a:rPr lang="en-US" dirty="0"/>
              <a:t>We may </a:t>
            </a:r>
            <a:r>
              <a:rPr lang="en-US" i="1" dirty="0" err="1"/>
              <a:t>denormalize</a:t>
            </a:r>
            <a:r>
              <a:rPr lang="en-US" i="1" dirty="0"/>
              <a:t> </a:t>
            </a:r>
            <a:r>
              <a:rPr lang="en-US" dirty="0"/>
              <a:t>for performance reasons</a:t>
            </a:r>
          </a:p>
          <a:p>
            <a:pPr lvl="2"/>
            <a:r>
              <a:rPr lang="en-US" dirty="0"/>
              <a:t>Too many tables </a:t>
            </a:r>
            <a:r>
              <a:rPr lang="en-US" dirty="0" err="1">
                <a:sym typeface="Wingdings"/>
              </a:rPr>
              <a:t></a:t>
            </a:r>
            <a:r>
              <a:rPr lang="en-US" dirty="0">
                <a:sym typeface="Wingdings"/>
              </a:rPr>
              <a:t> too many joins during queries</a:t>
            </a:r>
          </a:p>
          <a:p>
            <a:pPr lvl="1"/>
            <a:r>
              <a:rPr lang="en-US" dirty="0">
                <a:sym typeface="Wingdings"/>
              </a:rPr>
              <a:t>A better option is to use </a:t>
            </a:r>
            <a:r>
              <a:rPr lang="en-US" i="1" dirty="0">
                <a:sym typeface="Wingdings"/>
              </a:rPr>
              <a:t>views </a:t>
            </a:r>
            <a:r>
              <a:rPr lang="en-US" dirty="0">
                <a:sym typeface="Wingdings"/>
              </a:rPr>
              <a:t>instead</a:t>
            </a:r>
          </a:p>
          <a:p>
            <a:pPr lvl="2"/>
            <a:r>
              <a:rPr lang="en-US" dirty="0">
                <a:sym typeface="Wingdings"/>
              </a:rPr>
              <a:t>So if a specific set of tables is joined often, create a view on the join</a:t>
            </a:r>
          </a:p>
          <a:p>
            <a:pPr lvl="2"/>
            <a:endParaRPr lang="en-US" dirty="0">
              <a:sym typeface="Wingdings"/>
            </a:endParaRPr>
          </a:p>
          <a:p>
            <a:r>
              <a:rPr lang="en-US" dirty="0">
                <a:sym typeface="Wingdings"/>
              </a:rPr>
              <a:t>More advanced normal forms</a:t>
            </a:r>
          </a:p>
          <a:p>
            <a:pPr lvl="1"/>
            <a:r>
              <a:rPr lang="en-US" dirty="0">
                <a:sym typeface="Wingdings"/>
              </a:rPr>
              <a:t>project-join normal form (PJNF or 5NF)</a:t>
            </a:r>
          </a:p>
          <a:p>
            <a:pPr lvl="1"/>
            <a:r>
              <a:rPr lang="en-US" dirty="0">
                <a:sym typeface="Wingdings"/>
              </a:rPr>
              <a:t>domain-key normal form</a:t>
            </a:r>
          </a:p>
          <a:p>
            <a:pPr lvl="1"/>
            <a:r>
              <a:rPr lang="en-US" dirty="0">
                <a:sym typeface="Wingdings"/>
              </a:rPr>
              <a:t>Rarely used in practice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</p:spTree>
    <p:extLst>
      <p:ext uri="{BB962C8B-B14F-4D97-AF65-F5344CB8AC3E}">
        <p14:creationId xmlns:p14="http://schemas.microsoft.com/office/powerpoint/2010/main" val="19906289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ER Diagram</a:t>
            </a:r>
          </a:p>
        </p:txBody>
      </p:sp>
      <p:sp>
        <p:nvSpPr>
          <p:cNvPr id="37892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A614F93-ABB4-314A-928F-FEEB148AA0CD}" type="slidenum">
              <a:rPr kumimoji="0" lang="en-US" sz="1000" b="0" i="0" u="none" strike="noStrike" kern="1200" cap="none" spc="0" normalizeH="0" baseline="30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000" b="0" i="0" u="none" strike="noStrike" kern="1200" cap="none" spc="0" normalizeH="0" baseline="3000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grpSp>
        <p:nvGrpSpPr>
          <p:cNvPr id="37893" name="Group 4"/>
          <p:cNvGrpSpPr>
            <a:grpSpLocks/>
          </p:cNvGrpSpPr>
          <p:nvPr/>
        </p:nvGrpSpPr>
        <p:grpSpPr bwMode="auto">
          <a:xfrm>
            <a:off x="3199944" y="3994160"/>
            <a:ext cx="5745630" cy="2687824"/>
            <a:chOff x="720" y="768"/>
            <a:chExt cx="4272" cy="2400"/>
          </a:xfrm>
          <a:solidFill>
            <a:srgbClr val="FFFFFF"/>
          </a:solidFill>
        </p:grpSpPr>
        <p:sp>
          <p:nvSpPr>
            <p:cNvPr id="37894" name="Rectangle 5"/>
            <p:cNvSpPr>
              <a:spLocks noChangeArrowheads="1"/>
            </p:cNvSpPr>
            <p:nvPr/>
          </p:nvSpPr>
          <p:spPr bwMode="auto">
            <a:xfrm>
              <a:off x="1682" y="1859"/>
              <a:ext cx="731" cy="400"/>
            </a:xfrm>
            <a:prstGeom prst="rect">
              <a:avLst/>
            </a:prstGeom>
            <a:grpFill/>
            <a:ln w="38100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customer</a:t>
              </a:r>
            </a:p>
          </p:txBody>
        </p:sp>
        <p:sp>
          <p:nvSpPr>
            <p:cNvPr id="37895" name="AutoShape 6"/>
            <p:cNvSpPr>
              <a:spLocks noChangeArrowheads="1"/>
            </p:cNvSpPr>
            <p:nvPr/>
          </p:nvSpPr>
          <p:spPr bwMode="auto">
            <a:xfrm>
              <a:off x="2875" y="1677"/>
              <a:ext cx="808" cy="800"/>
            </a:xfrm>
            <a:prstGeom prst="diamond">
              <a:avLst/>
            </a:prstGeom>
            <a:grpFill/>
            <a:ln w="38100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has</a:t>
              </a:r>
            </a:p>
          </p:txBody>
        </p:sp>
        <p:sp>
          <p:nvSpPr>
            <p:cNvPr id="37896" name="Line 7"/>
            <p:cNvSpPr>
              <a:spLocks noChangeShapeType="1"/>
            </p:cNvSpPr>
            <p:nvPr/>
          </p:nvSpPr>
          <p:spPr bwMode="auto">
            <a:xfrm>
              <a:off x="2413" y="2077"/>
              <a:ext cx="462" cy="0"/>
            </a:xfrm>
            <a:prstGeom prst="line">
              <a:avLst/>
            </a:prstGeom>
            <a:grp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30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37897" name="Line 8"/>
            <p:cNvSpPr>
              <a:spLocks noChangeShapeType="1"/>
            </p:cNvSpPr>
            <p:nvPr/>
          </p:nvSpPr>
          <p:spPr bwMode="auto">
            <a:xfrm>
              <a:off x="3683" y="2077"/>
              <a:ext cx="462" cy="0"/>
            </a:xfrm>
            <a:prstGeom prst="line">
              <a:avLst/>
            </a:prstGeom>
            <a:grp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30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37898" name="Oval 9"/>
            <p:cNvSpPr>
              <a:spLocks noChangeArrowheads="1"/>
            </p:cNvSpPr>
            <p:nvPr/>
          </p:nvSpPr>
          <p:spPr bwMode="auto">
            <a:xfrm>
              <a:off x="720" y="2295"/>
              <a:ext cx="924" cy="328"/>
            </a:xfrm>
            <a:prstGeom prst="ellipse">
              <a:avLst/>
            </a:prstGeom>
            <a:grp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cust-street</a:t>
              </a:r>
            </a:p>
          </p:txBody>
        </p:sp>
        <p:sp>
          <p:nvSpPr>
            <p:cNvPr id="37899" name="Oval 10"/>
            <p:cNvSpPr>
              <a:spLocks noChangeArrowheads="1"/>
            </p:cNvSpPr>
            <p:nvPr/>
          </p:nvSpPr>
          <p:spPr bwMode="auto">
            <a:xfrm>
              <a:off x="720" y="1495"/>
              <a:ext cx="924" cy="328"/>
            </a:xfrm>
            <a:prstGeom prst="ellipse">
              <a:avLst/>
            </a:prstGeom>
            <a:grp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cust-id</a:t>
              </a:r>
            </a:p>
          </p:txBody>
        </p:sp>
        <p:sp>
          <p:nvSpPr>
            <p:cNvPr id="37900" name="Oval 11"/>
            <p:cNvSpPr>
              <a:spLocks noChangeArrowheads="1"/>
            </p:cNvSpPr>
            <p:nvPr/>
          </p:nvSpPr>
          <p:spPr bwMode="auto">
            <a:xfrm>
              <a:off x="1644" y="950"/>
              <a:ext cx="923" cy="327"/>
            </a:xfrm>
            <a:prstGeom prst="ellipse">
              <a:avLst/>
            </a:prstGeom>
            <a:grp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cust-name</a:t>
              </a:r>
            </a:p>
          </p:txBody>
        </p:sp>
        <p:sp>
          <p:nvSpPr>
            <p:cNvPr id="37901" name="Oval 12"/>
            <p:cNvSpPr>
              <a:spLocks noChangeArrowheads="1"/>
            </p:cNvSpPr>
            <p:nvPr/>
          </p:nvSpPr>
          <p:spPr bwMode="auto">
            <a:xfrm>
              <a:off x="1567" y="2841"/>
              <a:ext cx="923" cy="327"/>
            </a:xfrm>
            <a:prstGeom prst="ellipse">
              <a:avLst/>
            </a:prstGeom>
            <a:grp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cust-city</a:t>
              </a:r>
            </a:p>
          </p:txBody>
        </p:sp>
        <p:sp>
          <p:nvSpPr>
            <p:cNvPr id="37902" name="Rectangle 13"/>
            <p:cNvSpPr>
              <a:spLocks noChangeArrowheads="1"/>
            </p:cNvSpPr>
            <p:nvPr/>
          </p:nvSpPr>
          <p:spPr bwMode="auto">
            <a:xfrm>
              <a:off x="4145" y="1859"/>
              <a:ext cx="732" cy="400"/>
            </a:xfrm>
            <a:prstGeom prst="rect">
              <a:avLst/>
            </a:prstGeom>
            <a:grpFill/>
            <a:ln w="38100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account</a:t>
              </a:r>
            </a:p>
          </p:txBody>
        </p:sp>
        <p:sp>
          <p:nvSpPr>
            <p:cNvPr id="37903" name="Line 14"/>
            <p:cNvSpPr>
              <a:spLocks noChangeShapeType="1"/>
            </p:cNvSpPr>
            <p:nvPr/>
          </p:nvSpPr>
          <p:spPr bwMode="auto">
            <a:xfrm>
              <a:off x="2067" y="1277"/>
              <a:ext cx="0" cy="582"/>
            </a:xfrm>
            <a:prstGeom prst="line">
              <a:avLst/>
            </a:prstGeom>
            <a:grp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30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37904" name="Line 15"/>
            <p:cNvSpPr>
              <a:spLocks noChangeShapeType="1"/>
            </p:cNvSpPr>
            <p:nvPr/>
          </p:nvSpPr>
          <p:spPr bwMode="auto">
            <a:xfrm>
              <a:off x="2029" y="2259"/>
              <a:ext cx="0" cy="582"/>
            </a:xfrm>
            <a:prstGeom prst="line">
              <a:avLst/>
            </a:prstGeom>
            <a:grp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30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37905" name="Line 16"/>
            <p:cNvSpPr>
              <a:spLocks noChangeShapeType="1"/>
            </p:cNvSpPr>
            <p:nvPr/>
          </p:nvSpPr>
          <p:spPr bwMode="auto">
            <a:xfrm>
              <a:off x="1567" y="1750"/>
              <a:ext cx="115" cy="109"/>
            </a:xfrm>
            <a:prstGeom prst="line">
              <a:avLst/>
            </a:prstGeom>
            <a:grp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30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37906" name="Line 17"/>
            <p:cNvSpPr>
              <a:spLocks noChangeShapeType="1"/>
            </p:cNvSpPr>
            <p:nvPr/>
          </p:nvSpPr>
          <p:spPr bwMode="auto">
            <a:xfrm flipH="1">
              <a:off x="1567" y="2259"/>
              <a:ext cx="115" cy="109"/>
            </a:xfrm>
            <a:prstGeom prst="line">
              <a:avLst/>
            </a:prstGeom>
            <a:grp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30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37907" name="Oval 18"/>
            <p:cNvSpPr>
              <a:spLocks noChangeArrowheads="1"/>
            </p:cNvSpPr>
            <p:nvPr/>
          </p:nvSpPr>
          <p:spPr bwMode="auto">
            <a:xfrm>
              <a:off x="4030" y="2841"/>
              <a:ext cx="924" cy="327"/>
            </a:xfrm>
            <a:prstGeom prst="ellipse">
              <a:avLst/>
            </a:prstGeom>
            <a:grp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balance</a:t>
              </a:r>
            </a:p>
          </p:txBody>
        </p:sp>
        <p:sp>
          <p:nvSpPr>
            <p:cNvPr id="37908" name="Line 19"/>
            <p:cNvSpPr>
              <a:spLocks noChangeShapeType="1"/>
            </p:cNvSpPr>
            <p:nvPr/>
          </p:nvSpPr>
          <p:spPr bwMode="auto">
            <a:xfrm>
              <a:off x="4492" y="2259"/>
              <a:ext cx="0" cy="582"/>
            </a:xfrm>
            <a:prstGeom prst="line">
              <a:avLst/>
            </a:prstGeom>
            <a:grp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30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37909" name="Oval 20"/>
            <p:cNvSpPr>
              <a:spLocks noChangeArrowheads="1"/>
            </p:cNvSpPr>
            <p:nvPr/>
          </p:nvSpPr>
          <p:spPr bwMode="auto">
            <a:xfrm>
              <a:off x="4068" y="950"/>
              <a:ext cx="924" cy="327"/>
            </a:xfrm>
            <a:prstGeom prst="ellipse">
              <a:avLst/>
            </a:prstGeom>
            <a:grp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number</a:t>
              </a:r>
            </a:p>
          </p:txBody>
        </p:sp>
        <p:sp>
          <p:nvSpPr>
            <p:cNvPr id="37910" name="Line 21"/>
            <p:cNvSpPr>
              <a:spLocks noChangeShapeType="1"/>
            </p:cNvSpPr>
            <p:nvPr/>
          </p:nvSpPr>
          <p:spPr bwMode="auto">
            <a:xfrm>
              <a:off x="4492" y="1277"/>
              <a:ext cx="0" cy="582"/>
            </a:xfrm>
            <a:prstGeom prst="line">
              <a:avLst/>
            </a:prstGeom>
            <a:grp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30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37911" name="Oval 22"/>
            <p:cNvSpPr>
              <a:spLocks noChangeArrowheads="1"/>
            </p:cNvSpPr>
            <p:nvPr/>
          </p:nvSpPr>
          <p:spPr bwMode="auto">
            <a:xfrm>
              <a:off x="2798" y="768"/>
              <a:ext cx="924" cy="327"/>
            </a:xfrm>
            <a:prstGeom prst="ellipse">
              <a:avLst/>
            </a:prstGeom>
            <a:grp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access-date</a:t>
              </a:r>
            </a:p>
          </p:txBody>
        </p:sp>
        <p:sp>
          <p:nvSpPr>
            <p:cNvPr id="37912" name="Line 23"/>
            <p:cNvSpPr>
              <a:spLocks noChangeShapeType="1"/>
            </p:cNvSpPr>
            <p:nvPr/>
          </p:nvSpPr>
          <p:spPr bwMode="auto">
            <a:xfrm flipV="1">
              <a:off x="3260" y="1095"/>
              <a:ext cx="0" cy="582"/>
            </a:xfrm>
            <a:prstGeom prst="line">
              <a:avLst/>
            </a:prstGeom>
            <a:grp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30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pic>
        <p:nvPicPr>
          <p:cNvPr id="2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904" y="885475"/>
            <a:ext cx="6815217" cy="1986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112172" y="3600782"/>
            <a:ext cx="37393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Alternative representation, used in the book in the past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0" y="5133755"/>
            <a:ext cx="29680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Both notations used commonly</a:t>
            </a:r>
          </a:p>
        </p:txBody>
      </p:sp>
    </p:spTree>
    <p:extLst>
      <p:ext uri="{BB962C8B-B14F-4D97-AF65-F5344CB8AC3E}">
        <p14:creationId xmlns:p14="http://schemas.microsoft.com/office/powerpoint/2010/main" val="229386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Types of Attributes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600">
                <a:latin typeface="Calibri" charset="0"/>
              </a:rPr>
              <a:t>Simple vs Composite</a:t>
            </a:r>
          </a:p>
          <a:p>
            <a:pPr marL="742950" lvl="1" indent="-285750" eaLnBrk="1" hangingPunct="1"/>
            <a:r>
              <a:rPr lang="en-US" sz="2400">
                <a:latin typeface="Calibri" charset="0"/>
              </a:rPr>
              <a:t>Single value per attribute ?</a:t>
            </a:r>
          </a:p>
          <a:p>
            <a:pPr eaLnBrk="1" hangingPunct="1"/>
            <a:endParaRPr lang="en-US" sz="2600">
              <a:latin typeface="Calibri" charset="0"/>
            </a:endParaRPr>
          </a:p>
          <a:p>
            <a:pPr eaLnBrk="1" hangingPunct="1"/>
            <a:r>
              <a:rPr lang="en-US" sz="2600">
                <a:latin typeface="Calibri" charset="0"/>
              </a:rPr>
              <a:t>Single-valued vs Multi-valued</a:t>
            </a:r>
          </a:p>
          <a:p>
            <a:pPr marL="742950" lvl="1" indent="-285750" eaLnBrk="1" hangingPunct="1"/>
            <a:r>
              <a:rPr lang="en-US" sz="2400">
                <a:latin typeface="Calibri" charset="0"/>
              </a:rPr>
              <a:t>E.g. Phone numbers are multi-valued</a:t>
            </a:r>
          </a:p>
          <a:p>
            <a:pPr eaLnBrk="1" hangingPunct="1"/>
            <a:endParaRPr lang="en-US" sz="2600">
              <a:latin typeface="Calibri" charset="0"/>
            </a:endParaRPr>
          </a:p>
          <a:p>
            <a:pPr eaLnBrk="1" hangingPunct="1"/>
            <a:r>
              <a:rPr lang="en-US" sz="2600">
                <a:latin typeface="Calibri" charset="0"/>
              </a:rPr>
              <a:t>Derived</a:t>
            </a:r>
          </a:p>
          <a:p>
            <a:pPr marL="742950" lvl="1" indent="-285750" eaLnBrk="1" hangingPunct="1"/>
            <a:r>
              <a:rPr lang="en-US" sz="2400">
                <a:latin typeface="Calibri" charset="0"/>
              </a:rPr>
              <a:t>If date-of-birth is present, age can be derived</a:t>
            </a:r>
          </a:p>
          <a:p>
            <a:pPr marL="742950" lvl="1" indent="-285750" eaLnBrk="1" hangingPunct="1"/>
            <a:r>
              <a:rPr lang="en-US" sz="2400">
                <a:latin typeface="Calibri" charset="0"/>
              </a:rPr>
              <a:t>Can help in avoiding redundancy, enforcing constraints etc…</a:t>
            </a:r>
          </a:p>
          <a:p>
            <a:pPr eaLnBrk="1" hangingPunct="1"/>
            <a:endParaRPr lang="en-US" sz="260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13152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Types of Attributes</a:t>
            </a:r>
          </a:p>
        </p:txBody>
      </p:sp>
      <p:pic>
        <p:nvPicPr>
          <p:cNvPr id="2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5675" y="1023938"/>
            <a:ext cx="2519363" cy="534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ight Arrow 1"/>
          <p:cNvSpPr/>
          <p:nvPr/>
        </p:nvSpPr>
        <p:spPr>
          <a:xfrm>
            <a:off x="2622925" y="5480878"/>
            <a:ext cx="938731" cy="26230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3000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ucida Sans Unicode"/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57605" y="5425655"/>
            <a:ext cx="1429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Multi-valued</a:t>
            </a:r>
          </a:p>
        </p:txBody>
      </p:sp>
      <p:sp>
        <p:nvSpPr>
          <p:cNvPr id="26" name="Right Arrow 25"/>
          <p:cNvSpPr/>
          <p:nvPr/>
        </p:nvSpPr>
        <p:spPr>
          <a:xfrm>
            <a:off x="2664886" y="6019839"/>
            <a:ext cx="938731" cy="26230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3000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ucida Sans Unicode"/>
              <a:ea typeface="+mn-ea"/>
              <a:cs typeface="+mn-cs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648608" y="5964616"/>
            <a:ext cx="980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Derived</a:t>
            </a:r>
          </a:p>
        </p:txBody>
      </p:sp>
      <p:sp>
        <p:nvSpPr>
          <p:cNvPr id="29" name="Right Arrow 28"/>
          <p:cNvSpPr/>
          <p:nvPr/>
        </p:nvSpPr>
        <p:spPr>
          <a:xfrm>
            <a:off x="2347920" y="3604372"/>
            <a:ext cx="1268956" cy="23362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3000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ucida Sans Unicode"/>
              <a:ea typeface="+mn-ea"/>
              <a:cs typeface="+mn-cs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023715" y="3549149"/>
            <a:ext cx="1287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Composite</a:t>
            </a:r>
          </a:p>
        </p:txBody>
      </p:sp>
      <p:sp>
        <p:nvSpPr>
          <p:cNvPr id="31" name="Right Arrow 30"/>
          <p:cNvSpPr/>
          <p:nvPr/>
        </p:nvSpPr>
        <p:spPr>
          <a:xfrm rot="20235524">
            <a:off x="2349381" y="3113525"/>
            <a:ext cx="1404221" cy="28923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3000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ucida Sans Unicode"/>
              <a:ea typeface="+mn-ea"/>
              <a:cs typeface="+mn-cs"/>
            </a:endParaRPr>
          </a:p>
        </p:txBody>
      </p:sp>
      <p:sp>
        <p:nvSpPr>
          <p:cNvPr id="32" name="Right Arrow 31"/>
          <p:cNvSpPr/>
          <p:nvPr/>
        </p:nvSpPr>
        <p:spPr>
          <a:xfrm>
            <a:off x="2678691" y="1657226"/>
            <a:ext cx="938731" cy="26230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3000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ucida Sans Unicode"/>
              <a:ea typeface="+mn-ea"/>
              <a:cs typeface="+mn-cs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97193" y="1602003"/>
            <a:ext cx="2545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Primary key underlined</a:t>
            </a:r>
          </a:p>
        </p:txBody>
      </p:sp>
    </p:spTree>
    <p:extLst>
      <p:ext uri="{BB962C8B-B14F-4D97-AF65-F5344CB8AC3E}">
        <p14:creationId xmlns:p14="http://schemas.microsoft.com/office/powerpoint/2010/main" val="10578958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We may know:</a:t>
            </a:r>
          </a:p>
          <a:p>
            <a:pPr lvl="2"/>
            <a:r>
              <a:rPr lang="en-US">
                <a:latin typeface="Calibri" charset="0"/>
              </a:rPr>
              <a:t>One customer can only open one account</a:t>
            </a:r>
          </a:p>
          <a:p>
            <a:pPr lvl="2"/>
            <a:r>
              <a:rPr lang="en-US">
                <a:latin typeface="Calibri" charset="0"/>
              </a:rPr>
              <a:t>                             OR</a:t>
            </a:r>
          </a:p>
          <a:p>
            <a:pPr lvl="2"/>
            <a:r>
              <a:rPr lang="en-US">
                <a:latin typeface="Calibri" charset="0"/>
              </a:rPr>
              <a:t>One customer can open multiple accounts</a:t>
            </a:r>
          </a:p>
          <a:p>
            <a:r>
              <a:rPr lang="en-US">
                <a:latin typeface="Calibri" charset="0"/>
              </a:rPr>
              <a:t>Representing this is important</a:t>
            </a:r>
          </a:p>
          <a:p>
            <a:r>
              <a:rPr lang="en-US">
                <a:latin typeface="Calibri" charset="0"/>
              </a:rPr>
              <a:t>Why ?</a:t>
            </a:r>
          </a:p>
          <a:p>
            <a:pPr lvl="1"/>
            <a:r>
              <a:rPr lang="en-US">
                <a:latin typeface="Calibri" charset="0"/>
              </a:rPr>
              <a:t>Better manipulation of data</a:t>
            </a:r>
          </a:p>
          <a:p>
            <a:pPr lvl="2"/>
            <a:r>
              <a:rPr lang="en-US">
                <a:latin typeface="Calibri" charset="0"/>
              </a:rPr>
              <a:t>If former, can store the account info in the customer table</a:t>
            </a:r>
          </a:p>
          <a:p>
            <a:pPr lvl="1"/>
            <a:r>
              <a:rPr lang="en-US">
                <a:latin typeface="Calibri" charset="0"/>
              </a:rPr>
              <a:t>Can enforce such a constraint</a:t>
            </a:r>
          </a:p>
          <a:p>
            <a:pPr lvl="2"/>
            <a:r>
              <a:rPr lang="en-US">
                <a:latin typeface="Calibri" charset="0"/>
              </a:rPr>
              <a:t>Application logic will have to do it; NOT GOOD</a:t>
            </a:r>
          </a:p>
          <a:p>
            <a:pPr lvl="1"/>
            <a:r>
              <a:rPr lang="en-US">
                <a:latin typeface="Calibri" charset="0"/>
              </a:rPr>
              <a:t>Remember: If not represented in conceptual model, the domain knowledge may be lost</a:t>
            </a:r>
          </a:p>
          <a:p>
            <a:pPr lvl="1"/>
            <a:endParaRPr lang="en-US">
              <a:latin typeface="Calibri" charset="0"/>
            </a:endParaRPr>
          </a:p>
        </p:txBody>
      </p:sp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Relationship Cardinalities</a:t>
            </a:r>
          </a:p>
        </p:txBody>
      </p:sp>
    </p:spTree>
    <p:extLst>
      <p:ext uri="{BB962C8B-B14F-4D97-AF65-F5344CB8AC3E}">
        <p14:creationId xmlns:p14="http://schemas.microsoft.com/office/powerpoint/2010/main" val="17902095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Mapping Cardinalities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Express the number of entities to which another entity can be associated via a relationship set</a:t>
            </a:r>
          </a:p>
          <a:p>
            <a:pPr eaLnBrk="1" hangingPunct="1"/>
            <a:r>
              <a:rPr lang="en-US">
                <a:latin typeface="Calibri" charset="0"/>
              </a:rPr>
              <a:t>Most useful in describing binary relationship sets</a:t>
            </a:r>
          </a:p>
        </p:txBody>
      </p:sp>
    </p:spTree>
    <p:extLst>
      <p:ext uri="{BB962C8B-B14F-4D97-AF65-F5344CB8AC3E}">
        <p14:creationId xmlns:p14="http://schemas.microsoft.com/office/powerpoint/2010/main" val="8498227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Mapping Cardinalities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52551"/>
            <a:ext cx="7772400" cy="3428998"/>
          </a:xfrm>
        </p:spPr>
        <p:txBody>
          <a:bodyPr/>
          <a:lstStyle/>
          <a:p>
            <a:pPr eaLnBrk="1" hangingPunct="1">
              <a:lnSpc>
                <a:spcPct val="250000"/>
              </a:lnSpc>
            </a:pPr>
            <a:r>
              <a:rPr lang="en-US" dirty="0">
                <a:latin typeface="Calibri" charset="0"/>
              </a:rPr>
              <a:t>One-to-One</a:t>
            </a:r>
          </a:p>
          <a:p>
            <a:pPr eaLnBrk="1" hangingPunct="1">
              <a:lnSpc>
                <a:spcPct val="250000"/>
              </a:lnSpc>
            </a:pPr>
            <a:r>
              <a:rPr lang="en-US" dirty="0">
                <a:latin typeface="Calibri" charset="0"/>
              </a:rPr>
              <a:t>One-to-Many</a:t>
            </a:r>
          </a:p>
          <a:p>
            <a:pPr eaLnBrk="1" hangingPunct="1">
              <a:lnSpc>
                <a:spcPct val="250000"/>
              </a:lnSpc>
            </a:pPr>
            <a:r>
              <a:rPr lang="en-US" dirty="0">
                <a:latin typeface="Calibri" charset="0"/>
              </a:rPr>
              <a:t>Many-to-One</a:t>
            </a:r>
          </a:p>
          <a:p>
            <a:pPr eaLnBrk="1" hangingPunct="1">
              <a:lnSpc>
                <a:spcPct val="250000"/>
              </a:lnSpc>
            </a:pPr>
            <a:r>
              <a:rPr lang="en-US" dirty="0">
                <a:latin typeface="Calibri" charset="0"/>
              </a:rPr>
              <a:t>Many-to-Many</a:t>
            </a:r>
          </a:p>
        </p:txBody>
      </p:sp>
      <p:sp>
        <p:nvSpPr>
          <p:cNvPr id="46084" name="Rectangle 4"/>
          <p:cNvSpPr>
            <a:spLocks noChangeArrowheads="1"/>
          </p:cNvSpPr>
          <p:nvPr/>
        </p:nvSpPr>
        <p:spPr bwMode="auto">
          <a:xfrm>
            <a:off x="4419600" y="1790700"/>
            <a:ext cx="1168400" cy="419100"/>
          </a:xfrm>
          <a:prstGeom prst="rect">
            <a:avLst/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Instructor	</a:t>
            </a:r>
          </a:p>
        </p:txBody>
      </p:sp>
      <p:sp>
        <p:nvSpPr>
          <p:cNvPr id="46085" name="AutoShape 5"/>
          <p:cNvSpPr>
            <a:spLocks noChangeArrowheads="1"/>
          </p:cNvSpPr>
          <p:nvPr/>
        </p:nvSpPr>
        <p:spPr bwMode="auto">
          <a:xfrm>
            <a:off x="6073776" y="1600200"/>
            <a:ext cx="1168400" cy="838200"/>
          </a:xfrm>
          <a:prstGeom prst="diamond">
            <a:avLst/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advises</a:t>
            </a:r>
          </a:p>
        </p:txBody>
      </p:sp>
      <p:sp>
        <p:nvSpPr>
          <p:cNvPr id="46086" name="Line 6"/>
          <p:cNvSpPr>
            <a:spLocks noChangeShapeType="1"/>
          </p:cNvSpPr>
          <p:nvPr/>
        </p:nvSpPr>
        <p:spPr bwMode="auto">
          <a:xfrm>
            <a:off x="5588000" y="2019300"/>
            <a:ext cx="5461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 type="triangle" w="med" len="med"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3000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46087" name="Line 7"/>
          <p:cNvSpPr>
            <a:spLocks noChangeShapeType="1"/>
          </p:cNvSpPr>
          <p:nvPr/>
        </p:nvSpPr>
        <p:spPr bwMode="auto">
          <a:xfrm>
            <a:off x="7242175" y="2019300"/>
            <a:ext cx="5461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3000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46088" name="Rectangle 8"/>
          <p:cNvSpPr>
            <a:spLocks noChangeArrowheads="1"/>
          </p:cNvSpPr>
          <p:nvPr/>
        </p:nvSpPr>
        <p:spPr bwMode="auto">
          <a:xfrm>
            <a:off x="7788275" y="1790700"/>
            <a:ext cx="865188" cy="419100"/>
          </a:xfrm>
          <a:prstGeom prst="rect">
            <a:avLst/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Student</a:t>
            </a:r>
          </a:p>
        </p:txBody>
      </p:sp>
      <p:sp>
        <p:nvSpPr>
          <p:cNvPr id="28" name="Rectangle 4">
            <a:extLst>
              <a:ext uri="{FF2B5EF4-FFF2-40B4-BE49-F238E27FC236}">
                <a16:creationId xmlns:a16="http://schemas.microsoft.com/office/drawing/2014/main" id="{A8B48C41-6FB3-EC4E-8910-C4DAF72CDC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2937" y="2857500"/>
            <a:ext cx="1168400" cy="419100"/>
          </a:xfrm>
          <a:prstGeom prst="rect">
            <a:avLst/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Instructor	</a:t>
            </a:r>
          </a:p>
        </p:txBody>
      </p:sp>
      <p:sp>
        <p:nvSpPr>
          <p:cNvPr id="29" name="AutoShape 5">
            <a:extLst>
              <a:ext uri="{FF2B5EF4-FFF2-40B4-BE49-F238E27FC236}">
                <a16:creationId xmlns:a16="http://schemas.microsoft.com/office/drawing/2014/main" id="{6F8374AC-BA73-5541-8338-45C0EDA564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7113" y="2667000"/>
            <a:ext cx="1168400" cy="838200"/>
          </a:xfrm>
          <a:prstGeom prst="diamond">
            <a:avLst/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advises</a:t>
            </a:r>
          </a:p>
        </p:txBody>
      </p:sp>
      <p:sp>
        <p:nvSpPr>
          <p:cNvPr id="30" name="Line 6">
            <a:extLst>
              <a:ext uri="{FF2B5EF4-FFF2-40B4-BE49-F238E27FC236}">
                <a16:creationId xmlns:a16="http://schemas.microsoft.com/office/drawing/2014/main" id="{61327139-0262-704B-993A-0D64BD65B8CE}"/>
              </a:ext>
            </a:extLst>
          </p:cNvPr>
          <p:cNvSpPr>
            <a:spLocks noChangeShapeType="1"/>
          </p:cNvSpPr>
          <p:nvPr/>
        </p:nvSpPr>
        <p:spPr bwMode="auto">
          <a:xfrm>
            <a:off x="5621337" y="3086100"/>
            <a:ext cx="5461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 type="triangle" w="med" len="med"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3000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31" name="Line 7">
            <a:extLst>
              <a:ext uri="{FF2B5EF4-FFF2-40B4-BE49-F238E27FC236}">
                <a16:creationId xmlns:a16="http://schemas.microsoft.com/office/drawing/2014/main" id="{DC5D6E94-C5BD-0244-9963-3C5F639066DC}"/>
              </a:ext>
            </a:extLst>
          </p:cNvPr>
          <p:cNvSpPr>
            <a:spLocks noChangeShapeType="1"/>
          </p:cNvSpPr>
          <p:nvPr/>
        </p:nvSpPr>
        <p:spPr bwMode="auto">
          <a:xfrm>
            <a:off x="7275512" y="3086100"/>
            <a:ext cx="5461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none" w="med" len="med"/>
          </a:ln>
        </p:spPr>
        <p:txBody>
          <a:bodyPr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3000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32" name="Rectangle 8">
            <a:extLst>
              <a:ext uri="{FF2B5EF4-FFF2-40B4-BE49-F238E27FC236}">
                <a16:creationId xmlns:a16="http://schemas.microsoft.com/office/drawing/2014/main" id="{AA46772E-656F-344A-9991-D7CA197478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1612" y="2857500"/>
            <a:ext cx="865188" cy="419100"/>
          </a:xfrm>
          <a:prstGeom prst="rect">
            <a:avLst/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Student</a:t>
            </a:r>
          </a:p>
        </p:txBody>
      </p:sp>
      <p:sp>
        <p:nvSpPr>
          <p:cNvPr id="33" name="Rectangle 4">
            <a:extLst>
              <a:ext uri="{FF2B5EF4-FFF2-40B4-BE49-F238E27FC236}">
                <a16:creationId xmlns:a16="http://schemas.microsoft.com/office/drawing/2014/main" id="{D1A9D82A-BE4A-F542-991C-E58877518C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6274" y="3924300"/>
            <a:ext cx="1168400" cy="419100"/>
          </a:xfrm>
          <a:prstGeom prst="rect">
            <a:avLst/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Instructor	</a:t>
            </a:r>
          </a:p>
        </p:txBody>
      </p:sp>
      <p:sp>
        <p:nvSpPr>
          <p:cNvPr id="34" name="AutoShape 5">
            <a:extLst>
              <a:ext uri="{FF2B5EF4-FFF2-40B4-BE49-F238E27FC236}">
                <a16:creationId xmlns:a16="http://schemas.microsoft.com/office/drawing/2014/main" id="{9006564E-BD62-1D4C-B69E-2E97DFA851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0450" y="3733800"/>
            <a:ext cx="1168400" cy="838200"/>
          </a:xfrm>
          <a:prstGeom prst="diamond">
            <a:avLst/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advises</a:t>
            </a:r>
          </a:p>
        </p:txBody>
      </p:sp>
      <p:sp>
        <p:nvSpPr>
          <p:cNvPr id="35" name="Line 6">
            <a:extLst>
              <a:ext uri="{FF2B5EF4-FFF2-40B4-BE49-F238E27FC236}">
                <a16:creationId xmlns:a16="http://schemas.microsoft.com/office/drawing/2014/main" id="{DB9FF200-E9D9-8F41-9A8E-E8752D83E138}"/>
              </a:ext>
            </a:extLst>
          </p:cNvPr>
          <p:cNvSpPr>
            <a:spLocks noChangeShapeType="1"/>
          </p:cNvSpPr>
          <p:nvPr/>
        </p:nvSpPr>
        <p:spPr bwMode="auto">
          <a:xfrm>
            <a:off x="5654674" y="4152900"/>
            <a:ext cx="5461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 type="none" w="med" len="med"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3000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36" name="Line 7">
            <a:extLst>
              <a:ext uri="{FF2B5EF4-FFF2-40B4-BE49-F238E27FC236}">
                <a16:creationId xmlns:a16="http://schemas.microsoft.com/office/drawing/2014/main" id="{C91BACE6-A5DC-EF4E-9972-7C4CE7CB20EA}"/>
              </a:ext>
            </a:extLst>
          </p:cNvPr>
          <p:cNvSpPr>
            <a:spLocks noChangeShapeType="1"/>
          </p:cNvSpPr>
          <p:nvPr/>
        </p:nvSpPr>
        <p:spPr bwMode="auto">
          <a:xfrm>
            <a:off x="7308849" y="4152900"/>
            <a:ext cx="5461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3000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37" name="Rectangle 8">
            <a:extLst>
              <a:ext uri="{FF2B5EF4-FFF2-40B4-BE49-F238E27FC236}">
                <a16:creationId xmlns:a16="http://schemas.microsoft.com/office/drawing/2014/main" id="{81986ABF-B1F4-3248-920D-918AB5F8CF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4949" y="3924300"/>
            <a:ext cx="865188" cy="419100"/>
          </a:xfrm>
          <a:prstGeom prst="rect">
            <a:avLst/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Student</a:t>
            </a:r>
          </a:p>
        </p:txBody>
      </p:sp>
      <p:sp>
        <p:nvSpPr>
          <p:cNvPr id="38" name="Rectangle 4">
            <a:extLst>
              <a:ext uri="{FF2B5EF4-FFF2-40B4-BE49-F238E27FC236}">
                <a16:creationId xmlns:a16="http://schemas.microsoft.com/office/drawing/2014/main" id="{BB536FDD-296B-454F-B739-6EC5810ACE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9611" y="4991100"/>
            <a:ext cx="1168400" cy="419100"/>
          </a:xfrm>
          <a:prstGeom prst="rect">
            <a:avLst/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Instructor	</a:t>
            </a:r>
          </a:p>
        </p:txBody>
      </p:sp>
      <p:sp>
        <p:nvSpPr>
          <p:cNvPr id="39" name="AutoShape 5">
            <a:extLst>
              <a:ext uri="{FF2B5EF4-FFF2-40B4-BE49-F238E27FC236}">
                <a16:creationId xmlns:a16="http://schemas.microsoft.com/office/drawing/2014/main" id="{CC595E36-D906-1241-8BE1-DFDAAE7B58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3787" y="4800600"/>
            <a:ext cx="1168400" cy="838200"/>
          </a:xfrm>
          <a:prstGeom prst="diamond">
            <a:avLst/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advises</a:t>
            </a:r>
          </a:p>
        </p:txBody>
      </p:sp>
      <p:sp>
        <p:nvSpPr>
          <p:cNvPr id="40" name="Line 6">
            <a:extLst>
              <a:ext uri="{FF2B5EF4-FFF2-40B4-BE49-F238E27FC236}">
                <a16:creationId xmlns:a16="http://schemas.microsoft.com/office/drawing/2014/main" id="{3DB5E2EE-721B-3F4F-A315-56C9F7F84B75}"/>
              </a:ext>
            </a:extLst>
          </p:cNvPr>
          <p:cNvSpPr>
            <a:spLocks noChangeShapeType="1"/>
          </p:cNvSpPr>
          <p:nvPr/>
        </p:nvSpPr>
        <p:spPr bwMode="auto">
          <a:xfrm>
            <a:off x="5688011" y="5219700"/>
            <a:ext cx="5461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 type="none" w="med" len="med"/>
            <a:tailEnd type="none"/>
          </a:ln>
        </p:spPr>
        <p:txBody>
          <a:bodyPr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3000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41" name="Line 7">
            <a:extLst>
              <a:ext uri="{FF2B5EF4-FFF2-40B4-BE49-F238E27FC236}">
                <a16:creationId xmlns:a16="http://schemas.microsoft.com/office/drawing/2014/main" id="{FFCFB21D-4786-9844-B769-CC223B722FDF}"/>
              </a:ext>
            </a:extLst>
          </p:cNvPr>
          <p:cNvSpPr>
            <a:spLocks noChangeShapeType="1"/>
          </p:cNvSpPr>
          <p:nvPr/>
        </p:nvSpPr>
        <p:spPr bwMode="auto">
          <a:xfrm>
            <a:off x="7342186" y="5219700"/>
            <a:ext cx="5461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 type="none"/>
            <a:tailEnd type="none" w="med" len="med"/>
          </a:ln>
        </p:spPr>
        <p:txBody>
          <a:bodyPr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3000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42" name="Rectangle 8">
            <a:extLst>
              <a:ext uri="{FF2B5EF4-FFF2-40B4-BE49-F238E27FC236}">
                <a16:creationId xmlns:a16="http://schemas.microsoft.com/office/drawing/2014/main" id="{A7130B75-3DF3-D84F-8F76-DB5EFCE531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8286" y="4991100"/>
            <a:ext cx="865188" cy="419100"/>
          </a:xfrm>
          <a:prstGeom prst="rect">
            <a:avLst/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Student</a:t>
            </a:r>
          </a:p>
        </p:txBody>
      </p:sp>
    </p:spTree>
    <p:extLst>
      <p:ext uri="{BB962C8B-B14F-4D97-AF65-F5344CB8AC3E}">
        <p14:creationId xmlns:p14="http://schemas.microsoft.com/office/powerpoint/2010/main" val="12304061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Mapping Cardinalities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Express the number of entities to which another entity can be associated via a relationship set</a:t>
            </a:r>
          </a:p>
          <a:p>
            <a:pPr eaLnBrk="1" hangingPunct="1"/>
            <a:endParaRPr lang="en-US">
              <a:latin typeface="Calibri" charset="0"/>
            </a:endParaRPr>
          </a:p>
          <a:p>
            <a:pPr eaLnBrk="1" hangingPunct="1"/>
            <a:r>
              <a:rPr lang="en-US">
                <a:latin typeface="Calibri" charset="0"/>
              </a:rPr>
              <a:t>Most useful in describing binary relationship sets</a:t>
            </a:r>
          </a:p>
          <a:p>
            <a:pPr eaLnBrk="1" hangingPunct="1"/>
            <a:endParaRPr lang="en-US">
              <a:latin typeface="Calibri" charset="0"/>
            </a:endParaRPr>
          </a:p>
          <a:p>
            <a:pPr eaLnBrk="1" hangingPunct="1"/>
            <a:r>
              <a:rPr lang="en-US">
                <a:latin typeface="Calibri" charset="0"/>
              </a:rPr>
              <a:t>N-ary relationships ?</a:t>
            </a:r>
          </a:p>
          <a:p>
            <a:pPr lvl="1" eaLnBrk="1" hangingPunct="1"/>
            <a:r>
              <a:rPr lang="en-US">
                <a:latin typeface="Calibri" charset="0"/>
              </a:rPr>
              <a:t>More complicated</a:t>
            </a:r>
          </a:p>
          <a:p>
            <a:pPr lvl="1" eaLnBrk="1" hangingPunct="1"/>
            <a:r>
              <a:rPr lang="en-US">
                <a:latin typeface="Calibri" charset="0"/>
              </a:rPr>
              <a:t>Details in the book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0" y="3450771"/>
            <a:ext cx="6109561" cy="2562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262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763000" cy="5105400"/>
          </a:xfrm>
        </p:spPr>
        <p:txBody>
          <a:bodyPr/>
          <a:lstStyle/>
          <a:p>
            <a:r>
              <a:rPr lang="en-US" dirty="0"/>
              <a:t>Book Chapters (6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  <a:p>
            <a:pPr lvl="1"/>
            <a:r>
              <a:rPr lang="en-US" dirty="0">
                <a:latin typeface="Calibri" charset="0"/>
              </a:rPr>
              <a:t>Sections 7.1</a:t>
            </a:r>
          </a:p>
          <a:p>
            <a:pPr lvl="1"/>
            <a:endParaRPr lang="en-US" dirty="0">
              <a:latin typeface="Calibri" charset="0"/>
            </a:endParaRPr>
          </a:p>
          <a:p>
            <a:r>
              <a:rPr lang="en-US" dirty="0">
                <a:latin typeface="Calibri" charset="0"/>
              </a:rPr>
              <a:t>Key Topics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alibri" charset="0"/>
              </a:rPr>
              <a:t>Steps in application and database design process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alibri" charset="0"/>
              </a:rPr>
              <a:t>Two approaches to doing database design</a:t>
            </a:r>
          </a:p>
        </p:txBody>
      </p:sp>
      <p:sp>
        <p:nvSpPr>
          <p:cNvPr id="371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Design Process; E/R Basics</a:t>
            </a:r>
          </a:p>
        </p:txBody>
      </p:sp>
    </p:spTree>
    <p:extLst>
      <p:ext uri="{BB962C8B-B14F-4D97-AF65-F5344CB8AC3E}">
        <p14:creationId xmlns:p14="http://schemas.microsoft.com/office/powerpoint/2010/main" val="31886277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alibri" charset="0"/>
              </a:rPr>
              <a:t>What attributes are needed to represent a relationship completely and uniquely ?</a:t>
            </a:r>
          </a:p>
          <a:p>
            <a:pPr lvl="1"/>
            <a:r>
              <a:rPr lang="en-US" dirty="0">
                <a:latin typeface="Calibri" charset="0"/>
              </a:rPr>
              <a:t>Union of primary keys of the entities involved, and relationship attributes</a:t>
            </a:r>
          </a:p>
          <a:p>
            <a:pPr lvl="1"/>
            <a:endParaRPr lang="en-US" dirty="0">
              <a:latin typeface="Calibri" charset="0"/>
            </a:endParaRPr>
          </a:p>
          <a:p>
            <a:pPr lvl="1"/>
            <a:endParaRPr lang="en-US" dirty="0">
              <a:latin typeface="Calibri" charset="0"/>
            </a:endParaRPr>
          </a:p>
          <a:p>
            <a:pPr lvl="1"/>
            <a:endParaRPr lang="en-US" dirty="0">
              <a:latin typeface="Calibri" charset="0"/>
            </a:endParaRPr>
          </a:p>
          <a:p>
            <a:pPr lvl="1"/>
            <a:endParaRPr lang="en-US" dirty="0">
              <a:latin typeface="Calibri" charset="0"/>
            </a:endParaRPr>
          </a:p>
          <a:p>
            <a:pPr lvl="1"/>
            <a:endParaRPr lang="en-US" dirty="0">
              <a:latin typeface="Calibri" charset="0"/>
            </a:endParaRPr>
          </a:p>
          <a:p>
            <a:pPr lvl="1"/>
            <a:endParaRPr lang="en-US" dirty="0">
              <a:latin typeface="Calibri" charset="0"/>
            </a:endParaRPr>
          </a:p>
          <a:p>
            <a:pPr lvl="1"/>
            <a:endParaRPr lang="en-US" dirty="0">
              <a:latin typeface="Calibri" charset="0"/>
            </a:endParaRPr>
          </a:p>
          <a:p>
            <a:pPr lvl="1"/>
            <a:r>
              <a:rPr lang="en-US" dirty="0">
                <a:latin typeface="Calibri" charset="0"/>
              </a:rPr>
              <a:t>{</a:t>
            </a:r>
            <a:r>
              <a:rPr lang="en-US" dirty="0" err="1">
                <a:latin typeface="Calibri" charset="0"/>
              </a:rPr>
              <a:t>instructor.ID</a:t>
            </a:r>
            <a:r>
              <a:rPr lang="en-US" dirty="0">
                <a:latin typeface="Calibri" charset="0"/>
              </a:rPr>
              <a:t>, date, </a:t>
            </a:r>
            <a:r>
              <a:rPr lang="en-US" dirty="0" err="1">
                <a:latin typeface="Calibri" charset="0"/>
              </a:rPr>
              <a:t>student.ID</a:t>
            </a:r>
            <a:r>
              <a:rPr lang="en-US" dirty="0">
                <a:latin typeface="Calibri" charset="0"/>
              </a:rPr>
              <a:t>} describes a relationship completely</a:t>
            </a:r>
          </a:p>
        </p:txBody>
      </p:sp>
      <p:sp>
        <p:nvSpPr>
          <p:cNvPr id="66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Relationship Set Keys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9A9A89C-94E9-6B4D-878A-09F96C96B4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2743200"/>
            <a:ext cx="6384587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652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2531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Relationship Set Keys</a:t>
            </a:r>
          </a:p>
        </p:txBody>
      </p:sp>
      <p:sp>
        <p:nvSpPr>
          <p:cNvPr id="66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382000" cy="5181600"/>
          </a:xfrm>
        </p:spPr>
        <p:txBody>
          <a:bodyPr/>
          <a:lstStyle/>
          <a:p>
            <a:pPr eaLnBrk="1" hangingPunct="1">
              <a:spcAft>
                <a:spcPts val="600"/>
              </a:spcAft>
            </a:pPr>
            <a:r>
              <a:rPr lang="en-US" sz="2400" dirty="0">
                <a:latin typeface="Calibri" charset="0"/>
              </a:rPr>
              <a:t>Is </a:t>
            </a:r>
            <a:r>
              <a:rPr lang="en-US" sz="2400" i="1" dirty="0">
                <a:latin typeface="Calibri" charset="0"/>
              </a:rPr>
              <a:t>{</a:t>
            </a:r>
            <a:r>
              <a:rPr lang="en-US" sz="2400" i="1" dirty="0" err="1">
                <a:latin typeface="Calibri" charset="0"/>
              </a:rPr>
              <a:t>student_id</a:t>
            </a:r>
            <a:r>
              <a:rPr lang="en-US" sz="2400" i="1" dirty="0">
                <a:latin typeface="Calibri" charset="0"/>
              </a:rPr>
              <a:t>, date, </a:t>
            </a:r>
            <a:r>
              <a:rPr lang="en-US" sz="2400" i="1" dirty="0" err="1">
                <a:latin typeface="Calibri" charset="0"/>
              </a:rPr>
              <a:t>instructor_id</a:t>
            </a:r>
            <a:r>
              <a:rPr lang="en-US" sz="2400" i="1" dirty="0">
                <a:latin typeface="Calibri" charset="0"/>
              </a:rPr>
              <a:t>} </a:t>
            </a:r>
            <a:r>
              <a:rPr lang="en-US" sz="2400" dirty="0">
                <a:latin typeface="Calibri" charset="0"/>
              </a:rPr>
              <a:t>a candidate key</a:t>
            </a:r>
            <a:r>
              <a:rPr lang="en-US" sz="2400" i="1" dirty="0">
                <a:latin typeface="Calibri" charset="0"/>
              </a:rPr>
              <a:t> ?</a:t>
            </a:r>
            <a:endParaRPr lang="en-US" sz="2400" dirty="0">
              <a:latin typeface="Calibri" charset="0"/>
            </a:endParaRPr>
          </a:p>
          <a:p>
            <a:pPr lvl="1" eaLnBrk="1" hangingPunct="1">
              <a:spcAft>
                <a:spcPts val="600"/>
              </a:spcAft>
            </a:pPr>
            <a:r>
              <a:rPr lang="en-US" sz="2000" dirty="0">
                <a:latin typeface="Calibri" charset="0"/>
              </a:rPr>
              <a:t>No. Attribute </a:t>
            </a:r>
            <a:r>
              <a:rPr lang="en-US" sz="2000" i="1" dirty="0">
                <a:latin typeface="Calibri" charset="0"/>
              </a:rPr>
              <a:t>date</a:t>
            </a:r>
            <a:r>
              <a:rPr lang="en-US" sz="2000" dirty="0">
                <a:latin typeface="Calibri" charset="0"/>
              </a:rPr>
              <a:t> can be removed from this set without losing key-ness</a:t>
            </a:r>
          </a:p>
          <a:p>
            <a:pPr lvl="1" eaLnBrk="1" hangingPunct="1">
              <a:spcAft>
                <a:spcPts val="600"/>
              </a:spcAft>
            </a:pPr>
            <a:r>
              <a:rPr lang="en-US" sz="2000" dirty="0">
                <a:latin typeface="Calibri" charset="0"/>
              </a:rPr>
              <a:t>In fact, union of primary keys of associated entities is always a </a:t>
            </a:r>
            <a:r>
              <a:rPr lang="en-US" sz="2000" dirty="0" err="1">
                <a:latin typeface="Calibri" charset="0"/>
              </a:rPr>
              <a:t>superkey</a:t>
            </a:r>
            <a:endParaRPr lang="en-US" sz="2000" dirty="0">
              <a:latin typeface="Calibri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6C4D262-5DC7-E645-8D4A-9102D6E152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5406" y="3200400"/>
            <a:ext cx="6384587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795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4579" grpId="0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Relationship Set Keys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100" dirty="0">
                <a:latin typeface="Calibri" charset="0"/>
              </a:rPr>
              <a:t>Is {</a:t>
            </a:r>
            <a:r>
              <a:rPr lang="en-US" sz="2100" dirty="0" err="1">
                <a:latin typeface="Calibri" charset="0"/>
              </a:rPr>
              <a:t>student_id</a:t>
            </a:r>
            <a:r>
              <a:rPr lang="en-US" sz="2100" dirty="0">
                <a:latin typeface="Calibri" charset="0"/>
              </a:rPr>
              <a:t>, </a:t>
            </a:r>
            <a:r>
              <a:rPr lang="en-US" sz="2100" dirty="0" err="1">
                <a:latin typeface="Calibri" charset="0"/>
              </a:rPr>
              <a:t>instructor_id</a:t>
            </a:r>
            <a:r>
              <a:rPr lang="en-US" sz="2100" dirty="0">
                <a:latin typeface="Calibri" charset="0"/>
              </a:rPr>
              <a:t>} a candidate key ?</a:t>
            </a:r>
          </a:p>
          <a:p>
            <a:pPr lvl="1" eaLnBrk="1" hangingPunct="1"/>
            <a:r>
              <a:rPr lang="en-US" sz="2000" dirty="0">
                <a:latin typeface="Calibri" charset="0"/>
              </a:rPr>
              <a:t>Depends</a:t>
            </a:r>
          </a:p>
          <a:p>
            <a:pPr lvl="1" eaLnBrk="1" hangingPunct="1"/>
            <a:endParaRPr lang="en-US" sz="2000" dirty="0">
              <a:latin typeface="Calibri" charset="0"/>
            </a:endParaRPr>
          </a:p>
          <a:p>
            <a:pPr lvl="1" eaLnBrk="1" hangingPunct="1"/>
            <a:endParaRPr lang="en-US" sz="2000" dirty="0">
              <a:latin typeface="Calibri" charset="0"/>
            </a:endParaRPr>
          </a:p>
          <a:p>
            <a:pPr lvl="1" eaLnBrk="1" hangingPunct="1"/>
            <a:endParaRPr lang="en-US" sz="2000" dirty="0">
              <a:latin typeface="Calibri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D3B40948-945F-214D-9F83-6F5488FC41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5406" y="2171700"/>
            <a:ext cx="6384587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1342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Relationship Set Keys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100" dirty="0">
                <a:latin typeface="Calibri" charset="0"/>
              </a:rPr>
              <a:t>Is {</a:t>
            </a:r>
            <a:r>
              <a:rPr lang="en-US" sz="2100" dirty="0" err="1">
                <a:latin typeface="Calibri" charset="0"/>
              </a:rPr>
              <a:t>student_id</a:t>
            </a:r>
            <a:r>
              <a:rPr lang="en-US" sz="2100" dirty="0">
                <a:latin typeface="Calibri" charset="0"/>
              </a:rPr>
              <a:t>, </a:t>
            </a:r>
            <a:r>
              <a:rPr lang="en-US" sz="2100" dirty="0" err="1">
                <a:latin typeface="Calibri" charset="0"/>
              </a:rPr>
              <a:t>instructor_id</a:t>
            </a:r>
            <a:r>
              <a:rPr lang="en-US" sz="2100" dirty="0">
                <a:latin typeface="Calibri" charset="0"/>
              </a:rPr>
              <a:t>} a candidate key ?</a:t>
            </a:r>
          </a:p>
          <a:p>
            <a:pPr lvl="1" eaLnBrk="1" hangingPunct="1"/>
            <a:r>
              <a:rPr lang="en-US" sz="2000" dirty="0">
                <a:latin typeface="Calibri" charset="0"/>
              </a:rPr>
              <a:t>Depends</a:t>
            </a:r>
          </a:p>
          <a:p>
            <a:pPr lvl="1" eaLnBrk="1" hangingPunct="1"/>
            <a:endParaRPr lang="en-US" sz="2000" dirty="0">
              <a:latin typeface="Calibri" charset="0"/>
            </a:endParaRPr>
          </a:p>
          <a:p>
            <a:pPr lvl="1" eaLnBrk="1" hangingPunct="1"/>
            <a:endParaRPr lang="en-US" sz="2000" dirty="0">
              <a:latin typeface="Calibri" charset="0"/>
            </a:endParaRPr>
          </a:p>
          <a:p>
            <a:pPr lvl="1" eaLnBrk="1" hangingPunct="1"/>
            <a:endParaRPr lang="en-US" sz="2000" dirty="0">
              <a:latin typeface="Calibri" charset="0"/>
            </a:endParaRPr>
          </a:p>
          <a:p>
            <a:pPr lvl="1" eaLnBrk="1" hangingPunct="1"/>
            <a:endParaRPr lang="en-US" sz="2000" dirty="0">
              <a:latin typeface="Calibri" charset="0"/>
            </a:endParaRPr>
          </a:p>
          <a:p>
            <a:pPr lvl="1" eaLnBrk="1" hangingPunct="1"/>
            <a:endParaRPr lang="en-US" sz="2000" dirty="0">
              <a:latin typeface="Calibri" charset="0"/>
            </a:endParaRPr>
          </a:p>
          <a:p>
            <a:pPr lvl="1" eaLnBrk="1" hangingPunct="1"/>
            <a:endParaRPr lang="en-US" sz="2000" dirty="0">
              <a:latin typeface="Calibri" charset="0"/>
            </a:endParaRPr>
          </a:p>
          <a:p>
            <a:pPr lvl="1" eaLnBrk="1" hangingPunct="1"/>
            <a:endParaRPr lang="en-US" sz="2000" dirty="0">
              <a:latin typeface="Calibri" charset="0"/>
            </a:endParaRPr>
          </a:p>
          <a:p>
            <a:pPr lvl="1" eaLnBrk="1" hangingPunct="1"/>
            <a:endParaRPr lang="en-US" sz="2000" dirty="0">
              <a:latin typeface="Calibri" charset="0"/>
            </a:endParaRPr>
          </a:p>
          <a:p>
            <a:pPr lvl="1" eaLnBrk="1" hangingPunct="1"/>
            <a:endParaRPr lang="en-US" sz="2000" dirty="0">
              <a:latin typeface="Calibri" charset="0"/>
            </a:endParaRPr>
          </a:p>
          <a:p>
            <a:pPr marL="342900" lvl="0" indent="-342900" eaLnBrk="1" hangingPunct="1">
              <a:spcBef>
                <a:spcPct val="20000"/>
              </a:spcBef>
              <a:buClr>
                <a:srgbClr val="464646"/>
              </a:buClr>
              <a:buSzPct val="70000"/>
              <a:buFont typeface="Wingdings" charset="2"/>
              <a:buChar char="l"/>
              <a:defRPr/>
            </a:pPr>
            <a:r>
              <a:rPr lang="en-US" sz="1900" dirty="0">
                <a:solidFill>
                  <a:prstClr val="black"/>
                </a:solidFill>
                <a:latin typeface="Arial" charset="0"/>
              </a:rPr>
              <a:t>If one-to-one relationship, either </a:t>
            </a:r>
            <a:r>
              <a:rPr lang="en-US" sz="1900" i="1" dirty="0">
                <a:solidFill>
                  <a:prstClr val="black"/>
                </a:solidFill>
                <a:latin typeface="Arial" charset="0"/>
              </a:rPr>
              <a:t>{</a:t>
            </a:r>
            <a:r>
              <a:rPr lang="en-US" sz="1900" i="1" dirty="0" err="1">
                <a:solidFill>
                  <a:prstClr val="black"/>
                </a:solidFill>
                <a:latin typeface="Arial" charset="0"/>
              </a:rPr>
              <a:t>instructor_id</a:t>
            </a:r>
            <a:r>
              <a:rPr lang="en-US" sz="1900" i="1" dirty="0">
                <a:solidFill>
                  <a:prstClr val="black"/>
                </a:solidFill>
                <a:latin typeface="Arial" charset="0"/>
              </a:rPr>
              <a:t>}</a:t>
            </a:r>
            <a:r>
              <a:rPr lang="en-US" sz="1900" dirty="0">
                <a:solidFill>
                  <a:prstClr val="black"/>
                </a:solidFill>
                <a:latin typeface="Arial" charset="0"/>
              </a:rPr>
              <a:t> or </a:t>
            </a:r>
            <a:r>
              <a:rPr lang="en-US" sz="1900" i="1" dirty="0">
                <a:solidFill>
                  <a:prstClr val="black"/>
                </a:solidFill>
                <a:latin typeface="Arial" charset="0"/>
              </a:rPr>
              <a:t>{</a:t>
            </a:r>
            <a:r>
              <a:rPr lang="en-US" sz="1900" i="1" dirty="0" err="1">
                <a:solidFill>
                  <a:prstClr val="black"/>
                </a:solidFill>
                <a:latin typeface="Arial" charset="0"/>
              </a:rPr>
              <a:t>student_id</a:t>
            </a:r>
            <a:r>
              <a:rPr lang="en-US" sz="1900" i="1" dirty="0">
                <a:solidFill>
                  <a:prstClr val="black"/>
                </a:solidFill>
                <a:latin typeface="Arial" charset="0"/>
              </a:rPr>
              <a:t>}</a:t>
            </a:r>
            <a:r>
              <a:rPr lang="en-US" sz="1900" dirty="0">
                <a:solidFill>
                  <a:prstClr val="black"/>
                </a:solidFill>
                <a:latin typeface="Arial" charset="0"/>
              </a:rPr>
              <a:t> sufficient</a:t>
            </a:r>
          </a:p>
          <a:p>
            <a:pPr marL="692150" lvl="1" indent="-347663" eaLnBrk="1" hangingPunct="1">
              <a:spcBef>
                <a:spcPct val="20000"/>
              </a:spcBef>
              <a:buClr>
                <a:srgbClr val="DA1F28"/>
              </a:buClr>
              <a:buSzPct val="70000"/>
              <a:buFont typeface="Wingdings" charset="2"/>
              <a:buChar char="l"/>
              <a:defRPr/>
            </a:pPr>
            <a:r>
              <a:rPr lang="en-US" sz="1700" dirty="0">
                <a:solidFill>
                  <a:prstClr val="black"/>
                </a:solidFill>
                <a:latin typeface="Arial" charset="0"/>
                <a:cs typeface="ＭＳ Ｐゴシック" charset="-128"/>
              </a:rPr>
              <a:t>Since a given </a:t>
            </a:r>
            <a:r>
              <a:rPr lang="en-US" sz="1700" i="1" dirty="0">
                <a:solidFill>
                  <a:prstClr val="black"/>
                </a:solidFill>
                <a:latin typeface="Arial" charset="0"/>
                <a:cs typeface="ＭＳ Ｐゴシック" charset="-128"/>
              </a:rPr>
              <a:t>instructor</a:t>
            </a:r>
            <a:r>
              <a:rPr lang="en-US" sz="1700" dirty="0">
                <a:solidFill>
                  <a:prstClr val="black"/>
                </a:solidFill>
                <a:latin typeface="Arial" charset="0"/>
                <a:cs typeface="ＭＳ Ｐゴシック" charset="-128"/>
              </a:rPr>
              <a:t> can only have one </a:t>
            </a:r>
            <a:r>
              <a:rPr lang="en-US" sz="1700" i="1" dirty="0">
                <a:solidFill>
                  <a:prstClr val="black"/>
                </a:solidFill>
                <a:latin typeface="Arial" charset="0"/>
                <a:cs typeface="ＭＳ Ｐゴシック" charset="-128"/>
              </a:rPr>
              <a:t>advisee</a:t>
            </a:r>
            <a:r>
              <a:rPr lang="en-US" sz="1700" dirty="0">
                <a:solidFill>
                  <a:prstClr val="black"/>
                </a:solidFill>
                <a:latin typeface="Arial" charset="0"/>
                <a:cs typeface="ＭＳ Ｐゴシック" charset="-128"/>
              </a:rPr>
              <a:t>, an instructor entity can only participate in one relationship</a:t>
            </a:r>
          </a:p>
          <a:p>
            <a:pPr marL="692150" lvl="1" indent="-347663" eaLnBrk="1" hangingPunct="1">
              <a:spcBef>
                <a:spcPct val="20000"/>
              </a:spcBef>
              <a:buClr>
                <a:srgbClr val="DA1F28"/>
              </a:buClr>
              <a:buSzPct val="70000"/>
              <a:buFont typeface="Wingdings" charset="2"/>
              <a:buChar char="l"/>
              <a:defRPr/>
            </a:pPr>
            <a:r>
              <a:rPr lang="en-US" sz="1700" dirty="0">
                <a:solidFill>
                  <a:prstClr val="black"/>
                </a:solidFill>
                <a:latin typeface="Arial" charset="0"/>
                <a:cs typeface="ＭＳ Ｐゴシック" charset="-128"/>
              </a:rPr>
              <a:t>Ditto </a:t>
            </a:r>
            <a:r>
              <a:rPr lang="en-US" sz="1700" i="1" dirty="0">
                <a:solidFill>
                  <a:prstClr val="black"/>
                </a:solidFill>
                <a:latin typeface="Arial" charset="0"/>
                <a:cs typeface="ＭＳ Ｐゴシック" charset="-128"/>
              </a:rPr>
              <a:t>student</a:t>
            </a:r>
            <a:endParaRPr lang="en-US" sz="1300" dirty="0">
              <a:solidFill>
                <a:prstClr val="black"/>
              </a:solidFill>
              <a:latin typeface="Arial" charset="0"/>
              <a:cs typeface="ＭＳ Ｐゴシック" charset="-128"/>
            </a:endParaRPr>
          </a:p>
          <a:p>
            <a:pPr lvl="1" eaLnBrk="1" hangingPunct="1"/>
            <a:endParaRPr lang="en-US" sz="2000" dirty="0">
              <a:latin typeface="Calibri" charset="0"/>
            </a:endParaRPr>
          </a:p>
          <a:p>
            <a:pPr lvl="1" eaLnBrk="1" hangingPunct="1"/>
            <a:endParaRPr lang="en-US" sz="2000" dirty="0">
              <a:latin typeface="Calibri" charset="0"/>
            </a:endParaRPr>
          </a:p>
          <a:p>
            <a:pPr lvl="1" eaLnBrk="1" hangingPunct="1"/>
            <a:endParaRPr lang="en-US" sz="2000" dirty="0">
              <a:latin typeface="Calibri" charset="0"/>
            </a:endParaRPr>
          </a:p>
          <a:p>
            <a:pPr lvl="1" eaLnBrk="1" hangingPunct="1"/>
            <a:endParaRPr lang="en-US" sz="2000" dirty="0">
              <a:latin typeface="Calibri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D3B40948-945F-214D-9F83-6F5488FC41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9706" y="1905000"/>
            <a:ext cx="6384587" cy="2514600"/>
          </a:xfrm>
          <a:prstGeom prst="rect">
            <a:avLst/>
          </a:prstGeom>
        </p:spPr>
      </p:pic>
      <p:sp>
        <p:nvSpPr>
          <p:cNvPr id="2" name="Triangle 1">
            <a:extLst>
              <a:ext uri="{FF2B5EF4-FFF2-40B4-BE49-F238E27FC236}">
                <a16:creationId xmlns:a16="http://schemas.microsoft.com/office/drawing/2014/main" id="{ECB02617-ECAA-2648-87BF-63807AE15761}"/>
              </a:ext>
            </a:extLst>
          </p:cNvPr>
          <p:cNvSpPr/>
          <p:nvPr/>
        </p:nvSpPr>
        <p:spPr>
          <a:xfrm rot="16200000">
            <a:off x="3505200" y="2895601"/>
            <a:ext cx="228600" cy="228600"/>
          </a:xfrm>
          <a:prstGeom prst="triangle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riangle 5">
            <a:extLst>
              <a:ext uri="{FF2B5EF4-FFF2-40B4-BE49-F238E27FC236}">
                <a16:creationId xmlns:a16="http://schemas.microsoft.com/office/drawing/2014/main" id="{C9391275-DF95-BE47-97BE-760C46BD70D0}"/>
              </a:ext>
            </a:extLst>
          </p:cNvPr>
          <p:cNvSpPr/>
          <p:nvPr/>
        </p:nvSpPr>
        <p:spPr>
          <a:xfrm rot="5400000">
            <a:off x="5715000" y="2895600"/>
            <a:ext cx="228600" cy="228600"/>
          </a:xfrm>
          <a:prstGeom prst="triangle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2264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Relationship Set Keys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100" dirty="0">
                <a:latin typeface="Calibri" charset="0"/>
              </a:rPr>
              <a:t>Is {</a:t>
            </a:r>
            <a:r>
              <a:rPr lang="en-US" sz="2100" dirty="0" err="1">
                <a:latin typeface="Calibri" charset="0"/>
              </a:rPr>
              <a:t>student_id</a:t>
            </a:r>
            <a:r>
              <a:rPr lang="en-US" sz="2100" dirty="0">
                <a:latin typeface="Calibri" charset="0"/>
              </a:rPr>
              <a:t>, </a:t>
            </a:r>
            <a:r>
              <a:rPr lang="en-US" sz="2100" dirty="0" err="1">
                <a:latin typeface="Calibri" charset="0"/>
              </a:rPr>
              <a:t>instructor_id</a:t>
            </a:r>
            <a:r>
              <a:rPr lang="en-US" sz="2100" dirty="0">
                <a:latin typeface="Calibri" charset="0"/>
              </a:rPr>
              <a:t>} a candidate key ?</a:t>
            </a:r>
          </a:p>
          <a:p>
            <a:pPr lvl="1" eaLnBrk="1" hangingPunct="1"/>
            <a:r>
              <a:rPr lang="en-US" sz="2000" dirty="0">
                <a:latin typeface="Calibri" charset="0"/>
              </a:rPr>
              <a:t>Depends</a:t>
            </a:r>
          </a:p>
          <a:p>
            <a:pPr lvl="1" eaLnBrk="1" hangingPunct="1"/>
            <a:endParaRPr lang="en-US" sz="2000" dirty="0">
              <a:latin typeface="Calibri" charset="0"/>
            </a:endParaRPr>
          </a:p>
          <a:p>
            <a:pPr lvl="1" eaLnBrk="1" hangingPunct="1"/>
            <a:endParaRPr lang="en-US" sz="2000" dirty="0">
              <a:latin typeface="Calibri" charset="0"/>
            </a:endParaRPr>
          </a:p>
          <a:p>
            <a:pPr lvl="1" eaLnBrk="1" hangingPunct="1"/>
            <a:endParaRPr lang="en-US" sz="2000" dirty="0">
              <a:latin typeface="Calibri" charset="0"/>
            </a:endParaRPr>
          </a:p>
          <a:p>
            <a:pPr lvl="1" eaLnBrk="1" hangingPunct="1"/>
            <a:endParaRPr lang="en-US" sz="2000" dirty="0">
              <a:latin typeface="Calibri" charset="0"/>
            </a:endParaRPr>
          </a:p>
          <a:p>
            <a:pPr lvl="1" eaLnBrk="1" hangingPunct="1"/>
            <a:endParaRPr lang="en-US" sz="2000" dirty="0">
              <a:latin typeface="Calibri" charset="0"/>
            </a:endParaRPr>
          </a:p>
          <a:p>
            <a:pPr lvl="1" eaLnBrk="1" hangingPunct="1"/>
            <a:endParaRPr lang="en-US" sz="2000" dirty="0">
              <a:latin typeface="Calibri" charset="0"/>
            </a:endParaRPr>
          </a:p>
          <a:p>
            <a:pPr lvl="1" eaLnBrk="1" hangingPunct="1"/>
            <a:endParaRPr lang="en-US" sz="2000" dirty="0">
              <a:latin typeface="Calibri" charset="0"/>
            </a:endParaRPr>
          </a:p>
          <a:p>
            <a:pPr lvl="1" eaLnBrk="1" hangingPunct="1"/>
            <a:endParaRPr lang="en-US" sz="2000" dirty="0">
              <a:latin typeface="Calibri" charset="0"/>
            </a:endParaRPr>
          </a:p>
          <a:p>
            <a:pPr lvl="1" eaLnBrk="1" hangingPunct="1"/>
            <a:endParaRPr lang="en-US" sz="2000" dirty="0">
              <a:latin typeface="Calibri" charset="0"/>
            </a:endParaRPr>
          </a:p>
          <a:p>
            <a:pPr marL="342900" lvl="0" indent="-342900" eaLnBrk="1" hangingPunct="1">
              <a:spcBef>
                <a:spcPct val="20000"/>
              </a:spcBef>
              <a:buClr>
                <a:srgbClr val="464646"/>
              </a:buClr>
              <a:buSzPct val="70000"/>
              <a:buFont typeface="Wingdings" charset="2"/>
              <a:buChar char="l"/>
              <a:defRPr/>
            </a:pPr>
            <a:r>
              <a:rPr lang="en-US" sz="2000" dirty="0">
                <a:solidFill>
                  <a:prstClr val="black"/>
                </a:solidFill>
                <a:latin typeface="Arial" charset="0"/>
              </a:rPr>
              <a:t>If one-to-many relationship (as shown), </a:t>
            </a:r>
            <a:r>
              <a:rPr lang="en-US" sz="2000" i="1" dirty="0">
                <a:solidFill>
                  <a:prstClr val="black"/>
                </a:solidFill>
                <a:latin typeface="Arial" charset="0"/>
              </a:rPr>
              <a:t>{</a:t>
            </a:r>
            <a:r>
              <a:rPr lang="en-US" sz="2000" i="1" dirty="0" err="1">
                <a:solidFill>
                  <a:prstClr val="black"/>
                </a:solidFill>
                <a:latin typeface="Arial" charset="0"/>
              </a:rPr>
              <a:t>student_id</a:t>
            </a:r>
            <a:r>
              <a:rPr lang="en-US" sz="2000" i="1" dirty="0">
                <a:solidFill>
                  <a:prstClr val="black"/>
                </a:solidFill>
                <a:latin typeface="Arial" charset="0"/>
              </a:rPr>
              <a:t>}</a:t>
            </a:r>
            <a:r>
              <a:rPr lang="en-US" sz="2000" dirty="0">
                <a:solidFill>
                  <a:prstClr val="black"/>
                </a:solidFill>
                <a:latin typeface="Arial" charset="0"/>
              </a:rPr>
              <a:t> is a candidate key</a:t>
            </a:r>
          </a:p>
          <a:p>
            <a:pPr marL="692150" lvl="1" indent="-347663" eaLnBrk="1" hangingPunct="1">
              <a:spcBef>
                <a:spcPct val="20000"/>
              </a:spcBef>
              <a:buClr>
                <a:srgbClr val="DA1F28"/>
              </a:buClr>
              <a:buSzPct val="70000"/>
              <a:buFont typeface="Wingdings" charset="2"/>
              <a:buChar char="l"/>
              <a:defRPr/>
            </a:pPr>
            <a:r>
              <a:rPr lang="en-US" sz="1800" dirty="0">
                <a:solidFill>
                  <a:prstClr val="black"/>
                </a:solidFill>
                <a:latin typeface="Arial" charset="0"/>
                <a:cs typeface="ＭＳ Ｐゴシック" charset="-128"/>
              </a:rPr>
              <a:t>A given instructor can have many advisees, but at most one advisor per student allowed</a:t>
            </a:r>
          </a:p>
          <a:p>
            <a:pPr lvl="1" eaLnBrk="1" hangingPunct="1"/>
            <a:endParaRPr lang="en-US" sz="2000" dirty="0">
              <a:latin typeface="Calibri" charset="0"/>
            </a:endParaRPr>
          </a:p>
          <a:p>
            <a:pPr lvl="1" eaLnBrk="1" hangingPunct="1"/>
            <a:endParaRPr lang="en-US" sz="2000" dirty="0">
              <a:latin typeface="Calibri" charset="0"/>
            </a:endParaRPr>
          </a:p>
          <a:p>
            <a:pPr lvl="1" eaLnBrk="1" hangingPunct="1"/>
            <a:endParaRPr lang="en-US" sz="2000" dirty="0">
              <a:latin typeface="Calibri" charset="0"/>
            </a:endParaRPr>
          </a:p>
          <a:p>
            <a:pPr lvl="1" eaLnBrk="1" hangingPunct="1"/>
            <a:endParaRPr lang="en-US" sz="2000" dirty="0">
              <a:latin typeface="Calibri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D3B40948-945F-214D-9F83-6F5488FC41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9706" y="1905000"/>
            <a:ext cx="6384587" cy="2514600"/>
          </a:xfrm>
          <a:prstGeom prst="rect">
            <a:avLst/>
          </a:prstGeom>
        </p:spPr>
      </p:pic>
      <p:sp>
        <p:nvSpPr>
          <p:cNvPr id="2" name="Triangle 1">
            <a:extLst>
              <a:ext uri="{FF2B5EF4-FFF2-40B4-BE49-F238E27FC236}">
                <a16:creationId xmlns:a16="http://schemas.microsoft.com/office/drawing/2014/main" id="{ECB02617-ECAA-2648-87BF-63807AE15761}"/>
              </a:ext>
            </a:extLst>
          </p:cNvPr>
          <p:cNvSpPr/>
          <p:nvPr/>
        </p:nvSpPr>
        <p:spPr>
          <a:xfrm rot="16200000">
            <a:off x="3505200" y="2895601"/>
            <a:ext cx="228600" cy="228600"/>
          </a:xfrm>
          <a:prstGeom prst="triangle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4846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Relationship Set Keys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>
                <a:latin typeface="Calibri" charset="0"/>
              </a:rPr>
              <a:t>General rule for binary relationships</a:t>
            </a: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>
                <a:latin typeface="Calibri" charset="0"/>
              </a:rPr>
              <a:t>one-to-one: primary key of either entity set</a:t>
            </a: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>
                <a:latin typeface="Calibri" charset="0"/>
              </a:rPr>
              <a:t>one-to-many: primary key of the entity set on the many side</a:t>
            </a: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>
                <a:latin typeface="Calibri" charset="0"/>
              </a:rPr>
              <a:t>many-to-many: union of primary keys of the associate entity sets</a:t>
            </a:r>
          </a:p>
          <a:p>
            <a:pPr eaLnBrk="1" hangingPunct="1">
              <a:lnSpc>
                <a:spcPct val="90000"/>
              </a:lnSpc>
            </a:pPr>
            <a:endParaRPr lang="en-US">
              <a:latin typeface="Calibri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>
                <a:latin typeface="Calibri" charset="0"/>
              </a:rPr>
              <a:t>n-ary relationships</a:t>
            </a: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>
                <a:latin typeface="Calibri" charset="0"/>
              </a:rPr>
              <a:t>More complicated rules</a:t>
            </a:r>
          </a:p>
        </p:txBody>
      </p:sp>
    </p:spTree>
    <p:extLst>
      <p:ext uri="{BB962C8B-B14F-4D97-AF65-F5344CB8AC3E}">
        <p14:creationId xmlns:p14="http://schemas.microsoft.com/office/powerpoint/2010/main" val="23432443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0" y="5638800"/>
            <a:ext cx="4267200" cy="1219200"/>
          </a:xfrm>
        </p:spPr>
        <p:txBody>
          <a:bodyPr/>
          <a:lstStyle/>
          <a:p>
            <a:pPr marR="0" eaLnBrk="1" hangingPunct="1"/>
            <a:r>
              <a:rPr lang="en-US" sz="2400" dirty="0">
                <a:solidFill>
                  <a:schemeClr val="bg1"/>
                </a:solidFill>
                <a:latin typeface="Calibri" charset="0"/>
              </a:rPr>
              <a:t>Instructor: Amol Deshpande</a:t>
            </a:r>
          </a:p>
          <a:p>
            <a:pPr marR="0" eaLnBrk="1" hangingPunct="1"/>
            <a:r>
              <a:rPr lang="en-US" sz="2400" dirty="0">
                <a:solidFill>
                  <a:schemeClr val="bg1"/>
                </a:solidFill>
                <a:latin typeface="Calibri" charset="0"/>
              </a:rPr>
              <a:t>                   </a:t>
            </a:r>
            <a:r>
              <a:rPr lang="en-US" sz="2400" dirty="0" err="1">
                <a:solidFill>
                  <a:schemeClr val="bg1"/>
                </a:solidFill>
                <a:latin typeface="Calibri" charset="0"/>
              </a:rPr>
              <a:t>amol@umd.edu</a:t>
            </a:r>
            <a:endParaRPr lang="en-US" sz="2400" dirty="0">
              <a:solidFill>
                <a:schemeClr val="bg1"/>
              </a:solidFill>
              <a:latin typeface="Calibri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CE8B5310-7A08-8446-8C05-5E0096C91A19}"/>
              </a:ext>
            </a:extLst>
          </p:cNvPr>
          <p:cNvSpPr txBox="1">
            <a:spLocks/>
          </p:cNvSpPr>
          <p:nvPr/>
        </p:nvSpPr>
        <p:spPr bwMode="auto">
          <a:xfrm>
            <a:off x="1257300" y="3091434"/>
            <a:ext cx="6705600" cy="1382142"/>
          </a:xfrm>
          <a:prstGeom prst="rect">
            <a:avLst/>
          </a:prstGeom>
          <a:ln w="55000" cap="flat" cmpd="thickThin" algn="ctr">
            <a:solidFill>
              <a:schemeClr val="accent1"/>
            </a:solidFill>
            <a:prstDash val="solid"/>
            <a:miter lim="800000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>
            <a:lvl1pPr marL="0" marR="64008" indent="0" algn="r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charset="2"/>
              <a:buNone/>
              <a:defRPr sz="2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Verdana" charset="0"/>
              <a:buNone/>
              <a:defRPr sz="2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charset="2"/>
              <a:buNone/>
              <a:defRPr sz="2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None/>
              <a:defRPr sz="1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aseline="0" dirty="0">
                <a:latin typeface="Calibri" panose="020F0502020204030204" pitchFamily="34" charset="0"/>
                <a:cs typeface="Calibri" panose="020F0502020204030204" pitchFamily="34" charset="0"/>
              </a:rPr>
              <a:t>More E/R Constructs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FD6CF541-C12E-FE43-A2DF-62008DDDA315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52400"/>
            <a:ext cx="8305800" cy="2536825"/>
          </a:xfrm>
          <a:prstGeom prst="rect">
            <a:avLst/>
          </a:prstGeom>
        </p:spPr>
        <p:txBody>
          <a:bodyPr vert="horz" anchor="b">
            <a:normAutofit fontScale="90000" lnSpcReduction="1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48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Calibri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baseline="0" dirty="0">
                <a:ea typeface="+mj-ea"/>
                <a:cs typeface="+mj-cs"/>
              </a:rPr>
              <a:t>CMSC424: Database Design</a:t>
            </a:r>
            <a:br>
              <a:rPr lang="en-US" baseline="0" dirty="0">
                <a:ea typeface="+mj-ea"/>
                <a:cs typeface="+mj-cs"/>
              </a:rPr>
            </a:br>
            <a:br>
              <a:rPr lang="en-US" baseline="0" dirty="0">
                <a:ea typeface="+mj-ea"/>
                <a:cs typeface="+mj-cs"/>
              </a:rPr>
            </a:br>
            <a:r>
              <a:rPr lang="en-US" baseline="0" dirty="0">
                <a:ea typeface="+mj-ea"/>
                <a:cs typeface="+mj-cs"/>
              </a:rPr>
              <a:t>Module: </a:t>
            </a:r>
            <a:r>
              <a:rPr lang="en-US" u="sng" baseline="0" dirty="0"/>
              <a:t>Design: E/R Models and Normalization</a:t>
            </a:r>
            <a:endParaRPr lang="en-US" u="sng" baseline="0" dirty="0"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5241529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763000" cy="5105400"/>
          </a:xfrm>
        </p:spPr>
        <p:txBody>
          <a:bodyPr/>
          <a:lstStyle/>
          <a:p>
            <a:r>
              <a:rPr lang="en-US" dirty="0"/>
              <a:t>Book Chapters (6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  <a:p>
            <a:pPr lvl="1"/>
            <a:r>
              <a:rPr lang="en-US" dirty="0">
                <a:latin typeface="Calibri" charset="0"/>
              </a:rPr>
              <a:t>Sections 7.5.4, 7.5.6, 7.8</a:t>
            </a:r>
          </a:p>
          <a:p>
            <a:pPr lvl="1"/>
            <a:endParaRPr lang="en-US" dirty="0">
              <a:latin typeface="Calibri" charset="0"/>
            </a:endParaRPr>
          </a:p>
          <a:p>
            <a:r>
              <a:rPr lang="en-US" dirty="0">
                <a:latin typeface="Calibri" charset="0"/>
              </a:rPr>
              <a:t>Key Topics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alibri" charset="0"/>
              </a:rPr>
              <a:t>Recursive Relationships and Roles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alibri" charset="0"/>
              </a:rPr>
              <a:t>Weak Entity Sets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alibri" charset="0"/>
              </a:rPr>
              <a:t>Specialization/Generalization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alibri" charset="0"/>
              </a:rPr>
              <a:t>Aggregation</a:t>
            </a:r>
          </a:p>
        </p:txBody>
      </p:sp>
      <p:sp>
        <p:nvSpPr>
          <p:cNvPr id="371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More E/R Constructs</a:t>
            </a:r>
          </a:p>
        </p:txBody>
      </p:sp>
    </p:spTree>
    <p:extLst>
      <p:ext uri="{BB962C8B-B14F-4D97-AF65-F5344CB8AC3E}">
        <p14:creationId xmlns:p14="http://schemas.microsoft.com/office/powerpoint/2010/main" val="10233955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Recursive Relationships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</a:rPr>
              <a:t>Sometimes a relationship associates an entity set to itself</a:t>
            </a:r>
          </a:p>
          <a:p>
            <a:pPr eaLnBrk="1" hangingPunct="1"/>
            <a:r>
              <a:rPr lang="en-US" dirty="0">
                <a:latin typeface="Calibri" charset="0"/>
              </a:rPr>
              <a:t>Need “roles” to distinguish</a:t>
            </a:r>
          </a:p>
          <a:p>
            <a:pPr eaLnBrk="1" hangingPunct="1"/>
            <a:endParaRPr lang="en-US" dirty="0">
              <a:latin typeface="Calibri" charset="0"/>
            </a:endParaRPr>
          </a:p>
        </p:txBody>
      </p:sp>
      <p:pic>
        <p:nvPicPr>
          <p:cNvPr id="4" name="Picture 1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017" y="3119809"/>
            <a:ext cx="7099300" cy="209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FDBF8F4-1249-144F-A5D5-1929351336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5200" y="5292558"/>
            <a:ext cx="1739900" cy="154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3904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Weak Entity Sets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</a:rPr>
              <a:t>An entity set without enough attributes to have a primary key</a:t>
            </a:r>
          </a:p>
          <a:p>
            <a:pPr lvl="1" eaLnBrk="1" hangingPunct="1"/>
            <a:r>
              <a:rPr lang="en-US" dirty="0">
                <a:latin typeface="Calibri" charset="0"/>
              </a:rPr>
              <a:t>E.g. Section Entity</a:t>
            </a:r>
          </a:p>
          <a:p>
            <a:pPr eaLnBrk="1" hangingPunct="1"/>
            <a:r>
              <a:rPr lang="en-US" dirty="0">
                <a:latin typeface="Calibri" charset="0"/>
              </a:rPr>
              <a:t>Still need to be able to distinguish between weak entities</a:t>
            </a:r>
          </a:p>
          <a:p>
            <a:pPr lvl="1" eaLnBrk="1" hangingPunct="1"/>
            <a:r>
              <a:rPr lang="en-US" dirty="0">
                <a:latin typeface="Calibri" charset="0"/>
              </a:rPr>
              <a:t> Called “discriminator attributes”: dashed underline</a:t>
            </a:r>
          </a:p>
          <a:p>
            <a:pPr marL="392113" lvl="1" indent="0" eaLnBrk="1" hangingPunct="1">
              <a:buNone/>
            </a:pPr>
            <a:endParaRPr lang="en-US" dirty="0">
              <a:latin typeface="Calibri" charset="0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163" y="4105275"/>
            <a:ext cx="7539037" cy="159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4171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686800" cy="510540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sz="2400" dirty="0">
                <a:latin typeface="Calibri" charset="0"/>
              </a:rPr>
              <a:t>To create an end-to-end database-backed application, we must: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1800" dirty="0">
                <a:latin typeface="Calibri" charset="0"/>
              </a:rPr>
              <a:t>Design the database schema for hosting the data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1800" dirty="0">
                <a:latin typeface="Calibri" charset="0"/>
              </a:rPr>
              <a:t>Design the application programs for accessing and updating the data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1800" dirty="0">
                <a:latin typeface="Calibri" charset="0"/>
              </a:rPr>
              <a:t>Design security schemes to control access to the data</a:t>
            </a:r>
          </a:p>
          <a:p>
            <a:pPr eaLnBrk="1" hangingPunct="1">
              <a:lnSpc>
                <a:spcPct val="110000"/>
              </a:lnSpc>
            </a:pPr>
            <a:endParaRPr lang="en-US" sz="2200" i="1" dirty="0">
              <a:latin typeface="Calibri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sz="2200" dirty="0">
                <a:latin typeface="Calibri" charset="0"/>
              </a:rPr>
              <a:t>Typically an iterative process, involving many decision points and stakeholders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1800" i="1" dirty="0">
                <a:latin typeface="Calibri" charset="0"/>
              </a:rPr>
              <a:t>computing environments, where to deploy, how to host, languages to use, data model, database systems, application frameworks, etc. etc.</a:t>
            </a:r>
          </a:p>
          <a:p>
            <a:pPr lvl="2" eaLnBrk="1" hangingPunct="1">
              <a:lnSpc>
                <a:spcPct val="110000"/>
              </a:lnSpc>
            </a:pPr>
            <a:endParaRPr lang="en-US" sz="1600" i="1" dirty="0">
              <a:latin typeface="Calibri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sz="2200" dirty="0">
                <a:latin typeface="Calibri" charset="0"/>
              </a:rPr>
              <a:t>Need clear understanding of user requirements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1800" dirty="0">
                <a:latin typeface="Calibri" charset="0"/>
              </a:rPr>
              <a:t>Followed by conceptual designs </a:t>
            </a:r>
            <a:r>
              <a:rPr lang="en-US" sz="1800" dirty="0">
                <a:latin typeface="Calibri" charset="0"/>
                <a:sym typeface="Wingdings" pitchFamily="2" charset="2"/>
              </a:rPr>
              <a:t></a:t>
            </a:r>
            <a:r>
              <a:rPr lang="en-US" sz="1800" dirty="0">
                <a:latin typeface="Calibri" charset="0"/>
              </a:rPr>
              <a:t> functional requirements </a:t>
            </a:r>
            <a:r>
              <a:rPr lang="en-US" sz="1800" dirty="0">
                <a:latin typeface="Calibri" charset="0"/>
                <a:sym typeface="Wingdings" pitchFamily="2" charset="2"/>
              </a:rPr>
              <a:t></a:t>
            </a:r>
            <a:r>
              <a:rPr lang="en-US" sz="1800" dirty="0">
                <a:latin typeface="Calibri" charset="0"/>
              </a:rPr>
              <a:t> physical designs </a:t>
            </a:r>
            <a:r>
              <a:rPr lang="en-US" sz="1800" dirty="0">
                <a:latin typeface="Calibri" charset="0"/>
                <a:sym typeface="Wingdings" pitchFamily="2" charset="2"/>
              </a:rPr>
              <a:t> implementation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1800" dirty="0">
                <a:latin typeface="Calibri" charset="0"/>
                <a:sym typeface="Wingdings" pitchFamily="2" charset="2"/>
              </a:rPr>
              <a:t>Need to keep revisiting earlier decisions as requirements evolve</a:t>
            </a:r>
            <a:endParaRPr lang="en-US" sz="1800" dirty="0">
              <a:latin typeface="Calibri" charset="0"/>
            </a:endParaRPr>
          </a:p>
        </p:txBody>
      </p:sp>
      <p:sp>
        <p:nvSpPr>
          <p:cNvPr id="517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  <a:ea typeface="+mj-ea"/>
                <a:cs typeface="+mj-cs"/>
              </a:rPr>
              <a:t>Design Process</a:t>
            </a:r>
          </a:p>
        </p:txBody>
      </p:sp>
    </p:spTree>
    <p:extLst>
      <p:ext uri="{BB962C8B-B14F-4D97-AF65-F5344CB8AC3E}">
        <p14:creationId xmlns:p14="http://schemas.microsoft.com/office/powerpoint/2010/main" val="21783267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CBFEEB73-6513-D54F-B06C-4842D3D183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1030847"/>
            <a:ext cx="4251221" cy="1604836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68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458200" cy="731838"/>
          </a:xfrm>
        </p:spPr>
        <p:txBody>
          <a:bodyPr anchor="ctr">
            <a:normAutofit/>
          </a:bodyPr>
          <a:lstStyle/>
          <a:p>
            <a:pPr eaLnBrk="1" hangingPunct="1">
              <a:defRPr/>
            </a:pPr>
            <a:r>
              <a:rPr lang="en-US" dirty="0"/>
              <a:t>Examples of Weak Entity Sets</a:t>
            </a:r>
          </a:p>
        </p:txBody>
      </p:sp>
      <p:pic>
        <p:nvPicPr>
          <p:cNvPr id="1028" name="Picture 4" descr="Entity Sets in DBMS | Gate Vidyalay">
            <a:extLst>
              <a:ext uri="{FF2B5EF4-FFF2-40B4-BE49-F238E27FC236}">
                <a16:creationId xmlns:a16="http://schemas.microsoft.com/office/drawing/2014/main" id="{3F2B432A-0B6D-1A47-AB5A-C0DD098B50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299242"/>
            <a:ext cx="5207000" cy="157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6AF3CEB-88E1-954F-99E1-928FC5059582}"/>
              </a:ext>
            </a:extLst>
          </p:cNvPr>
          <p:cNvSpPr txBox="1"/>
          <p:nvPr/>
        </p:nvSpPr>
        <p:spPr>
          <a:xfrm>
            <a:off x="152400" y="2860907"/>
            <a:ext cx="28156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Loan may or may not have an extra unique identifier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D9F477-E038-144D-B72B-3663F53C1D2F}"/>
              </a:ext>
            </a:extLst>
          </p:cNvPr>
          <p:cNvSpPr txBox="1"/>
          <p:nvPr/>
        </p:nvSpPr>
        <p:spPr>
          <a:xfrm>
            <a:off x="-152400" y="4573952"/>
            <a:ext cx="42512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Apartments don’t have a unique </a:t>
            </a:r>
            <a:r>
              <a:rPr lang="en-US" dirty="0" err="1">
                <a:solidFill>
                  <a:srgbClr val="FF0000"/>
                </a:solidFill>
              </a:rPr>
              <a:t>identifer</a:t>
            </a:r>
            <a:r>
              <a:rPr lang="en-US" dirty="0">
                <a:solidFill>
                  <a:srgbClr val="FF0000"/>
                </a:solidFill>
              </a:rPr>
              <a:t> (across all buildings) without the building information</a:t>
            </a:r>
          </a:p>
        </p:txBody>
      </p:sp>
      <p:pic>
        <p:nvPicPr>
          <p:cNvPr id="1030" name="Picture 6" descr="ER Diagram Tutorial in DBMS (with Example)">
            <a:extLst>
              <a:ext uri="{FF2B5EF4-FFF2-40B4-BE49-F238E27FC236}">
                <a16:creationId xmlns:a16="http://schemas.microsoft.com/office/drawing/2014/main" id="{5E0D43E9-35F9-CF45-B076-B08A4B5AA7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6833" y="2525795"/>
            <a:ext cx="4315648" cy="1284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7D843AD-08B5-6F4A-A395-C8065BD894B3}"/>
              </a:ext>
            </a:extLst>
          </p:cNvPr>
          <p:cNvSpPr txBox="1"/>
          <p:nvPr/>
        </p:nvSpPr>
        <p:spPr>
          <a:xfrm>
            <a:off x="4914984" y="1769579"/>
            <a:ext cx="42512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If transaction numbers are per ATM (i.e., first transaction from that ATM gets number 1, etc.), then Transactions is a weak entity</a:t>
            </a:r>
          </a:p>
        </p:txBody>
      </p:sp>
    </p:spTree>
    <p:extLst>
      <p:ext uri="{BB962C8B-B14F-4D97-AF65-F5344CB8AC3E}">
        <p14:creationId xmlns:p14="http://schemas.microsoft.com/office/powerpoint/2010/main" val="498543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3" grpId="0"/>
      <p:bldP spid="13" grpId="1"/>
      <p:bldP spid="15" grpId="0"/>
      <p:bldP spid="15" grpId="1"/>
      <p:bldP spid="15" grpId="2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Participation Constraints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</a:rPr>
              <a:t>Allow specifying full participation from an entity set in a relationship</a:t>
            </a:r>
          </a:p>
          <a:p>
            <a:pPr lvl="1" eaLnBrk="1" hangingPunct="1"/>
            <a:r>
              <a:rPr lang="en-US" dirty="0">
                <a:latin typeface="Calibri" charset="0"/>
              </a:rPr>
              <a:t>i.e., every entity from that entity set ”must” participate in at least one relationship</a:t>
            </a:r>
          </a:p>
          <a:p>
            <a:pPr lvl="1" eaLnBrk="1" hangingPunct="1"/>
            <a:r>
              <a:rPr lang="en-US" dirty="0">
                <a:latin typeface="Calibri" charset="0"/>
              </a:rPr>
              <a:t>Most common for Weak Entity Sets, but useful otherwise as well</a:t>
            </a:r>
          </a:p>
          <a:p>
            <a:pPr eaLnBrk="1" hangingPunct="1"/>
            <a:endParaRPr lang="en-US" dirty="0">
              <a:latin typeface="Calibri" charset="0"/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163" y="4105275"/>
            <a:ext cx="7539037" cy="159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80956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Specialization/Generalization</a:t>
            </a:r>
          </a:p>
        </p:txBody>
      </p:sp>
      <p:pic>
        <p:nvPicPr>
          <p:cNvPr id="5" name="Picture 3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9426" y="1528653"/>
            <a:ext cx="4684712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0" y="931303"/>
            <a:ext cx="65610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Similar to object-oriented programming: allows inheritance etc.</a:t>
            </a:r>
          </a:p>
        </p:txBody>
      </p:sp>
    </p:spTree>
    <p:extLst>
      <p:ext uri="{BB962C8B-B14F-4D97-AF65-F5344CB8AC3E}">
        <p14:creationId xmlns:p14="http://schemas.microsoft.com/office/powerpoint/2010/main" val="33940919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Aggregation</a:t>
            </a:r>
          </a:p>
        </p:txBody>
      </p:sp>
      <p:sp>
        <p:nvSpPr>
          <p:cNvPr id="198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2092" y="874057"/>
            <a:ext cx="7772400" cy="3810000"/>
          </a:xfrm>
        </p:spPr>
        <p:txBody>
          <a:bodyPr/>
          <a:lstStyle/>
          <a:p>
            <a:pPr eaLnBrk="1" hangingPunct="1"/>
            <a:r>
              <a:rPr lang="en-US" sz="2600" dirty="0">
                <a:latin typeface="Calibri" charset="0"/>
              </a:rPr>
              <a:t>No relationships allowed between relationships</a:t>
            </a:r>
          </a:p>
          <a:p>
            <a:pPr eaLnBrk="1" hangingPunct="1"/>
            <a:r>
              <a:rPr lang="en-US" sz="2600" dirty="0">
                <a:latin typeface="Calibri" charset="0"/>
              </a:rPr>
              <a:t>Suppose we want to record evaluations of a student by a guide on a project</a:t>
            </a:r>
          </a:p>
          <a:p>
            <a:pPr eaLnBrk="1" hangingPunct="1"/>
            <a:endParaRPr lang="en-US" sz="2600" dirty="0">
              <a:latin typeface="Calibri" charset="0"/>
            </a:endParaRPr>
          </a:p>
          <a:p>
            <a:pPr eaLnBrk="1" hangingPunct="1"/>
            <a:endParaRPr lang="en-US" sz="2600" dirty="0">
              <a:latin typeface="Calibri" charset="0"/>
            </a:endParaRPr>
          </a:p>
        </p:txBody>
      </p:sp>
      <p:pic>
        <p:nvPicPr>
          <p:cNvPr id="23" name="Picture 3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0007" y="2470150"/>
            <a:ext cx="4941888" cy="396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19853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0" y="5638800"/>
            <a:ext cx="4267200" cy="1219200"/>
          </a:xfrm>
        </p:spPr>
        <p:txBody>
          <a:bodyPr/>
          <a:lstStyle/>
          <a:p>
            <a:pPr marR="0" eaLnBrk="1" hangingPunct="1"/>
            <a:r>
              <a:rPr lang="en-US" sz="2400" dirty="0">
                <a:solidFill>
                  <a:schemeClr val="bg1"/>
                </a:solidFill>
                <a:latin typeface="Calibri" charset="0"/>
              </a:rPr>
              <a:t>Instructor: Amol Deshpande</a:t>
            </a:r>
          </a:p>
          <a:p>
            <a:pPr marR="0" eaLnBrk="1" hangingPunct="1"/>
            <a:r>
              <a:rPr lang="en-US" sz="2400" dirty="0">
                <a:solidFill>
                  <a:schemeClr val="bg1"/>
                </a:solidFill>
                <a:latin typeface="Calibri" charset="0"/>
              </a:rPr>
              <a:t>                   </a:t>
            </a:r>
            <a:r>
              <a:rPr lang="en-US" sz="2400" dirty="0" err="1">
                <a:solidFill>
                  <a:schemeClr val="bg1"/>
                </a:solidFill>
                <a:latin typeface="Calibri" charset="0"/>
              </a:rPr>
              <a:t>amol@umd.edu</a:t>
            </a:r>
            <a:endParaRPr lang="en-US" sz="2400" dirty="0">
              <a:solidFill>
                <a:schemeClr val="bg1"/>
              </a:solidFill>
              <a:latin typeface="Calibri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CE8B5310-7A08-8446-8C05-5E0096C91A19}"/>
              </a:ext>
            </a:extLst>
          </p:cNvPr>
          <p:cNvSpPr txBox="1">
            <a:spLocks/>
          </p:cNvSpPr>
          <p:nvPr/>
        </p:nvSpPr>
        <p:spPr bwMode="auto">
          <a:xfrm>
            <a:off x="1257300" y="3091434"/>
            <a:ext cx="6705600" cy="1382142"/>
          </a:xfrm>
          <a:prstGeom prst="rect">
            <a:avLst/>
          </a:prstGeom>
          <a:ln w="55000" cap="flat" cmpd="thickThin" algn="ctr">
            <a:solidFill>
              <a:schemeClr val="accent1"/>
            </a:solidFill>
            <a:prstDash val="solid"/>
            <a:miter lim="800000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>
            <a:lvl1pPr marL="0" marR="64008" indent="0" algn="r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charset="2"/>
              <a:buNone/>
              <a:defRPr sz="2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Verdana" charset="0"/>
              <a:buNone/>
              <a:defRPr sz="2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charset="2"/>
              <a:buNone/>
              <a:defRPr sz="2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None/>
              <a:defRPr sz="1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aseline="0" dirty="0">
                <a:latin typeface="Calibri" panose="020F0502020204030204" pitchFamily="34" charset="0"/>
                <a:cs typeface="Calibri" panose="020F0502020204030204" pitchFamily="34" charset="0"/>
              </a:rPr>
              <a:t>Converting to Relational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FD6CF541-C12E-FE43-A2DF-62008DDDA315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52400"/>
            <a:ext cx="8305800" cy="2536825"/>
          </a:xfrm>
          <a:prstGeom prst="rect">
            <a:avLst/>
          </a:prstGeom>
        </p:spPr>
        <p:txBody>
          <a:bodyPr vert="horz" anchor="b">
            <a:normAutofit fontScale="90000" lnSpcReduction="1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48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Calibri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baseline="0" dirty="0">
                <a:ea typeface="+mj-ea"/>
                <a:cs typeface="+mj-cs"/>
              </a:rPr>
              <a:t>CMSC424: Database Design</a:t>
            </a:r>
            <a:br>
              <a:rPr lang="en-US" baseline="0" dirty="0">
                <a:ea typeface="+mj-ea"/>
                <a:cs typeface="+mj-cs"/>
              </a:rPr>
            </a:br>
            <a:br>
              <a:rPr lang="en-US" baseline="0" dirty="0">
                <a:ea typeface="+mj-ea"/>
                <a:cs typeface="+mj-cs"/>
              </a:rPr>
            </a:br>
            <a:r>
              <a:rPr lang="en-US" baseline="0" dirty="0">
                <a:ea typeface="+mj-ea"/>
                <a:cs typeface="+mj-cs"/>
              </a:rPr>
              <a:t>Module: </a:t>
            </a:r>
            <a:r>
              <a:rPr lang="en-US" u="sng" baseline="0" dirty="0"/>
              <a:t>Design: E/R Models and Normalization</a:t>
            </a:r>
            <a:endParaRPr lang="en-US" u="sng" baseline="0" dirty="0"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45747883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763000" cy="5105400"/>
          </a:xfrm>
        </p:spPr>
        <p:txBody>
          <a:bodyPr/>
          <a:lstStyle/>
          <a:p>
            <a:r>
              <a:rPr lang="en-US" dirty="0"/>
              <a:t>Book Chapters (6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  <a:p>
            <a:pPr lvl="1"/>
            <a:r>
              <a:rPr lang="en-US" dirty="0">
                <a:latin typeface="Calibri" charset="0"/>
              </a:rPr>
              <a:t>Sections 7.6, 7.8.6</a:t>
            </a:r>
          </a:p>
          <a:p>
            <a:pPr lvl="1"/>
            <a:endParaRPr lang="en-US" dirty="0">
              <a:latin typeface="Calibri" charset="0"/>
            </a:endParaRPr>
          </a:p>
          <a:p>
            <a:r>
              <a:rPr lang="en-US" dirty="0">
                <a:latin typeface="Calibri" charset="0"/>
              </a:rPr>
              <a:t>Key Topics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alibri" charset="0"/>
              </a:rPr>
              <a:t>Creating Relational Schema from an E/R Model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alibri" charset="0"/>
              </a:rPr>
              <a:t>Mapping Entities and Relationships to Relations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alibri" charset="0"/>
              </a:rPr>
              <a:t>Weak Entity Sets to Relations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alibri" charset="0"/>
              </a:rPr>
              <a:t>Other E/R Constructs</a:t>
            </a:r>
          </a:p>
        </p:txBody>
      </p:sp>
      <p:sp>
        <p:nvSpPr>
          <p:cNvPr id="371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Converting E/R Models to Relations</a:t>
            </a:r>
          </a:p>
        </p:txBody>
      </p:sp>
    </p:spTree>
    <p:extLst>
      <p:ext uri="{BB962C8B-B14F-4D97-AF65-F5344CB8AC3E}">
        <p14:creationId xmlns:p14="http://schemas.microsoft.com/office/powerpoint/2010/main" val="222604367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E/R Diagrams </a:t>
            </a:r>
            <a:r>
              <a:rPr lang="en-US">
                <a:sym typeface="Wingdings" charset="2"/>
              </a:rPr>
              <a:t></a:t>
            </a:r>
            <a:r>
              <a:rPr lang="en-US"/>
              <a:t> Relations</a:t>
            </a:r>
          </a:p>
        </p:txBody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Convert entity sets into a relational schema with the same set of attributes</a:t>
            </a:r>
          </a:p>
        </p:txBody>
      </p:sp>
      <p:sp>
        <p:nvSpPr>
          <p:cNvPr id="151563" name="AutoShape 11"/>
          <p:cNvSpPr>
            <a:spLocks noChangeArrowheads="1"/>
          </p:cNvSpPr>
          <p:nvPr/>
        </p:nvSpPr>
        <p:spPr bwMode="auto">
          <a:xfrm>
            <a:off x="3160713" y="2962275"/>
            <a:ext cx="731837" cy="320675"/>
          </a:xfrm>
          <a:prstGeom prst="rightArrow">
            <a:avLst>
              <a:gd name="adj1" fmla="val 50000"/>
              <a:gd name="adj2" fmla="val 57054"/>
            </a:avLst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30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51564" name="Text Box 12"/>
          <p:cNvSpPr txBox="1">
            <a:spLocks noChangeArrowheads="1"/>
          </p:cNvSpPr>
          <p:nvPr/>
        </p:nvSpPr>
        <p:spPr bwMode="auto">
          <a:xfrm>
            <a:off x="4703125" y="2873375"/>
            <a:ext cx="3711273" cy="46166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Student (</a:t>
            </a:r>
            <a:r>
              <a:rPr kumimoji="0" lang="en-US" sz="2400" b="0" i="0" u="sng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ID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, name,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tot_cred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)</a:t>
            </a:r>
          </a:p>
        </p:txBody>
      </p:sp>
      <p:sp>
        <p:nvSpPr>
          <p:cNvPr id="151572" name="AutoShape 20"/>
          <p:cNvSpPr>
            <a:spLocks noChangeArrowheads="1"/>
          </p:cNvSpPr>
          <p:nvPr/>
        </p:nvSpPr>
        <p:spPr bwMode="auto">
          <a:xfrm>
            <a:off x="3160713" y="5035550"/>
            <a:ext cx="731837" cy="320675"/>
          </a:xfrm>
          <a:prstGeom prst="rightArrow">
            <a:avLst>
              <a:gd name="adj1" fmla="val 50000"/>
              <a:gd name="adj2" fmla="val 57054"/>
            </a:avLst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30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51573" name="Text Box 21"/>
          <p:cNvSpPr txBox="1">
            <a:spLocks noChangeArrowheads="1"/>
          </p:cNvSpPr>
          <p:nvPr/>
        </p:nvSpPr>
        <p:spPr bwMode="auto">
          <a:xfrm>
            <a:off x="4747232" y="4930775"/>
            <a:ext cx="3618299" cy="46166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Instructor(</a:t>
            </a:r>
            <a:r>
              <a:rPr kumimoji="0" lang="en-US" sz="2400" b="0" i="0" u="sng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ID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, name, salary)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8E1B0FE-738F-4B42-BB06-6ED06F01FD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644" y="2352917"/>
            <a:ext cx="1801019" cy="164440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F5F572D-965B-6346-92F9-D026FE411A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645" y="4527488"/>
            <a:ext cx="1801018" cy="1720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55849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E/R Diagrams </a:t>
            </a:r>
            <a:r>
              <a:rPr lang="en-US">
                <a:sym typeface="Wingdings" charset="2"/>
              </a:rPr>
              <a:t></a:t>
            </a:r>
            <a:r>
              <a:rPr lang="en-US"/>
              <a:t> Relations</a:t>
            </a:r>
          </a:p>
        </p:txBody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400" dirty="0">
                <a:latin typeface="Calibri" charset="0"/>
              </a:rPr>
              <a:t>Convert relationship sets </a:t>
            </a:r>
            <a:r>
              <a:rPr lang="en-US" sz="2400" i="1" dirty="0">
                <a:latin typeface="Calibri" charset="0"/>
              </a:rPr>
              <a:t>also</a:t>
            </a:r>
            <a:r>
              <a:rPr lang="en-US" sz="2400" dirty="0">
                <a:latin typeface="Calibri" charset="0"/>
              </a:rPr>
              <a:t> into a relational schema</a:t>
            </a:r>
          </a:p>
          <a:p>
            <a:pPr eaLnBrk="1" hangingPunct="1"/>
            <a:r>
              <a:rPr lang="en-US" sz="2400" dirty="0">
                <a:latin typeface="Calibri" charset="0"/>
              </a:rPr>
              <a:t>Remember: A relationship is completely described by primary keys of associated entities and its own attributes</a:t>
            </a:r>
          </a:p>
        </p:txBody>
      </p:sp>
      <p:sp>
        <p:nvSpPr>
          <p:cNvPr id="814084" name="AutoShape 4"/>
          <p:cNvSpPr>
            <a:spLocks noChangeArrowheads="1"/>
          </p:cNvSpPr>
          <p:nvPr/>
        </p:nvSpPr>
        <p:spPr bwMode="auto">
          <a:xfrm rot="5400000">
            <a:off x="3585368" y="4574597"/>
            <a:ext cx="731838" cy="320675"/>
          </a:xfrm>
          <a:prstGeom prst="rightArrow">
            <a:avLst>
              <a:gd name="adj1" fmla="val 50000"/>
              <a:gd name="adj2" fmla="val 57054"/>
            </a:avLst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30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814103" name="Text Box 23"/>
          <p:cNvSpPr txBox="1">
            <a:spLocks noChangeArrowheads="1"/>
          </p:cNvSpPr>
          <p:nvPr/>
        </p:nvSpPr>
        <p:spPr bwMode="auto">
          <a:xfrm>
            <a:off x="4806282" y="4197756"/>
            <a:ext cx="4349750" cy="830997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We can do better for many-to-one or one-to-one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D5EA9F1-C685-114D-B02F-8E6DE182D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2806485"/>
            <a:ext cx="4876800" cy="138451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B94424C-D247-C94F-98F8-F591D1D9CFF3}"/>
              </a:ext>
            </a:extLst>
          </p:cNvPr>
          <p:cNvSpPr/>
          <p:nvPr/>
        </p:nvSpPr>
        <p:spPr>
          <a:xfrm>
            <a:off x="2375490" y="5193268"/>
            <a:ext cx="40254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Advisor (</a:t>
            </a:r>
            <a:r>
              <a:rPr kumimoji="0" lang="en-US" sz="1800" b="0" i="0" u="sng" strike="noStrike" kern="1200" cap="none" spc="0" normalizeH="0" baseline="0" noProof="0" dirty="0" err="1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student_ID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, </a:t>
            </a:r>
            <a:r>
              <a:rPr kumimoji="0" lang="en-US" sz="1800" b="0" i="0" u="sng" strike="noStrike" kern="1200" cap="none" spc="0" normalizeH="0" baseline="0" noProof="0" dirty="0" err="1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instructor_ID</a:t>
            </a:r>
            <a:r>
              <a:rPr kumimoji="0" lang="en-US" sz="1800" b="0" i="0" u="sng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,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 date)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EE8875-03FB-0948-B19A-EA62F7CE91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1400" y="2330745"/>
            <a:ext cx="958850" cy="869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115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4084" grpId="0" animBg="1"/>
      <p:bldP spid="814103" grpId="0"/>
      <p:bldP spid="4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E/R Diagrams </a:t>
            </a:r>
            <a:r>
              <a:rPr lang="en-US">
                <a:sym typeface="Wingdings" charset="2"/>
              </a:rPr>
              <a:t></a:t>
            </a:r>
            <a:r>
              <a:rPr lang="en-US"/>
              <a:t> Relations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3D4358-3E1B-2F47-BA87-6EE2332FF4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1219199"/>
            <a:ext cx="4419600" cy="1439411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744E18BA-E595-1B49-B906-6AD045F2DE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2200" y="630272"/>
            <a:ext cx="958850" cy="869655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B4D9DD83-4F59-134F-A2F8-F541535576A1}"/>
              </a:ext>
            </a:extLst>
          </p:cNvPr>
          <p:cNvSpPr/>
          <p:nvPr/>
        </p:nvSpPr>
        <p:spPr>
          <a:xfrm>
            <a:off x="566057" y="2577418"/>
            <a:ext cx="464742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Fold into Student: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Student(</a:t>
            </a:r>
            <a:r>
              <a:rPr kumimoji="0" lang="en-US" sz="1800" b="0" i="0" u="sng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ID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, name,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tot_credits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advisor_ID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, date)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27EFA2-56AB-CC49-89A7-9B60316E3A18}"/>
              </a:ext>
            </a:extLst>
          </p:cNvPr>
          <p:cNvSpPr txBox="1"/>
          <p:nvPr/>
        </p:nvSpPr>
        <p:spPr>
          <a:xfrm>
            <a:off x="5013999" y="2209800"/>
            <a:ext cx="3672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Foreign key into Instructor relation</a:t>
            </a:r>
          </a:p>
        </p:txBody>
      </p:sp>
      <p:sp>
        <p:nvSpPr>
          <p:cNvPr id="7" name="Left Arrow 6">
            <a:extLst>
              <a:ext uri="{FF2B5EF4-FFF2-40B4-BE49-F238E27FC236}">
                <a16:creationId xmlns:a16="http://schemas.microsoft.com/office/drawing/2014/main" id="{915558AC-ED93-4942-934E-A906356CAFDA}"/>
              </a:ext>
            </a:extLst>
          </p:cNvPr>
          <p:cNvSpPr/>
          <p:nvPr/>
        </p:nvSpPr>
        <p:spPr>
          <a:xfrm rot="20658205">
            <a:off x="4300482" y="2634173"/>
            <a:ext cx="762000" cy="148993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3000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ucida Sans Unicode"/>
              <a:ea typeface="+mn-ea"/>
              <a:cs typeface="+mn-cs"/>
            </a:endParaRP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2CEF6B22-D6F7-CB44-A992-D8E570A425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22004" y="4205175"/>
            <a:ext cx="958850" cy="869655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2CE4331B-7505-3C46-A6C9-9E02534F1D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152400" y="4711485"/>
            <a:ext cx="4876800" cy="1384515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3D3265C-0A28-6544-A7AE-37351B18750D}"/>
              </a:ext>
            </a:extLst>
          </p:cNvPr>
          <p:cNvCxnSpPr/>
          <p:nvPr/>
        </p:nvCxnSpPr>
        <p:spPr>
          <a:xfrm>
            <a:off x="3101975" y="5403742"/>
            <a:ext cx="37339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BA68EB36-4EF1-9444-814D-3B88F0A71386}"/>
              </a:ext>
            </a:extLst>
          </p:cNvPr>
          <p:cNvSpPr/>
          <p:nvPr/>
        </p:nvSpPr>
        <p:spPr>
          <a:xfrm>
            <a:off x="4735286" y="5760048"/>
            <a:ext cx="441441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Fold into Instructor: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Instructor(</a:t>
            </a:r>
            <a:r>
              <a:rPr kumimoji="0" lang="en-US" sz="1800" b="0" i="0" u="sng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ID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, name, salary,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advisee_ID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, date)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8A723FB-B3D4-9548-BABD-046E4ABF3BDE}"/>
              </a:ext>
            </a:extLst>
          </p:cNvPr>
          <p:cNvCxnSpPr/>
          <p:nvPr/>
        </p:nvCxnSpPr>
        <p:spPr>
          <a:xfrm>
            <a:off x="-152400" y="3429000"/>
            <a:ext cx="9982200" cy="7761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51339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E/R Diagrams </a:t>
            </a:r>
            <a:r>
              <a:rPr lang="en-US">
                <a:sym typeface="Wingdings" charset="2"/>
              </a:rPr>
              <a:t></a:t>
            </a:r>
            <a:r>
              <a:rPr lang="en-US"/>
              <a:t> Relations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744E18BA-E595-1B49-B906-6AD045F2DE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2200" y="630272"/>
            <a:ext cx="958850" cy="869655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B4D9DD83-4F59-134F-A2F8-F541535576A1}"/>
              </a:ext>
            </a:extLst>
          </p:cNvPr>
          <p:cNvSpPr/>
          <p:nvPr/>
        </p:nvSpPr>
        <p:spPr>
          <a:xfrm>
            <a:off x="577111" y="3139154"/>
            <a:ext cx="414728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Fold into Student: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Student(</a:t>
            </a:r>
            <a:r>
              <a:rPr kumimoji="0" lang="en-US" sz="1800" b="0" i="0" u="sng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ID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, name,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tot_credits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advisor_ID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27EFA2-56AB-CC49-89A7-9B60316E3A18}"/>
              </a:ext>
            </a:extLst>
          </p:cNvPr>
          <p:cNvSpPr txBox="1"/>
          <p:nvPr/>
        </p:nvSpPr>
        <p:spPr>
          <a:xfrm>
            <a:off x="2141612" y="3918989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OR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A68EB36-4EF1-9444-814D-3B88F0A71386}"/>
              </a:ext>
            </a:extLst>
          </p:cNvPr>
          <p:cNvSpPr/>
          <p:nvPr/>
        </p:nvSpPr>
        <p:spPr>
          <a:xfrm>
            <a:off x="577111" y="4306669"/>
            <a:ext cx="390145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Fold into Instructor: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Instructor(</a:t>
            </a:r>
            <a:r>
              <a:rPr kumimoji="0" lang="en-US" sz="1800" b="0" i="0" u="sng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ID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, name, salary,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advisee_ID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B1D5458-FD68-5647-98FC-ED675D8102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1700" y="1133511"/>
            <a:ext cx="3811646" cy="1241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827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F365F45-CF9E-D147-9895-D251A8A42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runs where?</a:t>
            </a:r>
          </a:p>
        </p:txBody>
      </p:sp>
      <p:pic>
        <p:nvPicPr>
          <p:cNvPr id="4" name="Picture 4" descr="9">
            <a:extLst>
              <a:ext uri="{FF2B5EF4-FFF2-40B4-BE49-F238E27FC236}">
                <a16:creationId xmlns:a16="http://schemas.microsoft.com/office/drawing/2014/main" id="{7F659B8E-14DD-C040-9350-B1D6AF2A57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1094288"/>
            <a:ext cx="4419600" cy="23761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4A58D3F0-CC92-B548-8FE4-05E433CFC7C1}"/>
              </a:ext>
            </a:extLst>
          </p:cNvPr>
          <p:cNvGrpSpPr/>
          <p:nvPr/>
        </p:nvGrpSpPr>
        <p:grpSpPr>
          <a:xfrm>
            <a:off x="222738" y="3269098"/>
            <a:ext cx="3352800" cy="2634724"/>
            <a:chOff x="222738" y="3269098"/>
            <a:chExt cx="3352800" cy="2634724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3DDC90B-F3DB-514A-A96A-8F089E2B83E9}"/>
                </a:ext>
              </a:extLst>
            </p:cNvPr>
            <p:cNvSpPr txBox="1"/>
            <p:nvPr/>
          </p:nvSpPr>
          <p:spPr>
            <a:xfrm>
              <a:off x="222738" y="3657053"/>
              <a:ext cx="3352800" cy="2246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marR="0" lvl="0" indent="-34290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Web Browser (Firefox, Chrome, Safari, Edge)</a:t>
              </a:r>
            </a:p>
            <a:p>
              <a:pPr marL="342900" marR="0" lvl="0" indent="-34290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HTML to render webpages</a:t>
              </a:r>
            </a:p>
            <a:p>
              <a:pPr marL="342900" marR="0" lvl="0" indent="-34290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Javascript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 for “client-side scripting” (running code in your browser without contacting the server)</a:t>
              </a:r>
            </a:p>
            <a:p>
              <a:pPr marL="342900" marR="0" lvl="0" indent="-34290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Flash (not supported much – too much security risk)</a:t>
              </a:r>
            </a:p>
            <a:p>
              <a:pPr marL="342900" marR="0" lvl="0" indent="-34290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Java “applets” – less common today</a:t>
              </a:r>
            </a:p>
          </p:txBody>
        </p:sp>
        <p:sp>
          <p:nvSpPr>
            <p:cNvPr id="12" name="Right Arrow 11">
              <a:extLst>
                <a:ext uri="{FF2B5EF4-FFF2-40B4-BE49-F238E27FC236}">
                  <a16:creationId xmlns:a16="http://schemas.microsoft.com/office/drawing/2014/main" id="{57DA2FA8-0734-F946-918A-32DC4CC5251E}"/>
                </a:ext>
              </a:extLst>
            </p:cNvPr>
            <p:cNvSpPr/>
            <p:nvPr/>
          </p:nvSpPr>
          <p:spPr>
            <a:xfrm rot="19372274">
              <a:off x="875332" y="3269098"/>
              <a:ext cx="585913" cy="319806"/>
            </a:xfrm>
            <a:prstGeom prst="rightArrow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3000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3701BC3-8FD5-7E48-B108-B763F0CE9243}"/>
              </a:ext>
            </a:extLst>
          </p:cNvPr>
          <p:cNvGrpSpPr/>
          <p:nvPr/>
        </p:nvGrpSpPr>
        <p:grpSpPr>
          <a:xfrm>
            <a:off x="5276938" y="-23703"/>
            <a:ext cx="3486062" cy="1978123"/>
            <a:chOff x="5276938" y="-23703"/>
            <a:chExt cx="3486062" cy="1978123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F8D8F99-9801-9F45-856C-79C34B39F745}"/>
                </a:ext>
              </a:extLst>
            </p:cNvPr>
            <p:cNvSpPr txBox="1"/>
            <p:nvPr/>
          </p:nvSpPr>
          <p:spPr>
            <a:xfrm>
              <a:off x="5410200" y="-23703"/>
              <a:ext cx="3352800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marR="0" lvl="0" indent="-28575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Flask, Django, Tomcat, Node.js, and others </a:t>
              </a:r>
            </a:p>
            <a:p>
              <a:pPr marL="285750" marR="0" lvl="0" indent="-28575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Accept requests from the client and pass to the application server</a:t>
              </a:r>
            </a:p>
            <a:p>
              <a:pPr marL="285750" marR="0" lvl="0" indent="-28575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Pass application server response back to the client</a:t>
              </a:r>
            </a:p>
            <a:p>
              <a:pPr marL="285750" marR="0" lvl="0" indent="-28575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Support HTTP and HTTPS connections</a:t>
              </a:r>
            </a:p>
          </p:txBody>
        </p:sp>
        <p:sp>
          <p:nvSpPr>
            <p:cNvPr id="14" name="Right Arrow 13">
              <a:extLst>
                <a:ext uri="{FF2B5EF4-FFF2-40B4-BE49-F238E27FC236}">
                  <a16:creationId xmlns:a16="http://schemas.microsoft.com/office/drawing/2014/main" id="{12720F3F-981B-D34C-887D-96B7410E5094}"/>
                </a:ext>
              </a:extLst>
            </p:cNvPr>
            <p:cNvSpPr/>
            <p:nvPr/>
          </p:nvSpPr>
          <p:spPr>
            <a:xfrm rot="6741474">
              <a:off x="4951284" y="1488400"/>
              <a:ext cx="791674" cy="140365"/>
            </a:xfrm>
            <a:prstGeom prst="rightArrow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3000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4E3F3DB-2886-2A41-8B34-FB530B54CB61}"/>
              </a:ext>
            </a:extLst>
          </p:cNvPr>
          <p:cNvGrpSpPr/>
          <p:nvPr/>
        </p:nvGrpSpPr>
        <p:grpSpPr>
          <a:xfrm>
            <a:off x="4457700" y="2861898"/>
            <a:ext cx="3352800" cy="3681819"/>
            <a:chOff x="4457700" y="2861898"/>
            <a:chExt cx="3352800" cy="3681819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583BED3-B7F1-844F-B372-74AD715375C1}"/>
                </a:ext>
              </a:extLst>
            </p:cNvPr>
            <p:cNvSpPr txBox="1"/>
            <p:nvPr/>
          </p:nvSpPr>
          <p:spPr>
            <a:xfrm>
              <a:off x="4457700" y="4512392"/>
              <a:ext cx="3352800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marR="0" lvl="0" indent="-28575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PostgreSQL, Oracle, SQL Server, Amazon RDS (Relational Databases)</a:t>
              </a:r>
            </a:p>
            <a:p>
              <a:pPr marL="285750" marR="0" lvl="0" indent="-28575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MongoDB (Document/JSON databases)</a:t>
              </a:r>
            </a:p>
            <a:p>
              <a:pPr marL="285750" marR="0" lvl="0" indent="-28575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SQLite --- not typically for production environments</a:t>
              </a:r>
            </a:p>
            <a:p>
              <a:pPr marL="285750" marR="0" lvl="0" indent="-28575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Pretty much any database can be used…</a:t>
              </a:r>
            </a:p>
          </p:txBody>
        </p:sp>
        <p:sp>
          <p:nvSpPr>
            <p:cNvPr id="15" name="Right Arrow 14">
              <a:extLst>
                <a:ext uri="{FF2B5EF4-FFF2-40B4-BE49-F238E27FC236}">
                  <a16:creationId xmlns:a16="http://schemas.microsoft.com/office/drawing/2014/main" id="{3C8E8CA6-FFB1-694E-BF46-AC6175D2152C}"/>
                </a:ext>
              </a:extLst>
            </p:cNvPr>
            <p:cNvSpPr/>
            <p:nvPr/>
          </p:nvSpPr>
          <p:spPr>
            <a:xfrm rot="15461968">
              <a:off x="4744002" y="3565833"/>
              <a:ext cx="1637197" cy="229328"/>
            </a:xfrm>
            <a:prstGeom prst="rightArrow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3000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2165EBE-50A8-8B48-A368-9D1402433635}"/>
              </a:ext>
            </a:extLst>
          </p:cNvPr>
          <p:cNvGrpSpPr/>
          <p:nvPr/>
        </p:nvGrpSpPr>
        <p:grpSpPr>
          <a:xfrm>
            <a:off x="5562600" y="2216741"/>
            <a:ext cx="3552092" cy="1815882"/>
            <a:chOff x="5562600" y="2216741"/>
            <a:chExt cx="3552092" cy="1815882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2906462-3930-B54D-BADF-F65D32717B1C}"/>
                </a:ext>
              </a:extLst>
            </p:cNvPr>
            <p:cNvSpPr txBox="1"/>
            <p:nvPr/>
          </p:nvSpPr>
          <p:spPr>
            <a:xfrm>
              <a:off x="6266127" y="2216741"/>
              <a:ext cx="2848565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marR="0" lvl="0" indent="-28575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Encapsulates business logic</a:t>
              </a:r>
            </a:p>
            <a:p>
              <a:pPr marL="285750" marR="0" lvl="0" indent="-28575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Needs to support different user flows</a:t>
              </a:r>
            </a:p>
            <a:p>
              <a:pPr marL="285750" marR="0" lvl="0" indent="-28575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Needs to handle all of the rendering and visualization</a:t>
              </a:r>
            </a:p>
            <a:p>
              <a:pPr marL="285750" marR="0" lvl="0" indent="-28575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Ruby-on-rails, Django, Flask, Angular, React, PHP, and many others</a:t>
              </a:r>
            </a:p>
          </p:txBody>
        </p:sp>
        <p:sp>
          <p:nvSpPr>
            <p:cNvPr id="18" name="Right Arrow 17">
              <a:extLst>
                <a:ext uri="{FF2B5EF4-FFF2-40B4-BE49-F238E27FC236}">
                  <a16:creationId xmlns:a16="http://schemas.microsoft.com/office/drawing/2014/main" id="{629BA70C-DD07-484F-8402-4921C005FB11}"/>
                </a:ext>
              </a:extLst>
            </p:cNvPr>
            <p:cNvSpPr/>
            <p:nvPr/>
          </p:nvSpPr>
          <p:spPr>
            <a:xfrm rot="10800000">
              <a:off x="5562600" y="2328136"/>
              <a:ext cx="791674" cy="140365"/>
            </a:xfrm>
            <a:prstGeom prst="rightArrow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3000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913395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Weak Entity Sets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37A8C17-5E2E-CE42-BDE7-50DAB52614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242" y="1447800"/>
            <a:ext cx="7379516" cy="22098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ADAD18F-3808-724F-A034-21667D6B617E}"/>
              </a:ext>
            </a:extLst>
          </p:cNvPr>
          <p:cNvSpPr/>
          <p:nvPr/>
        </p:nvSpPr>
        <p:spPr>
          <a:xfrm>
            <a:off x="882242" y="4188505"/>
            <a:ext cx="537839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Need to copy the primary key from the strong entity set: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00000"/>
              </a:solidFill>
              <a:effectLst/>
              <a:uLnTx/>
              <a:uFillTx/>
              <a:latin typeface="Times New Roman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Section(</a:t>
            </a:r>
            <a:r>
              <a:rPr kumimoji="0" lang="en-US" sz="1800" b="0" i="0" u="sng" strike="noStrike" kern="1200" cap="none" spc="0" normalizeH="0" baseline="0" noProof="0" dirty="0" err="1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course_id</a:t>
            </a:r>
            <a:r>
              <a:rPr kumimoji="0" lang="en-US" sz="1800" b="0" i="0" u="sng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, </a:t>
            </a:r>
            <a:r>
              <a:rPr kumimoji="0" lang="en-US" sz="1800" b="0" i="0" u="sng" strike="noStrike" kern="1200" cap="none" spc="0" normalizeH="0" baseline="0" noProof="0" dirty="0" err="1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sec_id</a:t>
            </a:r>
            <a:r>
              <a:rPr kumimoji="0" lang="en-US" sz="1800" b="0" i="0" u="sng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, semester, year)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00000"/>
              </a:solidFill>
              <a:effectLst/>
              <a:uLnTx/>
              <a:uFillTx/>
              <a:latin typeface="Times New Roman" charset="0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A8F06E-7B15-2240-B58B-EE35B6ED4847}"/>
              </a:ext>
            </a:extLst>
          </p:cNvPr>
          <p:cNvSpPr txBox="1"/>
          <p:nvPr/>
        </p:nvSpPr>
        <p:spPr>
          <a:xfrm>
            <a:off x="2209800" y="5561969"/>
            <a:ext cx="5730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Primary key for section = Primary key for course +            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 Discriminator Attributes</a:t>
            </a:r>
          </a:p>
        </p:txBody>
      </p:sp>
      <p:sp>
        <p:nvSpPr>
          <p:cNvPr id="11" name="Left Arrow 10">
            <a:extLst>
              <a:ext uri="{FF2B5EF4-FFF2-40B4-BE49-F238E27FC236}">
                <a16:creationId xmlns:a16="http://schemas.microsoft.com/office/drawing/2014/main" id="{D415B86C-2EEA-7149-976A-CD5D441FE843}"/>
              </a:ext>
            </a:extLst>
          </p:cNvPr>
          <p:cNvSpPr/>
          <p:nvPr/>
        </p:nvSpPr>
        <p:spPr>
          <a:xfrm rot="1643094">
            <a:off x="3344370" y="5246077"/>
            <a:ext cx="762000" cy="148993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3000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ucida Sans Unicode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321191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Multi-valued Attributes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DAD18F-3808-724F-A034-21667D6B617E}"/>
              </a:ext>
            </a:extLst>
          </p:cNvPr>
          <p:cNvSpPr/>
          <p:nvPr/>
        </p:nvSpPr>
        <p:spPr>
          <a:xfrm>
            <a:off x="3505200" y="3801310"/>
            <a:ext cx="5384807" cy="1477328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BUT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00000"/>
              </a:solidFill>
              <a:effectLst/>
              <a:uLnTx/>
              <a:uFillTx/>
              <a:latin typeface="Times New Roman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Phone_number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 needs to be split out into a separate table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00000"/>
              </a:solidFill>
              <a:effectLst/>
              <a:uLnTx/>
              <a:uFillTx/>
              <a:latin typeface="Times New Roman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Instructor_Phone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(</a:t>
            </a:r>
            <a:r>
              <a:rPr kumimoji="0" lang="en-US" sz="1800" b="0" i="0" u="sng" strike="noStrike" kern="1200" cap="none" spc="0" normalizeH="0" baseline="0" noProof="0" dirty="0" err="1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Instructor_ID</a:t>
            </a:r>
            <a:r>
              <a:rPr kumimoji="0" lang="en-US" sz="1800" b="0" i="0" u="sng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, </a:t>
            </a:r>
            <a:r>
              <a:rPr kumimoji="0" lang="en-US" sz="1800" b="0" i="0" u="sng" strike="noStrike" kern="1200" cap="none" spc="0" normalizeH="0" baseline="0" noProof="0" dirty="0" err="1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phone_number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CD009D-7D64-F947-8FCF-31275AE0EA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0797" y="1714499"/>
            <a:ext cx="6118412" cy="1143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5483646-7F01-8E41-AF7B-F4C62A0F585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1316"/>
          <a:stretch/>
        </p:blipFill>
        <p:spPr>
          <a:xfrm>
            <a:off x="-1447800" y="1404571"/>
            <a:ext cx="5408852" cy="3738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13374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Specialization and Generalization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DAD18F-3808-724F-A034-21667D6B617E}"/>
              </a:ext>
            </a:extLst>
          </p:cNvPr>
          <p:cNvSpPr/>
          <p:nvPr/>
        </p:nvSpPr>
        <p:spPr>
          <a:xfrm>
            <a:off x="3962401" y="1225425"/>
            <a:ext cx="4495800" cy="397031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A few different ways to handle it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00000"/>
              </a:solidFill>
              <a:effectLst/>
              <a:uLnTx/>
              <a:uFillTx/>
              <a:latin typeface="Times New Roman" charset="0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Common table for common information and separate tables for additional information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00000"/>
              </a:solidFill>
              <a:effectLst/>
              <a:uLnTx/>
              <a:uFillTx/>
              <a:latin typeface="Times New Roman" charset="0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00000"/>
              </a:solidFill>
              <a:effectLst/>
              <a:uLnTx/>
              <a:uFillTx/>
              <a:latin typeface="Times New Roman" charset="0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00000"/>
              </a:solidFill>
              <a:effectLst/>
              <a:uLnTx/>
              <a:uFillTx/>
              <a:latin typeface="Times New Roman" charset="0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00000"/>
              </a:solidFill>
              <a:effectLst/>
              <a:uLnTx/>
              <a:uFillTx/>
              <a:latin typeface="Times New Roman" charset="0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00000"/>
              </a:solidFill>
              <a:effectLst/>
              <a:uLnTx/>
              <a:uFillTx/>
              <a:latin typeface="Times New Roman" charset="0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Separate tables altogether – good idea if an employee can’t be a student also – querying becomes harder (have to do unions for queries across all “persons”)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2770527-36CE-0941-8A1F-DD3020437C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62100"/>
            <a:ext cx="3080197" cy="31242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97F5950-FF97-5242-84D2-759EE463AF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0599" y="2730500"/>
            <a:ext cx="2983345" cy="1079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79674BF-BEDB-384B-9132-9925421EA6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34797" y="5124986"/>
            <a:ext cx="4351008" cy="891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25185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0" y="5638800"/>
            <a:ext cx="4267200" cy="1219200"/>
          </a:xfrm>
        </p:spPr>
        <p:txBody>
          <a:bodyPr/>
          <a:lstStyle/>
          <a:p>
            <a:pPr marR="0" eaLnBrk="1" hangingPunct="1"/>
            <a:r>
              <a:rPr lang="en-US" sz="2400" dirty="0">
                <a:solidFill>
                  <a:schemeClr val="bg1"/>
                </a:solidFill>
                <a:latin typeface="Calibri" charset="0"/>
              </a:rPr>
              <a:t>Instructor: Amol Deshpande</a:t>
            </a:r>
          </a:p>
          <a:p>
            <a:pPr marR="0" eaLnBrk="1" hangingPunct="1"/>
            <a:r>
              <a:rPr lang="en-US" sz="2400" dirty="0">
                <a:solidFill>
                  <a:schemeClr val="bg1"/>
                </a:solidFill>
                <a:latin typeface="Calibri" charset="0"/>
              </a:rPr>
              <a:t>                   </a:t>
            </a:r>
            <a:r>
              <a:rPr lang="en-US" sz="2400" dirty="0" err="1">
                <a:solidFill>
                  <a:schemeClr val="bg1"/>
                </a:solidFill>
                <a:latin typeface="Calibri" charset="0"/>
              </a:rPr>
              <a:t>amol@umd.edu</a:t>
            </a:r>
            <a:endParaRPr lang="en-US" sz="2400" dirty="0">
              <a:solidFill>
                <a:schemeClr val="bg1"/>
              </a:solidFill>
              <a:latin typeface="Calibri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CE8B5310-7A08-8446-8C05-5E0096C91A19}"/>
              </a:ext>
            </a:extLst>
          </p:cNvPr>
          <p:cNvSpPr txBox="1">
            <a:spLocks/>
          </p:cNvSpPr>
          <p:nvPr/>
        </p:nvSpPr>
        <p:spPr bwMode="auto">
          <a:xfrm>
            <a:off x="1257300" y="3091434"/>
            <a:ext cx="6705600" cy="1382142"/>
          </a:xfrm>
          <a:prstGeom prst="rect">
            <a:avLst/>
          </a:prstGeom>
          <a:ln w="55000" cap="flat" cmpd="thickThin" algn="ctr">
            <a:solidFill>
              <a:schemeClr val="accent1"/>
            </a:solidFill>
            <a:prstDash val="solid"/>
            <a:miter lim="800000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>
            <a:lvl1pPr marL="0" marR="64008" indent="0" algn="r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charset="2"/>
              <a:buNone/>
              <a:defRPr sz="2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Verdana" charset="0"/>
              <a:buNone/>
              <a:defRPr sz="2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charset="2"/>
              <a:buNone/>
              <a:defRPr sz="2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None/>
              <a:defRPr sz="1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aseline="0" dirty="0">
                <a:latin typeface="Calibri" panose="020F0502020204030204" pitchFamily="34" charset="0"/>
                <a:cs typeface="Calibri" panose="020F0502020204030204" pitchFamily="34" charset="0"/>
              </a:rPr>
              <a:t>Design Issues; </a:t>
            </a:r>
          </a:p>
          <a:p>
            <a:pPr algn="ctr"/>
            <a:r>
              <a:rPr lang="en-US" sz="4400" baseline="0" dirty="0">
                <a:latin typeface="Calibri" panose="020F0502020204030204" pitchFamily="34" charset="0"/>
                <a:cs typeface="Calibri" panose="020F0502020204030204" pitchFamily="34" charset="0"/>
              </a:rPr>
              <a:t>Alternate Notations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FD6CF541-C12E-FE43-A2DF-62008DDDA315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52400"/>
            <a:ext cx="8305800" cy="2536825"/>
          </a:xfrm>
          <a:prstGeom prst="rect">
            <a:avLst/>
          </a:prstGeom>
        </p:spPr>
        <p:txBody>
          <a:bodyPr vert="horz" anchor="b">
            <a:normAutofit fontScale="90000" lnSpcReduction="1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48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Calibri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baseline="0" dirty="0">
                <a:ea typeface="+mj-ea"/>
                <a:cs typeface="+mj-cs"/>
              </a:rPr>
              <a:t>CMSC424: Database Design</a:t>
            </a:r>
            <a:br>
              <a:rPr lang="en-US" baseline="0" dirty="0">
                <a:ea typeface="+mj-ea"/>
                <a:cs typeface="+mj-cs"/>
              </a:rPr>
            </a:br>
            <a:br>
              <a:rPr lang="en-US" baseline="0" dirty="0">
                <a:ea typeface="+mj-ea"/>
                <a:cs typeface="+mj-cs"/>
              </a:rPr>
            </a:br>
            <a:r>
              <a:rPr lang="en-US" baseline="0" dirty="0">
                <a:ea typeface="+mj-ea"/>
                <a:cs typeface="+mj-cs"/>
              </a:rPr>
              <a:t>Module: </a:t>
            </a:r>
            <a:r>
              <a:rPr lang="en-US" u="sng" baseline="0" dirty="0"/>
              <a:t>Design: E/R Models and Normalization</a:t>
            </a:r>
            <a:endParaRPr lang="en-US" u="sng" baseline="0" dirty="0"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38418538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763000" cy="5105400"/>
          </a:xfrm>
        </p:spPr>
        <p:txBody>
          <a:bodyPr/>
          <a:lstStyle/>
          <a:p>
            <a:r>
              <a:rPr lang="en-US" dirty="0"/>
              <a:t>Book Chapters (6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  <a:p>
            <a:pPr lvl="1"/>
            <a:r>
              <a:rPr lang="en-US" dirty="0">
                <a:latin typeface="Calibri" charset="0"/>
              </a:rPr>
              <a:t>Sections 7.7, 7.9 (briefly)</a:t>
            </a:r>
          </a:p>
          <a:p>
            <a:pPr lvl="1"/>
            <a:endParaRPr lang="en-US" dirty="0">
              <a:latin typeface="Calibri" charset="0"/>
            </a:endParaRPr>
          </a:p>
          <a:p>
            <a:r>
              <a:rPr lang="en-US" dirty="0">
                <a:latin typeface="Calibri" charset="0"/>
              </a:rPr>
              <a:t>Key Topics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alibri" charset="0"/>
              </a:rPr>
              <a:t>Some Common Mistakes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alibri" charset="0"/>
              </a:rPr>
              <a:t>Choosing between different ways to do the same thing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alibri" charset="0"/>
              </a:rPr>
              <a:t>Alternate notations commonly used (including UML)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alibri" charset="0"/>
              </a:rPr>
              <a:t>Recap </a:t>
            </a:r>
          </a:p>
        </p:txBody>
      </p:sp>
      <p:sp>
        <p:nvSpPr>
          <p:cNvPr id="371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Design Issues; Alternate Notations</a:t>
            </a:r>
          </a:p>
        </p:txBody>
      </p:sp>
    </p:spTree>
    <p:extLst>
      <p:ext uri="{BB962C8B-B14F-4D97-AF65-F5344CB8AC3E}">
        <p14:creationId xmlns:p14="http://schemas.microsoft.com/office/powerpoint/2010/main" val="150707182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Some Common Mistakes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86AF143-89F6-D744-8387-839C4C38B4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1219200"/>
            <a:ext cx="6019800" cy="510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65656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Some Common Mistakes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CA956E-AC2C-D44D-A99B-2FA7BEBF8E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066800"/>
            <a:ext cx="7851453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30282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Design Issues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sz="2600" dirty="0">
                <a:latin typeface="Calibri" charset="0"/>
              </a:rPr>
              <a:t>Entity sets </a:t>
            </a:r>
            <a:r>
              <a:rPr lang="en-US" sz="2600" dirty="0" err="1">
                <a:latin typeface="Calibri" charset="0"/>
              </a:rPr>
              <a:t>vs</a:t>
            </a:r>
            <a:r>
              <a:rPr lang="en-US" sz="2600" dirty="0">
                <a:latin typeface="Calibri" charset="0"/>
              </a:rPr>
              <a:t> attributes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200" dirty="0">
                <a:latin typeface="Calibri" charset="0"/>
              </a:rPr>
              <a:t>Depends on the semantics of the application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200" dirty="0">
                <a:latin typeface="Calibri" charset="0"/>
              </a:rPr>
              <a:t>Consider </a:t>
            </a:r>
            <a:r>
              <a:rPr lang="en-US" sz="2200" i="1" dirty="0">
                <a:latin typeface="Calibri" charset="0"/>
              </a:rPr>
              <a:t>telephone</a:t>
            </a:r>
            <a:endParaRPr lang="en-US" sz="2200" dirty="0">
              <a:latin typeface="Calibri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145" y="2819400"/>
            <a:ext cx="7760466" cy="2204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14162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Design Issues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sz="2600" dirty="0">
                <a:latin typeface="Calibri" charset="0"/>
              </a:rPr>
              <a:t>Entity sets </a:t>
            </a:r>
            <a:r>
              <a:rPr lang="en-US" sz="2600" dirty="0" err="1">
                <a:latin typeface="Calibri" charset="0"/>
              </a:rPr>
              <a:t>vs</a:t>
            </a:r>
            <a:r>
              <a:rPr lang="en-US" sz="2600" dirty="0">
                <a:latin typeface="Calibri" charset="0"/>
              </a:rPr>
              <a:t> </a:t>
            </a:r>
            <a:r>
              <a:rPr lang="en-US" sz="2600" dirty="0" err="1">
                <a:latin typeface="Calibri" charset="0"/>
              </a:rPr>
              <a:t>Relationsihp</a:t>
            </a:r>
            <a:r>
              <a:rPr lang="en-US" sz="2600" dirty="0">
                <a:latin typeface="Calibri" charset="0"/>
              </a:rPr>
              <a:t> sets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200" dirty="0">
                <a:latin typeface="Calibri" charset="0"/>
              </a:rPr>
              <a:t>Consider </a:t>
            </a:r>
            <a:r>
              <a:rPr lang="en-US" sz="2200" i="1" dirty="0">
                <a:latin typeface="Calibri" charset="0"/>
              </a:rPr>
              <a:t>takes</a:t>
            </a:r>
            <a:endParaRPr lang="en-US" sz="2200" dirty="0">
              <a:latin typeface="Calibri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300" y="2444044"/>
            <a:ext cx="7684200" cy="3115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70271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Design Issues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sz="2600" dirty="0">
                <a:latin typeface="Calibri" charset="0"/>
              </a:rPr>
              <a:t>N-</a:t>
            </a:r>
            <a:r>
              <a:rPr lang="en-US" sz="2600" dirty="0" err="1">
                <a:latin typeface="Calibri" charset="0"/>
              </a:rPr>
              <a:t>ary</a:t>
            </a:r>
            <a:r>
              <a:rPr lang="en-US" sz="2600" dirty="0">
                <a:latin typeface="Calibri" charset="0"/>
              </a:rPr>
              <a:t> vs binary relationships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200" dirty="0">
                <a:latin typeface="Calibri" charset="0"/>
              </a:rPr>
              <a:t>Possible to avoid n-</a:t>
            </a:r>
            <a:r>
              <a:rPr lang="en-US" sz="2200" dirty="0" err="1">
                <a:latin typeface="Calibri" charset="0"/>
              </a:rPr>
              <a:t>ary</a:t>
            </a:r>
            <a:r>
              <a:rPr lang="en-US" sz="2200" dirty="0">
                <a:latin typeface="Calibri" charset="0"/>
              </a:rPr>
              <a:t> relationships, but there are some cases where it is advantageous to use them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BD82A23-991D-A241-830D-42AAAD4560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709" y="2743200"/>
            <a:ext cx="8406581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349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686800" cy="510540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sz="2400" dirty="0">
                <a:latin typeface="Calibri" charset="0"/>
              </a:rPr>
              <a:t>Goal: design the logical database schema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000" dirty="0">
                <a:latin typeface="Calibri" charset="0"/>
              </a:rPr>
              <a:t>Try to avoid redundancy</a:t>
            </a:r>
          </a:p>
          <a:p>
            <a:pPr lvl="2" eaLnBrk="1" hangingPunct="1">
              <a:lnSpc>
                <a:spcPct val="110000"/>
              </a:lnSpc>
            </a:pPr>
            <a:r>
              <a:rPr lang="en-US" sz="1800" dirty="0">
                <a:latin typeface="Calibri" charset="0"/>
              </a:rPr>
              <a:t>Can lead to inconsistencies and require manual intervention</a:t>
            </a:r>
          </a:p>
          <a:p>
            <a:pPr lvl="2" eaLnBrk="1" hangingPunct="1">
              <a:lnSpc>
                <a:spcPct val="110000"/>
              </a:lnSpc>
            </a:pPr>
            <a:r>
              <a:rPr lang="en-US" sz="1800" dirty="0">
                <a:latin typeface="Calibri" charset="0"/>
              </a:rPr>
              <a:t>Makes it harder to program against the database</a:t>
            </a:r>
          </a:p>
          <a:p>
            <a:pPr lvl="3" eaLnBrk="1" hangingPunct="1">
              <a:lnSpc>
                <a:spcPct val="110000"/>
              </a:lnSpc>
            </a:pPr>
            <a:r>
              <a:rPr lang="en-US" sz="1600" dirty="0">
                <a:latin typeface="Calibri" charset="0"/>
              </a:rPr>
              <a:t>Need additional code/processes to update everywhere</a:t>
            </a:r>
          </a:p>
          <a:p>
            <a:pPr lvl="3" eaLnBrk="1" hangingPunct="1">
              <a:lnSpc>
                <a:spcPct val="110000"/>
              </a:lnSpc>
            </a:pPr>
            <a:r>
              <a:rPr lang="en-US" sz="1600" dirty="0">
                <a:latin typeface="Calibri" charset="0"/>
              </a:rPr>
              <a:t>Harder to make schema changes and migrate data 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000" dirty="0">
                <a:latin typeface="Calibri" charset="0"/>
              </a:rPr>
              <a:t>Ensure faithfulness to the requirements </a:t>
            </a:r>
          </a:p>
          <a:p>
            <a:pPr lvl="2" eaLnBrk="1" hangingPunct="1">
              <a:lnSpc>
                <a:spcPct val="110000"/>
              </a:lnSpc>
            </a:pPr>
            <a:r>
              <a:rPr lang="en-US" sz="1800" dirty="0">
                <a:latin typeface="Calibri" charset="0"/>
              </a:rPr>
              <a:t>Need to make sure it supports the use cases and the application requirements</a:t>
            </a:r>
          </a:p>
          <a:p>
            <a:pPr lvl="2" eaLnBrk="1" hangingPunct="1">
              <a:lnSpc>
                <a:spcPct val="110000"/>
              </a:lnSpc>
            </a:pPr>
            <a:r>
              <a:rPr lang="en-US" sz="1800" dirty="0">
                <a:latin typeface="Calibri" charset="0"/>
              </a:rPr>
              <a:t>Capturing all the data properly</a:t>
            </a:r>
          </a:p>
          <a:p>
            <a:pPr lvl="3" eaLnBrk="1" hangingPunct="1">
              <a:lnSpc>
                <a:spcPct val="110000"/>
              </a:lnSpc>
            </a:pPr>
            <a:r>
              <a:rPr lang="en-US" sz="1600" dirty="0">
                <a:latin typeface="Calibri" charset="0"/>
              </a:rPr>
              <a:t>Any data properties not captured cannot be stored in the database</a:t>
            </a:r>
          </a:p>
          <a:p>
            <a:pPr lvl="2" eaLnBrk="1" hangingPunct="1">
              <a:lnSpc>
                <a:spcPct val="110000"/>
              </a:lnSpc>
            </a:pPr>
            <a:r>
              <a:rPr lang="en-US" sz="1800" dirty="0">
                <a:latin typeface="Calibri" charset="0"/>
              </a:rPr>
              <a:t>Capture the constraints accurately</a:t>
            </a:r>
          </a:p>
          <a:p>
            <a:pPr lvl="3" eaLnBrk="1" hangingPunct="1">
              <a:lnSpc>
                <a:spcPct val="110000"/>
              </a:lnSpc>
            </a:pPr>
            <a:r>
              <a:rPr lang="en-US" sz="1600" dirty="0">
                <a:latin typeface="Calibri" charset="0"/>
              </a:rPr>
              <a:t>e.g., don’t want to set `</a:t>
            </a:r>
            <a:r>
              <a:rPr lang="en-US" sz="1600" dirty="0" err="1">
                <a:latin typeface="Calibri" charset="0"/>
              </a:rPr>
              <a:t>s_id</a:t>
            </a:r>
            <a:r>
              <a:rPr lang="en-US" sz="1600" dirty="0">
                <a:latin typeface="Calibri" charset="0"/>
              </a:rPr>
              <a:t>` as the primary key for `advisor(</a:t>
            </a:r>
            <a:r>
              <a:rPr lang="en-US" sz="1600" dirty="0" err="1">
                <a:latin typeface="Calibri" charset="0"/>
              </a:rPr>
              <a:t>s_id</a:t>
            </a:r>
            <a:r>
              <a:rPr lang="en-US" sz="1600" dirty="0">
                <a:latin typeface="Calibri" charset="0"/>
              </a:rPr>
              <a:t>, </a:t>
            </a:r>
            <a:r>
              <a:rPr lang="en-US" sz="1600" dirty="0" err="1">
                <a:latin typeface="Calibri" charset="0"/>
              </a:rPr>
              <a:t>i_id</a:t>
            </a:r>
            <a:r>
              <a:rPr lang="en-US" sz="1600" dirty="0">
                <a:latin typeface="Calibri" charset="0"/>
              </a:rPr>
              <a:t>)` if we expect multiple advisors for a student</a:t>
            </a:r>
          </a:p>
          <a:p>
            <a:pPr eaLnBrk="1" hangingPunct="1">
              <a:lnSpc>
                <a:spcPct val="110000"/>
              </a:lnSpc>
            </a:pPr>
            <a:r>
              <a:rPr lang="en-US" sz="2400" dirty="0">
                <a:latin typeface="Calibri" charset="0"/>
              </a:rPr>
              <a:t>Need a systematic way to do this for large schemas</a:t>
            </a:r>
          </a:p>
          <a:p>
            <a:pPr lvl="3" eaLnBrk="1" hangingPunct="1">
              <a:lnSpc>
                <a:spcPct val="110000"/>
              </a:lnSpc>
            </a:pPr>
            <a:endParaRPr lang="en-US" sz="1400" dirty="0">
              <a:latin typeface="Calibri" charset="0"/>
            </a:endParaRPr>
          </a:p>
        </p:txBody>
      </p:sp>
      <p:sp>
        <p:nvSpPr>
          <p:cNvPr id="517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  <a:ea typeface="+mj-ea"/>
                <a:cs typeface="+mj-cs"/>
              </a:rPr>
              <a:t>“Database” Design</a:t>
            </a:r>
          </a:p>
        </p:txBody>
      </p:sp>
    </p:spTree>
    <p:extLst>
      <p:ext uri="{BB962C8B-B14F-4D97-AF65-F5344CB8AC3E}">
        <p14:creationId xmlns:p14="http://schemas.microsoft.com/office/powerpoint/2010/main" val="4274957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4" grpId="0" uiExpand="1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Alternate Notations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377600-0F31-6E41-B0FB-17772EC0AC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884238"/>
            <a:ext cx="6324600" cy="5840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73891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009085B-C3B5-6543-A5F6-1C15A20F52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 comprehensive – covers use cases, flow of tasks between components, implementation diagrams, etc., in addition to data representation</a:t>
            </a:r>
          </a:p>
          <a:p>
            <a:endParaRPr lang="en-US" dirty="0"/>
          </a:p>
        </p:txBody>
      </p:sp>
      <p:sp>
        <p:nvSpPr>
          <p:cNvPr id="70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Unified Modeling Language (UML)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810B7D7-880D-2F40-BBBF-B5C913605B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093"/>
          <a:stretch>
            <a:fillRect/>
          </a:stretch>
        </p:blipFill>
        <p:spPr bwMode="auto">
          <a:xfrm>
            <a:off x="1143000" y="2590800"/>
            <a:ext cx="7084418" cy="4017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134283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Thoughts…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sz="2600">
                <a:latin typeface="Calibri" charset="0"/>
              </a:rPr>
              <a:t>Nothing about actual data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200">
                <a:latin typeface="Calibri" charset="0"/>
              </a:rPr>
              <a:t>How is it stored ? </a:t>
            </a:r>
          </a:p>
          <a:p>
            <a:pPr eaLnBrk="1" hangingPunct="1">
              <a:lnSpc>
                <a:spcPct val="110000"/>
              </a:lnSpc>
            </a:pPr>
            <a:r>
              <a:rPr lang="en-US" sz="2600">
                <a:latin typeface="Calibri" charset="0"/>
              </a:rPr>
              <a:t>No talk about the query languages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200">
                <a:latin typeface="Calibri" charset="0"/>
              </a:rPr>
              <a:t>How do we access the data ?</a:t>
            </a:r>
          </a:p>
          <a:p>
            <a:pPr eaLnBrk="1" hangingPunct="1">
              <a:lnSpc>
                <a:spcPct val="110000"/>
              </a:lnSpc>
            </a:pPr>
            <a:r>
              <a:rPr lang="en-US" sz="2600">
                <a:latin typeface="Calibri" charset="0"/>
              </a:rPr>
              <a:t>Semantic vs Syntactic Data Models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200">
                <a:latin typeface="Calibri" charset="0"/>
              </a:rPr>
              <a:t>Remember: E/R Model is used for conceptual modeling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200">
                <a:latin typeface="Calibri" charset="0"/>
              </a:rPr>
              <a:t>Many conceptual models have the same properties</a:t>
            </a:r>
          </a:p>
          <a:p>
            <a:pPr eaLnBrk="1" hangingPunct="1">
              <a:lnSpc>
                <a:spcPct val="110000"/>
              </a:lnSpc>
            </a:pPr>
            <a:r>
              <a:rPr lang="en-US" sz="2600">
                <a:latin typeface="Calibri" charset="0"/>
              </a:rPr>
              <a:t>They are much more about representing the knowledge than about database storage/querying</a:t>
            </a:r>
          </a:p>
        </p:txBody>
      </p:sp>
    </p:spTree>
    <p:extLst>
      <p:ext uri="{BB962C8B-B14F-4D97-AF65-F5344CB8AC3E}">
        <p14:creationId xmlns:p14="http://schemas.microsoft.com/office/powerpoint/2010/main" val="412558849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Thoughts…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Basic design principles</a:t>
            </a:r>
          </a:p>
          <a:p>
            <a:pPr lvl="1" eaLnBrk="1" hangingPunct="1"/>
            <a:r>
              <a:rPr lang="en-US">
                <a:latin typeface="Calibri" charset="0"/>
              </a:rPr>
              <a:t>Faithful</a:t>
            </a:r>
          </a:p>
          <a:p>
            <a:pPr lvl="2" eaLnBrk="1" hangingPunct="1"/>
            <a:r>
              <a:rPr lang="en-US">
                <a:latin typeface="Calibri" charset="0"/>
              </a:rPr>
              <a:t>Must make sense</a:t>
            </a:r>
          </a:p>
          <a:p>
            <a:pPr lvl="1" eaLnBrk="1" hangingPunct="1"/>
            <a:r>
              <a:rPr lang="en-US">
                <a:latin typeface="Calibri" charset="0"/>
              </a:rPr>
              <a:t>Satisfies the application requirements</a:t>
            </a:r>
          </a:p>
          <a:p>
            <a:pPr lvl="1" eaLnBrk="1" hangingPunct="1"/>
            <a:r>
              <a:rPr lang="en-US">
                <a:latin typeface="Calibri" charset="0"/>
              </a:rPr>
              <a:t>Models the requisite domain knowledge</a:t>
            </a:r>
          </a:p>
          <a:p>
            <a:pPr lvl="2" eaLnBrk="1" hangingPunct="1"/>
            <a:r>
              <a:rPr lang="en-US">
                <a:latin typeface="Calibri" charset="0"/>
              </a:rPr>
              <a:t>If not modeled, lost afterwards</a:t>
            </a:r>
          </a:p>
          <a:p>
            <a:pPr lvl="1" eaLnBrk="1" hangingPunct="1"/>
            <a:r>
              <a:rPr lang="en-US">
                <a:latin typeface="Calibri" charset="0"/>
              </a:rPr>
              <a:t>Avoid redundancy</a:t>
            </a:r>
          </a:p>
          <a:p>
            <a:pPr lvl="2" eaLnBrk="1" hangingPunct="1"/>
            <a:r>
              <a:rPr lang="en-US">
                <a:latin typeface="Calibri" charset="0"/>
              </a:rPr>
              <a:t>Potential for inconsistencies</a:t>
            </a:r>
          </a:p>
          <a:p>
            <a:pPr lvl="1" eaLnBrk="1" hangingPunct="1"/>
            <a:r>
              <a:rPr lang="en-US">
                <a:latin typeface="Calibri" charset="0"/>
              </a:rPr>
              <a:t>Go for simplicity</a:t>
            </a:r>
          </a:p>
          <a:p>
            <a:pPr eaLnBrk="1" hangingPunct="1"/>
            <a:r>
              <a:rPr lang="en-US">
                <a:latin typeface="Calibri" charset="0"/>
              </a:rPr>
              <a:t>Typically an iterative process that goes back and forth		</a:t>
            </a:r>
          </a:p>
        </p:txBody>
      </p:sp>
    </p:spTree>
    <p:extLst>
      <p:ext uri="{BB962C8B-B14F-4D97-AF65-F5344CB8AC3E}">
        <p14:creationId xmlns:p14="http://schemas.microsoft.com/office/powerpoint/2010/main" val="53195583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0" y="5638800"/>
            <a:ext cx="4267200" cy="1219200"/>
          </a:xfrm>
        </p:spPr>
        <p:txBody>
          <a:bodyPr/>
          <a:lstStyle/>
          <a:p>
            <a:pPr marR="0" eaLnBrk="1" hangingPunct="1"/>
            <a:r>
              <a:rPr lang="en-US" sz="2400" dirty="0">
                <a:solidFill>
                  <a:schemeClr val="bg1"/>
                </a:solidFill>
                <a:latin typeface="Calibri" charset="0"/>
              </a:rPr>
              <a:t>Instructor: Amol Deshpande</a:t>
            </a:r>
          </a:p>
          <a:p>
            <a:pPr marR="0" eaLnBrk="1" hangingPunct="1"/>
            <a:r>
              <a:rPr lang="en-US" sz="2400" dirty="0">
                <a:solidFill>
                  <a:schemeClr val="bg1"/>
                </a:solidFill>
                <a:latin typeface="Calibri" charset="0"/>
              </a:rPr>
              <a:t>                   </a:t>
            </a:r>
            <a:r>
              <a:rPr lang="en-US" sz="2400" dirty="0" err="1">
                <a:solidFill>
                  <a:schemeClr val="bg1"/>
                </a:solidFill>
                <a:latin typeface="Calibri" charset="0"/>
              </a:rPr>
              <a:t>amol@umd.edu</a:t>
            </a:r>
            <a:endParaRPr lang="en-US" sz="2400" dirty="0">
              <a:solidFill>
                <a:schemeClr val="bg1"/>
              </a:solidFill>
              <a:latin typeface="Calibri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CE8B5310-7A08-8446-8C05-5E0096C91A19}"/>
              </a:ext>
            </a:extLst>
          </p:cNvPr>
          <p:cNvSpPr txBox="1">
            <a:spLocks/>
          </p:cNvSpPr>
          <p:nvPr/>
        </p:nvSpPr>
        <p:spPr bwMode="auto">
          <a:xfrm>
            <a:off x="1257300" y="3091434"/>
            <a:ext cx="6705600" cy="1382142"/>
          </a:xfrm>
          <a:prstGeom prst="rect">
            <a:avLst/>
          </a:prstGeom>
          <a:ln w="55000" cap="flat" cmpd="thickThin" algn="ctr">
            <a:solidFill>
              <a:schemeClr val="accent1"/>
            </a:solidFill>
            <a:prstDash val="solid"/>
            <a:miter lim="800000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>
            <a:lvl1pPr marL="0" marR="64008" indent="0" algn="r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charset="2"/>
              <a:buNone/>
              <a:defRPr sz="2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Verdana" charset="0"/>
              <a:buNone/>
              <a:defRPr sz="2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charset="2"/>
              <a:buNone/>
              <a:defRPr sz="2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None/>
              <a:defRPr sz="1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aseline="0" dirty="0">
                <a:latin typeface="Calibri" panose="020F0502020204030204" pitchFamily="34" charset="0"/>
                <a:cs typeface="Calibri" panose="020F0502020204030204" pitchFamily="34" charset="0"/>
              </a:rPr>
              <a:t>Normalization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FD6CF541-C12E-FE43-A2DF-62008DDDA315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52400"/>
            <a:ext cx="8305800" cy="2536825"/>
          </a:xfrm>
          <a:prstGeom prst="rect">
            <a:avLst/>
          </a:prstGeom>
        </p:spPr>
        <p:txBody>
          <a:bodyPr vert="horz" anchor="b">
            <a:normAutofit fontScale="90000" lnSpcReduction="1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48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Calibri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baseline="0" dirty="0">
                <a:ea typeface="+mj-ea"/>
                <a:cs typeface="+mj-cs"/>
              </a:rPr>
              <a:t>CMSC424: Database Design</a:t>
            </a:r>
            <a:br>
              <a:rPr lang="en-US" baseline="0" dirty="0">
                <a:ea typeface="+mj-ea"/>
                <a:cs typeface="+mj-cs"/>
              </a:rPr>
            </a:br>
            <a:br>
              <a:rPr lang="en-US" baseline="0" dirty="0">
                <a:ea typeface="+mj-ea"/>
                <a:cs typeface="+mj-cs"/>
              </a:rPr>
            </a:br>
            <a:r>
              <a:rPr lang="en-US" baseline="0" dirty="0">
                <a:ea typeface="+mj-ea"/>
                <a:cs typeface="+mj-cs"/>
              </a:rPr>
              <a:t>Module: </a:t>
            </a:r>
            <a:r>
              <a:rPr lang="en-US" u="sng" baseline="0" dirty="0"/>
              <a:t>Design: E/R Models and Normalization</a:t>
            </a:r>
            <a:endParaRPr lang="en-US" u="sng" baseline="0" dirty="0"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92730667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87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862467"/>
            <a:ext cx="8458200" cy="5105400"/>
          </a:xfrm>
        </p:spPr>
        <p:txBody>
          <a:bodyPr/>
          <a:lstStyle/>
          <a:p>
            <a:r>
              <a:rPr lang="en-US" dirty="0"/>
              <a:t>Assignment 2: Due tonight</a:t>
            </a:r>
          </a:p>
          <a:p>
            <a:pPr lvl="2"/>
            <a:endParaRPr lang="en-US" dirty="0"/>
          </a:p>
          <a:p>
            <a:r>
              <a:rPr lang="en-US" dirty="0"/>
              <a:t>Assignment 3 will be released soon</a:t>
            </a:r>
          </a:p>
          <a:p>
            <a:pPr lvl="1"/>
            <a:r>
              <a:rPr lang="en-US" dirty="0"/>
              <a:t>No programming -- E/R Modeling and Normalization</a:t>
            </a:r>
          </a:p>
          <a:p>
            <a:pPr lvl="3"/>
            <a:endParaRPr lang="en-US" dirty="0"/>
          </a:p>
          <a:p>
            <a:r>
              <a:rPr lang="en-US" dirty="0"/>
              <a:t>Midterm 2</a:t>
            </a:r>
          </a:p>
          <a:p>
            <a:pPr lvl="1"/>
            <a:r>
              <a:rPr lang="en-US" dirty="0"/>
              <a:t>Plan to wrap up grading by tonight</a:t>
            </a:r>
          </a:p>
          <a:p>
            <a:pPr lvl="1"/>
            <a:r>
              <a:rPr lang="en-US" dirty="0"/>
              <a:t>Looks to be mean/median of about 10 (out of 15)</a:t>
            </a:r>
          </a:p>
          <a:p>
            <a:pPr lvl="3"/>
            <a:endParaRPr lang="en-US" dirty="0"/>
          </a:p>
          <a:p>
            <a:r>
              <a:rPr lang="en-US" dirty="0"/>
              <a:t>Overall grade cutoffs</a:t>
            </a:r>
          </a:p>
          <a:p>
            <a:pPr lvl="1"/>
            <a:r>
              <a:rPr lang="en-US" dirty="0"/>
              <a:t>80+: A-, 70+: B-, 60+: C- (may push down but not up)</a:t>
            </a:r>
          </a:p>
          <a:p>
            <a:pPr lvl="1"/>
            <a:r>
              <a:rPr lang="en-US" dirty="0"/>
              <a:t>Split: Assignments (35) + Quizzes (10) + Exams (55)</a:t>
            </a:r>
          </a:p>
          <a:p>
            <a:pPr lvl="1"/>
            <a:endParaRPr lang="en-US" dirty="0"/>
          </a:p>
        </p:txBody>
      </p:sp>
      <p:sp>
        <p:nvSpPr>
          <p:cNvPr id="1231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</p:spTree>
    <p:extLst>
      <p:ext uri="{BB962C8B-B14F-4D97-AF65-F5344CB8AC3E}">
        <p14:creationId xmlns:p14="http://schemas.microsoft.com/office/powerpoint/2010/main" val="152650247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0" y="5638800"/>
            <a:ext cx="4267200" cy="1219200"/>
          </a:xfrm>
        </p:spPr>
        <p:txBody>
          <a:bodyPr/>
          <a:lstStyle/>
          <a:p>
            <a:pPr marR="0" eaLnBrk="1" hangingPunct="1"/>
            <a:r>
              <a:rPr lang="en-US" sz="2400" dirty="0">
                <a:solidFill>
                  <a:schemeClr val="bg1"/>
                </a:solidFill>
                <a:latin typeface="Calibri" charset="0"/>
              </a:rPr>
              <a:t>Instructor: Amol Deshpande</a:t>
            </a:r>
          </a:p>
          <a:p>
            <a:pPr marR="0" eaLnBrk="1" hangingPunct="1"/>
            <a:r>
              <a:rPr lang="en-US" sz="2400" dirty="0">
                <a:solidFill>
                  <a:schemeClr val="bg1"/>
                </a:solidFill>
                <a:latin typeface="Calibri" charset="0"/>
              </a:rPr>
              <a:t>                   </a:t>
            </a:r>
            <a:r>
              <a:rPr lang="en-US" sz="2400" dirty="0" err="1">
                <a:solidFill>
                  <a:schemeClr val="bg1"/>
                </a:solidFill>
                <a:latin typeface="Calibri" charset="0"/>
              </a:rPr>
              <a:t>amol@umd.edu</a:t>
            </a:r>
            <a:endParaRPr lang="en-US" sz="2400" dirty="0">
              <a:solidFill>
                <a:schemeClr val="bg1"/>
              </a:solidFill>
              <a:latin typeface="Calibri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CE8B5310-7A08-8446-8C05-5E0096C91A19}"/>
              </a:ext>
            </a:extLst>
          </p:cNvPr>
          <p:cNvSpPr txBox="1">
            <a:spLocks/>
          </p:cNvSpPr>
          <p:nvPr/>
        </p:nvSpPr>
        <p:spPr bwMode="auto">
          <a:xfrm>
            <a:off x="1257300" y="3091434"/>
            <a:ext cx="6705600" cy="1382142"/>
          </a:xfrm>
          <a:prstGeom prst="rect">
            <a:avLst/>
          </a:prstGeom>
          <a:ln w="55000" cap="flat" cmpd="thickThin" algn="ctr">
            <a:solidFill>
              <a:schemeClr val="accent1"/>
            </a:solidFill>
            <a:prstDash val="solid"/>
            <a:miter lim="800000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>
            <a:lvl1pPr marL="0" marR="64008" indent="0" algn="r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charset="2"/>
              <a:buNone/>
              <a:defRPr sz="2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Verdana" charset="0"/>
              <a:buNone/>
              <a:defRPr sz="2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charset="2"/>
              <a:buNone/>
              <a:defRPr sz="2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None/>
              <a:defRPr sz="1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aseline="0" dirty="0">
                <a:latin typeface="Calibri" panose="020F0502020204030204" pitchFamily="34" charset="0"/>
                <a:cs typeface="Calibri" panose="020F0502020204030204" pitchFamily="34" charset="0"/>
              </a:rPr>
              <a:t>Normalization: Basics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FD6CF541-C12E-FE43-A2DF-62008DDDA315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52400"/>
            <a:ext cx="8305800" cy="2536825"/>
          </a:xfrm>
          <a:prstGeom prst="rect">
            <a:avLst/>
          </a:prstGeom>
        </p:spPr>
        <p:txBody>
          <a:bodyPr vert="horz" anchor="b">
            <a:normAutofit fontScale="90000" lnSpcReduction="1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48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Calibri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baseline="0" dirty="0">
                <a:ea typeface="+mj-ea"/>
                <a:cs typeface="+mj-cs"/>
              </a:rPr>
              <a:t>CMSC424: Database Design</a:t>
            </a:r>
            <a:br>
              <a:rPr lang="en-US" baseline="0" dirty="0">
                <a:ea typeface="+mj-ea"/>
                <a:cs typeface="+mj-cs"/>
              </a:rPr>
            </a:br>
            <a:br>
              <a:rPr lang="en-US" baseline="0" dirty="0">
                <a:ea typeface="+mj-ea"/>
                <a:cs typeface="+mj-cs"/>
              </a:rPr>
            </a:br>
            <a:r>
              <a:rPr lang="en-US" baseline="0" dirty="0">
                <a:ea typeface="+mj-ea"/>
                <a:cs typeface="+mj-cs"/>
              </a:rPr>
              <a:t>Module: </a:t>
            </a:r>
            <a:r>
              <a:rPr lang="en-US" u="sng" baseline="0" dirty="0"/>
              <a:t>Design: E/R Models and Normalization</a:t>
            </a:r>
            <a:endParaRPr lang="en-US" u="sng" baseline="0" dirty="0"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68474225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8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Where did we come up with the schema that we used ?</a:t>
            </a:r>
          </a:p>
          <a:p>
            <a:pPr lvl="1"/>
            <a:r>
              <a:rPr lang="en-US" dirty="0"/>
              <a:t>E.g. why not store the student course titles with their names ?</a:t>
            </a:r>
          </a:p>
          <a:p>
            <a:pPr lvl="1"/>
            <a:endParaRPr lang="en-US" dirty="0"/>
          </a:p>
          <a:p>
            <a:r>
              <a:rPr lang="en-US" dirty="0"/>
              <a:t>If from an E-R diagram, then:</a:t>
            </a:r>
          </a:p>
          <a:p>
            <a:pPr lvl="1"/>
            <a:r>
              <a:rPr lang="en-US" dirty="0"/>
              <a:t>Did we make the right decisions with the E-R diagram ?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Goals: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Formal definition of what it means to be a “good” schema.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How to achieve it.</a:t>
            </a:r>
          </a:p>
          <a:p>
            <a:pPr lvl="1"/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More abstract and formal than most other topics we will study</a:t>
            </a:r>
          </a:p>
        </p:txBody>
      </p:sp>
      <p:sp>
        <p:nvSpPr>
          <p:cNvPr id="1231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Relational Database Design	</a:t>
            </a:r>
          </a:p>
        </p:txBody>
      </p:sp>
    </p:spTree>
    <p:extLst>
      <p:ext uri="{BB962C8B-B14F-4D97-AF65-F5344CB8AC3E}">
        <p14:creationId xmlns:p14="http://schemas.microsoft.com/office/powerpoint/2010/main" val="344171274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763000" cy="5105400"/>
          </a:xfrm>
        </p:spPr>
        <p:txBody>
          <a:bodyPr/>
          <a:lstStyle/>
          <a:p>
            <a:r>
              <a:rPr lang="en-US" dirty="0"/>
              <a:t>Book Chapters (6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  <a:p>
            <a:pPr lvl="1"/>
            <a:r>
              <a:rPr lang="en-US" dirty="0">
                <a:latin typeface="Calibri" charset="0"/>
              </a:rPr>
              <a:t>Section 8.1, 8.2</a:t>
            </a:r>
          </a:p>
          <a:p>
            <a:pPr lvl="1"/>
            <a:endParaRPr lang="en-US" dirty="0">
              <a:latin typeface="Calibri" charset="0"/>
            </a:endParaRPr>
          </a:p>
          <a:p>
            <a:r>
              <a:rPr lang="en-US" dirty="0">
                <a:latin typeface="Calibri" charset="0"/>
              </a:rPr>
              <a:t>Key Topics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alibri" charset="0"/>
              </a:rPr>
              <a:t>What makes a ”good” schema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alibri" charset="0"/>
              </a:rPr>
              <a:t>Problems with small schemas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alibri" charset="0"/>
              </a:rPr>
              <a:t>Problems with large schemas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alibri" charset="0"/>
              </a:rPr>
              <a:t>Atomic domains and First Normal Form</a:t>
            </a:r>
          </a:p>
          <a:p>
            <a:pPr lvl="1">
              <a:lnSpc>
                <a:spcPct val="150000"/>
              </a:lnSpc>
            </a:pPr>
            <a:endParaRPr lang="en-US" dirty="0">
              <a:latin typeface="Calibri" charset="0"/>
            </a:endParaRPr>
          </a:p>
        </p:txBody>
      </p:sp>
      <p:sp>
        <p:nvSpPr>
          <p:cNvPr id="371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Normalization</a:t>
            </a:r>
          </a:p>
        </p:txBody>
      </p:sp>
    </p:spTree>
    <p:extLst>
      <p:ext uri="{BB962C8B-B14F-4D97-AF65-F5344CB8AC3E}">
        <p14:creationId xmlns:p14="http://schemas.microsoft.com/office/powerpoint/2010/main" val="219125716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2899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990600"/>
            <a:ext cx="8458200" cy="2590800"/>
          </a:xfrm>
        </p:spPr>
        <p:txBody>
          <a:bodyPr/>
          <a:lstStyle/>
          <a:p>
            <a:pPr>
              <a:lnSpc>
                <a:spcPct val="120000"/>
              </a:lnSpc>
              <a:buNone/>
            </a:pPr>
            <a:r>
              <a:rPr lang="en-US" sz="2100" dirty="0"/>
              <a:t>Student(</a:t>
            </a:r>
            <a:r>
              <a:rPr lang="en-US" sz="2100" i="1" u="sng" dirty="0" err="1"/>
              <a:t>student_id</a:t>
            </a:r>
            <a:r>
              <a:rPr lang="en-US" sz="2100" dirty="0"/>
              <a:t>, name, </a:t>
            </a:r>
            <a:r>
              <a:rPr lang="en-US" sz="2100" dirty="0" err="1"/>
              <a:t>tot_cred</a:t>
            </a:r>
            <a:r>
              <a:rPr lang="en-US" sz="2100" dirty="0"/>
              <a:t>)</a:t>
            </a:r>
          </a:p>
          <a:p>
            <a:pPr>
              <a:lnSpc>
                <a:spcPct val="120000"/>
              </a:lnSpc>
              <a:buNone/>
            </a:pPr>
            <a:r>
              <a:rPr lang="en-US" sz="2100" dirty="0" err="1"/>
              <a:t>Student_Dept</a:t>
            </a:r>
            <a:r>
              <a:rPr lang="en-US" sz="2100" dirty="0"/>
              <a:t>(</a:t>
            </a:r>
            <a:r>
              <a:rPr lang="en-US" sz="2100" i="1" u="sng" dirty="0" err="1"/>
              <a:t>student_id</a:t>
            </a:r>
            <a:r>
              <a:rPr lang="en-US" sz="2100" i="1" u="sng" dirty="0"/>
              <a:t>, </a:t>
            </a:r>
            <a:r>
              <a:rPr lang="en-US" sz="2100" i="1" u="sng" dirty="0" err="1"/>
              <a:t>dept_name</a:t>
            </a:r>
            <a:r>
              <a:rPr lang="en-US" sz="2100" dirty="0"/>
              <a:t>)</a:t>
            </a:r>
          </a:p>
          <a:p>
            <a:pPr>
              <a:lnSpc>
                <a:spcPct val="120000"/>
              </a:lnSpc>
              <a:buNone/>
            </a:pPr>
            <a:r>
              <a:rPr lang="en-US" sz="2100" dirty="0"/>
              <a:t>Department(</a:t>
            </a:r>
            <a:r>
              <a:rPr lang="en-US" sz="2100" i="1" u="sng" dirty="0" err="1"/>
              <a:t>dept_name</a:t>
            </a:r>
            <a:r>
              <a:rPr lang="en-US" sz="2100" dirty="0"/>
              <a:t>, building, budget)</a:t>
            </a:r>
          </a:p>
          <a:p>
            <a:pPr>
              <a:lnSpc>
                <a:spcPct val="120000"/>
              </a:lnSpc>
              <a:buNone/>
            </a:pPr>
            <a:r>
              <a:rPr lang="en-US" sz="2100" dirty="0"/>
              <a:t>Course(</a:t>
            </a:r>
            <a:r>
              <a:rPr lang="en-US" sz="2100" i="1" u="sng" dirty="0" err="1"/>
              <a:t>course_id</a:t>
            </a:r>
            <a:r>
              <a:rPr lang="en-US" sz="2100" i="1" dirty="0"/>
              <a:t>, </a:t>
            </a:r>
            <a:r>
              <a:rPr lang="en-US" sz="2100" dirty="0"/>
              <a:t>title, </a:t>
            </a:r>
            <a:r>
              <a:rPr lang="en-US" sz="2100" dirty="0" err="1"/>
              <a:t>dept_name</a:t>
            </a:r>
            <a:r>
              <a:rPr lang="en-US" sz="2100" dirty="0"/>
              <a:t>, credits)</a:t>
            </a:r>
          </a:p>
          <a:p>
            <a:pPr>
              <a:lnSpc>
                <a:spcPct val="120000"/>
              </a:lnSpc>
              <a:buNone/>
            </a:pPr>
            <a:r>
              <a:rPr lang="en-US" sz="2100" dirty="0"/>
              <a:t>Takes(</a:t>
            </a:r>
            <a:r>
              <a:rPr lang="en-US" sz="2100" i="1" u="sng" dirty="0" err="1"/>
              <a:t>course_id</a:t>
            </a:r>
            <a:r>
              <a:rPr lang="en-US" sz="2100" i="1" u="sng" dirty="0"/>
              <a:t>, </a:t>
            </a:r>
            <a:r>
              <a:rPr lang="en-US" sz="2100" i="1" u="sng" dirty="0" err="1"/>
              <a:t>student_id</a:t>
            </a:r>
            <a:r>
              <a:rPr lang="en-US" sz="2100" i="1" u="sng" dirty="0"/>
              <a:t>, semester, year</a:t>
            </a:r>
            <a:r>
              <a:rPr lang="en-US" sz="2100" dirty="0"/>
              <a:t>)</a:t>
            </a:r>
          </a:p>
          <a:p>
            <a:pPr lvl="1">
              <a:lnSpc>
                <a:spcPct val="120000"/>
              </a:lnSpc>
            </a:pPr>
            <a:endParaRPr lang="en-US" sz="1800" dirty="0"/>
          </a:p>
          <a:p>
            <a:pPr>
              <a:lnSpc>
                <a:spcPct val="120000"/>
              </a:lnSpc>
            </a:pPr>
            <a:endParaRPr lang="en-US" sz="2100" dirty="0"/>
          </a:p>
        </p:txBody>
      </p:sp>
      <p:sp>
        <p:nvSpPr>
          <p:cNvPr id="12328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Simplified University Database Schema</a:t>
            </a:r>
          </a:p>
        </p:txBody>
      </p:sp>
      <p:sp>
        <p:nvSpPr>
          <p:cNvPr id="1232900" name="Rectangle 4"/>
          <p:cNvSpPr>
            <a:spLocks noChangeArrowheads="1"/>
          </p:cNvSpPr>
          <p:nvPr/>
        </p:nvSpPr>
        <p:spPr bwMode="auto">
          <a:xfrm>
            <a:off x="228600" y="4114800"/>
            <a:ext cx="88392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Student_Dept</a:t>
            </a:r>
            <a:r>
              <a:rPr kumimoji="0" lang="en-US" sz="2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(</a:t>
            </a:r>
            <a:r>
              <a:rPr kumimoji="0" lang="en-US" sz="2100" b="0" i="1" u="sng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student_id</a:t>
            </a:r>
            <a:r>
              <a:rPr kumimoji="0" lang="en-US" sz="2100" b="0" i="1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, </a:t>
            </a:r>
            <a:r>
              <a:rPr kumimoji="0" lang="en-US" sz="2100" b="0" i="1" u="sng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dept_name</a:t>
            </a:r>
            <a:r>
              <a:rPr kumimoji="0" lang="en-US" sz="2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, name, </a:t>
            </a:r>
            <a:r>
              <a:rPr kumimoji="0" lang="en-US" sz="21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tot_cred</a:t>
            </a:r>
            <a:r>
              <a:rPr kumimoji="0" lang="en-US" sz="2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, building, budget)</a:t>
            </a:r>
          </a:p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00" b="0" i="0" u="none" strike="noStrike" kern="1200" cap="none" spc="0" normalizeH="0" baseline="0" noProof="0" dirty="0">
                <a:ln>
                  <a:noFill/>
                </a:ln>
                <a:solidFill>
                  <a:srgbClr val="DA1F2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&lt;</a:t>
            </a:r>
            <a:r>
              <a:rPr kumimoji="0" lang="en-US" sz="2100" b="0" i="0" u="none" strike="noStrike" kern="1200" cap="none" spc="0" normalizeH="0" baseline="0" noProof="0" dirty="0" err="1">
                <a:ln>
                  <a:noFill/>
                </a:ln>
                <a:solidFill>
                  <a:srgbClr val="DA1F2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Studen</a:t>
            </a:r>
            <a:r>
              <a:rPr lang="en-US" sz="2100" baseline="0" dirty="0">
                <a:solidFill>
                  <a:srgbClr val="DA1F28"/>
                </a:solidFill>
              </a:rPr>
              <a:t>t, </a:t>
            </a:r>
            <a:r>
              <a:rPr lang="en-US" sz="2100" baseline="0" dirty="0" err="1">
                <a:solidFill>
                  <a:srgbClr val="DA1F28"/>
                </a:solidFill>
              </a:rPr>
              <a:t>Student_Dept</a:t>
            </a:r>
            <a:r>
              <a:rPr lang="en-US" sz="2100" baseline="0" dirty="0">
                <a:solidFill>
                  <a:srgbClr val="DA1F28"/>
                </a:solidFill>
              </a:rPr>
              <a:t>, </a:t>
            </a:r>
            <a:r>
              <a:rPr kumimoji="0" lang="en-US" sz="2100" b="0" i="0" u="none" strike="noStrike" kern="1200" cap="none" spc="0" normalizeH="0" baseline="0" noProof="0" dirty="0">
                <a:ln>
                  <a:noFill/>
                </a:ln>
                <a:solidFill>
                  <a:srgbClr val="DA1F2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and Department Merged Together&gt;</a:t>
            </a:r>
          </a:p>
          <a:p>
            <a:pPr marL="342900" lvl="0" indent="-342900" algn="l" eaLnBrk="1" hangingPunct="1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sz="2100" baseline="0" dirty="0">
                <a:solidFill>
                  <a:srgbClr val="000000"/>
                </a:solidFill>
              </a:rPr>
              <a:t>Course(</a:t>
            </a:r>
            <a:r>
              <a:rPr lang="en-US" sz="2100" i="1" u="sng" baseline="0" dirty="0" err="1">
                <a:solidFill>
                  <a:srgbClr val="000000"/>
                </a:solidFill>
              </a:rPr>
              <a:t>course_id</a:t>
            </a:r>
            <a:r>
              <a:rPr lang="en-US" sz="2100" baseline="0" dirty="0">
                <a:solidFill>
                  <a:srgbClr val="000000"/>
                </a:solidFill>
              </a:rPr>
              <a:t>, title, </a:t>
            </a:r>
            <a:r>
              <a:rPr lang="en-US" sz="2100" baseline="0" dirty="0" err="1">
                <a:solidFill>
                  <a:srgbClr val="000000"/>
                </a:solidFill>
              </a:rPr>
              <a:t>dept_name</a:t>
            </a:r>
            <a:r>
              <a:rPr lang="en-US" sz="2100" baseline="0" dirty="0">
                <a:solidFill>
                  <a:srgbClr val="000000"/>
                </a:solidFill>
              </a:rPr>
              <a:t>, credits)</a:t>
            </a:r>
          </a:p>
          <a:p>
            <a:pPr marL="342900" lvl="0" indent="-342900" algn="l" eaLnBrk="1" hangingPunct="1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sz="2100" baseline="0" dirty="0">
                <a:solidFill>
                  <a:srgbClr val="000000"/>
                </a:solidFill>
              </a:rPr>
              <a:t>Takes(</a:t>
            </a:r>
            <a:r>
              <a:rPr lang="en-US" sz="2100" i="1" u="sng" baseline="0" dirty="0" err="1">
                <a:solidFill>
                  <a:srgbClr val="000000"/>
                </a:solidFill>
              </a:rPr>
              <a:t>course_id</a:t>
            </a:r>
            <a:r>
              <a:rPr lang="en-US" sz="2100" i="1" u="sng" baseline="0" dirty="0">
                <a:solidFill>
                  <a:srgbClr val="000000"/>
                </a:solidFill>
              </a:rPr>
              <a:t>, </a:t>
            </a:r>
            <a:r>
              <a:rPr lang="en-US" sz="2100" i="1" u="sng" baseline="0" dirty="0" err="1">
                <a:solidFill>
                  <a:srgbClr val="000000"/>
                </a:solidFill>
              </a:rPr>
              <a:t>student_id</a:t>
            </a:r>
            <a:r>
              <a:rPr lang="en-US" sz="2100" u="sng" baseline="0" dirty="0">
                <a:solidFill>
                  <a:srgbClr val="000000"/>
                </a:solidFill>
              </a:rPr>
              <a:t>, semester, year</a:t>
            </a:r>
            <a:r>
              <a:rPr lang="en-US" sz="2100" baseline="0" dirty="0">
                <a:solidFill>
                  <a:srgbClr val="000000"/>
                </a:solidFill>
              </a:rPr>
              <a:t>)</a:t>
            </a:r>
          </a:p>
          <a:p>
            <a:pPr marL="342900" lvl="0" indent="-342900" algn="l" eaLnBrk="1" hangingPunct="1">
              <a:lnSpc>
                <a:spcPct val="120000"/>
              </a:lnSpc>
              <a:spcBef>
                <a:spcPct val="20000"/>
              </a:spcBef>
              <a:defRPr/>
            </a:pPr>
            <a:endParaRPr lang="en-US" sz="2100" baseline="0" dirty="0">
              <a:solidFill>
                <a:srgbClr val="000000"/>
              </a:solidFill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232901" name="Rectangle 5"/>
          <p:cNvSpPr>
            <a:spLocks noChangeArrowheads="1"/>
          </p:cNvSpPr>
          <p:nvPr/>
        </p:nvSpPr>
        <p:spPr bwMode="auto">
          <a:xfrm>
            <a:off x="0" y="3581400"/>
            <a:ext cx="845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Changed to: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24400" y="6096000"/>
            <a:ext cx="4049606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Is this a good schema ???</a:t>
            </a:r>
          </a:p>
        </p:txBody>
      </p:sp>
    </p:spTree>
    <p:extLst>
      <p:ext uri="{BB962C8B-B14F-4D97-AF65-F5344CB8AC3E}">
        <p14:creationId xmlns:p14="http://schemas.microsoft.com/office/powerpoint/2010/main" val="3236882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2900" grpId="0"/>
      <p:bldP spid="1232901" grpId="0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686800" cy="510540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sz="2400" dirty="0">
                <a:solidFill>
                  <a:schemeClr val="accent3"/>
                </a:solidFill>
                <a:latin typeface="Calibri" charset="0"/>
              </a:rPr>
              <a:t>Approach 1: </a:t>
            </a:r>
            <a:r>
              <a:rPr lang="en-US" sz="2400" dirty="0">
                <a:latin typeface="Calibri" charset="0"/>
              </a:rPr>
              <a:t>Using a logical data model like the </a:t>
            </a:r>
            <a:r>
              <a:rPr lang="en-US" sz="2400" dirty="0">
                <a:solidFill>
                  <a:srgbClr val="FF0000"/>
                </a:solidFill>
                <a:latin typeface="Calibri" charset="0"/>
              </a:rPr>
              <a:t>Entity-Relationship Model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000" dirty="0">
                <a:latin typeface="Calibri" charset="0"/>
              </a:rPr>
              <a:t>Easier for humans to work with and visualize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000" dirty="0">
                <a:latin typeface="Calibri" charset="0"/>
              </a:rPr>
              <a:t>Abstracts away the details, and allows focusing on the important issues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000" dirty="0">
                <a:latin typeface="Calibri" charset="0"/>
              </a:rPr>
              <a:t>Richer than relational model, but allows easy conversion to relational for implementation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000" dirty="0">
                <a:latin typeface="Calibri" charset="0"/>
              </a:rPr>
              <a:t>Harder to keep up to date – requires a lot of discipline</a:t>
            </a:r>
          </a:p>
          <a:p>
            <a:pPr lvl="3" eaLnBrk="1" hangingPunct="1">
              <a:lnSpc>
                <a:spcPct val="110000"/>
              </a:lnSpc>
            </a:pPr>
            <a:endParaRPr lang="en-US" sz="1400" dirty="0">
              <a:latin typeface="Calibri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sz="2400" dirty="0">
                <a:solidFill>
                  <a:schemeClr val="accent3"/>
                </a:solidFill>
                <a:latin typeface="Calibri" charset="0"/>
              </a:rPr>
              <a:t>Approach 2: </a:t>
            </a:r>
            <a:r>
              <a:rPr lang="en-US" sz="2400" dirty="0">
                <a:latin typeface="Calibri" charset="0"/>
              </a:rPr>
              <a:t>Normalization Theory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000" dirty="0">
                <a:latin typeface="Calibri" charset="0"/>
              </a:rPr>
              <a:t>Helps formalize the key design pitfalls and how to avoid them</a:t>
            </a:r>
            <a:endParaRPr lang="en-US" sz="2400" dirty="0">
              <a:latin typeface="Calibri" charset="0"/>
            </a:endParaRPr>
          </a:p>
          <a:p>
            <a:pPr lvl="3" eaLnBrk="1" hangingPunct="1">
              <a:lnSpc>
                <a:spcPct val="110000"/>
              </a:lnSpc>
            </a:pPr>
            <a:endParaRPr lang="en-US" sz="1400" dirty="0">
              <a:latin typeface="Calibri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sz="2400" dirty="0">
                <a:latin typeface="Calibri" charset="0"/>
              </a:rPr>
              <a:t>The two approaches are complementary and important to know both of them</a:t>
            </a:r>
          </a:p>
        </p:txBody>
      </p:sp>
      <p:sp>
        <p:nvSpPr>
          <p:cNvPr id="517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  <a:ea typeface="+mj-ea"/>
                <a:cs typeface="+mj-cs"/>
              </a:rPr>
              <a:t>“Database” Design</a:t>
            </a:r>
          </a:p>
        </p:txBody>
      </p:sp>
    </p:spTree>
    <p:extLst>
      <p:ext uri="{BB962C8B-B14F-4D97-AF65-F5344CB8AC3E}">
        <p14:creationId xmlns:p14="http://schemas.microsoft.com/office/powerpoint/2010/main" val="3884917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4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39042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3320506"/>
              </p:ext>
            </p:extLst>
          </p:nvPr>
        </p:nvGraphicFramePr>
        <p:xfrm>
          <a:off x="381000" y="1447800"/>
          <a:ext cx="8534400" cy="2032000"/>
        </p:xfrm>
        <a:graphic>
          <a:graphicData uri="http://schemas.openxmlformats.org/drawingml/2006/table">
            <a:tbl>
              <a:tblPr/>
              <a:tblGrid>
                <a:gridCol w="14478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58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66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54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819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0676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55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student_id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dept_name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tot_cred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building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budget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Comp. Sci.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John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Iribe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 Center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10 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Comp. Sci.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Alice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Iribe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 Center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10 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Math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Alice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Kirwan Hall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10 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Comp. Sci.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Mike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Iribe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 Center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10 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Math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Mike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Kirwan Hall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10 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239100" name="Rectangle 60"/>
          <p:cNvSpPr>
            <a:spLocks noChangeArrowheads="1"/>
          </p:cNvSpPr>
          <p:nvPr/>
        </p:nvSpPr>
        <p:spPr bwMode="auto">
          <a:xfrm>
            <a:off x="272075" y="3657600"/>
            <a:ext cx="84582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533400" marR="0" lvl="0" indent="-5334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Issues:</a:t>
            </a:r>
          </a:p>
          <a:p>
            <a:pPr marL="533400" marR="0" lvl="0" indent="-5334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Redundancy 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charset="2"/>
              </a:rPr>
              <a:t>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charset="2"/>
              </a:rPr>
              <a:t> higher storage, inconsistencies (“anomalies”)</a:t>
            </a:r>
          </a:p>
          <a:p>
            <a:pPr marL="990600" marR="0" lvl="1" indent="-5334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charset="2"/>
              </a:rPr>
              <a:t>       </a:t>
            </a:r>
            <a:r>
              <a:rPr kumimoji="0" lang="en-US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charset="2"/>
              </a:rPr>
              <a:t>update anomalies, insertion </a:t>
            </a:r>
            <a:r>
              <a:rPr kumimoji="0" lang="en-US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charset="2"/>
              </a:rPr>
              <a:t>anamolies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  <a:sym typeface="Wingdings" charset="2"/>
            </a:endParaRPr>
          </a:p>
          <a:p>
            <a:pPr marL="533400" marR="0" lvl="0" indent="-5334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Need nulls </a:t>
            </a:r>
          </a:p>
          <a:p>
            <a:pPr marL="533400" marR="0" lvl="0" indent="-5334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	     Unable to represent some information without using nulls</a:t>
            </a:r>
          </a:p>
          <a:p>
            <a:pPr marL="914400" marR="0" lvl="1" indent="-4572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ＭＳ Ｐゴシック" charset="-128"/>
              </a:rPr>
              <a:t>       How to store </a:t>
            </a:r>
            <a:r>
              <a:rPr lang="en-US" sz="1600" i="1" baseline="0" dirty="0">
                <a:solidFill>
                  <a:prstClr val="black"/>
                </a:solidFill>
                <a:ea typeface="ＭＳ Ｐゴシック" charset="-128"/>
              </a:rPr>
              <a:t>depts</a:t>
            </a:r>
            <a:r>
              <a:rPr kumimoji="0" 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ＭＳ Ｐゴシック" charset="-128"/>
              </a:rPr>
              <a:t> w/o students, or vice versa ?</a:t>
            </a:r>
          </a:p>
          <a:p>
            <a:pPr marL="914400" marR="0" lvl="1" indent="-4572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600" i="1" baseline="0" noProof="0" dirty="0">
                <a:solidFill>
                  <a:prstClr val="black"/>
                </a:solidFill>
                <a:ea typeface="ＭＳ Ｐゴシック" charset="-128"/>
              </a:rPr>
              <a:t>	Can’t have NULLs in primary keys</a:t>
            </a:r>
            <a:endParaRPr kumimoji="0" lang="en-US" sz="16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ＭＳ Ｐゴシック" charset="-128"/>
            </a:endParaRPr>
          </a:p>
        </p:txBody>
      </p:sp>
      <p:sp>
        <p:nvSpPr>
          <p:cNvPr id="1239101" name="Rectangle 61"/>
          <p:cNvSpPr>
            <a:spLocks noChangeArrowheads="1"/>
          </p:cNvSpPr>
          <p:nvPr/>
        </p:nvSpPr>
        <p:spPr bwMode="auto">
          <a:xfrm>
            <a:off x="0" y="304800"/>
            <a:ext cx="8730275" cy="444481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lvl="0" indent="-342900" algn="l" eaLnBrk="1" hangingPunct="1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sz="2100" baseline="0" dirty="0" err="1">
                <a:solidFill>
                  <a:srgbClr val="000000"/>
                </a:solidFill>
              </a:rPr>
              <a:t>Student_Dept</a:t>
            </a:r>
            <a:r>
              <a:rPr lang="en-US" sz="2100" baseline="0" dirty="0">
                <a:solidFill>
                  <a:srgbClr val="000000"/>
                </a:solidFill>
              </a:rPr>
              <a:t>(</a:t>
            </a:r>
            <a:r>
              <a:rPr lang="en-US" sz="2100" i="1" u="sng" baseline="0" dirty="0" err="1">
                <a:solidFill>
                  <a:srgbClr val="000000"/>
                </a:solidFill>
              </a:rPr>
              <a:t>student_id</a:t>
            </a:r>
            <a:r>
              <a:rPr lang="en-US" sz="2100" i="1" u="sng" baseline="0" dirty="0">
                <a:solidFill>
                  <a:srgbClr val="000000"/>
                </a:solidFill>
              </a:rPr>
              <a:t>, </a:t>
            </a:r>
            <a:r>
              <a:rPr lang="en-US" sz="2100" i="1" u="sng" baseline="0" dirty="0" err="1">
                <a:solidFill>
                  <a:srgbClr val="000000"/>
                </a:solidFill>
              </a:rPr>
              <a:t>dept_name</a:t>
            </a:r>
            <a:r>
              <a:rPr lang="en-US" sz="2100" baseline="0" dirty="0">
                <a:solidFill>
                  <a:srgbClr val="000000"/>
                </a:solidFill>
              </a:rPr>
              <a:t>, name, </a:t>
            </a:r>
            <a:r>
              <a:rPr lang="en-US" sz="2100" baseline="0" dirty="0" err="1">
                <a:solidFill>
                  <a:srgbClr val="000000"/>
                </a:solidFill>
              </a:rPr>
              <a:t>tot_cred</a:t>
            </a:r>
            <a:r>
              <a:rPr lang="en-US" sz="2100" baseline="0" dirty="0">
                <a:solidFill>
                  <a:srgbClr val="000000"/>
                </a:solidFill>
              </a:rPr>
              <a:t>, building, budget)</a:t>
            </a:r>
          </a:p>
        </p:txBody>
      </p:sp>
    </p:spTree>
    <p:extLst>
      <p:ext uri="{BB962C8B-B14F-4D97-AF65-F5344CB8AC3E}">
        <p14:creationId xmlns:p14="http://schemas.microsoft.com/office/powerpoint/2010/main" val="1419909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3974" name="Rectangle 54"/>
          <p:cNvSpPr>
            <a:spLocks noChangeArrowheads="1"/>
          </p:cNvSpPr>
          <p:nvPr/>
        </p:nvSpPr>
        <p:spPr bwMode="auto">
          <a:xfrm>
            <a:off x="304800" y="3429000"/>
            <a:ext cx="84582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533400" marR="0" lvl="0" indent="-5334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00" b="0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Issues:</a:t>
            </a:r>
          </a:p>
          <a:p>
            <a:pPr marL="533400" marR="0" lvl="0" indent="-5334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3. Avoid sets </a:t>
            </a:r>
          </a:p>
          <a:p>
            <a:pPr marL="533400" marR="0" lvl="0" indent="-5334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	- Hard to represent</a:t>
            </a:r>
          </a:p>
          <a:p>
            <a:pPr marL="533400" marR="0" lvl="0" indent="-5334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	- Hard to query</a:t>
            </a:r>
          </a:p>
          <a:p>
            <a:pPr marL="533400" marR="0" lvl="0" indent="-5334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100" baseline="0" dirty="0">
                <a:solidFill>
                  <a:prstClr val="black"/>
                </a:solidFill>
              </a:rPr>
              <a:t>	- In this case, too many issues</a:t>
            </a:r>
            <a:endParaRPr kumimoji="0" lang="en-US" sz="2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graphicFrame>
        <p:nvGraphicFramePr>
          <p:cNvPr id="5" name="Group 2">
            <a:extLst>
              <a:ext uri="{FF2B5EF4-FFF2-40B4-BE49-F238E27FC236}">
                <a16:creationId xmlns:a16="http://schemas.microsoft.com/office/drawing/2014/main" id="{D30C5ADF-43D7-6D41-98FA-D7ED7DAF03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2548752"/>
              </p:ext>
            </p:extLst>
          </p:nvPr>
        </p:nvGraphicFramePr>
        <p:xfrm>
          <a:off x="381000" y="1447800"/>
          <a:ext cx="8534400" cy="1270000"/>
        </p:xfrm>
        <a:graphic>
          <a:graphicData uri="http://schemas.openxmlformats.org/drawingml/2006/table">
            <a:tbl>
              <a:tblPr/>
              <a:tblGrid>
                <a:gridCol w="14478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58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66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54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819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0676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55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student_ids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dept_name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names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tot_creds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building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budget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{s1, s2, s3}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Comp. Sci.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{John, Alice, Mike}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{30, 20, 30}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Iribe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 Center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10 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{s2, s3}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Math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{Alice, Mike}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{20, 30}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Kirwan Hall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10 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Rectangle 61">
            <a:extLst>
              <a:ext uri="{FF2B5EF4-FFF2-40B4-BE49-F238E27FC236}">
                <a16:creationId xmlns:a16="http://schemas.microsoft.com/office/drawing/2014/main" id="{21D7A6E9-B8FD-8247-A5BF-8FB95B77AC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78345"/>
            <a:ext cx="9134232" cy="444481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lvl="0" indent="-342900" algn="l" eaLnBrk="1" hangingPunct="1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sz="2100" baseline="0" dirty="0" err="1">
                <a:solidFill>
                  <a:srgbClr val="000000"/>
                </a:solidFill>
              </a:rPr>
              <a:t>Student_Dept</a:t>
            </a:r>
            <a:r>
              <a:rPr lang="en-US" sz="2100" baseline="0" dirty="0">
                <a:solidFill>
                  <a:srgbClr val="000000"/>
                </a:solidFill>
              </a:rPr>
              <a:t>(</a:t>
            </a:r>
            <a:r>
              <a:rPr lang="en-US" sz="2100" baseline="0" dirty="0" err="1">
                <a:solidFill>
                  <a:schemeClr val="accent2"/>
                </a:solidFill>
              </a:rPr>
              <a:t>student_ids</a:t>
            </a:r>
            <a:r>
              <a:rPr lang="en-US" sz="2100" baseline="0" dirty="0">
                <a:solidFill>
                  <a:srgbClr val="000000"/>
                </a:solidFill>
              </a:rPr>
              <a:t>,</a:t>
            </a:r>
            <a:r>
              <a:rPr lang="en-US" sz="2100" i="1" u="sng" baseline="0" dirty="0">
                <a:solidFill>
                  <a:srgbClr val="000000"/>
                </a:solidFill>
              </a:rPr>
              <a:t> </a:t>
            </a:r>
            <a:r>
              <a:rPr lang="en-US" sz="2100" i="1" u="sng" baseline="0" dirty="0" err="1">
                <a:solidFill>
                  <a:srgbClr val="000000"/>
                </a:solidFill>
              </a:rPr>
              <a:t>dept_name</a:t>
            </a:r>
            <a:r>
              <a:rPr lang="en-US" sz="2100" baseline="0" dirty="0">
                <a:solidFill>
                  <a:srgbClr val="000000"/>
                </a:solidFill>
              </a:rPr>
              <a:t>, </a:t>
            </a:r>
            <a:r>
              <a:rPr lang="en-US" sz="2100" baseline="0" dirty="0">
                <a:solidFill>
                  <a:schemeClr val="accent2"/>
                </a:solidFill>
              </a:rPr>
              <a:t>names, </a:t>
            </a:r>
            <a:r>
              <a:rPr lang="en-US" sz="2100" baseline="0" dirty="0" err="1">
                <a:solidFill>
                  <a:schemeClr val="accent2"/>
                </a:solidFill>
              </a:rPr>
              <a:t>tot_creds</a:t>
            </a:r>
            <a:r>
              <a:rPr lang="en-US" sz="2100" baseline="0" dirty="0">
                <a:solidFill>
                  <a:schemeClr val="accent2"/>
                </a:solidFill>
              </a:rPr>
              <a:t>, </a:t>
            </a:r>
            <a:r>
              <a:rPr lang="en-US" sz="2100" baseline="0" dirty="0">
                <a:solidFill>
                  <a:srgbClr val="000000"/>
                </a:solidFill>
              </a:rPr>
              <a:t>building, budget)</a:t>
            </a:r>
          </a:p>
        </p:txBody>
      </p:sp>
    </p:spTree>
    <p:extLst>
      <p:ext uri="{BB962C8B-B14F-4D97-AF65-F5344CB8AC3E}">
        <p14:creationId xmlns:p14="http://schemas.microsoft.com/office/powerpoint/2010/main" val="699786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9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9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9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9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9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40122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0417964"/>
              </p:ext>
            </p:extLst>
          </p:nvPr>
        </p:nvGraphicFramePr>
        <p:xfrm>
          <a:off x="6248400" y="1858531"/>
          <a:ext cx="2590800" cy="1361440"/>
        </p:xfrm>
        <a:graphic>
          <a:graphicData uri="http://schemas.openxmlformats.org/drawingml/2006/table">
            <a:tbl>
              <a:tblPr/>
              <a:tblGrid>
                <a:gridCol w="12962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4526">
                  <a:extLst>
                    <a:ext uri="{9D8B030D-6E8A-4147-A177-3AD203B41FA5}">
                      <a16:colId xmlns:a16="http://schemas.microsoft.com/office/drawing/2014/main" val="3187566579"/>
                    </a:ext>
                  </a:extLst>
                </a:gridCol>
              </a:tblGrid>
              <a:tr h="355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course_id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credits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c1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c2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c3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240108" name="Rectangle 44"/>
          <p:cNvSpPr>
            <a:spLocks noChangeArrowheads="1"/>
          </p:cNvSpPr>
          <p:nvPr/>
        </p:nvSpPr>
        <p:spPr bwMode="auto">
          <a:xfrm>
            <a:off x="298784" y="3542436"/>
            <a:ext cx="84582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533400" marR="0" lvl="0" indent="-5334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This process is also called </a:t>
            </a:r>
            <a:r>
              <a:rPr kumimoji="0" lang="en-US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“decomposition”</a:t>
            </a:r>
          </a:p>
          <a:p>
            <a:pPr marL="533400" marR="0" lvl="0" indent="-5334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Issues:</a:t>
            </a:r>
          </a:p>
          <a:p>
            <a:pPr marL="533400" marR="0" lvl="0" indent="-5334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4. Requires more joins (w/o any obvious benefits)</a:t>
            </a:r>
          </a:p>
          <a:p>
            <a:pPr marL="533400" marR="0" lvl="0" indent="-5334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5. Hard to check for some dependencies</a:t>
            </a:r>
          </a:p>
          <a:p>
            <a:pPr marL="533400" marR="0" lvl="0" indent="-5334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		What if the “credits” depend on the “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dept_name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” (e.g., all CS 		 	 	courses must be 3 credits)? </a:t>
            </a:r>
          </a:p>
          <a:p>
            <a:pPr marL="533400" marR="0" lvl="0" indent="-5334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             No easy way to ensure that constraint (w/o a join)</a:t>
            </a:r>
          </a:p>
        </p:txBody>
      </p:sp>
      <p:sp>
        <p:nvSpPr>
          <p:cNvPr id="1240109" name="Rectangle 45"/>
          <p:cNvSpPr>
            <a:spLocks noChangeArrowheads="1"/>
          </p:cNvSpPr>
          <p:nvPr/>
        </p:nvSpPr>
        <p:spPr bwMode="auto">
          <a:xfrm>
            <a:off x="76200" y="754121"/>
            <a:ext cx="8686800" cy="78194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l" eaLnBrk="1" hangingPunct="1">
              <a:lnSpc>
                <a:spcPct val="120000"/>
              </a:lnSpc>
              <a:spcBef>
                <a:spcPct val="20000"/>
              </a:spcBef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Split </a:t>
            </a:r>
            <a:r>
              <a:rPr lang="en-US" baseline="0" dirty="0">
                <a:solidFill>
                  <a:schemeClr val="accent2"/>
                </a:solidFill>
              </a:rPr>
              <a:t>Course(</a:t>
            </a:r>
            <a:r>
              <a:rPr lang="en-US" baseline="0" dirty="0" err="1">
                <a:solidFill>
                  <a:schemeClr val="accent2"/>
                </a:solidFill>
              </a:rPr>
              <a:t>course_id</a:t>
            </a:r>
            <a:r>
              <a:rPr lang="en-US" baseline="0" dirty="0">
                <a:solidFill>
                  <a:schemeClr val="accent2"/>
                </a:solidFill>
              </a:rPr>
              <a:t>, title, </a:t>
            </a:r>
            <a:r>
              <a:rPr lang="en-US" baseline="0" dirty="0" err="1">
                <a:solidFill>
                  <a:schemeClr val="accent2"/>
                </a:solidFill>
              </a:rPr>
              <a:t>dept_name</a:t>
            </a:r>
            <a:r>
              <a:rPr lang="en-US" baseline="0" dirty="0">
                <a:solidFill>
                  <a:schemeClr val="accent2"/>
                </a:solidFill>
              </a:rPr>
              <a:t>, credits)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into:</a:t>
            </a: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>
                <a:solidFill>
                  <a:srgbClr val="000000"/>
                </a:solidFill>
              </a:rPr>
              <a:t>Course1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(</a:t>
            </a:r>
            <a:r>
              <a:rPr lang="en-US" u="sng" baseline="0" dirty="0">
                <a:solidFill>
                  <a:srgbClr val="000000"/>
                </a:solidFill>
              </a:rPr>
              <a:t>course</a:t>
            </a:r>
            <a:r>
              <a:rPr kumimoji="0" lang="en-US" b="0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_id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, title, 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dept_name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)              Course2(</a:t>
            </a:r>
            <a:r>
              <a:rPr kumimoji="0" lang="en-US" b="0" i="0" u="sng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course_id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, credits)???</a:t>
            </a:r>
          </a:p>
        </p:txBody>
      </p:sp>
      <p:graphicFrame>
        <p:nvGraphicFramePr>
          <p:cNvPr id="1240123" name="Group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1494959"/>
              </p:ext>
            </p:extLst>
          </p:nvPr>
        </p:nvGraphicFramePr>
        <p:xfrm>
          <a:off x="228600" y="1858531"/>
          <a:ext cx="5333999" cy="1361440"/>
        </p:xfrm>
        <a:graphic>
          <a:graphicData uri="http://schemas.openxmlformats.org/drawingml/2006/table">
            <a:tbl>
              <a:tblPr/>
              <a:tblGrid>
                <a:gridCol w="11941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99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69910">
                  <a:extLst>
                    <a:ext uri="{9D8B030D-6E8A-4147-A177-3AD203B41FA5}">
                      <a16:colId xmlns:a16="http://schemas.microsoft.com/office/drawing/2014/main" val="2442222138"/>
                    </a:ext>
                  </a:extLst>
                </a:gridCol>
              </a:tblGrid>
              <a:tr h="355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course_id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title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dept_name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c1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“Intro to..”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Comp. Sci.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c2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“Discrete Structures“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Comp. Sci.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c3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“Database Design”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Comp. Sci.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240149" name="Text Box 85"/>
          <p:cNvSpPr txBox="1">
            <a:spLocks noChangeArrowheads="1"/>
          </p:cNvSpPr>
          <p:nvPr/>
        </p:nvSpPr>
        <p:spPr bwMode="auto">
          <a:xfrm>
            <a:off x="27131" y="71735"/>
            <a:ext cx="5230669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Smaller schemas always good ????</a:t>
            </a:r>
          </a:p>
        </p:txBody>
      </p:sp>
    </p:spTree>
    <p:extLst>
      <p:ext uri="{BB962C8B-B14F-4D97-AF65-F5344CB8AC3E}">
        <p14:creationId xmlns:p14="http://schemas.microsoft.com/office/powerpoint/2010/main" val="353590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0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0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0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0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0108" grpId="0"/>
      <p:bldP spid="1240109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1107" name="Rectangle 19"/>
          <p:cNvSpPr>
            <a:spLocks noChangeArrowheads="1"/>
          </p:cNvSpPr>
          <p:nvPr/>
        </p:nvSpPr>
        <p:spPr bwMode="auto">
          <a:xfrm>
            <a:off x="342900" y="4205782"/>
            <a:ext cx="84582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533400" marR="0" lvl="0" indent="-5334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Issues:</a:t>
            </a:r>
          </a:p>
          <a:p>
            <a:pPr marL="533400" marR="0" lvl="0" indent="-5334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6. “joining” them back (on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course_id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) results in more tuples than what we started with</a:t>
            </a:r>
          </a:p>
          <a:p>
            <a:pPr marL="533400" marR="0" lvl="0" indent="-5334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		(c1, s1, Spring 2020) &amp; (c1, s2, Fall 2020)</a:t>
            </a:r>
          </a:p>
          <a:p>
            <a:pPr marL="533400" marR="0" lvl="0" indent="-5334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   This is a “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lossy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” decomposition</a:t>
            </a:r>
          </a:p>
          <a:p>
            <a:pPr marL="533400" marR="0" lvl="0" indent="-5334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		We lost some constraints/information</a:t>
            </a:r>
          </a:p>
          <a:p>
            <a:pPr marL="533400" marR="0" lvl="0" indent="-5334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   The previous example was a “lossless” decomposition.</a:t>
            </a:r>
            <a:endParaRPr kumimoji="0" lang="en-US" sz="16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241108" name="Rectangle 20"/>
          <p:cNvSpPr>
            <a:spLocks noChangeArrowheads="1"/>
          </p:cNvSpPr>
          <p:nvPr/>
        </p:nvSpPr>
        <p:spPr bwMode="auto">
          <a:xfrm>
            <a:off x="457200" y="542751"/>
            <a:ext cx="7622664" cy="444481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1" hangingPunct="1">
              <a:lnSpc>
                <a:spcPct val="120000"/>
              </a:lnSpc>
              <a:spcBef>
                <a:spcPct val="20000"/>
              </a:spcBef>
              <a:defRPr/>
            </a:pPr>
            <a:r>
              <a:rPr kumimoji="0" lang="en-US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Decompose </a:t>
            </a:r>
            <a:r>
              <a:rPr lang="en-US" sz="2100" baseline="0" dirty="0">
                <a:solidFill>
                  <a:schemeClr val="accent2"/>
                </a:solidFill>
              </a:rPr>
              <a:t>Takes(</a:t>
            </a:r>
            <a:r>
              <a:rPr lang="en-US" sz="2100" baseline="0" dirty="0" err="1">
                <a:solidFill>
                  <a:schemeClr val="accent2"/>
                </a:solidFill>
              </a:rPr>
              <a:t>course_id</a:t>
            </a:r>
            <a:r>
              <a:rPr lang="en-US" sz="2100" baseline="0" dirty="0">
                <a:solidFill>
                  <a:schemeClr val="accent2"/>
                </a:solidFill>
              </a:rPr>
              <a:t>, </a:t>
            </a:r>
            <a:r>
              <a:rPr lang="en-US" sz="2100" baseline="0" dirty="0" err="1">
                <a:solidFill>
                  <a:schemeClr val="accent2"/>
                </a:solidFill>
              </a:rPr>
              <a:t>student_id</a:t>
            </a:r>
            <a:r>
              <a:rPr lang="en-US" sz="2100" baseline="0" dirty="0">
                <a:solidFill>
                  <a:schemeClr val="accent2"/>
                </a:solidFill>
              </a:rPr>
              <a:t>, semester, year) </a:t>
            </a:r>
            <a:r>
              <a:rPr kumimoji="0" lang="en-US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into:</a:t>
            </a:r>
          </a:p>
        </p:txBody>
      </p:sp>
      <p:graphicFrame>
        <p:nvGraphicFramePr>
          <p:cNvPr id="1241129" name="Group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1432734"/>
              </p:ext>
            </p:extLst>
          </p:nvPr>
        </p:nvGraphicFramePr>
        <p:xfrm>
          <a:off x="153406" y="2253033"/>
          <a:ext cx="3961394" cy="1270000"/>
        </p:xfrm>
        <a:graphic>
          <a:graphicData uri="http://schemas.openxmlformats.org/drawingml/2006/table">
            <a:tbl>
              <a:tblPr/>
              <a:tblGrid>
                <a:gridCol w="11057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4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9352">
                  <a:extLst>
                    <a:ext uri="{9D8B030D-6E8A-4147-A177-3AD203B41FA5}">
                      <a16:colId xmlns:a16="http://schemas.microsoft.com/office/drawing/2014/main" val="1637431597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4194501854"/>
                    </a:ext>
                  </a:extLst>
                </a:gridCol>
              </a:tblGrid>
              <a:tr h="355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course_id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student_id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semester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year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c1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Fall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2020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c1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Spring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2020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c2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Spring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2020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Text Box 85"/>
          <p:cNvSpPr txBox="1">
            <a:spLocks noChangeArrowheads="1"/>
          </p:cNvSpPr>
          <p:nvPr/>
        </p:nvSpPr>
        <p:spPr bwMode="auto">
          <a:xfrm>
            <a:off x="27131" y="71735"/>
            <a:ext cx="5230669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Smaller schemas always good ????</a:t>
            </a:r>
          </a:p>
        </p:txBody>
      </p:sp>
      <p:graphicFrame>
        <p:nvGraphicFramePr>
          <p:cNvPr id="8" name="Group 41">
            <a:extLst>
              <a:ext uri="{FF2B5EF4-FFF2-40B4-BE49-F238E27FC236}">
                <a16:creationId xmlns:a16="http://schemas.microsoft.com/office/drawing/2014/main" id="{CFE9E9BC-0899-6045-96CE-FA47B98BD3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5708561"/>
              </p:ext>
            </p:extLst>
          </p:nvPr>
        </p:nvGraphicFramePr>
        <p:xfrm>
          <a:off x="4876800" y="1290922"/>
          <a:ext cx="2857118" cy="1270000"/>
        </p:xfrm>
        <a:graphic>
          <a:graphicData uri="http://schemas.openxmlformats.org/drawingml/2006/table">
            <a:tbl>
              <a:tblPr/>
              <a:tblGrid>
                <a:gridCol w="11057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9352">
                  <a:extLst>
                    <a:ext uri="{9D8B030D-6E8A-4147-A177-3AD203B41FA5}">
                      <a16:colId xmlns:a16="http://schemas.microsoft.com/office/drawing/2014/main" val="1637431597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4194501854"/>
                    </a:ext>
                  </a:extLst>
                </a:gridCol>
              </a:tblGrid>
              <a:tr h="355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course_id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semester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year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c1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Fall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2020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c1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Spring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2020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c2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Spring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2020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" name="Group 41">
            <a:extLst>
              <a:ext uri="{FF2B5EF4-FFF2-40B4-BE49-F238E27FC236}">
                <a16:creationId xmlns:a16="http://schemas.microsoft.com/office/drawing/2014/main" id="{6C4C0C9B-68C3-7047-8F26-608CE54742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4410756"/>
              </p:ext>
            </p:extLst>
          </p:nvPr>
        </p:nvGraphicFramePr>
        <p:xfrm>
          <a:off x="5163244" y="2971800"/>
          <a:ext cx="2210042" cy="1270000"/>
        </p:xfrm>
        <a:graphic>
          <a:graphicData uri="http://schemas.openxmlformats.org/drawingml/2006/table">
            <a:tbl>
              <a:tblPr/>
              <a:tblGrid>
                <a:gridCol w="11057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4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5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course_id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student_id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c1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c1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c2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Right Arrow 1">
            <a:extLst>
              <a:ext uri="{FF2B5EF4-FFF2-40B4-BE49-F238E27FC236}">
                <a16:creationId xmlns:a16="http://schemas.microsoft.com/office/drawing/2014/main" id="{4531505A-DD2B-5E4D-AE55-D0EBA30F435E}"/>
              </a:ext>
            </a:extLst>
          </p:cNvPr>
          <p:cNvSpPr/>
          <p:nvPr/>
        </p:nvSpPr>
        <p:spPr>
          <a:xfrm>
            <a:off x="4267200" y="2652218"/>
            <a:ext cx="533400" cy="62438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BC3F69D-42E7-6C48-B9A0-27B92020B8B3}"/>
              </a:ext>
            </a:extLst>
          </p:cNvPr>
          <p:cNvSpPr/>
          <p:nvPr/>
        </p:nvSpPr>
        <p:spPr>
          <a:xfrm>
            <a:off x="5131287" y="2687410"/>
            <a:ext cx="227395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aseline="0" dirty="0">
                <a:solidFill>
                  <a:schemeClr val="accent4">
                    <a:lumMod val="75000"/>
                  </a:schemeClr>
                </a:solidFill>
              </a:rPr>
              <a:t>Takes2(</a:t>
            </a:r>
            <a:r>
              <a:rPr lang="en-US" sz="1200" baseline="0" dirty="0" err="1">
                <a:solidFill>
                  <a:schemeClr val="accent4">
                    <a:lumMod val="75000"/>
                  </a:schemeClr>
                </a:solidFill>
              </a:rPr>
              <a:t>course_id</a:t>
            </a:r>
            <a:r>
              <a:rPr lang="en-US" sz="1200" baseline="0" dirty="0">
                <a:solidFill>
                  <a:schemeClr val="accent4">
                    <a:lumMod val="75000"/>
                  </a:schemeClr>
                </a:solidFill>
              </a:rPr>
              <a:t>, </a:t>
            </a:r>
            <a:r>
              <a:rPr lang="en-US" sz="1200" baseline="0" dirty="0" err="1">
                <a:solidFill>
                  <a:schemeClr val="accent4">
                    <a:lumMod val="75000"/>
                  </a:schemeClr>
                </a:solidFill>
              </a:rPr>
              <a:t>student_id</a:t>
            </a:r>
            <a:r>
              <a:rPr lang="en-US" sz="1200" baseline="0" dirty="0">
                <a:solidFill>
                  <a:schemeClr val="accent4">
                    <a:lumMod val="75000"/>
                  </a:schemeClr>
                </a:solidFill>
              </a:rPr>
              <a:t> )</a:t>
            </a:r>
            <a:endParaRPr lang="en-US" sz="12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30ADF4-799D-154B-8F8F-BD4DACA6B97D}"/>
              </a:ext>
            </a:extLst>
          </p:cNvPr>
          <p:cNvSpPr/>
          <p:nvPr/>
        </p:nvSpPr>
        <p:spPr>
          <a:xfrm>
            <a:off x="5002470" y="941980"/>
            <a:ext cx="2531590" cy="348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 eaLnBrk="1" hangingPunct="1">
              <a:lnSpc>
                <a:spcPct val="160000"/>
              </a:lnSpc>
              <a:spcBef>
                <a:spcPct val="20000"/>
              </a:spcBef>
              <a:defRPr/>
            </a:pPr>
            <a:r>
              <a:rPr lang="en-US" sz="1200" baseline="0" dirty="0">
                <a:solidFill>
                  <a:schemeClr val="accent4">
                    <a:lumMod val="75000"/>
                  </a:schemeClr>
                </a:solidFill>
              </a:rPr>
              <a:t>Takes1(</a:t>
            </a:r>
            <a:r>
              <a:rPr lang="en-US" sz="1200" baseline="0" dirty="0" err="1">
                <a:solidFill>
                  <a:schemeClr val="accent4">
                    <a:lumMod val="75000"/>
                  </a:schemeClr>
                </a:solidFill>
              </a:rPr>
              <a:t>course_id</a:t>
            </a:r>
            <a:r>
              <a:rPr lang="en-US" sz="1200" baseline="0" dirty="0">
                <a:solidFill>
                  <a:schemeClr val="accent4">
                    <a:lumMod val="75000"/>
                  </a:schemeClr>
                </a:solidFill>
              </a:rPr>
              <a:t>, semester, year)</a:t>
            </a:r>
          </a:p>
        </p:txBody>
      </p:sp>
    </p:spTree>
    <p:extLst>
      <p:ext uri="{BB962C8B-B14F-4D97-AF65-F5344CB8AC3E}">
        <p14:creationId xmlns:p14="http://schemas.microsoft.com/office/powerpoint/2010/main" val="2854080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4163" name="Rectangle 3"/>
          <p:cNvSpPr>
            <a:spLocks noGrp="1" noChangeArrowheads="1"/>
          </p:cNvSpPr>
          <p:nvPr>
            <p:ph idx="1"/>
          </p:nvPr>
        </p:nvSpPr>
        <p:spPr/>
        <p:txBody>
          <a:bodyPr anchor="t"/>
          <a:lstStyle/>
          <a:p>
            <a:pPr>
              <a:spcAft>
                <a:spcPts val="0"/>
              </a:spcAft>
            </a:pPr>
            <a:r>
              <a:rPr lang="en-US" dirty="0"/>
              <a:t>No sets</a:t>
            </a:r>
          </a:p>
          <a:p>
            <a:pPr>
              <a:spcAft>
                <a:spcPts val="0"/>
              </a:spcAft>
            </a:pPr>
            <a:r>
              <a:rPr lang="en-US" dirty="0"/>
              <a:t>Correct and faithful to the original design</a:t>
            </a:r>
          </a:p>
          <a:p>
            <a:pPr lvl="1">
              <a:spcAft>
                <a:spcPts val="0"/>
              </a:spcAft>
            </a:pPr>
            <a:r>
              <a:rPr lang="en-US" dirty="0"/>
              <a:t>Must avoid lossy decompositions </a:t>
            </a:r>
          </a:p>
          <a:p>
            <a:pPr>
              <a:spcAft>
                <a:spcPts val="0"/>
              </a:spcAft>
            </a:pPr>
            <a:r>
              <a:rPr lang="en-US" dirty="0"/>
              <a:t>As little redundancy as possible</a:t>
            </a:r>
          </a:p>
          <a:p>
            <a:pPr lvl="1">
              <a:spcAft>
                <a:spcPts val="0"/>
              </a:spcAft>
            </a:pPr>
            <a:r>
              <a:rPr lang="en-US" dirty="0"/>
              <a:t>To avoid potential anomalies</a:t>
            </a:r>
          </a:p>
          <a:p>
            <a:pPr>
              <a:spcAft>
                <a:spcPts val="0"/>
              </a:spcAft>
            </a:pPr>
            <a:r>
              <a:rPr lang="en-US" dirty="0"/>
              <a:t>No “inability to represent information”</a:t>
            </a:r>
          </a:p>
          <a:p>
            <a:pPr lvl="1">
              <a:spcAft>
                <a:spcPts val="0"/>
              </a:spcAft>
            </a:pPr>
            <a:r>
              <a:rPr lang="en-US" dirty="0"/>
              <a:t>Nulls shouldn’t be required to store information</a:t>
            </a:r>
          </a:p>
          <a:p>
            <a:pPr>
              <a:spcAft>
                <a:spcPts val="0"/>
              </a:spcAft>
            </a:pPr>
            <a:r>
              <a:rPr lang="en-US" dirty="0"/>
              <a:t>Dependency preservation</a:t>
            </a:r>
          </a:p>
          <a:p>
            <a:pPr lvl="1">
              <a:spcAft>
                <a:spcPts val="0"/>
              </a:spcAft>
            </a:pPr>
            <a:r>
              <a:rPr lang="en-US" dirty="0"/>
              <a:t>Should be possible to check for constraints</a:t>
            </a:r>
          </a:p>
        </p:txBody>
      </p:sp>
      <p:sp>
        <p:nvSpPr>
          <p:cNvPr id="1244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Desiderata	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" y="5334000"/>
            <a:ext cx="7162800" cy="116955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Not always possible.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We sometimes relax these for: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       simpler schemas,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and 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fewer joins during queries.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 Unicode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800135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6211" name="Rectangle 3"/>
          <p:cNvSpPr>
            <a:spLocks noGrp="1" noChangeArrowheads="1"/>
          </p:cNvSpPr>
          <p:nvPr>
            <p:ph idx="1"/>
          </p:nvPr>
        </p:nvSpPr>
        <p:spPr>
          <a:xfrm>
            <a:off x="0" y="1066800"/>
            <a:ext cx="9144000" cy="5105400"/>
          </a:xfrm>
        </p:spPr>
        <p:txBody>
          <a:bodyPr/>
          <a:lstStyle/>
          <a:p>
            <a:pPr>
              <a:spcAft>
                <a:spcPts val="600"/>
              </a:spcAft>
              <a:buNone/>
            </a:pPr>
            <a:r>
              <a:rPr lang="en-US" sz="2200" dirty="0">
                <a:solidFill>
                  <a:srgbClr val="FF0000"/>
                </a:solidFill>
              </a:rPr>
              <a:t>1. We will encode and list all our knowledge about the schema</a:t>
            </a:r>
          </a:p>
          <a:p>
            <a:pPr lvl="1">
              <a:spcAft>
                <a:spcPts val="600"/>
              </a:spcAft>
            </a:pPr>
            <a:r>
              <a:rPr lang="en-US" sz="2200" dirty="0"/>
              <a:t>e.g., Functional dependencies (FDs)</a:t>
            </a:r>
          </a:p>
          <a:p>
            <a:pPr lvl="1">
              <a:spcAft>
                <a:spcPts val="600"/>
              </a:spcAft>
              <a:buNone/>
            </a:pPr>
            <a:r>
              <a:rPr lang="en-US" sz="2200" dirty="0"/>
              <a:t>	       </a:t>
            </a:r>
            <a:r>
              <a:rPr lang="en-US" sz="2200" dirty="0">
                <a:solidFill>
                  <a:srgbClr val="0000FF"/>
                </a:solidFill>
              </a:rPr>
              <a:t>SSN </a:t>
            </a:r>
            <a:r>
              <a:rPr lang="en-US" sz="2200" dirty="0" err="1">
                <a:solidFill>
                  <a:srgbClr val="0000FF"/>
                </a:solidFill>
                <a:sym typeface="Wingdings" charset="2"/>
              </a:rPr>
              <a:t></a:t>
            </a:r>
            <a:r>
              <a:rPr lang="en-US" sz="2200" dirty="0">
                <a:solidFill>
                  <a:srgbClr val="0000FF"/>
                </a:solidFill>
                <a:sym typeface="Wingdings" charset="2"/>
              </a:rPr>
              <a:t> name         </a:t>
            </a:r>
            <a:r>
              <a:rPr lang="en-US" sz="2200" dirty="0">
                <a:sym typeface="Wingdings" charset="2"/>
              </a:rPr>
              <a:t>(means: </a:t>
            </a:r>
            <a:r>
              <a:rPr lang="en-US" sz="2200" dirty="0">
                <a:solidFill>
                  <a:srgbClr val="0000FF"/>
                </a:solidFill>
                <a:sym typeface="Wingdings" charset="2"/>
              </a:rPr>
              <a:t>SSN “implies” length</a:t>
            </a:r>
            <a:r>
              <a:rPr lang="en-US" sz="2200" dirty="0">
                <a:sym typeface="Wingdings" charset="2"/>
              </a:rPr>
              <a:t>)</a:t>
            </a:r>
          </a:p>
          <a:p>
            <a:pPr lvl="2">
              <a:spcAft>
                <a:spcPts val="600"/>
              </a:spcAft>
            </a:pPr>
            <a:r>
              <a:rPr lang="en-US" sz="2000" dirty="0"/>
              <a:t>If two </a:t>
            </a:r>
            <a:r>
              <a:rPr lang="en-US" sz="2000" dirty="0" err="1"/>
              <a:t>tuples</a:t>
            </a:r>
            <a:r>
              <a:rPr lang="en-US" sz="2000" dirty="0"/>
              <a:t> have the same “SSN”, they must have the same “name”</a:t>
            </a:r>
          </a:p>
          <a:p>
            <a:pPr lvl="1">
              <a:spcAft>
                <a:spcPts val="600"/>
              </a:spcAft>
              <a:buNone/>
            </a:pPr>
            <a:r>
              <a:rPr lang="en-US" sz="2200" dirty="0"/>
              <a:t>        		</a:t>
            </a:r>
            <a:r>
              <a:rPr lang="en-US" sz="2000" dirty="0" err="1">
                <a:solidFill>
                  <a:srgbClr val="0000FF"/>
                </a:solidFill>
              </a:rPr>
              <a:t>movietitle</a:t>
            </a:r>
            <a:r>
              <a:rPr lang="en-US" sz="2000" dirty="0">
                <a:solidFill>
                  <a:srgbClr val="0000FF"/>
                </a:solidFill>
              </a:rPr>
              <a:t> </a:t>
            </a:r>
            <a:r>
              <a:rPr lang="en-US" sz="2000" dirty="0">
                <a:solidFill>
                  <a:srgbClr val="0000FF"/>
                </a:solidFill>
                <a:sym typeface="Wingdings" charset="2"/>
              </a:rPr>
              <a:t> length  </a:t>
            </a:r>
            <a:r>
              <a:rPr lang="en-US" sz="2000" dirty="0">
                <a:sym typeface="Wingdings" charset="2"/>
              </a:rPr>
              <a:t>????  Not true</a:t>
            </a:r>
            <a:r>
              <a:rPr lang="en-US" sz="2200" dirty="0">
                <a:sym typeface="Wingdings" charset="2"/>
              </a:rPr>
              <a:t>. </a:t>
            </a:r>
          </a:p>
          <a:p>
            <a:pPr lvl="2">
              <a:spcAft>
                <a:spcPts val="600"/>
              </a:spcAft>
            </a:pPr>
            <a:r>
              <a:rPr lang="en-US" sz="2000" dirty="0"/>
              <a:t>But, </a:t>
            </a:r>
            <a:r>
              <a:rPr lang="en-US" sz="2000" dirty="0">
                <a:solidFill>
                  <a:srgbClr val="0000FF"/>
                </a:solidFill>
              </a:rPr>
              <a:t>(</a:t>
            </a:r>
            <a:r>
              <a:rPr lang="en-US" sz="2000" dirty="0" err="1">
                <a:solidFill>
                  <a:srgbClr val="0000FF"/>
                </a:solidFill>
              </a:rPr>
              <a:t>movietitle</a:t>
            </a:r>
            <a:r>
              <a:rPr lang="en-US" sz="2000" dirty="0">
                <a:solidFill>
                  <a:srgbClr val="0000FF"/>
                </a:solidFill>
              </a:rPr>
              <a:t>, </a:t>
            </a:r>
            <a:r>
              <a:rPr lang="en-US" sz="2000" dirty="0" err="1">
                <a:solidFill>
                  <a:srgbClr val="0000FF"/>
                </a:solidFill>
              </a:rPr>
              <a:t>movieYear</a:t>
            </a:r>
            <a:r>
              <a:rPr lang="en-US" sz="2000" dirty="0">
                <a:solidFill>
                  <a:srgbClr val="0000FF"/>
                </a:solidFill>
              </a:rPr>
              <a:t>) </a:t>
            </a:r>
            <a:r>
              <a:rPr lang="en-US" sz="2000" dirty="0" err="1">
                <a:solidFill>
                  <a:srgbClr val="0000FF"/>
                </a:solidFill>
                <a:sym typeface="Wingdings" charset="2"/>
              </a:rPr>
              <a:t></a:t>
            </a:r>
            <a:r>
              <a:rPr lang="en-US" sz="2000" dirty="0">
                <a:solidFill>
                  <a:srgbClr val="0000FF"/>
                </a:solidFill>
                <a:sym typeface="Wingdings" charset="2"/>
              </a:rPr>
              <a:t> length </a:t>
            </a:r>
            <a:r>
              <a:rPr lang="en-US" sz="2000" dirty="0">
                <a:sym typeface="Wingdings" charset="2"/>
              </a:rPr>
              <a:t>--- True.</a:t>
            </a:r>
            <a:endParaRPr lang="en-US" sz="2000" dirty="0"/>
          </a:p>
          <a:p>
            <a:pPr>
              <a:spcAft>
                <a:spcPts val="600"/>
              </a:spcAft>
              <a:buNone/>
            </a:pPr>
            <a:r>
              <a:rPr lang="en-US" sz="2200" dirty="0">
                <a:solidFill>
                  <a:srgbClr val="FF0000"/>
                </a:solidFill>
              </a:rPr>
              <a:t>2. We will define a set of rules that the schema must follow to be considered good</a:t>
            </a:r>
          </a:p>
          <a:p>
            <a:pPr lvl="1">
              <a:spcAft>
                <a:spcPts val="600"/>
              </a:spcAft>
            </a:pPr>
            <a:r>
              <a:rPr lang="en-US" sz="2200" dirty="0"/>
              <a:t>“Normal forms”: 1NF, 2NF, 3NF, BCNF, 4NF, …</a:t>
            </a:r>
          </a:p>
          <a:p>
            <a:pPr lvl="1">
              <a:spcAft>
                <a:spcPts val="600"/>
              </a:spcAft>
            </a:pPr>
            <a:r>
              <a:rPr lang="en-US" sz="2200" dirty="0"/>
              <a:t>A normal form specifies constraints on the schemas and </a:t>
            </a:r>
            <a:r>
              <a:rPr lang="en-US" sz="2200" dirty="0" err="1"/>
              <a:t>FDs</a:t>
            </a:r>
            <a:endParaRPr lang="en-US" sz="2200" dirty="0"/>
          </a:p>
          <a:p>
            <a:pPr>
              <a:spcAft>
                <a:spcPts val="600"/>
              </a:spcAft>
              <a:buNone/>
            </a:pPr>
            <a:r>
              <a:rPr lang="en-US" sz="2200" dirty="0">
                <a:solidFill>
                  <a:srgbClr val="FF0000"/>
                </a:solidFill>
              </a:rPr>
              <a:t>3. If not in a “normal form”, we modify the schema </a:t>
            </a:r>
          </a:p>
        </p:txBody>
      </p:sp>
      <p:sp>
        <p:nvSpPr>
          <p:cNvPr id="1246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Approach</a:t>
            </a:r>
          </a:p>
        </p:txBody>
      </p:sp>
    </p:spTree>
    <p:extLst>
      <p:ext uri="{BB962C8B-B14F-4D97-AF65-F5344CB8AC3E}">
        <p14:creationId xmlns:p14="http://schemas.microsoft.com/office/powerpoint/2010/main" val="2146220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6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6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6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6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6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62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763000" cy="5105400"/>
          </a:xfrm>
        </p:spPr>
        <p:txBody>
          <a:bodyPr/>
          <a:lstStyle/>
          <a:p>
            <a:r>
              <a:rPr lang="en-US" dirty="0">
                <a:latin typeface="Calibri" charset="0"/>
              </a:rPr>
              <a:t>A domain is called “atomic” if the elements can be considered indivisible</a:t>
            </a:r>
          </a:p>
          <a:p>
            <a:pPr lvl="1"/>
            <a:r>
              <a:rPr lang="en-US" dirty="0">
                <a:latin typeface="Calibri" charset="0"/>
              </a:rPr>
              <a:t>i.e., not composite or sets</a:t>
            </a:r>
          </a:p>
          <a:p>
            <a:pPr lvl="1"/>
            <a:r>
              <a:rPr lang="en-US" dirty="0">
                <a:latin typeface="Calibri" charset="0"/>
              </a:rPr>
              <a:t>Somewhat subjective and depends on how it is being used</a:t>
            </a:r>
          </a:p>
          <a:p>
            <a:pPr lvl="1"/>
            <a:endParaRPr lang="en-US" dirty="0">
              <a:latin typeface="Calibri" charset="0"/>
            </a:endParaRPr>
          </a:p>
          <a:p>
            <a:r>
              <a:rPr lang="en-US" dirty="0">
                <a:latin typeface="Calibri" charset="0"/>
              </a:rPr>
              <a:t>What about CMSC424? </a:t>
            </a:r>
          </a:p>
          <a:p>
            <a:pPr lvl="1"/>
            <a:r>
              <a:rPr lang="en-US" dirty="0">
                <a:latin typeface="Calibri" charset="0"/>
              </a:rPr>
              <a:t>A natural split into “CMSC” and “424”.</a:t>
            </a:r>
          </a:p>
          <a:p>
            <a:pPr lvl="1"/>
            <a:r>
              <a:rPr lang="en-US" dirty="0">
                <a:latin typeface="Calibri" charset="0"/>
              </a:rPr>
              <a:t>Technically not atomic since programs/analysis often split it</a:t>
            </a:r>
          </a:p>
          <a:p>
            <a:pPr lvl="1"/>
            <a:r>
              <a:rPr lang="en-US" dirty="0">
                <a:latin typeface="Calibri" charset="0"/>
              </a:rPr>
              <a:t>Often treated as atomic, but better to keep as separate columns</a:t>
            </a:r>
          </a:p>
          <a:p>
            <a:pPr lvl="2">
              <a:lnSpc>
                <a:spcPct val="150000"/>
              </a:lnSpc>
            </a:pPr>
            <a:endParaRPr lang="en-US" dirty="0">
              <a:latin typeface="Calibri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Calibri" charset="0"/>
              </a:rPr>
              <a:t>As long as all attributes are atomic </a:t>
            </a:r>
            <a:r>
              <a:rPr lang="en-US" dirty="0">
                <a:latin typeface="Calibri" charset="0"/>
                <a:sym typeface="Wingdings" pitchFamily="2" charset="2"/>
              </a:rPr>
              <a:t> 1</a:t>
            </a:r>
            <a:r>
              <a:rPr lang="en-US" baseline="30000" dirty="0">
                <a:latin typeface="Calibri" charset="0"/>
                <a:sym typeface="Wingdings" pitchFamily="2" charset="2"/>
              </a:rPr>
              <a:t>st</a:t>
            </a:r>
            <a:r>
              <a:rPr lang="en-US" dirty="0">
                <a:latin typeface="Calibri" charset="0"/>
                <a:sym typeface="Wingdings" pitchFamily="2" charset="2"/>
              </a:rPr>
              <a:t> Normal Form</a:t>
            </a:r>
            <a:endParaRPr lang="en-US" dirty="0">
              <a:latin typeface="Calibri" charset="0"/>
            </a:endParaRPr>
          </a:p>
          <a:p>
            <a:pPr lvl="1">
              <a:lnSpc>
                <a:spcPct val="150000"/>
              </a:lnSpc>
            </a:pPr>
            <a:endParaRPr lang="en-US" dirty="0">
              <a:latin typeface="Calibri" charset="0"/>
            </a:endParaRPr>
          </a:p>
          <a:p>
            <a:pPr lvl="1">
              <a:lnSpc>
                <a:spcPct val="150000"/>
              </a:lnSpc>
            </a:pPr>
            <a:endParaRPr lang="en-US" dirty="0">
              <a:latin typeface="Calibri" charset="0"/>
            </a:endParaRPr>
          </a:p>
        </p:txBody>
      </p:sp>
      <p:sp>
        <p:nvSpPr>
          <p:cNvPr id="371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Atomic Domains and 1</a:t>
            </a:r>
            <a:r>
              <a:rPr lang="en-US" baseline="30000" dirty="0"/>
              <a:t>st</a:t>
            </a:r>
            <a:r>
              <a:rPr lang="en-US" dirty="0"/>
              <a:t> Normal Form</a:t>
            </a:r>
          </a:p>
        </p:txBody>
      </p:sp>
    </p:spTree>
    <p:extLst>
      <p:ext uri="{BB962C8B-B14F-4D97-AF65-F5344CB8AC3E}">
        <p14:creationId xmlns:p14="http://schemas.microsoft.com/office/powerpoint/2010/main" val="2791194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0" grpId="0" uiExpand="1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1371600"/>
            <a:ext cx="8305800" cy="1470025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CMSC424: Database Design</a:t>
            </a:r>
            <a:br>
              <a:rPr lang="en-US" dirty="0">
                <a:ea typeface="+mj-ea"/>
                <a:cs typeface="+mj-cs"/>
              </a:rPr>
            </a:br>
            <a:br>
              <a:rPr lang="en-US" dirty="0">
                <a:ea typeface="+mj-ea"/>
                <a:cs typeface="+mj-cs"/>
              </a:rPr>
            </a:br>
            <a:r>
              <a:rPr lang="en-US" dirty="0">
                <a:ea typeface="+mj-ea"/>
                <a:cs typeface="+mj-cs"/>
              </a:rPr>
              <a:t>Module: </a:t>
            </a:r>
            <a:r>
              <a:rPr lang="en-US" u="sng" dirty="0"/>
              <a:t>Design: E/R Models and Normalization</a:t>
            </a:r>
            <a:endParaRPr lang="en-US" u="sng" dirty="0">
              <a:ea typeface="+mj-ea"/>
              <a:cs typeface="+mj-cs"/>
            </a:endParaRPr>
          </a:p>
        </p:txBody>
      </p:sp>
      <p:sp>
        <p:nvSpPr>
          <p:cNvPr id="14339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0" y="5638800"/>
            <a:ext cx="4267200" cy="1219200"/>
          </a:xfrm>
        </p:spPr>
        <p:txBody>
          <a:bodyPr/>
          <a:lstStyle/>
          <a:p>
            <a:pPr marR="0" eaLnBrk="1" hangingPunct="1"/>
            <a:r>
              <a:rPr lang="en-US" sz="2400" dirty="0">
                <a:solidFill>
                  <a:schemeClr val="bg1"/>
                </a:solidFill>
                <a:latin typeface="Calibri" charset="0"/>
              </a:rPr>
              <a:t>Instructor: Amol Deshpande</a:t>
            </a:r>
          </a:p>
          <a:p>
            <a:pPr marR="0" eaLnBrk="1" hangingPunct="1"/>
            <a:r>
              <a:rPr lang="en-US" sz="2400" dirty="0">
                <a:solidFill>
                  <a:schemeClr val="bg1"/>
                </a:solidFill>
                <a:latin typeface="Calibri" charset="0"/>
              </a:rPr>
              <a:t>                   </a:t>
            </a:r>
            <a:r>
              <a:rPr lang="en-US" sz="2400" dirty="0" err="1">
                <a:solidFill>
                  <a:schemeClr val="bg1"/>
                </a:solidFill>
                <a:latin typeface="Calibri" charset="0"/>
              </a:rPr>
              <a:t>amol@cs.umd.edu</a:t>
            </a:r>
            <a:endParaRPr lang="en-US" sz="2400" dirty="0">
              <a:solidFill>
                <a:schemeClr val="bg1"/>
              </a:solidFill>
              <a:latin typeface="Calibri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CE8B5310-7A08-8446-8C05-5E0096C91A19}"/>
              </a:ext>
            </a:extLst>
          </p:cNvPr>
          <p:cNvSpPr txBox="1">
            <a:spLocks/>
          </p:cNvSpPr>
          <p:nvPr/>
        </p:nvSpPr>
        <p:spPr bwMode="auto">
          <a:xfrm>
            <a:off x="1257300" y="3091434"/>
            <a:ext cx="6705600" cy="675132"/>
          </a:xfrm>
          <a:prstGeom prst="rect">
            <a:avLst/>
          </a:prstGeom>
          <a:ln w="55000" cap="flat" cmpd="thickThin" algn="ctr">
            <a:solidFill>
              <a:schemeClr val="accent1"/>
            </a:solidFill>
            <a:prstDash val="solid"/>
            <a:miter lim="800000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>
            <a:lvl1pPr marL="0" marR="64008" indent="0" algn="r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charset="2"/>
              <a:buNone/>
              <a:defRPr sz="2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Verdana" charset="0"/>
              <a:buNone/>
              <a:defRPr sz="2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charset="2"/>
              <a:buNone/>
              <a:defRPr sz="2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None/>
              <a:defRPr sz="1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aseline="0" dirty="0">
                <a:latin typeface="Calibri" panose="020F0502020204030204" pitchFamily="34" charset="0"/>
                <a:cs typeface="Calibri" panose="020F0502020204030204" pitchFamily="34" charset="0"/>
              </a:rPr>
              <a:t>Functional Dependencies</a:t>
            </a:r>
          </a:p>
        </p:txBody>
      </p:sp>
    </p:spTree>
    <p:extLst>
      <p:ext uri="{BB962C8B-B14F-4D97-AF65-F5344CB8AC3E}">
        <p14:creationId xmlns:p14="http://schemas.microsoft.com/office/powerpoint/2010/main" val="62995368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763000" cy="5105400"/>
          </a:xfrm>
        </p:spPr>
        <p:txBody>
          <a:bodyPr/>
          <a:lstStyle/>
          <a:p>
            <a:r>
              <a:rPr lang="en-US" dirty="0"/>
              <a:t>Book Chapters (6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  <a:p>
            <a:pPr lvl="1"/>
            <a:r>
              <a:rPr lang="en-US" dirty="0">
                <a:latin typeface="Calibri" charset="0"/>
              </a:rPr>
              <a:t>Section 8.3.1</a:t>
            </a:r>
          </a:p>
          <a:p>
            <a:pPr lvl="1"/>
            <a:endParaRPr lang="en-US" dirty="0">
              <a:latin typeface="Calibri" charset="0"/>
            </a:endParaRPr>
          </a:p>
          <a:p>
            <a:r>
              <a:rPr lang="en-US" dirty="0">
                <a:latin typeface="Calibri" charset="0"/>
              </a:rPr>
              <a:t>Key Topics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alibri" charset="0"/>
              </a:rPr>
              <a:t>Definition of a FD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alibri" charset="0"/>
              </a:rPr>
              <a:t>Examples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alibri" charset="0"/>
              </a:rPr>
              <a:t>Holding on an instance vs on all “legal” instances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alibri" charset="0"/>
              </a:rPr>
              <a:t>FDs and Redundancies</a:t>
            </a:r>
          </a:p>
          <a:p>
            <a:pPr lvl="1">
              <a:lnSpc>
                <a:spcPct val="150000"/>
              </a:lnSpc>
            </a:pPr>
            <a:endParaRPr lang="en-US" dirty="0">
              <a:latin typeface="Calibri" charset="0"/>
            </a:endParaRPr>
          </a:p>
          <a:p>
            <a:pPr lvl="1">
              <a:lnSpc>
                <a:spcPct val="150000"/>
              </a:lnSpc>
            </a:pPr>
            <a:endParaRPr lang="en-US" dirty="0">
              <a:latin typeface="Calibri" charset="0"/>
            </a:endParaRPr>
          </a:p>
          <a:p>
            <a:pPr lvl="1">
              <a:lnSpc>
                <a:spcPct val="150000"/>
              </a:lnSpc>
            </a:pPr>
            <a:endParaRPr lang="en-US" dirty="0">
              <a:latin typeface="Calibri" charset="0"/>
            </a:endParaRPr>
          </a:p>
        </p:txBody>
      </p:sp>
      <p:sp>
        <p:nvSpPr>
          <p:cNvPr id="371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Functional Dependencies</a:t>
            </a:r>
          </a:p>
        </p:txBody>
      </p:sp>
    </p:spTree>
    <p:extLst>
      <p:ext uri="{BB962C8B-B14F-4D97-AF65-F5344CB8AC3E}">
        <p14:creationId xmlns:p14="http://schemas.microsoft.com/office/powerpoint/2010/main" val="318654154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763000" cy="5105400"/>
          </a:xfrm>
        </p:spPr>
        <p:txBody>
          <a:bodyPr/>
          <a:lstStyle/>
          <a:p>
            <a:r>
              <a:rPr lang="en-US" dirty="0">
                <a:latin typeface="Calibri" charset="0"/>
              </a:rPr>
              <a:t>On a relational schema: R(A, B, C, …)</a:t>
            </a:r>
          </a:p>
          <a:p>
            <a:pPr marL="109537" indent="0">
              <a:buNone/>
            </a:pPr>
            <a:r>
              <a:rPr lang="en-US" dirty="0">
                <a:latin typeface="Calibri" charset="0"/>
              </a:rPr>
              <a:t>	A </a:t>
            </a:r>
            <a:r>
              <a:rPr lang="en-US" dirty="0">
                <a:latin typeface="Calibri" charset="0"/>
                <a:sym typeface="Wingdings" pitchFamily="2" charset="2"/>
              </a:rPr>
              <a:t> B      (A “implies” B)</a:t>
            </a:r>
          </a:p>
          <a:p>
            <a:pPr marL="109537" indent="0">
              <a:buNone/>
            </a:pPr>
            <a:r>
              <a:rPr lang="en-US" dirty="0">
                <a:latin typeface="Calibri" charset="0"/>
                <a:sym typeface="Wingdings" pitchFamily="2" charset="2"/>
              </a:rPr>
              <a:t>    means that if two tuples have the same value for A, they      </a:t>
            </a:r>
          </a:p>
          <a:p>
            <a:pPr marL="109537" indent="0">
              <a:buNone/>
            </a:pPr>
            <a:r>
              <a:rPr lang="en-US" dirty="0">
                <a:latin typeface="Calibri" charset="0"/>
                <a:sym typeface="Wingdings" pitchFamily="2" charset="2"/>
              </a:rPr>
              <a:t>    have the same value for B</a:t>
            </a:r>
          </a:p>
          <a:p>
            <a:pPr marL="109537" indent="0">
              <a:buNone/>
            </a:pPr>
            <a:endParaRPr lang="en-US" dirty="0">
              <a:latin typeface="Calibri" charset="0"/>
              <a:sym typeface="Wingdings" pitchFamily="2" charset="2"/>
            </a:endParaRPr>
          </a:p>
          <a:p>
            <a:r>
              <a:rPr lang="en-US" i="1" dirty="0">
                <a:latin typeface="Calibri" charset="0"/>
                <a:sym typeface="Wingdings" pitchFamily="2" charset="2"/>
              </a:rPr>
              <a:t>A way to reason about duplication in a relational schema</a:t>
            </a:r>
          </a:p>
        </p:txBody>
      </p:sp>
      <p:sp>
        <p:nvSpPr>
          <p:cNvPr id="371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Functional Dependencies</a:t>
            </a:r>
          </a:p>
        </p:txBody>
      </p:sp>
    </p:spTree>
    <p:extLst>
      <p:ext uri="{BB962C8B-B14F-4D97-AF65-F5344CB8AC3E}">
        <p14:creationId xmlns:p14="http://schemas.microsoft.com/office/powerpoint/2010/main" val="3885632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686800" cy="510540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sz="2400" dirty="0">
                <a:latin typeface="Calibri" charset="0"/>
              </a:rPr>
              <a:t>Initial application schema nicely designed and normalized</a:t>
            </a:r>
          </a:p>
          <a:p>
            <a:pPr eaLnBrk="1" hangingPunct="1">
              <a:lnSpc>
                <a:spcPct val="110000"/>
              </a:lnSpc>
            </a:pPr>
            <a:r>
              <a:rPr lang="en-US" sz="2400" dirty="0">
                <a:latin typeface="Calibri" charset="0"/>
              </a:rPr>
              <a:t>But as business requirements changes, 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000" dirty="0">
                <a:latin typeface="Calibri" charset="0"/>
              </a:rPr>
              <a:t>Schemas need to be modified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000" dirty="0">
                <a:latin typeface="Calibri" charset="0"/>
              </a:rPr>
              <a:t>Data needs to be ”migrated” from old schema to new schema</a:t>
            </a:r>
            <a:endParaRPr lang="en-US" sz="1600" dirty="0">
              <a:latin typeface="Calibri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sz="2400" dirty="0">
                <a:latin typeface="Calibri" charset="0"/>
              </a:rPr>
              <a:t>Ideally the new schema is also normalized and properly designed</a:t>
            </a:r>
          </a:p>
          <a:p>
            <a:pPr eaLnBrk="1" hangingPunct="1">
              <a:lnSpc>
                <a:spcPct val="110000"/>
              </a:lnSpc>
            </a:pPr>
            <a:r>
              <a:rPr lang="en-US" sz="2400" dirty="0">
                <a:latin typeface="Calibri" charset="0"/>
              </a:rPr>
              <a:t>However…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000" dirty="0">
                <a:latin typeface="Calibri" charset="0"/>
              </a:rPr>
              <a:t>More changes to schema </a:t>
            </a:r>
            <a:r>
              <a:rPr lang="en-US" sz="2000" dirty="0">
                <a:latin typeface="Calibri" charset="0"/>
                <a:sym typeface="Wingdings" pitchFamily="2" charset="2"/>
              </a:rPr>
              <a:t> More changes to applications running on top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000" dirty="0">
                <a:latin typeface="Calibri" charset="0"/>
                <a:sym typeface="Wingdings" pitchFamily="2" charset="2"/>
              </a:rPr>
              <a:t>Incremental schema changes often preferred by developers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000" dirty="0">
                <a:latin typeface="Calibri" charset="0"/>
                <a:sym typeface="Wingdings" pitchFamily="2" charset="2"/>
              </a:rPr>
              <a:t>Result: After a few iterations, the schema is not properly normalized any more</a:t>
            </a:r>
          </a:p>
          <a:p>
            <a:pPr eaLnBrk="1" hangingPunct="1">
              <a:lnSpc>
                <a:spcPct val="110000"/>
              </a:lnSpc>
            </a:pPr>
            <a:r>
              <a:rPr lang="en-US" sz="2400" dirty="0">
                <a:latin typeface="Calibri" charset="0"/>
                <a:sym typeface="Wingdings" pitchFamily="2" charset="2"/>
              </a:rPr>
              <a:t>No good solutions to date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000" dirty="0">
                <a:latin typeface="Calibri" charset="0"/>
                <a:sym typeface="Wingdings" pitchFamily="2" charset="2"/>
              </a:rPr>
              <a:t>Using “views” can help, but also requires discipline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000" dirty="0">
                <a:latin typeface="Calibri" charset="0"/>
                <a:sym typeface="Wingdings" pitchFamily="2" charset="2"/>
              </a:rPr>
              <a:t>Things we discuss here provide the foundations needed…</a:t>
            </a:r>
            <a:endParaRPr lang="en-US" sz="2000" dirty="0">
              <a:latin typeface="Calibri" charset="0"/>
            </a:endParaRPr>
          </a:p>
        </p:txBody>
      </p:sp>
      <p:sp>
        <p:nvSpPr>
          <p:cNvPr id="517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  <a:ea typeface="+mj-ea"/>
                <a:cs typeface="+mj-cs"/>
              </a:rPr>
              <a:t>Schema ”Evolution” and Challenges</a:t>
            </a:r>
          </a:p>
        </p:txBody>
      </p:sp>
    </p:spTree>
    <p:extLst>
      <p:ext uri="{BB962C8B-B14F-4D97-AF65-F5344CB8AC3E}">
        <p14:creationId xmlns:p14="http://schemas.microsoft.com/office/powerpoint/2010/main" val="1370249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4" grpId="0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FDs: Example 1</a:t>
            </a:r>
          </a:p>
        </p:txBody>
      </p:sp>
      <p:graphicFrame>
        <p:nvGraphicFramePr>
          <p:cNvPr id="5" name="Group 2">
            <a:extLst>
              <a:ext uri="{FF2B5EF4-FFF2-40B4-BE49-F238E27FC236}">
                <a16:creationId xmlns:a16="http://schemas.microsoft.com/office/drawing/2014/main" id="{74A73401-022A-D34A-8B4F-2AD257CEDE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3784899"/>
              </p:ext>
            </p:extLst>
          </p:nvPr>
        </p:nvGraphicFramePr>
        <p:xfrm>
          <a:off x="228600" y="1397000"/>
          <a:ext cx="8534400" cy="2032000"/>
        </p:xfrm>
        <a:graphic>
          <a:graphicData uri="http://schemas.openxmlformats.org/drawingml/2006/table">
            <a:tbl>
              <a:tblPr/>
              <a:tblGrid>
                <a:gridCol w="14478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58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66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54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819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0676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55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student_id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dept_name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tot_cred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building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budget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Comp. Sci.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John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Iribe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 Center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10 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Comp. Sci.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Alice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Iribe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 Center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10 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Math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Alice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Kirwan Hall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10 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Comp. Sci.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Mike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Iribe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 Center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10 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Math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Mike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Kirwan Hall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10 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747A0309-CE30-174B-8E22-968AD16D9C4A}"/>
              </a:ext>
            </a:extLst>
          </p:cNvPr>
          <p:cNvSpPr txBox="1"/>
          <p:nvPr/>
        </p:nvSpPr>
        <p:spPr>
          <a:xfrm>
            <a:off x="762000" y="3810000"/>
            <a:ext cx="332174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aseline="0" dirty="0" err="1"/>
              <a:t>student_id</a:t>
            </a:r>
            <a:r>
              <a:rPr lang="en-US" baseline="0" dirty="0"/>
              <a:t> </a:t>
            </a:r>
            <a:r>
              <a:rPr lang="en-US" baseline="0" dirty="0">
                <a:sym typeface="Wingdings" pitchFamily="2" charset="2"/>
              </a:rPr>
              <a:t> name</a:t>
            </a:r>
          </a:p>
          <a:p>
            <a:pPr algn="l"/>
            <a:endParaRPr lang="en-US" baseline="0" dirty="0">
              <a:sym typeface="Wingdings" pitchFamily="2" charset="2"/>
            </a:endParaRPr>
          </a:p>
          <a:p>
            <a:pPr algn="l"/>
            <a:r>
              <a:rPr lang="en-US" baseline="0" dirty="0" err="1">
                <a:sym typeface="Wingdings" pitchFamily="2" charset="2"/>
              </a:rPr>
              <a:t>student_id</a:t>
            </a:r>
            <a:r>
              <a:rPr lang="en-US" baseline="0" dirty="0">
                <a:sym typeface="Wingdings" pitchFamily="2" charset="2"/>
              </a:rPr>
              <a:t>  name, </a:t>
            </a:r>
            <a:r>
              <a:rPr lang="en-US" baseline="0" dirty="0" err="1">
                <a:sym typeface="Wingdings" pitchFamily="2" charset="2"/>
              </a:rPr>
              <a:t>tot_cred</a:t>
            </a:r>
            <a:endParaRPr lang="en-US" baseline="0" dirty="0">
              <a:sym typeface="Wingdings" pitchFamily="2" charset="2"/>
            </a:endParaRPr>
          </a:p>
          <a:p>
            <a:pPr algn="l"/>
            <a:endParaRPr lang="en-US" baseline="0" dirty="0">
              <a:sym typeface="Wingdings" pitchFamily="2" charset="2"/>
            </a:endParaRPr>
          </a:p>
          <a:p>
            <a:pPr algn="l"/>
            <a:r>
              <a:rPr lang="en-US" baseline="0" dirty="0" err="1">
                <a:sym typeface="Wingdings" pitchFamily="2" charset="2"/>
              </a:rPr>
              <a:t>dept_name</a:t>
            </a:r>
            <a:r>
              <a:rPr lang="en-US" baseline="0" dirty="0">
                <a:sym typeface="Wingdings" pitchFamily="2" charset="2"/>
              </a:rPr>
              <a:t>  building</a:t>
            </a:r>
          </a:p>
          <a:p>
            <a:pPr algn="l"/>
            <a:endParaRPr lang="en-US" baseline="0" dirty="0">
              <a:sym typeface="Wingdings" pitchFamily="2" charset="2"/>
            </a:endParaRPr>
          </a:p>
          <a:p>
            <a:pPr algn="l"/>
            <a:r>
              <a:rPr lang="en-US" baseline="0" dirty="0" err="1">
                <a:sym typeface="Wingdings" pitchFamily="2" charset="2"/>
              </a:rPr>
              <a:t>dept_name</a:t>
            </a:r>
            <a:r>
              <a:rPr lang="en-US" baseline="0" dirty="0">
                <a:sym typeface="Wingdings" pitchFamily="2" charset="2"/>
              </a:rPr>
              <a:t>  building, budget</a:t>
            </a:r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248809877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FDs: Example 2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2282127"/>
              </p:ext>
            </p:extLst>
          </p:nvPr>
        </p:nvGraphicFramePr>
        <p:xfrm>
          <a:off x="392629" y="1066800"/>
          <a:ext cx="8130141" cy="3459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00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7135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334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0334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609599">
                <a:tc>
                  <a:txBody>
                    <a:bodyPr/>
                    <a:lstStyle/>
                    <a:p>
                      <a:r>
                        <a:rPr lang="en-US" sz="1200" dirty="0"/>
                        <a:t>State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State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State</a:t>
                      </a:r>
                      <a:r>
                        <a:rPr lang="en-US" sz="1200" baseline="0" dirty="0"/>
                        <a:t> Population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County</a:t>
                      </a:r>
                      <a:r>
                        <a:rPr lang="en-US" sz="1200" baseline="0" dirty="0"/>
                        <a:t> Name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County Population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Senator</a:t>
                      </a:r>
                      <a:r>
                        <a:rPr lang="en-US" sz="1200" baseline="0" dirty="0"/>
                        <a:t> Name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Senator</a:t>
                      </a:r>
                      <a:r>
                        <a:rPr lang="en-US" sz="1200" baseline="0" dirty="0"/>
                        <a:t> Elected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Senator</a:t>
                      </a:r>
                      <a:r>
                        <a:rPr lang="en-US" sz="1200" baseline="0" dirty="0"/>
                        <a:t> Born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Senator</a:t>
                      </a:r>
                      <a:r>
                        <a:rPr lang="en-US" sz="1200" baseline="0" dirty="0"/>
                        <a:t> Affiliation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0761">
                <a:tc>
                  <a:txBody>
                    <a:bodyPr/>
                    <a:lstStyle/>
                    <a:p>
                      <a:r>
                        <a:rPr lang="en-US" sz="1200" dirty="0"/>
                        <a:t>Alabama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4779736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Autauga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54571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Jeff Sessions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1997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1946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‘R’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r>
                        <a:rPr lang="en-US" sz="1200" dirty="0"/>
                        <a:t>Alabama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4779736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200" dirty="0"/>
                        <a:t>Baldwin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182265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Jeff Sessions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1997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1946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‘R’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0761">
                <a:tc>
                  <a:txBody>
                    <a:bodyPr/>
                    <a:lstStyle/>
                    <a:p>
                      <a:r>
                        <a:rPr lang="en-US" sz="1200" dirty="0"/>
                        <a:t>Alabama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4779736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err="1"/>
                        <a:t>Barbour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27457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Jeff Sessions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1997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1946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‘R’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0761">
                <a:tc>
                  <a:txBody>
                    <a:bodyPr/>
                    <a:lstStyle/>
                    <a:p>
                      <a:r>
                        <a:rPr lang="en-US" sz="1200" dirty="0"/>
                        <a:t>Alabama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4779736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Autauga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54571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Richard Shelby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1987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1934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‘R’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0761">
                <a:tc>
                  <a:txBody>
                    <a:bodyPr/>
                    <a:lstStyle/>
                    <a:p>
                      <a:r>
                        <a:rPr lang="en-US" sz="1200" dirty="0"/>
                        <a:t>Alabama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4779736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200" dirty="0"/>
                        <a:t>Baldwin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182265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Richard Shelby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1987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1934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‘R’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0761">
                <a:tc>
                  <a:txBody>
                    <a:bodyPr/>
                    <a:lstStyle/>
                    <a:p>
                      <a:r>
                        <a:rPr lang="en-US" sz="1200" dirty="0"/>
                        <a:t>Alabama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4779736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err="1"/>
                        <a:t>Barbour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27457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Richard Shelby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1987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1934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‘R’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836FBEE-2F34-624D-AEB9-8BB63B0EE410}"/>
              </a:ext>
            </a:extLst>
          </p:cNvPr>
          <p:cNvSpPr txBox="1"/>
          <p:nvPr/>
        </p:nvSpPr>
        <p:spPr>
          <a:xfrm>
            <a:off x="1447800" y="4835213"/>
            <a:ext cx="33858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aseline="0" dirty="0"/>
              <a:t>State Name </a:t>
            </a:r>
            <a:r>
              <a:rPr lang="en-US" baseline="0" dirty="0">
                <a:sym typeface="Wingdings" pitchFamily="2" charset="2"/>
              </a:rPr>
              <a:t> State Code</a:t>
            </a:r>
          </a:p>
          <a:p>
            <a:pPr algn="l"/>
            <a:r>
              <a:rPr lang="en-US" baseline="0" dirty="0">
                <a:sym typeface="Wingdings" pitchFamily="2" charset="2"/>
              </a:rPr>
              <a:t>State Code  State Name</a:t>
            </a:r>
          </a:p>
          <a:p>
            <a:pPr algn="l"/>
            <a:r>
              <a:rPr lang="en-US" baseline="0" dirty="0">
                <a:sym typeface="Wingdings" pitchFamily="2" charset="2"/>
              </a:rPr>
              <a:t>Senator Name  Senator Born</a:t>
            </a:r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77793444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FDs: Example 3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-3" y="1066800"/>
          <a:ext cx="8983135" cy="609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56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8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71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66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66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644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8772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1664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1664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1664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81664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609599">
                <a:tc>
                  <a:txBody>
                    <a:bodyPr/>
                    <a:lstStyle/>
                    <a:p>
                      <a:r>
                        <a:rPr lang="en-US" sz="1200" dirty="0"/>
                        <a:t>Course</a:t>
                      </a:r>
                      <a:r>
                        <a:rPr lang="en-US" sz="1200" baseline="0" dirty="0"/>
                        <a:t> ID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Course</a:t>
                      </a:r>
                      <a:r>
                        <a:rPr lang="en-US" sz="1200" baseline="0" dirty="0"/>
                        <a:t> Name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Dept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Credits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Section</a:t>
                      </a:r>
                      <a:r>
                        <a:rPr lang="en-US" sz="1200" baseline="0" dirty="0"/>
                        <a:t> ID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Semester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Building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Room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Capacity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Time</a:t>
                      </a:r>
                      <a:r>
                        <a:rPr lang="en-US" sz="1200" baseline="0" dirty="0"/>
                        <a:t> Slot ID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2793" y="2743200"/>
            <a:ext cx="898120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Functional dependencies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	course_id 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/>
              </a:rPr>
              <a:t> title, dept_name, credits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/>
              </a:rPr>
              <a:t>	building, room_number  capacity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/>
              </a:rPr>
              <a:t>	course_id, section_id, semester, year  building, room_number, time_slot_id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14909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30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10600" cy="5562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2000" dirty="0"/>
              <a:t>Let </a:t>
            </a:r>
            <a:r>
              <a:rPr lang="en-US" sz="2000" i="1" dirty="0"/>
              <a:t>R</a:t>
            </a:r>
            <a:r>
              <a:rPr lang="en-US" sz="2000" dirty="0"/>
              <a:t> be a relation schema and </a:t>
            </a:r>
          </a:p>
          <a:p>
            <a:pPr>
              <a:lnSpc>
                <a:spcPct val="110000"/>
              </a:lnSpc>
              <a:buNone/>
            </a:pPr>
            <a:r>
              <a:rPr lang="en-US" sz="2000" dirty="0"/>
              <a:t>		</a:t>
            </a:r>
            <a:r>
              <a:rPr lang="en-US" sz="2000" dirty="0" err="1">
                <a:sym typeface="Symbol" charset="2"/>
              </a:rPr>
              <a:t></a:t>
            </a:r>
            <a:r>
              <a:rPr lang="en-US" sz="2000" dirty="0">
                <a:sym typeface="Symbol" charset="2"/>
              </a:rPr>
              <a:t> </a:t>
            </a:r>
            <a:r>
              <a:rPr lang="en-US" sz="2000" dirty="0" err="1">
                <a:sym typeface="Symbol" charset="2"/>
              </a:rPr>
              <a:t></a:t>
            </a:r>
            <a:r>
              <a:rPr lang="en-US" sz="2000" dirty="0">
                <a:sym typeface="Symbol" charset="2"/>
              </a:rPr>
              <a:t> </a:t>
            </a:r>
            <a:r>
              <a:rPr lang="en-US" sz="2000" i="1" dirty="0">
                <a:sym typeface="Symbol" charset="2"/>
              </a:rPr>
              <a:t>R  and  </a:t>
            </a:r>
            <a:r>
              <a:rPr lang="en-US" sz="2000" i="1" dirty="0" err="1">
                <a:sym typeface="Symbol" charset="2"/>
              </a:rPr>
              <a:t></a:t>
            </a:r>
            <a:r>
              <a:rPr lang="en-US" sz="2000" i="1" dirty="0">
                <a:sym typeface="Symbol" charset="2"/>
              </a:rPr>
              <a:t> </a:t>
            </a:r>
            <a:r>
              <a:rPr lang="en-US" sz="2000" dirty="0" err="1">
                <a:sym typeface="Symbol" charset="2"/>
              </a:rPr>
              <a:t></a:t>
            </a:r>
            <a:r>
              <a:rPr lang="en-US" sz="2000" dirty="0">
                <a:sym typeface="Symbol" charset="2"/>
              </a:rPr>
              <a:t> </a:t>
            </a:r>
            <a:r>
              <a:rPr lang="en-US" sz="2000" i="1" dirty="0">
                <a:sym typeface="Symbol" charset="2"/>
              </a:rPr>
              <a:t>R</a:t>
            </a:r>
          </a:p>
          <a:p>
            <a:pPr>
              <a:lnSpc>
                <a:spcPct val="110000"/>
              </a:lnSpc>
            </a:pPr>
            <a:r>
              <a:rPr lang="en-US" sz="2000" dirty="0">
                <a:sym typeface="Symbol" charset="2"/>
              </a:rPr>
              <a:t>The </a:t>
            </a:r>
            <a:r>
              <a:rPr lang="en-US" sz="2000" i="1" dirty="0">
                <a:solidFill>
                  <a:srgbClr val="FF0000"/>
                </a:solidFill>
                <a:sym typeface="Symbol" charset="2"/>
              </a:rPr>
              <a:t>functional dependency</a:t>
            </a:r>
          </a:p>
          <a:p>
            <a:pPr>
              <a:lnSpc>
                <a:spcPct val="110000"/>
              </a:lnSpc>
              <a:buNone/>
            </a:pPr>
            <a:r>
              <a:rPr lang="en-US" sz="2000" i="1" dirty="0">
                <a:sym typeface="Symbol" charset="2"/>
              </a:rPr>
              <a:t>		 </a:t>
            </a:r>
            <a:r>
              <a:rPr lang="en-US" sz="2000" dirty="0" err="1">
                <a:sym typeface="Symbol" charset="2"/>
              </a:rPr>
              <a:t></a:t>
            </a:r>
            <a:r>
              <a:rPr lang="en-US" sz="2000" dirty="0">
                <a:sym typeface="Symbol" charset="2"/>
              </a:rPr>
              <a:t> </a:t>
            </a:r>
            <a:r>
              <a:rPr lang="en-US" sz="2000" dirty="0" err="1">
                <a:sym typeface="Symbol" charset="2"/>
              </a:rPr>
              <a:t></a:t>
            </a:r>
            <a:r>
              <a:rPr lang="en-US" sz="2000" dirty="0">
                <a:sym typeface="Monotype Sorts" charset="2"/>
              </a:rPr>
              <a:t> </a:t>
            </a:r>
            <a:r>
              <a:rPr lang="en-US" sz="2000" i="1" dirty="0" err="1">
                <a:sym typeface="Symbol" charset="2"/>
              </a:rPr>
              <a:t></a:t>
            </a:r>
            <a:br>
              <a:rPr lang="en-US" sz="2000" i="1" dirty="0">
                <a:sym typeface="Symbol" charset="2"/>
              </a:rPr>
            </a:br>
            <a:r>
              <a:rPr lang="en-US" sz="2000" dirty="0">
                <a:solidFill>
                  <a:srgbClr val="FF0000"/>
                </a:solidFill>
                <a:sym typeface="Symbol" charset="2"/>
              </a:rPr>
              <a:t>holds on</a:t>
            </a:r>
            <a:r>
              <a:rPr lang="en-US" sz="2000" dirty="0">
                <a:sym typeface="Symbol" charset="2"/>
              </a:rPr>
              <a:t> </a:t>
            </a:r>
            <a:r>
              <a:rPr lang="en-US" sz="2000" i="1" dirty="0">
                <a:sym typeface="Symbol" charset="2"/>
              </a:rPr>
              <a:t>R</a:t>
            </a:r>
            <a:r>
              <a:rPr lang="en-US" sz="2000" dirty="0">
                <a:sym typeface="Symbol" charset="2"/>
              </a:rPr>
              <a:t> </a:t>
            </a:r>
            <a:r>
              <a:rPr lang="en-US" sz="2000" dirty="0" err="1">
                <a:sym typeface="Symbol" charset="2"/>
              </a:rPr>
              <a:t>iff</a:t>
            </a:r>
            <a:r>
              <a:rPr lang="en-US" sz="2000" dirty="0">
                <a:sym typeface="Symbol" charset="2"/>
              </a:rPr>
              <a:t> for any </a:t>
            </a:r>
            <a:r>
              <a:rPr lang="en-US" sz="2000" i="1" dirty="0">
                <a:solidFill>
                  <a:srgbClr val="FF0000"/>
                </a:solidFill>
                <a:sym typeface="Symbol" charset="2"/>
              </a:rPr>
              <a:t>legal</a:t>
            </a:r>
            <a:r>
              <a:rPr lang="en-US" sz="2000" dirty="0">
                <a:sym typeface="Symbol" charset="2"/>
              </a:rPr>
              <a:t> relations </a:t>
            </a:r>
            <a:r>
              <a:rPr lang="en-US" sz="2000" i="1" dirty="0" err="1">
                <a:sym typeface="Symbol" charset="2"/>
              </a:rPr>
              <a:t>r</a:t>
            </a:r>
            <a:r>
              <a:rPr lang="en-US" sz="2000" dirty="0" err="1">
                <a:sym typeface="Symbol" charset="2"/>
              </a:rPr>
              <a:t>(R</a:t>
            </a:r>
            <a:r>
              <a:rPr lang="en-US" sz="2000" dirty="0">
                <a:sym typeface="Symbol" charset="2"/>
              </a:rPr>
              <a:t>), whenever two </a:t>
            </a:r>
            <a:r>
              <a:rPr lang="en-US" sz="2000" dirty="0" err="1">
                <a:sym typeface="Symbol" charset="2"/>
              </a:rPr>
              <a:t>tuples</a:t>
            </a:r>
            <a:r>
              <a:rPr lang="en-US" sz="2000" dirty="0">
                <a:sym typeface="Symbol" charset="2"/>
              </a:rPr>
              <a:t> </a:t>
            </a:r>
            <a:r>
              <a:rPr lang="en-US" sz="2000" i="1" dirty="0">
                <a:sym typeface="Symbol" charset="2"/>
              </a:rPr>
              <a:t>t</a:t>
            </a:r>
            <a:r>
              <a:rPr lang="en-US" sz="2000" baseline="-25000" dirty="0">
                <a:sym typeface="Symbol" charset="2"/>
              </a:rPr>
              <a:t>1</a:t>
            </a:r>
            <a:r>
              <a:rPr lang="en-US" sz="2000" i="1" dirty="0">
                <a:sym typeface="Symbol" charset="2"/>
              </a:rPr>
              <a:t> </a:t>
            </a:r>
            <a:r>
              <a:rPr lang="en-US" sz="2000" dirty="0">
                <a:sym typeface="Symbol" charset="2"/>
              </a:rPr>
              <a:t>and </a:t>
            </a:r>
            <a:r>
              <a:rPr lang="en-US" sz="2000" i="1" dirty="0">
                <a:sym typeface="Symbol" charset="2"/>
              </a:rPr>
              <a:t>t</a:t>
            </a:r>
            <a:r>
              <a:rPr lang="en-US" sz="2000" baseline="-25000" dirty="0">
                <a:sym typeface="Symbol" charset="2"/>
              </a:rPr>
              <a:t>2</a:t>
            </a:r>
            <a:r>
              <a:rPr lang="en-US" sz="2000" dirty="0">
                <a:sym typeface="Symbol" charset="2"/>
              </a:rPr>
              <a:t> of </a:t>
            </a:r>
            <a:r>
              <a:rPr lang="en-US" sz="2000" i="1" dirty="0" err="1">
                <a:sym typeface="Symbol" charset="2"/>
              </a:rPr>
              <a:t>r</a:t>
            </a:r>
            <a:r>
              <a:rPr lang="en-US" sz="2000" dirty="0">
                <a:sym typeface="Symbol" charset="2"/>
              </a:rPr>
              <a:t> have same values for </a:t>
            </a:r>
            <a:r>
              <a:rPr lang="en-US" sz="2000" dirty="0" err="1">
                <a:sym typeface="Symbol" charset="2"/>
              </a:rPr>
              <a:t></a:t>
            </a:r>
            <a:r>
              <a:rPr lang="en-US" sz="2000" dirty="0">
                <a:sym typeface="Symbol" charset="2"/>
              </a:rPr>
              <a:t>, they have same values for </a:t>
            </a:r>
            <a:r>
              <a:rPr lang="en-US" sz="2000" i="1" dirty="0" err="1">
                <a:sym typeface="Symbol" charset="2"/>
              </a:rPr>
              <a:t></a:t>
            </a:r>
            <a:r>
              <a:rPr lang="en-US" sz="2000" i="1" dirty="0">
                <a:sym typeface="Symbol" charset="2"/>
              </a:rPr>
              <a:t>. </a:t>
            </a:r>
            <a:r>
              <a:rPr lang="en-US" sz="2000" dirty="0">
                <a:sym typeface="Symbol" charset="2"/>
              </a:rPr>
              <a:t> </a:t>
            </a:r>
            <a:r>
              <a:rPr lang="en-US" sz="2000" i="1" dirty="0">
                <a:sym typeface="Symbol" charset="2"/>
              </a:rPr>
              <a:t>		 </a:t>
            </a:r>
          </a:p>
          <a:p>
            <a:pPr>
              <a:lnSpc>
                <a:spcPct val="110000"/>
              </a:lnSpc>
              <a:buNone/>
            </a:pPr>
            <a:r>
              <a:rPr lang="en-US" sz="2000" i="1" dirty="0">
                <a:sym typeface="Symbol" charset="2"/>
              </a:rPr>
              <a:t>		t</a:t>
            </a:r>
            <a:r>
              <a:rPr lang="en-US" sz="2000" baseline="-25000" dirty="0">
                <a:sym typeface="Symbol" charset="2"/>
              </a:rPr>
              <a:t>1</a:t>
            </a:r>
            <a:r>
              <a:rPr lang="en-US" sz="2000" dirty="0">
                <a:sym typeface="Symbol" charset="2"/>
              </a:rPr>
              <a:t>[] = </a:t>
            </a:r>
            <a:r>
              <a:rPr lang="en-US" sz="2000" i="1" dirty="0">
                <a:sym typeface="Symbol" charset="2"/>
              </a:rPr>
              <a:t>t</a:t>
            </a:r>
            <a:r>
              <a:rPr lang="en-US" sz="2000" baseline="-25000" dirty="0">
                <a:sym typeface="Symbol" charset="2"/>
              </a:rPr>
              <a:t>2 </a:t>
            </a:r>
            <a:r>
              <a:rPr lang="en-US" sz="2000" dirty="0">
                <a:sym typeface="Symbol" charset="2"/>
              </a:rPr>
              <a:t>[</a:t>
            </a:r>
            <a:r>
              <a:rPr lang="en-US" sz="2000" dirty="0" err="1">
                <a:sym typeface="Symbol" charset="2"/>
              </a:rPr>
              <a:t></a:t>
            </a:r>
            <a:r>
              <a:rPr lang="en-US" sz="2000" dirty="0">
                <a:sym typeface="Symbol" charset="2"/>
              </a:rPr>
              <a:t>]   </a:t>
            </a:r>
            <a:r>
              <a:rPr lang="en-US" sz="2000" dirty="0" err="1">
                <a:sym typeface="Symbol" charset="2"/>
              </a:rPr>
              <a:t></a:t>
            </a:r>
            <a:r>
              <a:rPr lang="en-US" sz="2000" dirty="0">
                <a:sym typeface="Symbol" charset="2"/>
              </a:rPr>
              <a:t>   </a:t>
            </a:r>
            <a:r>
              <a:rPr lang="en-US" sz="2000" i="1" dirty="0">
                <a:sym typeface="Symbol" charset="2"/>
              </a:rPr>
              <a:t>t</a:t>
            </a:r>
            <a:r>
              <a:rPr lang="en-US" sz="2000" baseline="-25000" dirty="0">
                <a:sym typeface="Symbol" charset="2"/>
              </a:rPr>
              <a:t>1</a:t>
            </a:r>
            <a:r>
              <a:rPr lang="en-US" sz="2000" dirty="0">
                <a:sym typeface="Symbol" charset="2"/>
              </a:rPr>
              <a:t>[</a:t>
            </a:r>
            <a:r>
              <a:rPr lang="en-US" sz="2000" i="1" dirty="0">
                <a:sym typeface="Symbol" charset="2"/>
              </a:rPr>
              <a:t> </a:t>
            </a:r>
            <a:r>
              <a:rPr lang="en-US" sz="2000" dirty="0">
                <a:sym typeface="Symbol" charset="2"/>
              </a:rPr>
              <a:t>]  = </a:t>
            </a:r>
            <a:r>
              <a:rPr lang="en-US" sz="2000" i="1" dirty="0">
                <a:sym typeface="Symbol" charset="2"/>
              </a:rPr>
              <a:t>t</a:t>
            </a:r>
            <a:r>
              <a:rPr lang="en-US" sz="2000" baseline="-25000" dirty="0">
                <a:sym typeface="Symbol" charset="2"/>
              </a:rPr>
              <a:t>2 </a:t>
            </a:r>
            <a:r>
              <a:rPr lang="en-US" sz="2000" dirty="0">
                <a:sym typeface="Symbol" charset="2"/>
              </a:rPr>
              <a:t>[</a:t>
            </a:r>
            <a:r>
              <a:rPr lang="en-US" sz="2000" i="1" dirty="0" err="1">
                <a:sym typeface="Symbol" charset="2"/>
              </a:rPr>
              <a:t></a:t>
            </a:r>
            <a:r>
              <a:rPr lang="en-US" sz="2000" i="1" dirty="0">
                <a:sym typeface="Symbol" charset="2"/>
              </a:rPr>
              <a:t> </a:t>
            </a:r>
            <a:r>
              <a:rPr lang="en-US" sz="2000" dirty="0">
                <a:sym typeface="Symbol" charset="2"/>
              </a:rPr>
              <a:t>] </a:t>
            </a:r>
          </a:p>
          <a:p>
            <a:pPr>
              <a:lnSpc>
                <a:spcPct val="110000"/>
              </a:lnSpc>
            </a:pPr>
            <a:r>
              <a:rPr lang="en-US" sz="2000" dirty="0"/>
              <a:t>Example:</a:t>
            </a:r>
          </a:p>
          <a:p>
            <a:pPr>
              <a:lnSpc>
                <a:spcPct val="110000"/>
              </a:lnSpc>
            </a:pPr>
            <a:endParaRPr lang="en-US" sz="2000" dirty="0"/>
          </a:p>
          <a:p>
            <a:pPr>
              <a:lnSpc>
                <a:spcPct val="110000"/>
              </a:lnSpc>
            </a:pPr>
            <a:endParaRPr lang="en-US" sz="2000" dirty="0"/>
          </a:p>
          <a:p>
            <a:pPr>
              <a:lnSpc>
                <a:spcPct val="110000"/>
              </a:lnSpc>
            </a:pPr>
            <a:endParaRPr lang="en-US" sz="2000" dirty="0"/>
          </a:p>
          <a:p>
            <a:pPr>
              <a:lnSpc>
                <a:spcPct val="110000"/>
              </a:lnSpc>
            </a:pPr>
            <a:endParaRPr lang="en-US" sz="2000" dirty="0"/>
          </a:p>
          <a:p>
            <a:pPr>
              <a:lnSpc>
                <a:spcPct val="110000"/>
              </a:lnSpc>
            </a:pPr>
            <a:r>
              <a:rPr lang="en-US" sz="2000" dirty="0"/>
              <a:t>On this </a:t>
            </a:r>
            <a:r>
              <a:rPr lang="en-US" sz="2000" dirty="0">
                <a:solidFill>
                  <a:srgbClr val="FF0000"/>
                </a:solidFill>
              </a:rPr>
              <a:t>instance</a:t>
            </a:r>
            <a:r>
              <a:rPr lang="en-US" sz="2000" dirty="0"/>
              <a:t>, </a:t>
            </a:r>
            <a:r>
              <a:rPr lang="en-US" sz="2000" i="1" dirty="0"/>
              <a:t>A</a:t>
            </a:r>
            <a:r>
              <a:rPr lang="en-US" sz="2000" dirty="0"/>
              <a:t> </a:t>
            </a:r>
            <a:r>
              <a:rPr lang="en-US" sz="2000" dirty="0" err="1">
                <a:sym typeface="Symbol" charset="2"/>
              </a:rPr>
              <a:t></a:t>
            </a:r>
            <a:r>
              <a:rPr lang="en-US" sz="2000" dirty="0">
                <a:sym typeface="Monotype Sorts" charset="2"/>
              </a:rPr>
              <a:t> </a:t>
            </a:r>
            <a:r>
              <a:rPr lang="en-US" sz="2000" i="1" dirty="0"/>
              <a:t>B</a:t>
            </a:r>
            <a:r>
              <a:rPr lang="en-US" sz="2000" dirty="0"/>
              <a:t> does </a:t>
            </a:r>
            <a:r>
              <a:rPr lang="en-US" sz="2000" b="1" dirty="0"/>
              <a:t>NOT</a:t>
            </a:r>
            <a:r>
              <a:rPr lang="en-US" sz="2000" dirty="0"/>
              <a:t> hold, but  </a:t>
            </a:r>
            <a:r>
              <a:rPr lang="en-US" sz="2000" i="1" dirty="0"/>
              <a:t>B</a:t>
            </a:r>
            <a:r>
              <a:rPr lang="en-US" sz="2000" dirty="0"/>
              <a:t> </a:t>
            </a:r>
            <a:r>
              <a:rPr lang="en-US" sz="2000" dirty="0" err="1">
                <a:sym typeface="Symbol" charset="2"/>
              </a:rPr>
              <a:t></a:t>
            </a:r>
            <a:r>
              <a:rPr lang="en-US" sz="2000" dirty="0"/>
              <a:t> </a:t>
            </a:r>
            <a:r>
              <a:rPr lang="en-US" sz="2000" i="1" dirty="0"/>
              <a:t>A</a:t>
            </a:r>
            <a:r>
              <a:rPr lang="en-US" sz="2000" dirty="0"/>
              <a:t> does hold.</a:t>
            </a:r>
            <a:endParaRPr lang="en-US" sz="2000" i="1" dirty="0">
              <a:sym typeface="Symbol" charset="2"/>
            </a:endParaRPr>
          </a:p>
        </p:txBody>
      </p:sp>
      <p:sp>
        <p:nvSpPr>
          <p:cNvPr id="1250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Functional Dependencies</a:t>
            </a:r>
          </a:p>
        </p:txBody>
      </p:sp>
      <p:sp>
        <p:nvSpPr>
          <p:cNvPr id="1250308" name="Text Box 4"/>
          <p:cNvSpPr txBox="1">
            <a:spLocks noChangeArrowheads="1"/>
          </p:cNvSpPr>
          <p:nvPr/>
        </p:nvSpPr>
        <p:spPr bwMode="auto">
          <a:xfrm>
            <a:off x="3505200" y="4572000"/>
            <a:ext cx="777875" cy="9255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lain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4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1     5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3	7</a:t>
            </a:r>
          </a:p>
        </p:txBody>
      </p:sp>
      <p:sp>
        <p:nvSpPr>
          <p:cNvPr id="1250309" name="Text Box 5"/>
          <p:cNvSpPr txBox="1">
            <a:spLocks noChangeArrowheads="1"/>
          </p:cNvSpPr>
          <p:nvPr/>
        </p:nvSpPr>
        <p:spPr bwMode="auto">
          <a:xfrm>
            <a:off x="3488382" y="4114800"/>
            <a:ext cx="830163" cy="36933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A     B</a:t>
            </a:r>
          </a:p>
        </p:txBody>
      </p:sp>
    </p:spTree>
    <p:extLst>
      <p:ext uri="{BB962C8B-B14F-4D97-AF65-F5344CB8AC3E}">
        <p14:creationId xmlns:p14="http://schemas.microsoft.com/office/powerpoint/2010/main" val="217435947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1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Functional Dependencies</a:t>
            </a:r>
          </a:p>
        </p:txBody>
      </p:sp>
      <p:sp>
        <p:nvSpPr>
          <p:cNvPr id="12513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219200"/>
            <a:ext cx="8610600" cy="5181600"/>
          </a:xfrm>
        </p:spPr>
        <p:txBody>
          <a:bodyPr/>
          <a:lstStyle/>
          <a:p>
            <a:pPr marL="0" indent="0">
              <a:buNone/>
            </a:pPr>
            <a:r>
              <a:rPr lang="en-US" sz="2000" u="sng" dirty="0"/>
              <a:t>Difference between holding on an </a:t>
            </a:r>
            <a:r>
              <a:rPr lang="en-US" sz="2000" i="1" u="sng" dirty="0"/>
              <a:t>instance </a:t>
            </a:r>
            <a:r>
              <a:rPr lang="en-US" sz="2000" u="sng" dirty="0"/>
              <a:t>and holding on </a:t>
            </a:r>
            <a:r>
              <a:rPr lang="en-US" sz="2000" i="1" u="sng" dirty="0"/>
              <a:t>all legal relation</a:t>
            </a:r>
          </a:p>
          <a:p>
            <a:pPr marL="0" indent="0">
              <a:buNone/>
            </a:pPr>
            <a:endParaRPr lang="en-US" sz="2000" i="1" u="sng" dirty="0"/>
          </a:p>
          <a:p>
            <a:pPr marL="0" indent="0">
              <a:buNone/>
            </a:pPr>
            <a:endParaRPr lang="en-US" sz="2000" i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2000" i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2000" i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2000" i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2000" i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2000" i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000" i="1" dirty="0">
                <a:solidFill>
                  <a:srgbClr val="FF0000"/>
                </a:solidFill>
              </a:rPr>
              <a:t>Name </a:t>
            </a:r>
            <a:r>
              <a:rPr lang="en-US" sz="2000" i="1" dirty="0">
                <a:solidFill>
                  <a:srgbClr val="FF0000"/>
                </a:solidFill>
                <a:sym typeface="Wingdings" charset="2"/>
              </a:rPr>
              <a:t> </a:t>
            </a:r>
            <a:r>
              <a:rPr lang="en-US" sz="2000" i="1" dirty="0" err="1">
                <a:solidFill>
                  <a:srgbClr val="FF0000"/>
                </a:solidFill>
                <a:sym typeface="Wingdings" charset="2"/>
              </a:rPr>
              <a:t>Tot_Cred</a:t>
            </a:r>
            <a:r>
              <a:rPr lang="en-US" sz="2000" i="1" dirty="0">
                <a:sym typeface="Wingdings" charset="2"/>
              </a:rPr>
              <a:t>           holds on this instance</a:t>
            </a:r>
          </a:p>
          <a:p>
            <a:pPr marL="0" indent="0">
              <a:buNone/>
            </a:pPr>
            <a:endParaRPr lang="en-US" sz="2000" i="1" dirty="0">
              <a:sym typeface="Wingdings" charset="2"/>
            </a:endParaRPr>
          </a:p>
          <a:p>
            <a:pPr marL="0" indent="0">
              <a:buNone/>
            </a:pPr>
            <a:r>
              <a:rPr lang="en-US" sz="2000" i="1" dirty="0">
                <a:sym typeface="Wingdings" charset="2"/>
              </a:rPr>
              <a:t>Is this a true functional dependency ? </a:t>
            </a:r>
            <a:r>
              <a:rPr lang="en-US" sz="2000" b="1" i="1" dirty="0">
                <a:solidFill>
                  <a:srgbClr val="FF0000"/>
                </a:solidFill>
                <a:sym typeface="Wingdings" charset="2"/>
              </a:rPr>
              <a:t>No</a:t>
            </a:r>
            <a:r>
              <a:rPr lang="en-US" sz="2000" i="1" dirty="0">
                <a:sym typeface="Wingdings" charset="2"/>
              </a:rPr>
              <a:t>.</a:t>
            </a:r>
          </a:p>
          <a:p>
            <a:pPr marL="0" indent="0">
              <a:buNone/>
            </a:pPr>
            <a:r>
              <a:rPr lang="en-US" sz="2000" i="1" dirty="0"/>
              <a:t>	Two students with the same name can have the different credits.</a:t>
            </a:r>
          </a:p>
          <a:p>
            <a:pPr marL="0" indent="0">
              <a:buNone/>
            </a:pPr>
            <a:r>
              <a:rPr lang="en-US" sz="2000" dirty="0"/>
              <a:t>Can’t draw conclusions based on a </a:t>
            </a:r>
            <a:r>
              <a:rPr lang="en-US" sz="2000" i="1" dirty="0"/>
              <a:t>single instance</a:t>
            </a:r>
          </a:p>
          <a:p>
            <a:pPr marL="0" indent="0">
              <a:buNone/>
            </a:pPr>
            <a:r>
              <a:rPr lang="en-US" sz="2000" i="1" dirty="0"/>
              <a:t>	</a:t>
            </a:r>
            <a:r>
              <a:rPr lang="en-US" sz="2000" dirty="0"/>
              <a:t>Need to use domain knowledge to decide which </a:t>
            </a:r>
            <a:r>
              <a:rPr lang="en-US" sz="2000" dirty="0" err="1"/>
              <a:t>FDs</a:t>
            </a:r>
            <a:r>
              <a:rPr lang="en-US" sz="2000" dirty="0"/>
              <a:t> hold</a:t>
            </a:r>
            <a:endParaRPr lang="en-US" sz="2000" i="1" dirty="0"/>
          </a:p>
        </p:txBody>
      </p:sp>
      <p:graphicFrame>
        <p:nvGraphicFramePr>
          <p:cNvPr id="7" name="Group 2">
            <a:extLst>
              <a:ext uri="{FF2B5EF4-FFF2-40B4-BE49-F238E27FC236}">
                <a16:creationId xmlns:a16="http://schemas.microsoft.com/office/drawing/2014/main" id="{93467336-8B54-5B41-BFFA-8B3451727E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9551823"/>
              </p:ext>
            </p:extLst>
          </p:nvPr>
        </p:nvGraphicFramePr>
        <p:xfrm>
          <a:off x="370114" y="1778000"/>
          <a:ext cx="8534400" cy="2032000"/>
        </p:xfrm>
        <a:graphic>
          <a:graphicData uri="http://schemas.openxmlformats.org/drawingml/2006/table">
            <a:tbl>
              <a:tblPr/>
              <a:tblGrid>
                <a:gridCol w="14478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58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66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54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819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0676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55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student_id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dept_name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tot_cred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building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budget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Comp. Sci.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John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Iribe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 Center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10 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Comp. Sci.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Alice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Iribe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 Center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10 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Math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Alice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Kirwan Hall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10 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Comp. Sci.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Mike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Iribe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 Center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10 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Math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Mike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Kirwan Hall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10 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593204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a table: R(</a:t>
            </a:r>
            <a:r>
              <a:rPr lang="en-US" u="sng" dirty="0"/>
              <a:t>A</a:t>
            </a:r>
            <a:r>
              <a:rPr lang="en-US" dirty="0"/>
              <a:t>, B, C):</a:t>
            </a:r>
          </a:p>
          <a:p>
            <a:pPr lvl="1"/>
            <a:r>
              <a:rPr lang="en-US" dirty="0"/>
              <a:t>With FDs: B </a:t>
            </a:r>
            <a:r>
              <a:rPr lang="en-US" dirty="0">
                <a:sym typeface="Wingdings"/>
              </a:rPr>
              <a:t> C, and A  BC</a:t>
            </a:r>
          </a:p>
          <a:p>
            <a:pPr lvl="1"/>
            <a:r>
              <a:rPr lang="en-US" dirty="0">
                <a:sym typeface="Wingdings"/>
              </a:rPr>
              <a:t>So “A” is a Key, but “B” is not</a:t>
            </a:r>
          </a:p>
          <a:p>
            <a:r>
              <a:rPr lang="en-US" dirty="0">
                <a:sym typeface="Wingdings"/>
              </a:rPr>
              <a:t>So: there is a FD whose left hand side is not a key</a:t>
            </a:r>
          </a:p>
          <a:p>
            <a:pPr lvl="1"/>
            <a:r>
              <a:rPr lang="en-US" b="1" dirty="0">
                <a:solidFill>
                  <a:srgbClr val="FF0000"/>
                </a:solidFill>
                <a:sym typeface="Wingdings"/>
              </a:rPr>
              <a:t>Leads to redundancy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FDs and Redundancy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096000" y="3276600"/>
          <a:ext cx="2556491" cy="2255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00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r>
                        <a:rPr lang="en-US" sz="1600" b="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r>
                        <a:rPr lang="en-US" sz="1200" dirty="0"/>
                        <a:t>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a2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a3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r>
                        <a:rPr lang="en-US" sz="1200" dirty="0"/>
                        <a:t>a4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a5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a6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a7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09600" y="3505200"/>
            <a:ext cx="4956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Since B is not unique, it may be duplicated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                   Every time B is duplicated, so is C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5800" y="4572000"/>
            <a:ext cx="37262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Not a problem with A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/>
              </a:rPr>
              <a:t> BC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/>
              </a:rPr>
              <a:t>              A can never be duplicated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7" name="Oval 6"/>
          <p:cNvSpPr/>
          <p:nvPr/>
        </p:nvSpPr>
        <p:spPr>
          <a:xfrm>
            <a:off x="6934200" y="3581400"/>
            <a:ext cx="381000" cy="914400"/>
          </a:xfrm>
          <a:prstGeom prst="ellipse">
            <a:avLst/>
          </a:prstGeom>
          <a:noFill/>
          <a:ln w="38100" cmpd="sng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3000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ucida Sans Unicode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7696200" y="3581400"/>
            <a:ext cx="381000" cy="914400"/>
          </a:xfrm>
          <a:prstGeom prst="ellipse">
            <a:avLst/>
          </a:prstGeom>
          <a:noFill/>
          <a:ln w="38100" cmpd="sng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3000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ucida Sans Unicode"/>
              <a:ea typeface="+mn-ea"/>
              <a:cs typeface="+mn-cs"/>
            </a:endParaRPr>
          </a:p>
        </p:txBody>
      </p:sp>
      <p:sp>
        <p:nvSpPr>
          <p:cNvPr id="9" name="Oval 8"/>
          <p:cNvSpPr/>
          <p:nvPr/>
        </p:nvSpPr>
        <p:spPr>
          <a:xfrm>
            <a:off x="7696200" y="4419600"/>
            <a:ext cx="381000" cy="609600"/>
          </a:xfrm>
          <a:prstGeom prst="ellipse">
            <a:avLst/>
          </a:prstGeom>
          <a:noFill/>
          <a:ln w="38100" cmpd="sng">
            <a:solidFill>
              <a:srgbClr val="33CC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3000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ucida Sans Unicode"/>
              <a:ea typeface="+mn-ea"/>
              <a:cs typeface="+mn-cs"/>
            </a:endParaRPr>
          </a:p>
        </p:txBody>
      </p:sp>
      <p:sp>
        <p:nvSpPr>
          <p:cNvPr id="10" name="Oval 9"/>
          <p:cNvSpPr/>
          <p:nvPr/>
        </p:nvSpPr>
        <p:spPr>
          <a:xfrm>
            <a:off x="6934200" y="4419600"/>
            <a:ext cx="381000" cy="609600"/>
          </a:xfrm>
          <a:prstGeom prst="ellipse">
            <a:avLst/>
          </a:prstGeom>
          <a:noFill/>
          <a:ln w="38100" cmpd="sng">
            <a:solidFill>
              <a:srgbClr val="33CC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3000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ucida Sans Unicode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657600" y="6096000"/>
            <a:ext cx="533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Not a duplication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/>
              </a:rPr>
              <a:t> Two different tuples just happen to have the same value for C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2" name="Right Arrow 11"/>
          <p:cNvSpPr/>
          <p:nvPr/>
        </p:nvSpPr>
        <p:spPr>
          <a:xfrm rot="17050387">
            <a:off x="7434940" y="5761319"/>
            <a:ext cx="685800" cy="1524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3000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ucida Sans Unicode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908974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Better to split it up</a:t>
            </a:r>
            <a:endParaRPr lang="en-US" b="1" dirty="0">
              <a:solidFill>
                <a:srgbClr val="FF0000"/>
              </a:solidFill>
              <a:sym typeface="Wingdings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FDs and Redundancy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38200" y="2057400"/>
          <a:ext cx="1642091" cy="2255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00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r>
                        <a:rPr lang="en-US" sz="1600" b="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r>
                        <a:rPr lang="en-US" sz="1200" dirty="0"/>
                        <a:t>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a2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a3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r>
                        <a:rPr lang="en-US" sz="1200" dirty="0"/>
                        <a:t>a4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a5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a6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a7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805341" y="4267200"/>
            <a:ext cx="533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Not a duplication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/>
              </a:rPr>
              <a:t> Two different tuples just happen to have the same value for C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2" name="Right Arrow 11"/>
          <p:cNvSpPr/>
          <p:nvPr/>
        </p:nvSpPr>
        <p:spPr>
          <a:xfrm rot="17050387">
            <a:off x="4996540" y="3856319"/>
            <a:ext cx="685800" cy="1524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3000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ucida Sans Unicode"/>
              <a:ea typeface="+mn-ea"/>
              <a:cs typeface="+mn-cs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4495800" y="2133600"/>
          <a:ext cx="1676400" cy="143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r>
                        <a:rPr lang="en-US" sz="1600" b="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r>
                        <a:rPr lang="en-US" sz="1200" dirty="0"/>
                        <a:t>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r>
                        <a:rPr lang="en-US" sz="1200" dirty="0"/>
                        <a:t>b2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b3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b4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532486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7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Functional dependencies and </a:t>
            </a:r>
            <a:r>
              <a:rPr lang="en-US" i="1" dirty="0"/>
              <a:t>keys</a:t>
            </a:r>
          </a:p>
          <a:p>
            <a:pPr lvl="1"/>
            <a:r>
              <a:rPr lang="en-US" dirty="0"/>
              <a:t>A </a:t>
            </a:r>
            <a:r>
              <a:rPr lang="en-US" i="1" dirty="0"/>
              <a:t>key </a:t>
            </a:r>
            <a:r>
              <a:rPr lang="en-US" dirty="0"/>
              <a:t>constraint is a specific form of a FD.</a:t>
            </a:r>
          </a:p>
          <a:p>
            <a:pPr lvl="1"/>
            <a:r>
              <a:rPr lang="en-US" dirty="0"/>
              <a:t>E.g. if </a:t>
            </a:r>
            <a:r>
              <a:rPr lang="en-US" i="1" dirty="0"/>
              <a:t>A </a:t>
            </a:r>
            <a:r>
              <a:rPr lang="en-US" dirty="0"/>
              <a:t>is a </a:t>
            </a:r>
            <a:r>
              <a:rPr lang="en-US" dirty="0" err="1"/>
              <a:t>superkey</a:t>
            </a:r>
            <a:r>
              <a:rPr lang="en-US" dirty="0"/>
              <a:t> for </a:t>
            </a:r>
            <a:r>
              <a:rPr lang="en-US" i="1" dirty="0"/>
              <a:t>R,</a:t>
            </a:r>
            <a:r>
              <a:rPr lang="en-US" dirty="0"/>
              <a:t> then:</a:t>
            </a:r>
          </a:p>
          <a:p>
            <a:pPr>
              <a:buNone/>
            </a:pPr>
            <a:r>
              <a:rPr lang="en-US" sz="2400" dirty="0"/>
              <a:t>			</a:t>
            </a:r>
            <a:r>
              <a:rPr lang="en-US" sz="2400" i="1" dirty="0"/>
              <a:t>A </a:t>
            </a:r>
            <a:r>
              <a:rPr lang="en-US" sz="2400" i="1" dirty="0" err="1">
                <a:sym typeface="Wingdings" charset="2"/>
              </a:rPr>
              <a:t></a:t>
            </a:r>
            <a:r>
              <a:rPr lang="en-US" sz="2400" i="1" dirty="0">
                <a:sym typeface="Wingdings" charset="2"/>
              </a:rPr>
              <a:t> R</a:t>
            </a:r>
            <a:endParaRPr lang="en-US" dirty="0"/>
          </a:p>
          <a:p>
            <a:pPr lvl="1"/>
            <a:r>
              <a:rPr lang="en-US" dirty="0"/>
              <a:t>Similarly for </a:t>
            </a:r>
            <a:r>
              <a:rPr lang="en-US" i="1" dirty="0"/>
              <a:t>candidate keys and primary keys.</a:t>
            </a:r>
          </a:p>
          <a:p>
            <a:pPr lvl="1"/>
            <a:endParaRPr lang="en-US" i="1" dirty="0"/>
          </a:p>
          <a:p>
            <a:pPr>
              <a:spcAft>
                <a:spcPts val="600"/>
              </a:spcAft>
            </a:pPr>
            <a:r>
              <a:rPr lang="en-US" dirty="0"/>
              <a:t>Deriving </a:t>
            </a:r>
            <a:r>
              <a:rPr lang="en-US" dirty="0" err="1"/>
              <a:t>FDs</a:t>
            </a:r>
            <a:endParaRPr lang="en-US" dirty="0"/>
          </a:p>
          <a:p>
            <a:pPr lvl="1">
              <a:spcAft>
                <a:spcPts val="600"/>
              </a:spcAft>
            </a:pPr>
            <a:r>
              <a:rPr lang="en-US" dirty="0"/>
              <a:t>A set of </a:t>
            </a:r>
            <a:r>
              <a:rPr lang="en-US" dirty="0" err="1"/>
              <a:t>FDs</a:t>
            </a:r>
            <a:r>
              <a:rPr lang="en-US" dirty="0"/>
              <a:t> may imply other </a:t>
            </a:r>
            <a:r>
              <a:rPr lang="en-US" dirty="0" err="1"/>
              <a:t>FDs</a:t>
            </a:r>
            <a:endParaRPr lang="en-US" dirty="0"/>
          </a:p>
          <a:p>
            <a:pPr lvl="1">
              <a:spcAft>
                <a:spcPts val="600"/>
              </a:spcAft>
            </a:pPr>
            <a:r>
              <a:rPr lang="en-US" i="1" dirty="0"/>
              <a:t> e.g. If </a:t>
            </a:r>
            <a:r>
              <a:rPr lang="en-US" i="1" dirty="0">
                <a:solidFill>
                  <a:srgbClr val="FF0000"/>
                </a:solidFill>
              </a:rPr>
              <a:t>A </a:t>
            </a:r>
            <a:r>
              <a:rPr lang="en-US" i="1" dirty="0" err="1">
                <a:solidFill>
                  <a:srgbClr val="FF0000"/>
                </a:solidFill>
                <a:sym typeface="Wingdings" charset="2"/>
              </a:rPr>
              <a:t></a:t>
            </a:r>
            <a:r>
              <a:rPr lang="en-US" i="1" dirty="0">
                <a:solidFill>
                  <a:srgbClr val="FF0000"/>
                </a:solidFill>
                <a:sym typeface="Wingdings" charset="2"/>
              </a:rPr>
              <a:t> B,</a:t>
            </a:r>
            <a:r>
              <a:rPr lang="en-US" i="1" dirty="0">
                <a:sym typeface="Wingdings" charset="2"/>
              </a:rPr>
              <a:t> and </a:t>
            </a:r>
            <a:r>
              <a:rPr lang="en-US" i="1" dirty="0">
                <a:solidFill>
                  <a:srgbClr val="FF0000"/>
                </a:solidFill>
                <a:sym typeface="Wingdings" charset="2"/>
              </a:rPr>
              <a:t>B </a:t>
            </a:r>
            <a:r>
              <a:rPr lang="en-US" i="1" dirty="0" err="1">
                <a:solidFill>
                  <a:srgbClr val="FF0000"/>
                </a:solidFill>
                <a:sym typeface="Wingdings" charset="2"/>
              </a:rPr>
              <a:t></a:t>
            </a:r>
            <a:r>
              <a:rPr lang="en-US" i="1" dirty="0">
                <a:solidFill>
                  <a:srgbClr val="FF0000"/>
                </a:solidFill>
                <a:sym typeface="Wingdings" charset="2"/>
              </a:rPr>
              <a:t> C, </a:t>
            </a:r>
            <a:r>
              <a:rPr lang="en-US" i="1" dirty="0">
                <a:sym typeface="Wingdings" charset="2"/>
              </a:rPr>
              <a:t>then clearly </a:t>
            </a:r>
            <a:r>
              <a:rPr lang="en-US" i="1" dirty="0">
                <a:solidFill>
                  <a:srgbClr val="FF0000"/>
                </a:solidFill>
                <a:sym typeface="Wingdings" charset="2"/>
              </a:rPr>
              <a:t>A </a:t>
            </a:r>
            <a:r>
              <a:rPr lang="en-US" i="1" dirty="0" err="1">
                <a:solidFill>
                  <a:srgbClr val="FF0000"/>
                </a:solidFill>
                <a:sym typeface="Wingdings" charset="2"/>
              </a:rPr>
              <a:t></a:t>
            </a:r>
            <a:r>
              <a:rPr lang="en-US" i="1" dirty="0">
                <a:solidFill>
                  <a:srgbClr val="FF0000"/>
                </a:solidFill>
                <a:sym typeface="Wingdings" charset="2"/>
              </a:rPr>
              <a:t> C</a:t>
            </a:r>
          </a:p>
          <a:p>
            <a:pPr lvl="1">
              <a:spcAft>
                <a:spcPts val="600"/>
              </a:spcAft>
            </a:pPr>
            <a:r>
              <a:rPr lang="en-US" i="1" dirty="0">
                <a:sym typeface="Wingdings" charset="2"/>
              </a:rPr>
              <a:t>We will see a formal method for inferring this later</a:t>
            </a:r>
            <a:endParaRPr lang="en-US" dirty="0"/>
          </a:p>
        </p:txBody>
      </p:sp>
      <p:sp>
        <p:nvSpPr>
          <p:cNvPr id="1257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Functional Dependencies</a:t>
            </a:r>
          </a:p>
        </p:txBody>
      </p:sp>
    </p:spTree>
    <p:extLst>
      <p:ext uri="{BB962C8B-B14F-4D97-AF65-F5344CB8AC3E}">
        <p14:creationId xmlns:p14="http://schemas.microsoft.com/office/powerpoint/2010/main" val="385467090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23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33400" indent="-533400">
              <a:buNone/>
            </a:pPr>
            <a:r>
              <a:rPr lang="en-US" dirty="0"/>
              <a:t>1. A </a:t>
            </a:r>
            <a:r>
              <a:rPr lang="en-US" dirty="0">
                <a:solidFill>
                  <a:srgbClr val="FF0000"/>
                </a:solidFill>
              </a:rPr>
              <a:t>relation instance</a:t>
            </a:r>
            <a:r>
              <a:rPr lang="en-US" dirty="0"/>
              <a:t> </a:t>
            </a:r>
            <a:r>
              <a:rPr lang="en-US" i="1" dirty="0" err="1"/>
              <a:t>r</a:t>
            </a:r>
            <a:r>
              <a:rPr lang="en-US" i="1" dirty="0"/>
              <a:t> </a:t>
            </a:r>
            <a:r>
              <a:rPr lang="en-US" i="1" dirty="0">
                <a:solidFill>
                  <a:srgbClr val="FF0000"/>
                </a:solidFill>
              </a:rPr>
              <a:t>satisfies</a:t>
            </a:r>
            <a:r>
              <a:rPr lang="en-US" i="1" dirty="0"/>
              <a:t> </a:t>
            </a:r>
            <a:r>
              <a:rPr lang="en-US" dirty="0"/>
              <a:t>a set of functional dependencies, </a:t>
            </a:r>
            <a:r>
              <a:rPr lang="en-US" i="1" dirty="0"/>
              <a:t>F</a:t>
            </a:r>
            <a:r>
              <a:rPr lang="en-US" dirty="0"/>
              <a:t>, if the </a:t>
            </a:r>
            <a:r>
              <a:rPr lang="en-US" dirty="0" err="1"/>
              <a:t>FDs</a:t>
            </a:r>
            <a:r>
              <a:rPr lang="en-US" dirty="0"/>
              <a:t> hold on the relation</a:t>
            </a:r>
          </a:p>
          <a:p>
            <a:pPr marL="1027113" lvl="2" indent="-533400"/>
            <a:endParaRPr lang="en-US" dirty="0"/>
          </a:p>
          <a:p>
            <a:pPr marL="533400" indent="-533400">
              <a:buNone/>
            </a:pPr>
            <a:r>
              <a:rPr lang="en-US" i="1" dirty="0"/>
              <a:t>2. F </a:t>
            </a:r>
            <a:r>
              <a:rPr lang="en-US" i="1" dirty="0">
                <a:solidFill>
                  <a:srgbClr val="FF0000"/>
                </a:solidFill>
              </a:rPr>
              <a:t>holds on</a:t>
            </a:r>
            <a:r>
              <a:rPr lang="en-US" i="1" dirty="0"/>
              <a:t> </a:t>
            </a:r>
            <a:r>
              <a:rPr lang="en-US" dirty="0"/>
              <a:t>a </a:t>
            </a:r>
            <a:r>
              <a:rPr lang="en-US" dirty="0">
                <a:solidFill>
                  <a:srgbClr val="FF0000"/>
                </a:solidFill>
              </a:rPr>
              <a:t>relation schema</a:t>
            </a:r>
            <a:r>
              <a:rPr lang="en-US" dirty="0"/>
              <a:t> </a:t>
            </a:r>
            <a:r>
              <a:rPr lang="en-US" i="1" dirty="0"/>
              <a:t>R </a:t>
            </a:r>
            <a:r>
              <a:rPr lang="en-US" dirty="0"/>
              <a:t>if no legal (allowable) relation instance of </a:t>
            </a:r>
            <a:r>
              <a:rPr lang="en-US" i="1" dirty="0"/>
              <a:t>R </a:t>
            </a:r>
            <a:r>
              <a:rPr lang="en-US" dirty="0"/>
              <a:t>violates it</a:t>
            </a:r>
          </a:p>
          <a:p>
            <a:pPr marL="1027113" lvl="2" indent="-533400"/>
            <a:endParaRPr lang="en-US" dirty="0"/>
          </a:p>
          <a:p>
            <a:pPr marL="533400" indent="-533400">
              <a:buNone/>
            </a:pPr>
            <a:r>
              <a:rPr lang="en-US" dirty="0"/>
              <a:t>3. A functional dependency, </a:t>
            </a:r>
            <a:r>
              <a:rPr lang="en-US" i="1" dirty="0">
                <a:solidFill>
                  <a:srgbClr val="FF0000"/>
                </a:solidFill>
              </a:rPr>
              <a:t>A </a:t>
            </a:r>
            <a:r>
              <a:rPr lang="en-US" i="1" dirty="0" err="1">
                <a:solidFill>
                  <a:srgbClr val="FF0000"/>
                </a:solidFill>
                <a:sym typeface="Wingdings" charset="2"/>
              </a:rPr>
              <a:t></a:t>
            </a:r>
            <a:r>
              <a:rPr lang="en-US" i="1" dirty="0">
                <a:solidFill>
                  <a:srgbClr val="FF0000"/>
                </a:solidFill>
                <a:sym typeface="Wingdings" charset="2"/>
              </a:rPr>
              <a:t> B</a:t>
            </a:r>
            <a:r>
              <a:rPr lang="en-US" i="1" dirty="0">
                <a:sym typeface="Wingdings" charset="2"/>
              </a:rPr>
              <a:t>, </a:t>
            </a:r>
            <a:r>
              <a:rPr lang="en-US" dirty="0">
                <a:sym typeface="Wingdings" charset="2"/>
              </a:rPr>
              <a:t>is called </a:t>
            </a:r>
            <a:r>
              <a:rPr lang="en-US" i="1" dirty="0">
                <a:solidFill>
                  <a:srgbClr val="FF0000"/>
                </a:solidFill>
                <a:sym typeface="Wingdings" charset="2"/>
              </a:rPr>
              <a:t>trivial</a:t>
            </a:r>
            <a:r>
              <a:rPr lang="en-US" i="1" dirty="0">
                <a:sym typeface="Wingdings" charset="2"/>
              </a:rPr>
              <a:t> </a:t>
            </a:r>
            <a:r>
              <a:rPr lang="en-US" dirty="0">
                <a:sym typeface="Wingdings" charset="2"/>
              </a:rPr>
              <a:t>if:</a:t>
            </a:r>
          </a:p>
          <a:p>
            <a:pPr marL="788988" lvl="1" indent="-533400"/>
            <a:r>
              <a:rPr lang="en-US" dirty="0">
                <a:solidFill>
                  <a:srgbClr val="FF0000"/>
                </a:solidFill>
              </a:rPr>
              <a:t>B</a:t>
            </a:r>
            <a:r>
              <a:rPr lang="en-US" i="0" dirty="0"/>
              <a:t> is a subset of </a:t>
            </a:r>
            <a:r>
              <a:rPr lang="en-US" dirty="0">
                <a:solidFill>
                  <a:srgbClr val="FF0000"/>
                </a:solidFill>
              </a:rPr>
              <a:t>A</a:t>
            </a:r>
          </a:p>
          <a:p>
            <a:pPr marL="788988" lvl="1" indent="-533400"/>
            <a:r>
              <a:rPr lang="en-US" i="0" dirty="0"/>
              <a:t>e.g.</a:t>
            </a:r>
            <a:r>
              <a:rPr lang="en-US" i="0" dirty="0">
                <a:solidFill>
                  <a:srgbClr val="FF0000"/>
                </a:solidFill>
              </a:rPr>
              <a:t>  </a:t>
            </a:r>
            <a:r>
              <a:rPr lang="en-US" i="0" dirty="0" err="1">
                <a:solidFill>
                  <a:srgbClr val="FF0000"/>
                </a:solidFill>
              </a:rPr>
              <a:t>Movieyear</a:t>
            </a:r>
            <a:r>
              <a:rPr lang="en-US" i="0" dirty="0">
                <a:solidFill>
                  <a:srgbClr val="FF0000"/>
                </a:solidFill>
              </a:rPr>
              <a:t>, length </a:t>
            </a:r>
            <a:r>
              <a:rPr lang="en-US" i="0" dirty="0" err="1">
                <a:solidFill>
                  <a:srgbClr val="FF0000"/>
                </a:solidFill>
                <a:sym typeface="Wingdings" charset="2"/>
              </a:rPr>
              <a:t></a:t>
            </a:r>
            <a:r>
              <a:rPr lang="en-US" i="0" dirty="0">
                <a:solidFill>
                  <a:srgbClr val="FF0000"/>
                </a:solidFill>
                <a:sym typeface="Wingdings" charset="2"/>
              </a:rPr>
              <a:t> length</a:t>
            </a:r>
          </a:p>
          <a:p>
            <a:pPr marL="1027113" lvl="2" indent="-533400"/>
            <a:endParaRPr lang="en-US" dirty="0"/>
          </a:p>
          <a:p>
            <a:pPr marL="533400" indent="-533400">
              <a:buNone/>
            </a:pPr>
            <a:r>
              <a:rPr lang="en-US" dirty="0"/>
              <a:t>4. Given a set of functional dependencies, </a:t>
            </a:r>
            <a:r>
              <a:rPr lang="en-US" i="1" dirty="0"/>
              <a:t>F, </a:t>
            </a:r>
            <a:r>
              <a:rPr lang="en-US" dirty="0"/>
              <a:t>its </a:t>
            </a:r>
            <a:r>
              <a:rPr lang="en-US" i="1" dirty="0">
                <a:solidFill>
                  <a:srgbClr val="FF0000"/>
                </a:solidFill>
              </a:rPr>
              <a:t>closure</a:t>
            </a:r>
            <a:r>
              <a:rPr lang="en-US" i="1" dirty="0"/>
              <a:t>, </a:t>
            </a:r>
          </a:p>
          <a:p>
            <a:pPr>
              <a:buNone/>
            </a:pPr>
            <a:r>
              <a:rPr lang="en-US" i="1" dirty="0">
                <a:solidFill>
                  <a:srgbClr val="FF0000"/>
                </a:solidFill>
              </a:rPr>
              <a:t>    F</a:t>
            </a:r>
            <a:r>
              <a:rPr lang="en-US" i="1" baseline="30000" dirty="0">
                <a:solidFill>
                  <a:srgbClr val="FF0000"/>
                </a:solidFill>
              </a:rPr>
              <a:t>+ </a:t>
            </a:r>
            <a:r>
              <a:rPr lang="en-US" i="1" dirty="0"/>
              <a:t>, </a:t>
            </a:r>
            <a:r>
              <a:rPr lang="en-US" dirty="0"/>
              <a:t>is all the </a:t>
            </a:r>
            <a:r>
              <a:rPr lang="en-US" dirty="0" err="1"/>
              <a:t>FDs</a:t>
            </a:r>
            <a:r>
              <a:rPr lang="en-US" dirty="0"/>
              <a:t> that are implied by </a:t>
            </a:r>
            <a:r>
              <a:rPr lang="en-US" dirty="0" err="1"/>
              <a:t>FDs</a:t>
            </a:r>
            <a:r>
              <a:rPr lang="en-US" dirty="0"/>
              <a:t> in </a:t>
            </a:r>
            <a:r>
              <a:rPr lang="en-US" i="1" dirty="0"/>
              <a:t>F. </a:t>
            </a:r>
          </a:p>
          <a:p>
            <a:pPr marL="533400" indent="-533400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52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Definitions</a:t>
            </a:r>
          </a:p>
        </p:txBody>
      </p:sp>
    </p:spTree>
    <p:extLst>
      <p:ext uri="{BB962C8B-B14F-4D97-AF65-F5344CB8AC3E}">
        <p14:creationId xmlns:p14="http://schemas.microsoft.com/office/powerpoint/2010/main" val="2519998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2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2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2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2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2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23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23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2355" grpId="0" build="p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1416810"/>
            <a:ext cx="8305800" cy="1470025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CMSC424: Database Design</a:t>
            </a:r>
            <a:br>
              <a:rPr lang="en-US" dirty="0">
                <a:ea typeface="+mj-ea"/>
                <a:cs typeface="+mj-cs"/>
              </a:rPr>
            </a:br>
            <a:br>
              <a:rPr lang="en-US" dirty="0">
                <a:ea typeface="+mj-ea"/>
                <a:cs typeface="+mj-cs"/>
              </a:rPr>
            </a:br>
            <a:r>
              <a:rPr lang="en-US" dirty="0">
                <a:ea typeface="+mj-ea"/>
                <a:cs typeface="+mj-cs"/>
              </a:rPr>
              <a:t>Module: </a:t>
            </a:r>
            <a:r>
              <a:rPr lang="en-US" u="sng" dirty="0"/>
              <a:t>Design: E/R Models and Normalization</a:t>
            </a:r>
            <a:endParaRPr lang="en-US" u="sng" dirty="0">
              <a:ea typeface="+mj-ea"/>
              <a:cs typeface="+mj-cs"/>
            </a:endParaRPr>
          </a:p>
        </p:txBody>
      </p:sp>
      <p:sp>
        <p:nvSpPr>
          <p:cNvPr id="14339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0" y="5638800"/>
            <a:ext cx="4267200" cy="1219200"/>
          </a:xfrm>
        </p:spPr>
        <p:txBody>
          <a:bodyPr/>
          <a:lstStyle/>
          <a:p>
            <a:pPr marR="0" eaLnBrk="1" hangingPunct="1"/>
            <a:r>
              <a:rPr lang="en-US" sz="2400" dirty="0">
                <a:solidFill>
                  <a:schemeClr val="bg1"/>
                </a:solidFill>
                <a:latin typeface="Calibri" charset="0"/>
              </a:rPr>
              <a:t>Instructor: Amol Deshpande</a:t>
            </a:r>
          </a:p>
          <a:p>
            <a:pPr marR="0" eaLnBrk="1" hangingPunct="1"/>
            <a:r>
              <a:rPr lang="en-US" sz="2400" dirty="0">
                <a:solidFill>
                  <a:schemeClr val="bg1"/>
                </a:solidFill>
                <a:latin typeface="Calibri" charset="0"/>
              </a:rPr>
              <a:t>                   </a:t>
            </a:r>
            <a:r>
              <a:rPr lang="en-US" sz="2400" dirty="0" err="1">
                <a:solidFill>
                  <a:schemeClr val="bg1"/>
                </a:solidFill>
                <a:latin typeface="Calibri" charset="0"/>
              </a:rPr>
              <a:t>amol@umd.edu</a:t>
            </a:r>
            <a:endParaRPr lang="en-US" sz="2400" dirty="0">
              <a:solidFill>
                <a:schemeClr val="bg1"/>
              </a:solidFill>
              <a:latin typeface="Calibri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CE8B5310-7A08-8446-8C05-5E0096C91A19}"/>
              </a:ext>
            </a:extLst>
          </p:cNvPr>
          <p:cNvSpPr txBox="1">
            <a:spLocks/>
          </p:cNvSpPr>
          <p:nvPr/>
        </p:nvSpPr>
        <p:spPr bwMode="auto">
          <a:xfrm>
            <a:off x="1257300" y="3403742"/>
            <a:ext cx="6705600" cy="675132"/>
          </a:xfrm>
          <a:prstGeom prst="rect">
            <a:avLst/>
          </a:prstGeom>
          <a:ln w="55000" cap="flat" cmpd="thickThin" algn="ctr">
            <a:solidFill>
              <a:schemeClr val="accent1"/>
            </a:solidFill>
            <a:prstDash val="solid"/>
            <a:miter lim="800000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>
            <a:lvl1pPr marL="0" marR="64008" indent="0" algn="r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charset="2"/>
              <a:buNone/>
              <a:defRPr sz="2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Verdana" charset="0"/>
              <a:buNone/>
              <a:defRPr sz="2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charset="2"/>
              <a:buNone/>
              <a:defRPr sz="2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None/>
              <a:defRPr sz="1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64008" lvl="0" indent="0" algn="ctr" defTabSz="914400" rtl="0" eaLnBrk="0" fontAlgn="base" latinLnBrk="0" hangingPunct="0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rgbClr val="2DA2BF"/>
              </a:buClr>
              <a:buSzPct val="68000"/>
              <a:buFont typeface="Wingdings 3" charset="2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464646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FDs: Armstrong Axioms, etc.</a:t>
            </a:r>
          </a:p>
        </p:txBody>
      </p:sp>
    </p:spTree>
    <p:extLst>
      <p:ext uri="{BB962C8B-B14F-4D97-AF65-F5344CB8AC3E}">
        <p14:creationId xmlns:p14="http://schemas.microsoft.com/office/powerpoint/2010/main" val="33875772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0" y="5638800"/>
            <a:ext cx="4267200" cy="1219200"/>
          </a:xfrm>
        </p:spPr>
        <p:txBody>
          <a:bodyPr/>
          <a:lstStyle/>
          <a:p>
            <a:pPr marR="0" eaLnBrk="1" hangingPunct="1"/>
            <a:r>
              <a:rPr lang="en-US" sz="2400" dirty="0">
                <a:solidFill>
                  <a:schemeClr val="bg1"/>
                </a:solidFill>
                <a:latin typeface="Calibri" charset="0"/>
              </a:rPr>
              <a:t>Instructor: Amol Deshpande</a:t>
            </a:r>
          </a:p>
          <a:p>
            <a:pPr marR="0" eaLnBrk="1" hangingPunct="1"/>
            <a:r>
              <a:rPr lang="en-US" sz="2400" dirty="0">
                <a:solidFill>
                  <a:schemeClr val="bg1"/>
                </a:solidFill>
                <a:latin typeface="Calibri" charset="0"/>
              </a:rPr>
              <a:t>                   </a:t>
            </a:r>
            <a:r>
              <a:rPr lang="en-US" sz="2400" dirty="0" err="1">
                <a:solidFill>
                  <a:schemeClr val="bg1"/>
                </a:solidFill>
                <a:latin typeface="Calibri" charset="0"/>
              </a:rPr>
              <a:t>amol@umd.edu</a:t>
            </a:r>
            <a:endParaRPr lang="en-US" sz="2400" dirty="0">
              <a:solidFill>
                <a:schemeClr val="bg1"/>
              </a:solidFill>
              <a:latin typeface="Calibri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CE8B5310-7A08-8446-8C05-5E0096C91A19}"/>
              </a:ext>
            </a:extLst>
          </p:cNvPr>
          <p:cNvSpPr txBox="1">
            <a:spLocks/>
          </p:cNvSpPr>
          <p:nvPr/>
        </p:nvSpPr>
        <p:spPr bwMode="auto">
          <a:xfrm>
            <a:off x="1257300" y="3091434"/>
            <a:ext cx="6705600" cy="1382142"/>
          </a:xfrm>
          <a:prstGeom prst="rect">
            <a:avLst/>
          </a:prstGeom>
          <a:ln w="55000" cap="flat" cmpd="thickThin" algn="ctr">
            <a:solidFill>
              <a:schemeClr val="accent1"/>
            </a:solidFill>
            <a:prstDash val="solid"/>
            <a:miter lim="800000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>
            <a:lvl1pPr marL="0" marR="64008" indent="0" algn="r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charset="2"/>
              <a:buNone/>
              <a:defRPr sz="2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Verdana" charset="0"/>
              <a:buNone/>
              <a:defRPr sz="2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charset="2"/>
              <a:buNone/>
              <a:defRPr sz="2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None/>
              <a:defRPr sz="1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aseline="0" dirty="0">
                <a:latin typeface="Calibri" panose="020F0502020204030204" pitchFamily="34" charset="0"/>
                <a:cs typeface="Calibri" panose="020F0502020204030204" pitchFamily="34" charset="0"/>
              </a:rPr>
              <a:t>Basics of E/R Models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FD6CF541-C12E-FE43-A2DF-62008DDDA315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52400"/>
            <a:ext cx="8305800" cy="2536825"/>
          </a:xfrm>
          <a:prstGeom prst="rect">
            <a:avLst/>
          </a:prstGeom>
        </p:spPr>
        <p:txBody>
          <a:bodyPr vert="horz" anchor="b">
            <a:normAutofit fontScale="90000" lnSpcReduction="1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48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Calibri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baseline="0" dirty="0">
                <a:ea typeface="+mj-ea"/>
                <a:cs typeface="+mj-cs"/>
              </a:rPr>
              <a:t>CMSC424: Database Design</a:t>
            </a:r>
            <a:br>
              <a:rPr lang="en-US" baseline="0" dirty="0">
                <a:ea typeface="+mj-ea"/>
                <a:cs typeface="+mj-cs"/>
              </a:rPr>
            </a:br>
            <a:br>
              <a:rPr lang="en-US" baseline="0" dirty="0">
                <a:ea typeface="+mj-ea"/>
                <a:cs typeface="+mj-cs"/>
              </a:rPr>
            </a:br>
            <a:r>
              <a:rPr lang="en-US" baseline="0" dirty="0">
                <a:ea typeface="+mj-ea"/>
                <a:cs typeface="+mj-cs"/>
              </a:rPr>
              <a:t>Module: </a:t>
            </a:r>
            <a:r>
              <a:rPr lang="en-US" u="sng" baseline="0" dirty="0"/>
              <a:t>Design: E/R Models and Normalization</a:t>
            </a:r>
            <a:endParaRPr lang="en-US" u="sng" baseline="0" dirty="0"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65261735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763000" cy="5105400"/>
          </a:xfrm>
        </p:spPr>
        <p:txBody>
          <a:bodyPr/>
          <a:lstStyle/>
          <a:p>
            <a:r>
              <a:rPr lang="en-US" dirty="0"/>
              <a:t>Book Chapters (6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  <a:p>
            <a:pPr lvl="1"/>
            <a:r>
              <a:rPr lang="en-US" dirty="0">
                <a:latin typeface="Calibri" charset="0"/>
              </a:rPr>
              <a:t>Section 8.4.1, 8.4.2, 8.4.3</a:t>
            </a:r>
          </a:p>
          <a:p>
            <a:pPr lvl="1"/>
            <a:endParaRPr lang="en-US" dirty="0">
              <a:latin typeface="Calibri" charset="0"/>
            </a:endParaRPr>
          </a:p>
          <a:p>
            <a:r>
              <a:rPr lang="en-US" dirty="0">
                <a:latin typeface="Calibri" charset="0"/>
              </a:rPr>
              <a:t>Key Topics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alibri" charset="0"/>
              </a:rPr>
              <a:t>Closure of an attribute and attribute set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alibri" charset="0"/>
              </a:rPr>
              <a:t>Armstrong Axioms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alibri" charset="0"/>
              </a:rPr>
              <a:t>Extraneous Attributes 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alibri" charset="0"/>
              </a:rPr>
              <a:t>Canonical Cover</a:t>
            </a:r>
          </a:p>
          <a:p>
            <a:pPr lvl="5">
              <a:lnSpc>
                <a:spcPct val="150000"/>
              </a:lnSpc>
            </a:pPr>
            <a:endParaRPr lang="en-US" dirty="0">
              <a:solidFill>
                <a:schemeClr val="accent2"/>
              </a:solidFill>
              <a:latin typeface="Calibri" charset="0"/>
            </a:endParaRPr>
          </a:p>
          <a:p>
            <a:r>
              <a:rPr lang="en-US" dirty="0">
                <a:solidFill>
                  <a:schemeClr val="accent2"/>
                </a:solidFill>
                <a:latin typeface="Calibri" charset="0"/>
              </a:rPr>
              <a:t>Sufficient to get a high-level idea of these – don’t need to understand the entire theory to follow rest of this</a:t>
            </a:r>
          </a:p>
          <a:p>
            <a:pPr lvl="1">
              <a:lnSpc>
                <a:spcPct val="150000"/>
              </a:lnSpc>
            </a:pPr>
            <a:endParaRPr lang="en-US" dirty="0">
              <a:latin typeface="Calibri" charset="0"/>
            </a:endParaRPr>
          </a:p>
          <a:p>
            <a:pPr lvl="1">
              <a:lnSpc>
                <a:spcPct val="150000"/>
              </a:lnSpc>
            </a:pPr>
            <a:endParaRPr lang="en-US" dirty="0">
              <a:latin typeface="Calibri" charset="0"/>
            </a:endParaRPr>
          </a:p>
          <a:p>
            <a:pPr lvl="1">
              <a:lnSpc>
                <a:spcPct val="150000"/>
              </a:lnSpc>
            </a:pPr>
            <a:endParaRPr lang="en-US" dirty="0">
              <a:latin typeface="Calibri" charset="0"/>
            </a:endParaRPr>
          </a:p>
        </p:txBody>
      </p:sp>
      <p:sp>
        <p:nvSpPr>
          <p:cNvPr id="3717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Working with Functional Dependencies</a:t>
            </a:r>
          </a:p>
        </p:txBody>
      </p:sp>
    </p:spTree>
    <p:extLst>
      <p:ext uri="{BB962C8B-B14F-4D97-AF65-F5344CB8AC3E}">
        <p14:creationId xmlns:p14="http://schemas.microsoft.com/office/powerpoint/2010/main" val="230982949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645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19200"/>
            <a:ext cx="8915400" cy="5105400"/>
          </a:xfrm>
        </p:spPr>
        <p:txBody>
          <a:bodyPr/>
          <a:lstStyle/>
          <a:p>
            <a:r>
              <a:rPr lang="en-US" dirty="0"/>
              <a:t>Given a set of functional dependencies, </a:t>
            </a:r>
            <a:r>
              <a:rPr lang="en-US" i="1" dirty="0"/>
              <a:t>F, </a:t>
            </a:r>
            <a:r>
              <a:rPr lang="en-US" dirty="0"/>
              <a:t>its </a:t>
            </a:r>
            <a:r>
              <a:rPr lang="en-US" i="1" dirty="0"/>
              <a:t>closure, F</a:t>
            </a:r>
            <a:r>
              <a:rPr lang="en-US" i="1" baseline="30000" dirty="0"/>
              <a:t>+ </a:t>
            </a:r>
            <a:r>
              <a:rPr lang="en-US" i="1" dirty="0"/>
              <a:t>, </a:t>
            </a:r>
            <a:r>
              <a:rPr lang="en-US" dirty="0"/>
              <a:t>is all </a:t>
            </a:r>
            <a:r>
              <a:rPr lang="en-US" dirty="0" err="1"/>
              <a:t>FDs</a:t>
            </a:r>
            <a:r>
              <a:rPr lang="en-US" dirty="0"/>
              <a:t> that are implied by </a:t>
            </a:r>
            <a:r>
              <a:rPr lang="en-US" dirty="0" err="1"/>
              <a:t>FDs</a:t>
            </a:r>
            <a:r>
              <a:rPr lang="en-US" dirty="0"/>
              <a:t> in </a:t>
            </a:r>
            <a:r>
              <a:rPr lang="en-US" i="1" dirty="0"/>
              <a:t>F. </a:t>
            </a:r>
          </a:p>
          <a:p>
            <a:pPr lvl="1"/>
            <a:r>
              <a:rPr lang="en-US" i="1" dirty="0"/>
              <a:t>e.g. If </a:t>
            </a:r>
            <a:r>
              <a:rPr lang="en-US" i="1" dirty="0">
                <a:solidFill>
                  <a:srgbClr val="FF0000"/>
                </a:solidFill>
              </a:rPr>
              <a:t>A </a:t>
            </a:r>
            <a:r>
              <a:rPr lang="en-US" i="1" dirty="0" err="1">
                <a:solidFill>
                  <a:srgbClr val="FF0000"/>
                </a:solidFill>
                <a:sym typeface="Wingdings" charset="2"/>
              </a:rPr>
              <a:t></a:t>
            </a:r>
            <a:r>
              <a:rPr lang="en-US" i="1" dirty="0">
                <a:solidFill>
                  <a:srgbClr val="FF0000"/>
                </a:solidFill>
                <a:sym typeface="Wingdings" charset="2"/>
              </a:rPr>
              <a:t> B,</a:t>
            </a:r>
            <a:r>
              <a:rPr lang="en-US" i="1" dirty="0">
                <a:sym typeface="Wingdings" charset="2"/>
              </a:rPr>
              <a:t> and </a:t>
            </a:r>
            <a:r>
              <a:rPr lang="en-US" i="1" dirty="0">
                <a:solidFill>
                  <a:srgbClr val="FF0000"/>
                </a:solidFill>
                <a:sym typeface="Wingdings" charset="2"/>
              </a:rPr>
              <a:t>B </a:t>
            </a:r>
            <a:r>
              <a:rPr lang="en-US" i="1" dirty="0" err="1">
                <a:solidFill>
                  <a:srgbClr val="FF0000"/>
                </a:solidFill>
                <a:sym typeface="Wingdings" charset="2"/>
              </a:rPr>
              <a:t></a:t>
            </a:r>
            <a:r>
              <a:rPr lang="en-US" i="1" dirty="0">
                <a:solidFill>
                  <a:srgbClr val="FF0000"/>
                </a:solidFill>
                <a:sym typeface="Wingdings" charset="2"/>
              </a:rPr>
              <a:t> C,</a:t>
            </a:r>
            <a:r>
              <a:rPr lang="en-US" i="1" dirty="0">
                <a:sym typeface="Wingdings" charset="2"/>
              </a:rPr>
              <a:t>   then clearly </a:t>
            </a:r>
            <a:r>
              <a:rPr lang="en-US" i="1" dirty="0">
                <a:solidFill>
                  <a:srgbClr val="FF0000"/>
                </a:solidFill>
                <a:sym typeface="Wingdings" charset="2"/>
              </a:rPr>
              <a:t>A </a:t>
            </a:r>
            <a:r>
              <a:rPr lang="en-US" i="1" dirty="0" err="1">
                <a:solidFill>
                  <a:srgbClr val="FF0000"/>
                </a:solidFill>
                <a:sym typeface="Wingdings" charset="2"/>
              </a:rPr>
              <a:t></a:t>
            </a:r>
            <a:r>
              <a:rPr lang="en-US" i="1" dirty="0">
                <a:solidFill>
                  <a:srgbClr val="FF0000"/>
                </a:solidFill>
                <a:sym typeface="Wingdings" charset="2"/>
              </a:rPr>
              <a:t> C</a:t>
            </a:r>
          </a:p>
          <a:p>
            <a:pPr lvl="1"/>
            <a:endParaRPr lang="en-US" i="1" dirty="0">
              <a:solidFill>
                <a:srgbClr val="FF0000"/>
              </a:solidFill>
              <a:sym typeface="Wingdings" charset="2"/>
            </a:endParaRPr>
          </a:p>
          <a:p>
            <a:r>
              <a:rPr lang="en-US" dirty="0"/>
              <a:t>We can find F</a:t>
            </a:r>
            <a:r>
              <a:rPr lang="en-US" i="1" dirty="0"/>
              <a:t>+ </a:t>
            </a:r>
            <a:r>
              <a:rPr lang="en-US" dirty="0"/>
              <a:t>by applying </a:t>
            </a:r>
            <a:r>
              <a:rPr lang="en-US" dirty="0">
                <a:solidFill>
                  <a:srgbClr val="FF0000"/>
                </a:solidFill>
              </a:rPr>
              <a:t>Armstrong’s Axioms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if </a:t>
            </a:r>
            <a:r>
              <a:rPr lang="en-US" dirty="0" err="1">
                <a:sym typeface="Symbol" charset="2"/>
              </a:rPr>
              <a:t></a:t>
            </a:r>
            <a:r>
              <a:rPr lang="en-US" dirty="0">
                <a:sym typeface="Symbol" charset="2"/>
              </a:rPr>
              <a:t> </a:t>
            </a:r>
            <a:r>
              <a:rPr lang="en-US" dirty="0" err="1">
                <a:sym typeface="Symbol" charset="2"/>
              </a:rPr>
              <a:t></a:t>
            </a:r>
            <a:r>
              <a:rPr lang="en-US" dirty="0">
                <a:sym typeface="Symbol" charset="2"/>
              </a:rPr>
              <a:t> </a:t>
            </a:r>
            <a:r>
              <a:rPr lang="en-US" dirty="0" err="1">
                <a:sym typeface="Symbol" charset="2"/>
              </a:rPr>
              <a:t></a:t>
            </a:r>
            <a:r>
              <a:rPr lang="en-US" dirty="0">
                <a:sym typeface="Symbol" charset="2"/>
              </a:rPr>
              <a:t>, then </a:t>
            </a:r>
            <a:r>
              <a:rPr lang="en-US" dirty="0" err="1">
                <a:sym typeface="Symbol" charset="2"/>
              </a:rPr>
              <a:t></a:t>
            </a:r>
            <a:r>
              <a:rPr lang="en-US" dirty="0">
                <a:sym typeface="Symbol" charset="2"/>
              </a:rPr>
              <a:t> </a:t>
            </a:r>
            <a:r>
              <a:rPr lang="en-US" dirty="0" err="1">
                <a:sym typeface="Symbol" charset="2"/>
              </a:rPr>
              <a:t></a:t>
            </a:r>
            <a:r>
              <a:rPr lang="en-US" dirty="0">
                <a:sym typeface="Monotype Sorts" charset="2"/>
              </a:rPr>
              <a:t> </a:t>
            </a:r>
            <a:r>
              <a:rPr lang="en-US" dirty="0" err="1">
                <a:sym typeface="Symbol" charset="2"/>
              </a:rPr>
              <a:t></a:t>
            </a:r>
            <a:r>
              <a:rPr lang="en-US" dirty="0">
                <a:sym typeface="Symbol" charset="2"/>
              </a:rPr>
              <a:t>                      </a:t>
            </a:r>
            <a:r>
              <a:rPr lang="en-US" b="1" dirty="0">
                <a:sym typeface="Symbol" charset="2"/>
              </a:rPr>
              <a:t>(reflexivity)</a:t>
            </a:r>
            <a:endParaRPr lang="en-US" dirty="0">
              <a:sym typeface="Symbol" charset="2"/>
            </a:endParaRPr>
          </a:p>
          <a:p>
            <a:pPr lvl="1"/>
            <a:r>
              <a:rPr lang="en-US" dirty="0">
                <a:sym typeface="Symbol" charset="2"/>
              </a:rPr>
              <a:t>if </a:t>
            </a:r>
            <a:r>
              <a:rPr lang="en-US" dirty="0" err="1">
                <a:sym typeface="Symbol" charset="2"/>
              </a:rPr>
              <a:t></a:t>
            </a:r>
            <a:r>
              <a:rPr lang="en-US" dirty="0">
                <a:sym typeface="Symbol" charset="2"/>
              </a:rPr>
              <a:t> </a:t>
            </a:r>
            <a:r>
              <a:rPr lang="en-US" dirty="0" err="1">
                <a:sym typeface="Symbol" charset="2"/>
              </a:rPr>
              <a:t></a:t>
            </a:r>
            <a:r>
              <a:rPr lang="en-US" dirty="0">
                <a:sym typeface="Monotype Sorts" charset="2"/>
              </a:rPr>
              <a:t> </a:t>
            </a:r>
            <a:r>
              <a:rPr lang="en-US" dirty="0" err="1">
                <a:sym typeface="Symbol" charset="2"/>
              </a:rPr>
              <a:t></a:t>
            </a:r>
            <a:r>
              <a:rPr lang="en-US" dirty="0">
                <a:sym typeface="Symbol" charset="2"/>
              </a:rPr>
              <a:t>, then </a:t>
            </a:r>
            <a:r>
              <a:rPr lang="en-US" dirty="0" err="1">
                <a:sym typeface="Symbol" charset="2"/>
              </a:rPr>
              <a:t></a:t>
            </a:r>
            <a:r>
              <a:rPr lang="en-US" dirty="0">
                <a:sym typeface="Greek Symbols" pitchFamily="18" charset="2"/>
              </a:rPr>
              <a:t> </a:t>
            </a:r>
            <a:r>
              <a:rPr lang="en-US" dirty="0" err="1">
                <a:sym typeface="Symbol" charset="2"/>
              </a:rPr>
              <a:t></a:t>
            </a:r>
            <a:r>
              <a:rPr lang="en-US" dirty="0">
                <a:sym typeface="Symbol" charset="2"/>
              </a:rPr>
              <a:t> </a:t>
            </a:r>
            <a:r>
              <a:rPr lang="en-US" dirty="0" err="1">
                <a:sym typeface="Symbol" charset="2"/>
              </a:rPr>
              <a:t></a:t>
            </a:r>
            <a:r>
              <a:rPr lang="en-US" dirty="0">
                <a:sym typeface="Monotype Sorts" charset="2"/>
              </a:rPr>
              <a:t> </a:t>
            </a:r>
            <a:r>
              <a:rPr lang="en-US" dirty="0">
                <a:sym typeface="Symbol" charset="2"/>
              </a:rPr>
              <a:t> </a:t>
            </a:r>
            <a:r>
              <a:rPr lang="en-US" dirty="0" err="1">
                <a:sym typeface="Symbol" charset="2"/>
              </a:rPr>
              <a:t></a:t>
            </a:r>
            <a:r>
              <a:rPr lang="en-US" dirty="0">
                <a:sym typeface="Monotype Sorts" charset="2"/>
              </a:rPr>
              <a:t> </a:t>
            </a:r>
            <a:r>
              <a:rPr lang="en-US" dirty="0" err="1">
                <a:sym typeface="Symbol" charset="2"/>
              </a:rPr>
              <a:t></a:t>
            </a:r>
            <a:r>
              <a:rPr lang="en-US" dirty="0">
                <a:sym typeface="Symbol" charset="2"/>
              </a:rPr>
              <a:t>               </a:t>
            </a:r>
            <a:r>
              <a:rPr lang="en-US" b="1" dirty="0">
                <a:sym typeface="Symbol" charset="2"/>
              </a:rPr>
              <a:t>(augmentation)</a:t>
            </a:r>
            <a:endParaRPr lang="en-US" dirty="0">
              <a:sym typeface="Symbol" charset="2"/>
            </a:endParaRPr>
          </a:p>
          <a:p>
            <a:pPr lvl="1"/>
            <a:r>
              <a:rPr lang="en-US" dirty="0">
                <a:sym typeface="Symbol" charset="2"/>
              </a:rPr>
              <a:t>if </a:t>
            </a:r>
            <a:r>
              <a:rPr lang="en-US" dirty="0" err="1">
                <a:sym typeface="Symbol" charset="2"/>
              </a:rPr>
              <a:t></a:t>
            </a:r>
            <a:r>
              <a:rPr lang="en-US" dirty="0">
                <a:sym typeface="Symbol" charset="2"/>
              </a:rPr>
              <a:t> </a:t>
            </a:r>
            <a:r>
              <a:rPr lang="en-US" dirty="0" err="1">
                <a:sym typeface="Symbol" charset="2"/>
              </a:rPr>
              <a:t></a:t>
            </a:r>
            <a:r>
              <a:rPr lang="en-US" dirty="0">
                <a:sym typeface="Monotype Sorts" charset="2"/>
              </a:rPr>
              <a:t> </a:t>
            </a:r>
            <a:r>
              <a:rPr lang="en-US" dirty="0" err="1">
                <a:sym typeface="Symbol" charset="2"/>
              </a:rPr>
              <a:t></a:t>
            </a:r>
            <a:r>
              <a:rPr lang="en-US" dirty="0">
                <a:sym typeface="Symbol" charset="2"/>
              </a:rPr>
              <a:t>, and </a:t>
            </a:r>
            <a:r>
              <a:rPr lang="en-US" dirty="0" err="1">
                <a:sym typeface="Symbol" charset="2"/>
              </a:rPr>
              <a:t></a:t>
            </a:r>
            <a:r>
              <a:rPr lang="en-US" dirty="0">
                <a:sym typeface="Symbol" charset="2"/>
              </a:rPr>
              <a:t> </a:t>
            </a:r>
            <a:r>
              <a:rPr lang="en-US" dirty="0" err="1">
                <a:sym typeface="Symbol" charset="2"/>
              </a:rPr>
              <a:t></a:t>
            </a:r>
            <a:r>
              <a:rPr lang="en-US" dirty="0">
                <a:sym typeface="Symbol" charset="2"/>
              </a:rPr>
              <a:t> </a:t>
            </a:r>
            <a:r>
              <a:rPr lang="en-US" dirty="0" err="1">
                <a:sym typeface="Symbol" charset="2"/>
              </a:rPr>
              <a:t></a:t>
            </a:r>
            <a:r>
              <a:rPr lang="en-US" dirty="0">
                <a:sym typeface="Monotype Sorts" charset="2"/>
              </a:rPr>
              <a:t>, then </a:t>
            </a:r>
            <a:r>
              <a:rPr lang="en-US" dirty="0" err="1">
                <a:sym typeface="Symbol" charset="2"/>
              </a:rPr>
              <a:t></a:t>
            </a:r>
            <a:r>
              <a:rPr lang="en-US" dirty="0">
                <a:sym typeface="Symbol" charset="2"/>
              </a:rPr>
              <a:t> </a:t>
            </a:r>
            <a:r>
              <a:rPr lang="en-US" dirty="0" err="1">
                <a:sym typeface="Symbol" charset="2"/>
              </a:rPr>
              <a:t></a:t>
            </a:r>
            <a:r>
              <a:rPr lang="en-US" dirty="0">
                <a:sym typeface="Monotype Sorts" charset="2"/>
              </a:rPr>
              <a:t> </a:t>
            </a:r>
            <a:r>
              <a:rPr lang="en-US" dirty="0">
                <a:sym typeface="Symbol" charset="2"/>
              </a:rPr>
              <a:t> </a:t>
            </a:r>
            <a:r>
              <a:rPr lang="en-US" dirty="0" err="1">
                <a:sym typeface="Symbol" charset="2"/>
              </a:rPr>
              <a:t></a:t>
            </a:r>
            <a:r>
              <a:rPr lang="en-US" dirty="0">
                <a:sym typeface="Greek Symbols" pitchFamily="18" charset="2"/>
              </a:rPr>
              <a:t>   </a:t>
            </a:r>
            <a:r>
              <a:rPr lang="en-US" b="1" dirty="0">
                <a:sym typeface="Greek Symbols" pitchFamily="18" charset="2"/>
              </a:rPr>
              <a:t>(transitivity)</a:t>
            </a:r>
          </a:p>
          <a:p>
            <a:endParaRPr lang="en-US" dirty="0">
              <a:sym typeface="Greek Symbols" pitchFamily="18" charset="2"/>
            </a:endParaRPr>
          </a:p>
          <a:p>
            <a:r>
              <a:rPr lang="en-US" dirty="0">
                <a:sym typeface="Greek Symbols" pitchFamily="18" charset="2"/>
              </a:rPr>
              <a:t>These rules are </a:t>
            </a:r>
          </a:p>
          <a:p>
            <a:pPr lvl="1"/>
            <a:r>
              <a:rPr lang="en-US" dirty="0">
                <a:sym typeface="Greek Symbols" pitchFamily="18" charset="2"/>
              </a:rPr>
              <a:t>sound (generate only functional dependencies that actually hold) </a:t>
            </a:r>
          </a:p>
          <a:p>
            <a:pPr lvl="1"/>
            <a:r>
              <a:rPr lang="en-US" dirty="0">
                <a:sym typeface="Greek Symbols" pitchFamily="18" charset="2"/>
              </a:rPr>
              <a:t>complete (generate all functional dependencies that hold)</a:t>
            </a:r>
            <a:endParaRPr lang="en-US" i="1" dirty="0">
              <a:solidFill>
                <a:srgbClr val="FF0000"/>
              </a:solidFill>
              <a:sym typeface="Wingdings" charset="2"/>
            </a:endParaRPr>
          </a:p>
          <a:p>
            <a:endParaRPr lang="en-US" i="1" dirty="0">
              <a:solidFill>
                <a:srgbClr val="FF0000"/>
              </a:solidFill>
              <a:sym typeface="Wingdings" charset="2"/>
            </a:endParaRPr>
          </a:p>
        </p:txBody>
      </p:sp>
      <p:sp>
        <p:nvSpPr>
          <p:cNvPr id="1256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 Closure </a:t>
            </a:r>
          </a:p>
        </p:txBody>
      </p:sp>
    </p:spTree>
    <p:extLst>
      <p:ext uri="{BB962C8B-B14F-4D97-AF65-F5344CB8AC3E}">
        <p14:creationId xmlns:p14="http://schemas.microsoft.com/office/powerpoint/2010/main" val="1913639727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4643" name="Rectangle 3"/>
          <p:cNvSpPr>
            <a:spLocks noGrp="1" noChangeArrowheads="1"/>
          </p:cNvSpPr>
          <p:nvPr>
            <p:ph idx="1"/>
          </p:nvPr>
        </p:nvSpPr>
        <p:spPr>
          <a:xfrm>
            <a:off x="0" y="1219200"/>
            <a:ext cx="9144000" cy="5105400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>
                <a:sym typeface="Symbol" charset="2"/>
              </a:rPr>
              <a:t>If  </a:t>
            </a:r>
            <a:r>
              <a:rPr lang="en-US">
                <a:sym typeface="Monotype Sorts" charset="2"/>
              </a:rPr>
              <a:t> </a:t>
            </a:r>
            <a:r>
              <a:rPr lang="en-US" i="1">
                <a:sym typeface="Symbol" charset="2"/>
              </a:rPr>
              <a:t> a</a:t>
            </a:r>
            <a:r>
              <a:rPr lang="en-US">
                <a:sym typeface="Symbol" charset="2"/>
              </a:rPr>
              <a:t>nd </a:t>
            </a:r>
            <a:r>
              <a:rPr lang="en-US" i="1">
                <a:sym typeface="Symbol" charset="2"/>
              </a:rPr>
              <a:t> </a:t>
            </a:r>
            <a:r>
              <a:rPr lang="en-US">
                <a:sym typeface="Symbol" charset="2"/>
              </a:rPr>
              <a:t></a:t>
            </a:r>
            <a:r>
              <a:rPr lang="en-US">
                <a:sym typeface="Monotype Sorts" charset="2"/>
              </a:rPr>
              <a:t> </a:t>
            </a:r>
            <a:r>
              <a:rPr lang="en-US">
                <a:sym typeface="Symbol" charset="2"/>
              </a:rPr>
              <a:t></a:t>
            </a:r>
            <a:r>
              <a:rPr lang="en-US">
                <a:sym typeface="Monotype Sorts" charset="2"/>
              </a:rPr>
              <a:t>, then</a:t>
            </a:r>
            <a:r>
              <a:rPr lang="en-US">
                <a:sym typeface="Wingdings" charset="2"/>
              </a:rPr>
              <a:t> </a:t>
            </a:r>
            <a:r>
              <a:rPr lang="en-US">
                <a:sym typeface="Symbol" charset="2"/>
              </a:rPr>
              <a:t> </a:t>
            </a:r>
            <a:r>
              <a:rPr lang="en-US">
                <a:sym typeface="Monotype Sorts" charset="2"/>
              </a:rPr>
              <a:t> </a:t>
            </a:r>
            <a:r>
              <a:rPr lang="en-US" i="1">
                <a:sym typeface="Symbol" charset="2"/>
              </a:rPr>
              <a:t> </a:t>
            </a:r>
            <a:r>
              <a:rPr lang="en-US">
                <a:sym typeface="Symbol" charset="2"/>
              </a:rPr>
              <a:t></a:t>
            </a:r>
            <a:r>
              <a:rPr lang="en-US">
                <a:sym typeface="Greek Symbols" pitchFamily="18" charset="2"/>
              </a:rPr>
              <a:t> </a:t>
            </a:r>
            <a:r>
              <a:rPr lang="en-US" b="1">
                <a:sym typeface="Greek Symbols" pitchFamily="18" charset="2"/>
              </a:rPr>
              <a:t>(union)</a:t>
            </a:r>
            <a:endParaRPr lang="en-US">
              <a:sym typeface="Greek Symbols" pitchFamily="18" charset="2"/>
            </a:endParaRPr>
          </a:p>
          <a:p>
            <a:pPr>
              <a:lnSpc>
                <a:spcPct val="130000"/>
              </a:lnSpc>
            </a:pPr>
            <a:r>
              <a:rPr lang="en-US">
                <a:sym typeface="Greek Symbols" pitchFamily="18" charset="2"/>
              </a:rPr>
              <a:t>If </a:t>
            </a:r>
            <a:r>
              <a:rPr lang="en-US">
                <a:sym typeface="Symbol" charset="2"/>
              </a:rPr>
              <a:t> </a:t>
            </a:r>
            <a:r>
              <a:rPr lang="en-US">
                <a:sym typeface="Monotype Sorts" charset="2"/>
              </a:rPr>
              <a:t> </a:t>
            </a:r>
            <a:r>
              <a:rPr lang="en-US" i="1">
                <a:sym typeface="Symbol" charset="2"/>
              </a:rPr>
              <a:t> </a:t>
            </a:r>
            <a:r>
              <a:rPr lang="en-US">
                <a:sym typeface="Symbol" charset="2"/>
              </a:rPr>
              <a:t></a:t>
            </a:r>
            <a:r>
              <a:rPr lang="en-US">
                <a:sym typeface="Monotype Sorts" charset="2"/>
              </a:rPr>
              <a:t>, then </a:t>
            </a:r>
            <a:r>
              <a:rPr lang="en-US">
                <a:sym typeface="Symbol" charset="2"/>
              </a:rPr>
              <a:t> </a:t>
            </a:r>
            <a:r>
              <a:rPr lang="en-US">
                <a:sym typeface="Monotype Sorts" charset="2"/>
              </a:rPr>
              <a:t> </a:t>
            </a:r>
            <a:r>
              <a:rPr lang="en-US" i="1">
                <a:sym typeface="Symbol" charset="2"/>
              </a:rPr>
              <a:t> </a:t>
            </a:r>
            <a:r>
              <a:rPr lang="en-US">
                <a:sym typeface="Symbol" charset="2"/>
              </a:rPr>
              <a:t>and </a:t>
            </a:r>
            <a:r>
              <a:rPr lang="en-US" i="1">
                <a:sym typeface="Symbol" charset="2"/>
              </a:rPr>
              <a:t> </a:t>
            </a:r>
            <a:r>
              <a:rPr lang="en-US">
                <a:sym typeface="Symbol" charset="2"/>
              </a:rPr>
              <a:t></a:t>
            </a:r>
            <a:r>
              <a:rPr lang="en-US">
                <a:sym typeface="Monotype Sorts" charset="2"/>
              </a:rPr>
              <a:t> </a:t>
            </a:r>
            <a:r>
              <a:rPr lang="en-US">
                <a:sym typeface="Symbol" charset="2"/>
              </a:rPr>
              <a:t></a:t>
            </a:r>
            <a:r>
              <a:rPr lang="en-US">
                <a:sym typeface="Monotype Sorts" charset="2"/>
              </a:rPr>
              <a:t> </a:t>
            </a:r>
            <a:r>
              <a:rPr lang="en-US" b="1">
                <a:sym typeface="Monotype Sorts" charset="2"/>
              </a:rPr>
              <a:t>(decomposition)</a:t>
            </a:r>
            <a:endParaRPr lang="en-US">
              <a:sym typeface="Monotype Sorts" charset="2"/>
            </a:endParaRPr>
          </a:p>
          <a:p>
            <a:pPr>
              <a:lnSpc>
                <a:spcPct val="130000"/>
              </a:lnSpc>
            </a:pPr>
            <a:r>
              <a:rPr lang="en-US">
                <a:sym typeface="Monotype Sorts" charset="2"/>
              </a:rPr>
              <a:t>If </a:t>
            </a:r>
            <a:r>
              <a:rPr lang="en-US">
                <a:sym typeface="Symbol" charset="2"/>
              </a:rPr>
              <a:t> </a:t>
            </a:r>
            <a:r>
              <a:rPr lang="en-US">
                <a:sym typeface="Monotype Sorts" charset="2"/>
              </a:rPr>
              <a:t> </a:t>
            </a:r>
            <a:r>
              <a:rPr lang="en-US" i="1">
                <a:sym typeface="Symbol" charset="2"/>
              </a:rPr>
              <a:t>  </a:t>
            </a:r>
            <a:r>
              <a:rPr lang="en-US">
                <a:sym typeface="Symbol" charset="2"/>
              </a:rPr>
              <a:t>and </a:t>
            </a:r>
            <a:r>
              <a:rPr lang="en-US">
                <a:sym typeface="Greek Symbols" pitchFamily="18" charset="2"/>
              </a:rPr>
              <a:t> </a:t>
            </a:r>
            <a:r>
              <a:rPr lang="en-US" i="1">
                <a:sym typeface="Symbol" charset="2"/>
              </a:rPr>
              <a:t> </a:t>
            </a:r>
            <a:r>
              <a:rPr lang="en-US">
                <a:sym typeface="Symbol" charset="2"/>
              </a:rPr>
              <a:t></a:t>
            </a:r>
            <a:r>
              <a:rPr lang="en-US">
                <a:sym typeface="Monotype Sorts" charset="2"/>
              </a:rPr>
              <a:t> </a:t>
            </a:r>
            <a:r>
              <a:rPr lang="en-US">
                <a:sym typeface="Symbol" charset="2"/>
              </a:rPr>
              <a:t></a:t>
            </a:r>
            <a:r>
              <a:rPr lang="en-US">
                <a:sym typeface="Greek Symbols" pitchFamily="18" charset="2"/>
              </a:rPr>
              <a:t>, then </a:t>
            </a:r>
            <a:r>
              <a:rPr lang="en-US">
                <a:sym typeface="Symbol" charset="2"/>
              </a:rPr>
              <a:t> </a:t>
            </a:r>
            <a:r>
              <a:rPr lang="en-US">
                <a:sym typeface="Greek Symbols" pitchFamily="18" charset="2"/>
              </a:rPr>
              <a:t> </a:t>
            </a:r>
            <a:r>
              <a:rPr lang="en-US">
                <a:sym typeface="Symbol" charset="2"/>
              </a:rPr>
              <a:t></a:t>
            </a:r>
            <a:r>
              <a:rPr lang="en-US">
                <a:sym typeface="Monotype Sorts" charset="2"/>
              </a:rPr>
              <a:t> </a:t>
            </a:r>
            <a:r>
              <a:rPr lang="en-US">
                <a:sym typeface="Symbol" charset="2"/>
              </a:rPr>
              <a:t> </a:t>
            </a:r>
            <a:r>
              <a:rPr lang="en-US" b="1">
                <a:sym typeface="Greek Symbols" pitchFamily="18" charset="2"/>
              </a:rPr>
              <a:t>(pseudotransitivity)</a:t>
            </a:r>
            <a:endParaRPr lang="en-US">
              <a:sym typeface="Greek Symbols" pitchFamily="18" charset="2"/>
            </a:endParaRPr>
          </a:p>
          <a:p>
            <a:pPr>
              <a:lnSpc>
                <a:spcPct val="130000"/>
              </a:lnSpc>
            </a:pPr>
            <a:endParaRPr lang="en-US">
              <a:sym typeface="Greek Symbols" pitchFamily="18" charset="2"/>
            </a:endParaRPr>
          </a:p>
          <a:p>
            <a:pPr>
              <a:lnSpc>
                <a:spcPct val="130000"/>
              </a:lnSpc>
            </a:pPr>
            <a:r>
              <a:rPr lang="en-US">
                <a:sym typeface="Greek Symbols" pitchFamily="18" charset="2"/>
              </a:rPr>
              <a:t>The above rules can be inferred from Armstrong’s axioms.</a:t>
            </a:r>
          </a:p>
          <a:p>
            <a:pPr>
              <a:lnSpc>
                <a:spcPct val="130000"/>
              </a:lnSpc>
            </a:pPr>
            <a:endParaRPr lang="en-US"/>
          </a:p>
        </p:txBody>
      </p:sp>
      <p:sp>
        <p:nvSpPr>
          <p:cNvPr id="1264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Additional rules</a:t>
            </a:r>
          </a:p>
        </p:txBody>
      </p:sp>
    </p:spTree>
    <p:extLst>
      <p:ext uri="{BB962C8B-B14F-4D97-AF65-F5344CB8AC3E}">
        <p14:creationId xmlns:p14="http://schemas.microsoft.com/office/powerpoint/2010/main" val="2714703773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5667" name="Rectangle 3"/>
          <p:cNvSpPr>
            <a:spLocks noGrp="1" noChangeArrowheads="1"/>
          </p:cNvSpPr>
          <p:nvPr>
            <p:ph idx="1"/>
          </p:nvPr>
        </p:nvSpPr>
        <p:spPr>
          <a:xfrm>
            <a:off x="895350" y="1163638"/>
            <a:ext cx="8248650" cy="5600700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803275" algn="l"/>
              </a:tabLst>
            </a:pPr>
            <a:r>
              <a:rPr lang="en-US" sz="2000" i="1"/>
              <a:t>R = (A, B, C, G, H, I)</a:t>
            </a:r>
            <a:br>
              <a:rPr lang="en-US" sz="2000" i="1"/>
            </a:br>
            <a:r>
              <a:rPr lang="en-US" sz="2000" i="1"/>
              <a:t>F = </a:t>
            </a:r>
            <a:r>
              <a:rPr lang="en-US" sz="2000"/>
              <a:t>{  </a:t>
            </a:r>
            <a:r>
              <a:rPr lang="en-US" sz="2000" i="1">
                <a:sym typeface="Iconic Symbols Ext" pitchFamily="2" charset="2"/>
              </a:rPr>
              <a:t>A </a:t>
            </a:r>
            <a:r>
              <a:rPr lang="en-US" sz="2000">
                <a:sym typeface="Symbol" charset="2"/>
              </a:rPr>
              <a:t></a:t>
            </a:r>
            <a:r>
              <a:rPr lang="en-US" sz="2000">
                <a:sym typeface="Monotype Sorts" charset="2"/>
              </a:rPr>
              <a:t> </a:t>
            </a:r>
            <a:r>
              <a:rPr lang="en-US" sz="2000" i="1">
                <a:sym typeface="Monotype Sorts" charset="2"/>
              </a:rPr>
              <a:t>B</a:t>
            </a:r>
            <a:br>
              <a:rPr lang="en-US" sz="2000" i="1">
                <a:sym typeface="Monotype Sorts" charset="2"/>
              </a:rPr>
            </a:br>
            <a:r>
              <a:rPr lang="en-US" sz="2000" i="1">
                <a:sym typeface="Monotype Sorts" charset="2"/>
              </a:rPr>
              <a:t>	   </a:t>
            </a:r>
            <a:r>
              <a:rPr lang="en-US" sz="2000" i="1">
                <a:sym typeface="Iconic Symbols Ext" pitchFamily="2" charset="2"/>
              </a:rPr>
              <a:t>A </a:t>
            </a:r>
            <a:r>
              <a:rPr lang="en-US" sz="2000">
                <a:sym typeface="Symbol" charset="2"/>
              </a:rPr>
              <a:t></a:t>
            </a:r>
            <a:r>
              <a:rPr lang="en-US" sz="2000">
                <a:sym typeface="Monotype Sorts" charset="2"/>
              </a:rPr>
              <a:t> </a:t>
            </a:r>
            <a:r>
              <a:rPr lang="en-US" sz="2000" i="1">
                <a:sym typeface="Monotype Sorts" charset="2"/>
              </a:rPr>
              <a:t>C</a:t>
            </a:r>
            <a:br>
              <a:rPr lang="en-US" sz="2000" i="1">
                <a:sym typeface="Monotype Sorts" charset="2"/>
              </a:rPr>
            </a:br>
            <a:r>
              <a:rPr lang="en-US" sz="2000" i="1">
                <a:sym typeface="Monotype Sorts" charset="2"/>
              </a:rPr>
              <a:t>	</a:t>
            </a:r>
            <a:r>
              <a:rPr lang="en-US" sz="2000" i="1">
                <a:sym typeface="Iconic Symbols Ext" pitchFamily="2" charset="2"/>
              </a:rPr>
              <a:t>CG </a:t>
            </a:r>
            <a:r>
              <a:rPr lang="en-US" sz="2000">
                <a:sym typeface="Symbol" charset="2"/>
              </a:rPr>
              <a:t></a:t>
            </a:r>
            <a:r>
              <a:rPr lang="en-US" sz="2000">
                <a:sym typeface="Monotype Sorts" charset="2"/>
              </a:rPr>
              <a:t> </a:t>
            </a:r>
            <a:r>
              <a:rPr lang="en-US" sz="2000" i="1">
                <a:sym typeface="Monotype Sorts" charset="2"/>
              </a:rPr>
              <a:t>H</a:t>
            </a:r>
            <a:br>
              <a:rPr lang="en-US" sz="2000" i="1">
                <a:sym typeface="Monotype Sorts" charset="2"/>
              </a:rPr>
            </a:br>
            <a:r>
              <a:rPr lang="en-US" sz="2000" i="1">
                <a:sym typeface="Monotype Sorts" charset="2"/>
              </a:rPr>
              <a:t>	</a:t>
            </a:r>
            <a:r>
              <a:rPr lang="en-US" sz="2000" i="1">
                <a:sym typeface="Iconic Symbols Ext" pitchFamily="2" charset="2"/>
              </a:rPr>
              <a:t>CG </a:t>
            </a:r>
            <a:r>
              <a:rPr lang="en-US" sz="2000">
                <a:sym typeface="Symbol" charset="2"/>
              </a:rPr>
              <a:t></a:t>
            </a:r>
            <a:r>
              <a:rPr lang="en-US" sz="2000">
                <a:sym typeface="Monotype Sorts" charset="2"/>
              </a:rPr>
              <a:t> </a:t>
            </a:r>
            <a:r>
              <a:rPr lang="en-US" sz="2000" i="1">
                <a:sym typeface="Monotype Sorts" charset="2"/>
              </a:rPr>
              <a:t>I</a:t>
            </a:r>
            <a:br>
              <a:rPr lang="en-US" sz="2000" i="1">
                <a:sym typeface="Monotype Sorts" charset="2"/>
              </a:rPr>
            </a:br>
            <a:r>
              <a:rPr lang="en-US" sz="2000" i="1">
                <a:sym typeface="Monotype Sorts" charset="2"/>
              </a:rPr>
              <a:t>	   </a:t>
            </a:r>
            <a:r>
              <a:rPr lang="en-US" sz="2000" i="1">
                <a:sym typeface="Iconic Symbols Ext" pitchFamily="2" charset="2"/>
              </a:rPr>
              <a:t>B </a:t>
            </a:r>
            <a:r>
              <a:rPr lang="en-US" sz="2000">
                <a:sym typeface="Symbol" charset="2"/>
              </a:rPr>
              <a:t></a:t>
            </a:r>
            <a:r>
              <a:rPr lang="en-US" sz="2000">
                <a:sym typeface="Monotype Sorts" charset="2"/>
              </a:rPr>
              <a:t> </a:t>
            </a:r>
            <a:r>
              <a:rPr lang="en-US" sz="2000" i="1">
                <a:sym typeface="Monotype Sorts" charset="2"/>
              </a:rPr>
              <a:t>H</a:t>
            </a:r>
            <a:r>
              <a:rPr lang="en-US" sz="2000">
                <a:sym typeface="Monotype Sorts" charset="2"/>
              </a:rPr>
              <a:t>}</a:t>
            </a:r>
            <a:endParaRPr lang="en-US">
              <a:sym typeface="MS LineDraw" pitchFamily="49" charset="2"/>
            </a:endParaRPr>
          </a:p>
          <a:p>
            <a:pPr>
              <a:lnSpc>
                <a:spcPct val="90000"/>
              </a:lnSpc>
              <a:tabLst>
                <a:tab pos="803275" algn="l"/>
              </a:tabLst>
            </a:pPr>
            <a:r>
              <a:rPr lang="en-US" sz="2000">
                <a:sym typeface="MS LineDraw" pitchFamily="49" charset="2"/>
              </a:rPr>
              <a:t>Some members of </a:t>
            </a:r>
            <a:r>
              <a:rPr lang="en-US" sz="2000" i="1">
                <a:sym typeface="MS LineDraw" pitchFamily="49" charset="2"/>
              </a:rPr>
              <a:t>F</a:t>
            </a:r>
            <a:r>
              <a:rPr lang="en-US" sz="2000" baseline="30000">
                <a:sym typeface="MS LineDraw" pitchFamily="49" charset="2"/>
              </a:rPr>
              <a:t>+</a:t>
            </a:r>
            <a:endParaRPr lang="en-US" sz="2000">
              <a:sym typeface="MS LineDraw" pitchFamily="49" charset="2"/>
            </a:endParaRPr>
          </a:p>
          <a:p>
            <a:pPr lvl="1">
              <a:lnSpc>
                <a:spcPct val="90000"/>
              </a:lnSpc>
              <a:tabLst>
                <a:tab pos="803275" algn="l"/>
              </a:tabLst>
            </a:pPr>
            <a:r>
              <a:rPr lang="en-US" sz="1800" i="0">
                <a:sym typeface="Monotype Sorts" charset="2"/>
              </a:rPr>
              <a:t>A </a:t>
            </a:r>
            <a:r>
              <a:rPr lang="en-US" sz="1800">
                <a:sym typeface="Symbol" charset="2"/>
              </a:rPr>
              <a:t></a:t>
            </a:r>
            <a:r>
              <a:rPr lang="en-US" sz="1800">
                <a:sym typeface="Monotype Sorts" charset="2"/>
              </a:rPr>
              <a:t> </a:t>
            </a:r>
            <a:r>
              <a:rPr lang="en-US" sz="1800" i="0">
                <a:sym typeface="Monotype Sorts" charset="2"/>
              </a:rPr>
              <a:t>H        </a:t>
            </a:r>
          </a:p>
          <a:p>
            <a:pPr marL="1085850" lvl="2">
              <a:lnSpc>
                <a:spcPct val="90000"/>
              </a:lnSpc>
              <a:tabLst>
                <a:tab pos="803275" algn="l"/>
              </a:tabLst>
            </a:pPr>
            <a:r>
              <a:rPr lang="en-US" sz="1800">
                <a:sym typeface="Monotype Sorts" charset="2"/>
              </a:rPr>
              <a:t>by transitivity from </a:t>
            </a:r>
            <a:r>
              <a:rPr lang="en-US" sz="1800" i="1">
                <a:sym typeface="Iconic Symbols Ext" pitchFamily="2" charset="2"/>
              </a:rPr>
              <a:t>A </a:t>
            </a:r>
            <a:r>
              <a:rPr lang="en-US" sz="1800">
                <a:sym typeface="Symbol" charset="2"/>
              </a:rPr>
              <a:t></a:t>
            </a:r>
            <a:r>
              <a:rPr lang="en-US" sz="1800">
                <a:sym typeface="Monotype Sorts" charset="2"/>
              </a:rPr>
              <a:t> </a:t>
            </a:r>
            <a:r>
              <a:rPr lang="en-US" sz="1800" i="1">
                <a:sym typeface="Monotype Sorts" charset="2"/>
              </a:rPr>
              <a:t>B and </a:t>
            </a:r>
            <a:r>
              <a:rPr lang="en-US" sz="1800" i="1">
                <a:sym typeface="Iconic Symbols Ext" pitchFamily="2" charset="2"/>
              </a:rPr>
              <a:t>B </a:t>
            </a:r>
            <a:r>
              <a:rPr lang="en-US" sz="1800">
                <a:sym typeface="Symbol" charset="2"/>
              </a:rPr>
              <a:t></a:t>
            </a:r>
            <a:r>
              <a:rPr lang="en-US" sz="1800">
                <a:sym typeface="Monotype Sorts" charset="2"/>
              </a:rPr>
              <a:t> </a:t>
            </a:r>
            <a:r>
              <a:rPr lang="en-US" sz="1800" i="1">
                <a:sym typeface="Monotype Sorts" charset="2"/>
              </a:rPr>
              <a:t>H</a:t>
            </a:r>
          </a:p>
          <a:p>
            <a:pPr lvl="1">
              <a:lnSpc>
                <a:spcPct val="90000"/>
              </a:lnSpc>
              <a:tabLst>
                <a:tab pos="803275" algn="l"/>
              </a:tabLst>
            </a:pPr>
            <a:r>
              <a:rPr lang="en-US" sz="1800" i="0">
                <a:sym typeface="Monotype Sorts" charset="2"/>
              </a:rPr>
              <a:t>AG </a:t>
            </a:r>
            <a:r>
              <a:rPr lang="en-US" sz="1800">
                <a:sym typeface="Symbol" charset="2"/>
              </a:rPr>
              <a:t></a:t>
            </a:r>
            <a:r>
              <a:rPr lang="en-US" sz="1800">
                <a:sym typeface="Monotype Sorts" charset="2"/>
              </a:rPr>
              <a:t> </a:t>
            </a:r>
            <a:r>
              <a:rPr lang="en-US" sz="1800" i="0">
                <a:sym typeface="Monotype Sorts" charset="2"/>
              </a:rPr>
              <a:t>I       </a:t>
            </a:r>
            <a:endParaRPr lang="en-US" sz="1800">
              <a:sym typeface="Monotype Sorts" charset="2"/>
            </a:endParaRPr>
          </a:p>
          <a:p>
            <a:pPr marL="1085850" lvl="2">
              <a:lnSpc>
                <a:spcPct val="90000"/>
              </a:lnSpc>
              <a:tabLst>
                <a:tab pos="803275" algn="l"/>
              </a:tabLst>
            </a:pPr>
            <a:r>
              <a:rPr lang="en-US" sz="1800">
                <a:sym typeface="Monotype Sorts" charset="2"/>
              </a:rPr>
              <a:t>by augmenting </a:t>
            </a:r>
            <a:r>
              <a:rPr lang="en-US" sz="1800" i="1">
                <a:sym typeface="Iconic Symbols Ext" pitchFamily="2" charset="2"/>
              </a:rPr>
              <a:t>A </a:t>
            </a:r>
            <a:r>
              <a:rPr lang="en-US" sz="1800">
                <a:sym typeface="Symbol" charset="2"/>
              </a:rPr>
              <a:t></a:t>
            </a:r>
            <a:r>
              <a:rPr lang="en-US" sz="1800">
                <a:sym typeface="Monotype Sorts" charset="2"/>
              </a:rPr>
              <a:t> </a:t>
            </a:r>
            <a:r>
              <a:rPr lang="en-US" sz="1800" i="1">
                <a:sym typeface="Monotype Sorts" charset="2"/>
              </a:rPr>
              <a:t>C </a:t>
            </a:r>
            <a:r>
              <a:rPr lang="en-US" sz="1800">
                <a:sym typeface="Monotype Sorts" charset="2"/>
              </a:rPr>
              <a:t>with G, to get </a:t>
            </a:r>
            <a:r>
              <a:rPr lang="en-US" sz="1800" i="1">
                <a:sym typeface="Iconic Symbols Ext" pitchFamily="2" charset="2"/>
              </a:rPr>
              <a:t>AG </a:t>
            </a:r>
            <a:r>
              <a:rPr lang="en-US" sz="1800">
                <a:sym typeface="Symbol" charset="2"/>
              </a:rPr>
              <a:t></a:t>
            </a:r>
            <a:r>
              <a:rPr lang="en-US" sz="1800">
                <a:sym typeface="Monotype Sorts" charset="2"/>
              </a:rPr>
              <a:t> </a:t>
            </a:r>
            <a:r>
              <a:rPr lang="en-US" sz="1800" i="1">
                <a:sym typeface="Monotype Sorts" charset="2"/>
              </a:rPr>
              <a:t>CG </a:t>
            </a:r>
            <a:br>
              <a:rPr lang="en-US" sz="1800" i="1">
                <a:sym typeface="Monotype Sorts" charset="2"/>
              </a:rPr>
            </a:br>
            <a:r>
              <a:rPr lang="en-US" sz="1800" i="1">
                <a:sym typeface="Monotype Sorts" charset="2"/>
              </a:rPr>
              <a:t>                   </a:t>
            </a:r>
            <a:r>
              <a:rPr lang="en-US" sz="1800">
                <a:sym typeface="Monotype Sorts" charset="2"/>
              </a:rPr>
              <a:t>and then transitivity with </a:t>
            </a:r>
            <a:r>
              <a:rPr lang="en-US" sz="1800" i="1">
                <a:sym typeface="Iconic Symbols Ext" pitchFamily="2" charset="2"/>
              </a:rPr>
              <a:t>CG </a:t>
            </a:r>
            <a:r>
              <a:rPr lang="en-US" sz="1800">
                <a:sym typeface="Symbol" charset="2"/>
              </a:rPr>
              <a:t></a:t>
            </a:r>
            <a:r>
              <a:rPr lang="en-US" sz="1800">
                <a:sym typeface="Monotype Sorts" charset="2"/>
              </a:rPr>
              <a:t> </a:t>
            </a:r>
            <a:r>
              <a:rPr lang="en-US" sz="1800" i="1">
                <a:sym typeface="Monotype Sorts" charset="2"/>
              </a:rPr>
              <a:t>I </a:t>
            </a:r>
          </a:p>
          <a:p>
            <a:pPr lvl="1">
              <a:lnSpc>
                <a:spcPct val="90000"/>
              </a:lnSpc>
              <a:tabLst>
                <a:tab pos="803275" algn="l"/>
              </a:tabLst>
            </a:pPr>
            <a:r>
              <a:rPr lang="en-US" sz="1800" i="0">
                <a:sym typeface="Monotype Sorts" charset="2"/>
              </a:rPr>
              <a:t>CG </a:t>
            </a:r>
            <a:r>
              <a:rPr lang="en-US" sz="1800">
                <a:sym typeface="Symbol" charset="2"/>
              </a:rPr>
              <a:t></a:t>
            </a:r>
            <a:r>
              <a:rPr lang="en-US" sz="1800">
                <a:sym typeface="Monotype Sorts" charset="2"/>
              </a:rPr>
              <a:t> </a:t>
            </a:r>
            <a:r>
              <a:rPr lang="en-US" sz="1800" i="0">
                <a:sym typeface="Monotype Sorts" charset="2"/>
              </a:rPr>
              <a:t>HI     </a:t>
            </a:r>
            <a:endParaRPr lang="en-US" sz="1800">
              <a:sym typeface="Monotype Sorts" charset="2"/>
            </a:endParaRPr>
          </a:p>
          <a:p>
            <a:pPr marL="1085850" lvl="2">
              <a:lnSpc>
                <a:spcPct val="90000"/>
              </a:lnSpc>
              <a:tabLst>
                <a:tab pos="803275" algn="l"/>
              </a:tabLst>
            </a:pPr>
            <a:r>
              <a:rPr lang="en-US" sz="1800">
                <a:sym typeface="Monotype Sorts" charset="2"/>
              </a:rPr>
              <a:t>by augmenting </a:t>
            </a:r>
            <a:r>
              <a:rPr lang="en-US" sz="1800" i="1">
                <a:sym typeface="Iconic Symbols Ext" pitchFamily="2" charset="2"/>
              </a:rPr>
              <a:t>CG </a:t>
            </a:r>
            <a:r>
              <a:rPr lang="en-US" sz="1800">
                <a:sym typeface="Symbol" charset="2"/>
              </a:rPr>
              <a:t></a:t>
            </a:r>
            <a:r>
              <a:rPr lang="en-US" sz="1800">
                <a:sym typeface="Monotype Sorts" charset="2"/>
              </a:rPr>
              <a:t> </a:t>
            </a:r>
            <a:r>
              <a:rPr lang="en-US" sz="1800" i="1">
                <a:sym typeface="Monotype Sorts" charset="2"/>
              </a:rPr>
              <a:t>I </a:t>
            </a:r>
            <a:r>
              <a:rPr lang="en-US" sz="1800">
                <a:sym typeface="Monotype Sorts" charset="2"/>
              </a:rPr>
              <a:t>to infer </a:t>
            </a:r>
            <a:r>
              <a:rPr lang="en-US" sz="1800" i="1">
                <a:sym typeface="Iconic Symbols Ext" pitchFamily="2" charset="2"/>
              </a:rPr>
              <a:t>CG </a:t>
            </a:r>
            <a:r>
              <a:rPr lang="en-US" sz="1800">
                <a:sym typeface="Symbol" charset="2"/>
              </a:rPr>
              <a:t></a:t>
            </a:r>
            <a:r>
              <a:rPr lang="en-US" sz="1800">
                <a:sym typeface="Monotype Sorts" charset="2"/>
              </a:rPr>
              <a:t> CG</a:t>
            </a:r>
            <a:r>
              <a:rPr lang="en-US" sz="1800" i="1">
                <a:sym typeface="Monotype Sorts" charset="2"/>
              </a:rPr>
              <a:t>I, </a:t>
            </a:r>
          </a:p>
          <a:p>
            <a:pPr marL="1085850" lvl="2">
              <a:lnSpc>
                <a:spcPct val="90000"/>
              </a:lnSpc>
              <a:buFontTx/>
              <a:buNone/>
              <a:tabLst>
                <a:tab pos="803275" algn="l"/>
              </a:tabLst>
            </a:pPr>
            <a:r>
              <a:rPr lang="en-US" sz="1800">
                <a:sym typeface="Monotype Sorts" charset="2"/>
              </a:rPr>
              <a:t>    and augmenting of </a:t>
            </a:r>
            <a:r>
              <a:rPr lang="en-US" sz="1800" i="1">
                <a:sym typeface="Iconic Symbols Ext" pitchFamily="2" charset="2"/>
              </a:rPr>
              <a:t>CG </a:t>
            </a:r>
            <a:r>
              <a:rPr lang="en-US" sz="1800">
                <a:sym typeface="Symbol" charset="2"/>
              </a:rPr>
              <a:t></a:t>
            </a:r>
            <a:r>
              <a:rPr lang="en-US" sz="1800">
                <a:sym typeface="Monotype Sorts" charset="2"/>
              </a:rPr>
              <a:t> </a:t>
            </a:r>
            <a:r>
              <a:rPr lang="en-US" sz="1800" i="1">
                <a:sym typeface="Monotype Sorts" charset="2"/>
              </a:rPr>
              <a:t>H </a:t>
            </a:r>
            <a:r>
              <a:rPr lang="en-US" sz="1800">
                <a:sym typeface="Monotype Sorts" charset="2"/>
              </a:rPr>
              <a:t>to infer</a:t>
            </a:r>
            <a:r>
              <a:rPr lang="en-US" sz="1800" i="1">
                <a:sym typeface="Monotype Sorts" charset="2"/>
              </a:rPr>
              <a:t> </a:t>
            </a:r>
            <a:r>
              <a:rPr lang="en-US" sz="1800" i="1">
                <a:sym typeface="Iconic Symbols Ext" pitchFamily="2" charset="2"/>
              </a:rPr>
              <a:t>CGI </a:t>
            </a:r>
            <a:r>
              <a:rPr lang="en-US" sz="1800">
                <a:sym typeface="Symbol" charset="2"/>
              </a:rPr>
              <a:t></a:t>
            </a:r>
            <a:r>
              <a:rPr lang="en-US" sz="1800">
                <a:sym typeface="Monotype Sorts" charset="2"/>
              </a:rPr>
              <a:t> </a:t>
            </a:r>
            <a:r>
              <a:rPr lang="en-US" sz="1800" i="1">
                <a:sym typeface="Monotype Sorts" charset="2"/>
              </a:rPr>
              <a:t>HI, </a:t>
            </a:r>
          </a:p>
          <a:p>
            <a:pPr marL="1085850" lvl="2">
              <a:lnSpc>
                <a:spcPct val="90000"/>
              </a:lnSpc>
              <a:buFontTx/>
              <a:buNone/>
              <a:tabLst>
                <a:tab pos="803275" algn="l"/>
              </a:tabLst>
            </a:pPr>
            <a:r>
              <a:rPr lang="en-US" sz="1800" i="1">
                <a:sym typeface="Monotype Sorts" charset="2"/>
              </a:rPr>
              <a:t>                         </a:t>
            </a:r>
            <a:r>
              <a:rPr lang="en-US" sz="1800">
                <a:sym typeface="Monotype Sorts" charset="2"/>
              </a:rPr>
              <a:t>and then transitivity</a:t>
            </a:r>
          </a:p>
        </p:txBody>
      </p:sp>
      <p:sp>
        <p:nvSpPr>
          <p:cNvPr id="1265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1149187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5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5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5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5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56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56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56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56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56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66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Given a set of attributes </a:t>
            </a:r>
            <a:r>
              <a:rPr lang="en-US" sz="2400" i="1" dirty="0"/>
              <a:t>A </a:t>
            </a:r>
            <a:r>
              <a:rPr lang="en-US" sz="2400" dirty="0"/>
              <a:t>and a set of </a:t>
            </a:r>
            <a:r>
              <a:rPr lang="en-US" sz="2400" dirty="0" err="1"/>
              <a:t>FDs</a:t>
            </a:r>
            <a:r>
              <a:rPr lang="en-US" sz="2400" dirty="0"/>
              <a:t> </a:t>
            </a:r>
            <a:r>
              <a:rPr lang="en-US" sz="2400" i="1" dirty="0"/>
              <a:t>F, </a:t>
            </a:r>
            <a:r>
              <a:rPr lang="en-US" sz="2400" i="1" dirty="0">
                <a:solidFill>
                  <a:srgbClr val="FF0000"/>
                </a:solidFill>
              </a:rPr>
              <a:t>closure of A under F </a:t>
            </a:r>
            <a:r>
              <a:rPr lang="en-US" sz="2400" dirty="0"/>
              <a:t>is the set of all attributes implied by </a:t>
            </a:r>
            <a:r>
              <a:rPr lang="en-US" sz="2400" i="1" dirty="0"/>
              <a:t>A</a:t>
            </a:r>
          </a:p>
          <a:p>
            <a:endParaRPr lang="en-US" sz="2400" i="1" dirty="0"/>
          </a:p>
          <a:p>
            <a:r>
              <a:rPr lang="en-US" sz="2400" dirty="0"/>
              <a:t>In other words, the largest </a:t>
            </a:r>
            <a:r>
              <a:rPr lang="en-US" sz="2400" i="1" dirty="0"/>
              <a:t>B </a:t>
            </a:r>
            <a:r>
              <a:rPr lang="en-US" sz="2400" dirty="0"/>
              <a:t>such that: </a:t>
            </a:r>
            <a:r>
              <a:rPr lang="en-US" sz="2400" i="1" dirty="0"/>
              <a:t>A </a:t>
            </a:r>
            <a:r>
              <a:rPr lang="en-US" sz="2400" i="1" dirty="0" err="1">
                <a:sym typeface="Wingdings" charset="2"/>
              </a:rPr>
              <a:t></a:t>
            </a:r>
            <a:r>
              <a:rPr lang="en-US" sz="2400" i="1" dirty="0">
                <a:sym typeface="Wingdings" charset="2"/>
              </a:rPr>
              <a:t> B</a:t>
            </a:r>
          </a:p>
          <a:p>
            <a:endParaRPr lang="en-US" sz="2400" dirty="0">
              <a:sym typeface="Wingdings" charset="2"/>
            </a:endParaRPr>
          </a:p>
          <a:p>
            <a:r>
              <a:rPr lang="en-US" sz="2400" dirty="0">
                <a:sym typeface="Wingdings" charset="2"/>
              </a:rPr>
              <a:t>Redefining </a:t>
            </a:r>
            <a:r>
              <a:rPr lang="en-US" sz="2400" i="1" dirty="0">
                <a:sym typeface="Wingdings" charset="2"/>
              </a:rPr>
              <a:t>super keys:</a:t>
            </a:r>
          </a:p>
          <a:p>
            <a:pPr lvl="1"/>
            <a:r>
              <a:rPr lang="en-US" sz="2000" i="1" dirty="0">
                <a:sym typeface="Wingdings" charset="2"/>
              </a:rPr>
              <a:t>The closure of a super key is the entire relation schema</a:t>
            </a:r>
          </a:p>
          <a:p>
            <a:endParaRPr lang="en-US" sz="2400" dirty="0">
              <a:sym typeface="Wingdings" charset="2"/>
            </a:endParaRPr>
          </a:p>
          <a:p>
            <a:r>
              <a:rPr lang="en-US" sz="2400" dirty="0">
                <a:sym typeface="Wingdings" charset="2"/>
              </a:rPr>
              <a:t>Redefining </a:t>
            </a:r>
            <a:r>
              <a:rPr lang="en-US" sz="2400" i="1" dirty="0">
                <a:sym typeface="Wingdings" charset="2"/>
              </a:rPr>
              <a:t>candidate keys:</a:t>
            </a:r>
          </a:p>
          <a:p>
            <a:pPr>
              <a:buNone/>
            </a:pPr>
            <a:r>
              <a:rPr lang="en-US" sz="2400" i="1" dirty="0">
                <a:sym typeface="Wingdings" charset="2"/>
              </a:rPr>
              <a:t>		</a:t>
            </a:r>
            <a:r>
              <a:rPr lang="en-US" sz="2400" dirty="0">
                <a:sym typeface="Wingdings" charset="2"/>
              </a:rPr>
              <a:t>1. It is a super key</a:t>
            </a:r>
          </a:p>
          <a:p>
            <a:pPr>
              <a:buNone/>
            </a:pPr>
            <a:r>
              <a:rPr lang="en-US" sz="2400" dirty="0">
                <a:sym typeface="Wingdings" charset="2"/>
              </a:rPr>
              <a:t>    	2. No subset of it is a super key</a:t>
            </a:r>
          </a:p>
          <a:p>
            <a:endParaRPr lang="en-US" sz="2400" dirty="0">
              <a:sym typeface="Wingdings" charset="2"/>
            </a:endParaRPr>
          </a:p>
        </p:txBody>
      </p:sp>
      <p:sp>
        <p:nvSpPr>
          <p:cNvPr id="1266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Closure of an attribute set</a:t>
            </a:r>
          </a:p>
        </p:txBody>
      </p:sp>
    </p:spTree>
    <p:extLst>
      <p:ext uri="{BB962C8B-B14F-4D97-AF65-F5344CB8AC3E}">
        <p14:creationId xmlns:p14="http://schemas.microsoft.com/office/powerpoint/2010/main" val="2628299474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87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 algorithm	</a:t>
            </a:r>
          </a:p>
          <a:p>
            <a:endParaRPr lang="en-US" dirty="0"/>
          </a:p>
          <a:p>
            <a:r>
              <a:rPr lang="en-US" dirty="0"/>
              <a:t>1. Start with </a:t>
            </a:r>
            <a:r>
              <a:rPr lang="en-US" i="1" dirty="0"/>
              <a:t>B = A.</a:t>
            </a:r>
          </a:p>
          <a:p>
            <a:r>
              <a:rPr lang="en-US" dirty="0"/>
              <a:t>2. Go over all functional dependencies, </a:t>
            </a:r>
            <a:r>
              <a:rPr lang="en-US" dirty="0" err="1">
                <a:sym typeface="Symbol" charset="2"/>
              </a:rPr>
              <a:t></a:t>
            </a:r>
            <a:r>
              <a:rPr lang="en-US" i="1" dirty="0">
                <a:sym typeface="Greek Symbols" pitchFamily="18" charset="2"/>
              </a:rPr>
              <a:t> </a:t>
            </a:r>
            <a:r>
              <a:rPr lang="en-US" dirty="0" err="1">
                <a:sym typeface="Symbol" charset="2"/>
              </a:rPr>
              <a:t></a:t>
            </a:r>
            <a:r>
              <a:rPr lang="en-US" dirty="0">
                <a:sym typeface="Monotype Sorts" charset="2"/>
              </a:rPr>
              <a:t> </a:t>
            </a:r>
            <a:r>
              <a:rPr lang="en-US" dirty="0" err="1">
                <a:sym typeface="Symbol" charset="2"/>
              </a:rPr>
              <a:t></a:t>
            </a:r>
            <a:r>
              <a:rPr lang="en-US" dirty="0">
                <a:sym typeface="Greek Symbols" pitchFamily="18" charset="2"/>
              </a:rPr>
              <a:t> ,</a:t>
            </a:r>
            <a:r>
              <a:rPr lang="en-US" dirty="0"/>
              <a:t> in </a:t>
            </a:r>
            <a:r>
              <a:rPr lang="en-US" i="1" dirty="0">
                <a:solidFill>
                  <a:srgbClr val="FF0000"/>
                </a:solidFill>
              </a:rPr>
              <a:t>F</a:t>
            </a:r>
            <a:r>
              <a:rPr lang="en-US" i="1" baseline="30000" dirty="0">
                <a:solidFill>
                  <a:srgbClr val="FF0000"/>
                </a:solidFill>
              </a:rPr>
              <a:t>+</a:t>
            </a:r>
            <a:endParaRPr lang="en-US" dirty="0"/>
          </a:p>
          <a:p>
            <a:r>
              <a:rPr lang="en-US" dirty="0">
                <a:sym typeface="Greek Symbols" pitchFamily="18" charset="2"/>
              </a:rPr>
              <a:t>3. If </a:t>
            </a:r>
            <a:r>
              <a:rPr lang="en-US" i="1" dirty="0" err="1">
                <a:sym typeface="Symbol" charset="2"/>
              </a:rPr>
              <a:t></a:t>
            </a:r>
            <a:r>
              <a:rPr lang="en-US" i="1" dirty="0">
                <a:sym typeface="Greek Symbols" pitchFamily="18" charset="2"/>
              </a:rPr>
              <a:t>  </a:t>
            </a:r>
            <a:r>
              <a:rPr lang="en-US" i="1" dirty="0" err="1">
                <a:sym typeface="Symbol" charset="2"/>
              </a:rPr>
              <a:t></a:t>
            </a:r>
            <a:r>
              <a:rPr lang="en-US" i="1" dirty="0">
                <a:sym typeface="Symbol" charset="2"/>
              </a:rPr>
              <a:t>  B, then</a:t>
            </a:r>
          </a:p>
          <a:p>
            <a:pPr>
              <a:buNone/>
            </a:pPr>
            <a:r>
              <a:rPr lang="en-US" dirty="0">
                <a:sym typeface="Symbol" charset="2"/>
              </a:rPr>
              <a:t>		Add </a:t>
            </a:r>
            <a:r>
              <a:rPr lang="en-US" dirty="0" err="1">
                <a:sym typeface="Symbol" charset="2"/>
              </a:rPr>
              <a:t></a:t>
            </a:r>
            <a:r>
              <a:rPr lang="en-US" dirty="0">
                <a:sym typeface="Symbol" charset="2"/>
              </a:rPr>
              <a:t> to </a:t>
            </a:r>
            <a:r>
              <a:rPr lang="en-US" i="1" dirty="0">
                <a:sym typeface="Symbol" charset="2"/>
              </a:rPr>
              <a:t>B</a:t>
            </a:r>
          </a:p>
          <a:p>
            <a:r>
              <a:rPr lang="en-US" dirty="0">
                <a:sym typeface="Symbol" charset="2"/>
              </a:rPr>
              <a:t>4. Repeat till </a:t>
            </a:r>
            <a:r>
              <a:rPr lang="en-US" i="1" dirty="0">
                <a:sym typeface="Symbol" charset="2"/>
              </a:rPr>
              <a:t>B </a:t>
            </a:r>
            <a:r>
              <a:rPr lang="en-US" dirty="0">
                <a:sym typeface="Symbol" charset="2"/>
              </a:rPr>
              <a:t>changes</a:t>
            </a:r>
          </a:p>
        </p:txBody>
      </p:sp>
      <p:sp>
        <p:nvSpPr>
          <p:cNvPr id="1268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Computing the closure for </a:t>
            </a:r>
            <a:r>
              <a:rPr lang="en-US" i="1"/>
              <a:t>A		</a:t>
            </a:r>
          </a:p>
        </p:txBody>
      </p:sp>
    </p:spTree>
    <p:extLst>
      <p:ext uri="{BB962C8B-B14F-4D97-AF65-F5344CB8AC3E}">
        <p14:creationId xmlns:p14="http://schemas.microsoft.com/office/powerpoint/2010/main" val="3981628806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7715" name="Rectangle 3"/>
          <p:cNvSpPr>
            <a:spLocks noGrp="1" noChangeArrowheads="1"/>
          </p:cNvSpPr>
          <p:nvPr>
            <p:ph idx="1"/>
          </p:nvPr>
        </p:nvSpPr>
        <p:spPr>
          <a:xfrm>
            <a:off x="895350" y="1163638"/>
            <a:ext cx="8248650" cy="5600700"/>
          </a:xfrm>
        </p:spPr>
        <p:txBody>
          <a:bodyPr/>
          <a:lstStyle/>
          <a:p>
            <a:pPr>
              <a:tabLst>
                <a:tab pos="803275" algn="l"/>
              </a:tabLst>
            </a:pPr>
            <a:r>
              <a:rPr lang="en-US" sz="1800" i="1" dirty="0"/>
              <a:t>R = (A, B, C, G, H, I)</a:t>
            </a:r>
            <a:br>
              <a:rPr lang="en-US" sz="1800" i="1" dirty="0"/>
            </a:br>
            <a:r>
              <a:rPr lang="en-US" sz="1800" i="1" dirty="0"/>
              <a:t>F = </a:t>
            </a:r>
            <a:r>
              <a:rPr lang="en-US" sz="1800" dirty="0"/>
              <a:t>{  </a:t>
            </a:r>
            <a:r>
              <a:rPr lang="en-US" sz="1800" i="1" dirty="0">
                <a:sym typeface="Iconic Symbols Ext" pitchFamily="2" charset="2"/>
              </a:rPr>
              <a:t>A </a:t>
            </a:r>
            <a:r>
              <a:rPr lang="en-US" sz="1800" dirty="0" err="1">
                <a:sym typeface="Symbol" charset="2"/>
              </a:rPr>
              <a:t></a:t>
            </a:r>
            <a:r>
              <a:rPr lang="en-US" sz="1800" dirty="0">
                <a:sym typeface="Monotype Sorts" charset="2"/>
              </a:rPr>
              <a:t> </a:t>
            </a:r>
            <a:r>
              <a:rPr lang="en-US" sz="1800" i="1" dirty="0">
                <a:sym typeface="Monotype Sorts" charset="2"/>
              </a:rPr>
              <a:t>B</a:t>
            </a:r>
            <a:br>
              <a:rPr lang="en-US" sz="1800" i="1" dirty="0">
                <a:sym typeface="Monotype Sorts" charset="2"/>
              </a:rPr>
            </a:br>
            <a:r>
              <a:rPr lang="en-US" sz="1800" i="1" dirty="0">
                <a:sym typeface="Monotype Sorts" charset="2"/>
              </a:rPr>
              <a:t>	   </a:t>
            </a:r>
            <a:r>
              <a:rPr lang="en-US" sz="1800" i="1" dirty="0">
                <a:sym typeface="Iconic Symbols Ext" pitchFamily="2" charset="2"/>
              </a:rPr>
              <a:t>A </a:t>
            </a:r>
            <a:r>
              <a:rPr lang="en-US" sz="1800" dirty="0" err="1">
                <a:sym typeface="Symbol" charset="2"/>
              </a:rPr>
              <a:t></a:t>
            </a:r>
            <a:r>
              <a:rPr lang="en-US" sz="1800" dirty="0">
                <a:sym typeface="Monotype Sorts" charset="2"/>
              </a:rPr>
              <a:t> </a:t>
            </a:r>
            <a:r>
              <a:rPr lang="en-US" sz="1800" i="1" dirty="0">
                <a:sym typeface="Monotype Sorts" charset="2"/>
              </a:rPr>
              <a:t>C</a:t>
            </a:r>
            <a:br>
              <a:rPr lang="en-US" sz="1800" i="1" dirty="0">
                <a:sym typeface="Monotype Sorts" charset="2"/>
              </a:rPr>
            </a:br>
            <a:r>
              <a:rPr lang="en-US" sz="1800" i="1" dirty="0">
                <a:sym typeface="Monotype Sorts" charset="2"/>
              </a:rPr>
              <a:t>	</a:t>
            </a:r>
            <a:r>
              <a:rPr lang="en-US" sz="1800" i="1" dirty="0">
                <a:sym typeface="Iconic Symbols Ext" pitchFamily="2" charset="2"/>
              </a:rPr>
              <a:t>CG </a:t>
            </a:r>
            <a:r>
              <a:rPr lang="en-US" sz="1800" dirty="0" err="1">
                <a:sym typeface="Symbol" charset="2"/>
              </a:rPr>
              <a:t></a:t>
            </a:r>
            <a:r>
              <a:rPr lang="en-US" sz="1800" dirty="0">
                <a:sym typeface="Monotype Sorts" charset="2"/>
              </a:rPr>
              <a:t> </a:t>
            </a:r>
            <a:r>
              <a:rPr lang="en-US" sz="1800" i="1" dirty="0">
                <a:sym typeface="Monotype Sorts" charset="2"/>
              </a:rPr>
              <a:t>H</a:t>
            </a:r>
            <a:br>
              <a:rPr lang="en-US" sz="1800" i="1" dirty="0">
                <a:sym typeface="Monotype Sorts" charset="2"/>
              </a:rPr>
            </a:br>
            <a:r>
              <a:rPr lang="en-US" sz="1800" i="1" dirty="0">
                <a:sym typeface="Monotype Sorts" charset="2"/>
              </a:rPr>
              <a:t>	</a:t>
            </a:r>
            <a:r>
              <a:rPr lang="en-US" sz="1800" i="1" dirty="0">
                <a:sym typeface="Iconic Symbols Ext" pitchFamily="2" charset="2"/>
              </a:rPr>
              <a:t>CG </a:t>
            </a:r>
            <a:r>
              <a:rPr lang="en-US" sz="1800" dirty="0" err="1">
                <a:sym typeface="Symbol" charset="2"/>
              </a:rPr>
              <a:t></a:t>
            </a:r>
            <a:r>
              <a:rPr lang="en-US" sz="1800" dirty="0">
                <a:sym typeface="Monotype Sorts" charset="2"/>
              </a:rPr>
              <a:t> </a:t>
            </a:r>
            <a:r>
              <a:rPr lang="en-US" sz="1800" i="1" dirty="0">
                <a:sym typeface="Monotype Sorts" charset="2"/>
              </a:rPr>
              <a:t>I</a:t>
            </a:r>
            <a:br>
              <a:rPr lang="en-US" sz="1800" i="1" dirty="0">
                <a:sym typeface="Monotype Sorts" charset="2"/>
              </a:rPr>
            </a:br>
            <a:r>
              <a:rPr lang="en-US" sz="1800" i="1" dirty="0">
                <a:sym typeface="Monotype Sorts" charset="2"/>
              </a:rPr>
              <a:t>	   </a:t>
            </a:r>
            <a:r>
              <a:rPr lang="en-US" sz="1800" i="1" dirty="0">
                <a:sym typeface="Iconic Symbols Ext" pitchFamily="2" charset="2"/>
              </a:rPr>
              <a:t>B </a:t>
            </a:r>
            <a:r>
              <a:rPr lang="en-US" sz="1800" dirty="0" err="1">
                <a:sym typeface="Symbol" charset="2"/>
              </a:rPr>
              <a:t></a:t>
            </a:r>
            <a:r>
              <a:rPr lang="en-US" sz="1800" dirty="0">
                <a:sym typeface="Monotype Sorts" charset="2"/>
              </a:rPr>
              <a:t> </a:t>
            </a:r>
            <a:r>
              <a:rPr lang="en-US" sz="1800" i="1" dirty="0">
                <a:sym typeface="Monotype Sorts" charset="2"/>
              </a:rPr>
              <a:t>H</a:t>
            </a:r>
            <a:r>
              <a:rPr lang="en-US" sz="1800" dirty="0">
                <a:sym typeface="Monotype Sorts" charset="2"/>
              </a:rPr>
              <a:t>}</a:t>
            </a:r>
          </a:p>
          <a:p>
            <a:pPr lvl="3">
              <a:tabLst>
                <a:tab pos="803275" algn="l"/>
              </a:tabLst>
            </a:pPr>
            <a:endParaRPr lang="en-US" sz="1000" dirty="0">
              <a:sym typeface="Monotype Sorts" charset="2"/>
            </a:endParaRPr>
          </a:p>
          <a:p>
            <a:pPr>
              <a:tabLst>
                <a:tab pos="803275" algn="l"/>
              </a:tabLst>
            </a:pPr>
            <a:r>
              <a:rPr lang="en-US" sz="1800" dirty="0">
                <a:sym typeface="Monotype Sorts" charset="2"/>
              </a:rPr>
              <a:t>(AG) </a:t>
            </a:r>
            <a:r>
              <a:rPr lang="en-US" sz="1800" baseline="30000" dirty="0">
                <a:sym typeface="Monotype Sorts" charset="2"/>
              </a:rPr>
              <a:t>+ </a:t>
            </a:r>
            <a:r>
              <a:rPr lang="en-US" sz="1800" dirty="0">
                <a:sym typeface="Monotype Sorts" charset="2"/>
              </a:rPr>
              <a:t>?</a:t>
            </a:r>
            <a:r>
              <a:rPr lang="en-US" sz="1800" baseline="30000" dirty="0">
                <a:sym typeface="Monotype Sorts" charset="2"/>
              </a:rPr>
              <a:t> </a:t>
            </a:r>
          </a:p>
          <a:p>
            <a:pPr lvl="1">
              <a:tabLst>
                <a:tab pos="803275" algn="l"/>
              </a:tabLst>
            </a:pPr>
            <a:r>
              <a:rPr lang="en-US" sz="1800" i="1" dirty="0">
                <a:sym typeface="MS LineDraw" pitchFamily="49" charset="2"/>
              </a:rPr>
              <a:t>1.</a:t>
            </a:r>
            <a:r>
              <a:rPr lang="en-US" sz="1800" dirty="0">
                <a:sym typeface="MS LineDraw" pitchFamily="49" charset="2"/>
              </a:rPr>
              <a:t> result = AG</a:t>
            </a:r>
          </a:p>
          <a:p>
            <a:pPr lvl="1">
              <a:tabLst>
                <a:tab pos="803275" algn="l"/>
              </a:tabLst>
            </a:pPr>
            <a:r>
              <a:rPr lang="en-US" sz="1800" dirty="0">
                <a:sym typeface="MS LineDraw" pitchFamily="49" charset="2"/>
              </a:rPr>
              <a:t>2.	</a:t>
            </a:r>
            <a:r>
              <a:rPr lang="en-US" sz="1800" i="0" dirty="0">
                <a:sym typeface="MS LineDraw" pitchFamily="49" charset="2"/>
              </a:rPr>
              <a:t>result = ABCG	(A </a:t>
            </a:r>
            <a:r>
              <a:rPr lang="en-US" sz="1800" dirty="0" err="1">
                <a:sym typeface="Symbol" charset="2"/>
              </a:rPr>
              <a:t></a:t>
            </a:r>
            <a:r>
              <a:rPr lang="en-US" sz="1800" dirty="0">
                <a:sym typeface="Monotype Sorts" charset="2"/>
              </a:rPr>
              <a:t> </a:t>
            </a:r>
            <a:r>
              <a:rPr lang="en-US" sz="1800" i="0" dirty="0">
                <a:sym typeface="Monotype Sorts" charset="2"/>
              </a:rPr>
              <a:t>C </a:t>
            </a:r>
            <a:r>
              <a:rPr lang="en-US" sz="1800" dirty="0">
                <a:sym typeface="Monotype Sorts" charset="2"/>
              </a:rPr>
              <a:t>and </a:t>
            </a:r>
            <a:r>
              <a:rPr lang="en-US" sz="1800" i="0" dirty="0">
                <a:sym typeface="Monotype Sorts" charset="2"/>
              </a:rPr>
              <a:t>A </a:t>
            </a:r>
            <a:r>
              <a:rPr lang="en-US" sz="1800" dirty="0" err="1">
                <a:sym typeface="Symbol" charset="2"/>
              </a:rPr>
              <a:t></a:t>
            </a:r>
            <a:r>
              <a:rPr lang="en-US" sz="1800" i="0" dirty="0">
                <a:sym typeface="Symbol" charset="2"/>
              </a:rPr>
              <a:t> B)</a:t>
            </a:r>
            <a:endParaRPr lang="en-US" sz="1800" dirty="0">
              <a:sym typeface="Symbol" charset="2"/>
            </a:endParaRPr>
          </a:p>
          <a:p>
            <a:pPr lvl="1">
              <a:tabLst>
                <a:tab pos="803275" algn="l"/>
              </a:tabLst>
            </a:pPr>
            <a:r>
              <a:rPr lang="en-US" sz="1800" dirty="0">
                <a:sym typeface="Symbol" charset="2"/>
              </a:rPr>
              <a:t>3.	</a:t>
            </a:r>
            <a:r>
              <a:rPr lang="en-US" sz="1800" i="0" dirty="0">
                <a:sym typeface="MS LineDraw" pitchFamily="49" charset="2"/>
              </a:rPr>
              <a:t>result = ABCG</a:t>
            </a:r>
            <a:r>
              <a:rPr lang="en-US" sz="1800" i="0" dirty="0">
                <a:sym typeface="Monotype Sorts" charset="2"/>
              </a:rPr>
              <a:t>H	(CG </a:t>
            </a:r>
            <a:r>
              <a:rPr lang="en-US" sz="1800" dirty="0" err="1">
                <a:sym typeface="Symbol" charset="2"/>
              </a:rPr>
              <a:t></a:t>
            </a:r>
            <a:r>
              <a:rPr lang="en-US" sz="1800" dirty="0">
                <a:sym typeface="Monotype Sorts" charset="2"/>
              </a:rPr>
              <a:t> </a:t>
            </a:r>
            <a:r>
              <a:rPr lang="en-US" sz="1800" i="0" dirty="0">
                <a:sym typeface="Monotype Sorts" charset="2"/>
              </a:rPr>
              <a:t>H</a:t>
            </a:r>
            <a:r>
              <a:rPr lang="en-US" sz="1800" dirty="0">
                <a:sym typeface="Monotype Sorts" charset="2"/>
              </a:rPr>
              <a:t> and </a:t>
            </a:r>
            <a:r>
              <a:rPr lang="en-US" sz="1800" i="0" dirty="0">
                <a:sym typeface="Monotype Sorts" charset="2"/>
              </a:rPr>
              <a:t>CG </a:t>
            </a:r>
            <a:r>
              <a:rPr lang="en-US" sz="1800" dirty="0" err="1">
                <a:sym typeface="Symbol" charset="2"/>
              </a:rPr>
              <a:t></a:t>
            </a:r>
            <a:r>
              <a:rPr lang="en-US" sz="1800" dirty="0">
                <a:sym typeface="Symbol" charset="2"/>
              </a:rPr>
              <a:t> </a:t>
            </a:r>
            <a:r>
              <a:rPr lang="en-US" sz="1800" i="0" dirty="0">
                <a:sym typeface="Symbol" charset="2"/>
              </a:rPr>
              <a:t>AGBC)</a:t>
            </a:r>
          </a:p>
          <a:p>
            <a:pPr lvl="1">
              <a:tabLst>
                <a:tab pos="803275" algn="l"/>
              </a:tabLst>
            </a:pPr>
            <a:r>
              <a:rPr lang="en-US" sz="1800" dirty="0">
                <a:sym typeface="Symbol" charset="2"/>
              </a:rPr>
              <a:t>4.	</a:t>
            </a:r>
            <a:r>
              <a:rPr lang="en-US" sz="1800" i="0" dirty="0">
                <a:sym typeface="MS LineDraw" pitchFamily="49" charset="2"/>
              </a:rPr>
              <a:t>result = ABCG</a:t>
            </a:r>
            <a:r>
              <a:rPr lang="en-US" sz="1800" i="0" dirty="0">
                <a:sym typeface="Monotype Sorts" charset="2"/>
              </a:rPr>
              <a:t>HI	(CG </a:t>
            </a:r>
            <a:r>
              <a:rPr lang="en-US" sz="1800" dirty="0" err="1">
                <a:sym typeface="Symbol" charset="2"/>
              </a:rPr>
              <a:t></a:t>
            </a:r>
            <a:r>
              <a:rPr lang="en-US" sz="1800" dirty="0">
                <a:sym typeface="Monotype Sorts" charset="2"/>
              </a:rPr>
              <a:t> </a:t>
            </a:r>
            <a:r>
              <a:rPr lang="en-US" sz="1800" i="0" dirty="0">
                <a:sym typeface="Monotype Sorts" charset="2"/>
              </a:rPr>
              <a:t>I</a:t>
            </a:r>
            <a:r>
              <a:rPr lang="en-US" sz="1800" dirty="0">
                <a:sym typeface="Monotype Sorts" charset="2"/>
              </a:rPr>
              <a:t> and </a:t>
            </a:r>
            <a:r>
              <a:rPr lang="en-US" sz="1800" i="0" dirty="0">
                <a:sym typeface="Monotype Sorts" charset="2"/>
              </a:rPr>
              <a:t>CG </a:t>
            </a:r>
            <a:r>
              <a:rPr lang="en-US" sz="1800" dirty="0" err="1">
                <a:sym typeface="Symbol" charset="2"/>
              </a:rPr>
              <a:t></a:t>
            </a:r>
            <a:r>
              <a:rPr lang="en-US" sz="1800" dirty="0">
                <a:sym typeface="Symbol" charset="2"/>
              </a:rPr>
              <a:t> </a:t>
            </a:r>
            <a:r>
              <a:rPr lang="en-US" sz="1800" i="0" dirty="0">
                <a:sym typeface="Symbol" charset="2"/>
              </a:rPr>
              <a:t>AGBCH</a:t>
            </a:r>
          </a:p>
          <a:p>
            <a:pPr lvl="4">
              <a:tabLst>
                <a:tab pos="803275" algn="l"/>
              </a:tabLst>
            </a:pPr>
            <a:endParaRPr lang="en-US" sz="1500" i="0" dirty="0">
              <a:sym typeface="Symbol" charset="2"/>
            </a:endParaRPr>
          </a:p>
          <a:p>
            <a:pPr>
              <a:tabLst>
                <a:tab pos="803275" algn="l"/>
              </a:tabLst>
            </a:pPr>
            <a:r>
              <a:rPr lang="en-US" sz="2000" dirty="0">
                <a:sym typeface="Symbol" charset="2"/>
              </a:rPr>
              <a:t>Is (AG) a candidate key ?</a:t>
            </a:r>
          </a:p>
          <a:p>
            <a:pPr>
              <a:buNone/>
              <a:tabLst>
                <a:tab pos="803275" algn="l"/>
              </a:tabLst>
            </a:pPr>
            <a:r>
              <a:rPr lang="en-US" sz="2000" dirty="0">
                <a:sym typeface="Symbol" charset="2"/>
              </a:rPr>
              <a:t>      	1. It is a super key.</a:t>
            </a:r>
          </a:p>
          <a:p>
            <a:pPr>
              <a:buNone/>
              <a:tabLst>
                <a:tab pos="803275" algn="l"/>
              </a:tabLst>
            </a:pPr>
            <a:r>
              <a:rPr lang="en-US" sz="2000" dirty="0">
                <a:sym typeface="Symbol" charset="2"/>
              </a:rPr>
              <a:t>      	2. (A+) = ABCH, (G+) = G.</a:t>
            </a:r>
          </a:p>
          <a:p>
            <a:pPr>
              <a:buNone/>
              <a:tabLst>
                <a:tab pos="803275" algn="l"/>
              </a:tabLst>
            </a:pPr>
            <a:r>
              <a:rPr lang="en-US" sz="2000" i="1" dirty="0">
                <a:sym typeface="Symbol" charset="2"/>
              </a:rPr>
              <a:t>     	</a:t>
            </a:r>
            <a:r>
              <a:rPr lang="en-US" sz="2000" i="1" dirty="0">
                <a:solidFill>
                  <a:srgbClr val="FF0000"/>
                </a:solidFill>
                <a:sym typeface="Symbol" charset="2"/>
              </a:rPr>
              <a:t>YES.</a:t>
            </a:r>
          </a:p>
        </p:txBody>
      </p:sp>
      <p:sp>
        <p:nvSpPr>
          <p:cNvPr id="1267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921946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7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7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77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77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77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77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77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33400" indent="-533400"/>
            <a:r>
              <a:rPr lang="en-US"/>
              <a:t>Determining </a:t>
            </a:r>
            <a:r>
              <a:rPr lang="en-US" i="1"/>
              <a:t>superkeys and candidate keys</a:t>
            </a:r>
          </a:p>
          <a:p>
            <a:pPr marL="533400" indent="-533400"/>
            <a:endParaRPr lang="en-US"/>
          </a:p>
          <a:p>
            <a:pPr marL="533400" indent="-533400"/>
            <a:r>
              <a:rPr lang="en-US"/>
              <a:t>Determining if </a:t>
            </a:r>
            <a:r>
              <a:rPr lang="en-US" i="1"/>
              <a:t>A </a:t>
            </a:r>
            <a:r>
              <a:rPr lang="en-US" i="1">
                <a:sym typeface="Wingdings" charset="2"/>
              </a:rPr>
              <a:t> B </a:t>
            </a:r>
            <a:r>
              <a:rPr lang="en-US">
                <a:sym typeface="Wingdings" charset="2"/>
              </a:rPr>
              <a:t>is a valid FD</a:t>
            </a:r>
          </a:p>
          <a:p>
            <a:pPr marL="914400" lvl="1" indent="-457200"/>
            <a:r>
              <a:rPr lang="en-US"/>
              <a:t>Check if A+ contains B</a:t>
            </a:r>
          </a:p>
          <a:p>
            <a:pPr marL="914400" lvl="1" indent="-457200"/>
            <a:endParaRPr lang="en-US"/>
          </a:p>
          <a:p>
            <a:pPr marL="533400" indent="-533400"/>
            <a:r>
              <a:rPr lang="en-US"/>
              <a:t>Can be used to compute </a:t>
            </a:r>
            <a:r>
              <a:rPr lang="en-US" i="1"/>
              <a:t>F+</a:t>
            </a:r>
            <a:endParaRPr lang="en-US"/>
          </a:p>
        </p:txBody>
      </p:sp>
      <p:sp>
        <p:nvSpPr>
          <p:cNvPr id="1269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Uses of attribute set closures</a:t>
            </a:r>
          </a:p>
        </p:txBody>
      </p:sp>
    </p:spTree>
    <p:extLst>
      <p:ext uri="{BB962C8B-B14F-4D97-AF65-F5344CB8AC3E}">
        <p14:creationId xmlns:p14="http://schemas.microsoft.com/office/powerpoint/2010/main" val="1431347996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07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</a:t>
            </a:r>
            <a:r>
              <a:rPr lang="en-US" i="1" dirty="0"/>
              <a:t>F, </a:t>
            </a:r>
            <a:r>
              <a:rPr lang="en-US" dirty="0"/>
              <a:t>and a functional dependency, </a:t>
            </a:r>
            <a:r>
              <a:rPr lang="en-US" i="1" dirty="0"/>
              <a:t>A </a:t>
            </a:r>
            <a:r>
              <a:rPr lang="en-US" i="1" dirty="0" err="1">
                <a:sym typeface="Wingdings" charset="2"/>
              </a:rPr>
              <a:t></a:t>
            </a:r>
            <a:r>
              <a:rPr lang="en-US" i="1" dirty="0">
                <a:sym typeface="Wingdings" charset="2"/>
              </a:rPr>
              <a:t> B.</a:t>
            </a:r>
          </a:p>
          <a:p>
            <a:endParaRPr lang="en-US" i="1" dirty="0">
              <a:sym typeface="Wingdings" charset="2"/>
            </a:endParaRPr>
          </a:p>
          <a:p>
            <a:r>
              <a:rPr lang="en-US" dirty="0">
                <a:sym typeface="Wingdings" charset="2"/>
              </a:rPr>
              <a:t>“Extraneous”: Are there any attributes in </a:t>
            </a:r>
            <a:r>
              <a:rPr lang="en-US" i="1" dirty="0">
                <a:sym typeface="Wingdings" charset="2"/>
              </a:rPr>
              <a:t>A or B </a:t>
            </a:r>
            <a:r>
              <a:rPr lang="en-US" dirty="0">
                <a:sym typeface="Wingdings" charset="2"/>
              </a:rPr>
              <a:t>that can be safely removed ?</a:t>
            </a:r>
          </a:p>
          <a:p>
            <a:pPr>
              <a:buNone/>
            </a:pPr>
            <a:r>
              <a:rPr lang="en-US" sz="2400" i="1" dirty="0">
                <a:sym typeface="Wingdings" charset="2"/>
              </a:rPr>
              <a:t> 		Without changing the constraints implied by F</a:t>
            </a:r>
          </a:p>
          <a:p>
            <a:pPr>
              <a:buNone/>
            </a:pPr>
            <a:r>
              <a:rPr lang="en-US" i="1" dirty="0">
                <a:sym typeface="Wingdings" charset="2"/>
              </a:rPr>
              <a:t>		</a:t>
            </a:r>
          </a:p>
          <a:p>
            <a:r>
              <a:rPr lang="en-US" dirty="0"/>
              <a:t>Example:  Given </a:t>
            </a:r>
            <a:r>
              <a:rPr lang="en-US" i="1" dirty="0"/>
              <a:t>F</a:t>
            </a:r>
            <a:r>
              <a:rPr lang="en-US" dirty="0"/>
              <a:t> = {</a:t>
            </a:r>
            <a:r>
              <a:rPr lang="en-US" i="1" dirty="0"/>
              <a:t>A</a:t>
            </a:r>
            <a:r>
              <a:rPr lang="en-US" dirty="0"/>
              <a:t> </a:t>
            </a:r>
            <a:r>
              <a:rPr lang="en-US" dirty="0" err="1">
                <a:sym typeface="Symbol" charset="2"/>
              </a:rPr>
              <a:t></a:t>
            </a:r>
            <a:r>
              <a:rPr lang="en-US" dirty="0"/>
              <a:t> </a:t>
            </a:r>
            <a:r>
              <a:rPr lang="en-US" i="1" dirty="0"/>
              <a:t>C</a:t>
            </a:r>
            <a:r>
              <a:rPr lang="en-US" dirty="0"/>
              <a:t>, </a:t>
            </a:r>
            <a:r>
              <a:rPr lang="en-US" i="1" dirty="0"/>
              <a:t>AB</a:t>
            </a:r>
            <a:r>
              <a:rPr lang="en-US" dirty="0"/>
              <a:t> </a:t>
            </a:r>
            <a:r>
              <a:rPr lang="en-US" dirty="0" err="1">
                <a:sym typeface="Symbol" charset="2"/>
              </a:rPr>
              <a:t></a:t>
            </a:r>
            <a:r>
              <a:rPr lang="en-US" dirty="0"/>
              <a:t> </a:t>
            </a:r>
            <a:r>
              <a:rPr lang="en-US" i="1" dirty="0"/>
              <a:t>CD}</a:t>
            </a:r>
          </a:p>
          <a:p>
            <a:pPr lvl="1"/>
            <a:r>
              <a:rPr lang="en-US" i="0" dirty="0"/>
              <a:t>C</a:t>
            </a:r>
            <a:r>
              <a:rPr lang="en-US" dirty="0"/>
              <a:t> is extraneous in </a:t>
            </a:r>
            <a:r>
              <a:rPr lang="en-US" i="0" dirty="0"/>
              <a:t>AB</a:t>
            </a:r>
            <a:r>
              <a:rPr lang="en-US" dirty="0"/>
              <a:t> </a:t>
            </a:r>
            <a:r>
              <a:rPr lang="en-US" dirty="0" err="1">
                <a:sym typeface="Symbol" charset="2"/>
              </a:rPr>
              <a:t></a:t>
            </a:r>
            <a:r>
              <a:rPr lang="en-US" dirty="0"/>
              <a:t> </a:t>
            </a:r>
            <a:r>
              <a:rPr lang="en-US" i="0" dirty="0"/>
              <a:t>CD</a:t>
            </a:r>
            <a:r>
              <a:rPr lang="en-US" dirty="0"/>
              <a:t> since  </a:t>
            </a:r>
            <a:r>
              <a:rPr lang="en-US" i="0" dirty="0"/>
              <a:t>A</a:t>
            </a:r>
            <a:r>
              <a:rPr lang="en-US" dirty="0"/>
              <a:t>B </a:t>
            </a:r>
            <a:r>
              <a:rPr lang="en-US" dirty="0" err="1">
                <a:sym typeface="Symbol" charset="2"/>
              </a:rPr>
              <a:t></a:t>
            </a:r>
            <a:r>
              <a:rPr lang="en-US" dirty="0"/>
              <a:t> </a:t>
            </a:r>
            <a:r>
              <a:rPr lang="en-US" i="0" dirty="0"/>
              <a:t>C</a:t>
            </a:r>
            <a:r>
              <a:rPr lang="en-US" dirty="0"/>
              <a:t> can be inferred even after deleting C</a:t>
            </a:r>
          </a:p>
          <a:p>
            <a:pPr lvl="1"/>
            <a:r>
              <a:rPr lang="en-US" dirty="0" err="1"/>
              <a:t>ie</a:t>
            </a:r>
            <a:r>
              <a:rPr lang="en-US" dirty="0"/>
              <a:t>., g</a:t>
            </a:r>
            <a:r>
              <a:rPr lang="en-US" i="0" dirty="0"/>
              <a:t>iven: A </a:t>
            </a:r>
            <a:r>
              <a:rPr lang="en-US" i="0" dirty="0" err="1">
                <a:sym typeface="Wingdings"/>
              </a:rPr>
              <a:t></a:t>
            </a:r>
            <a:r>
              <a:rPr lang="en-US" i="0" dirty="0">
                <a:sym typeface="Wingdings"/>
              </a:rPr>
              <a:t> C, and AB </a:t>
            </a:r>
            <a:r>
              <a:rPr lang="en-US" i="0" dirty="0" err="1">
                <a:sym typeface="Wingdings"/>
              </a:rPr>
              <a:t></a:t>
            </a:r>
            <a:r>
              <a:rPr lang="en-US" i="0" dirty="0">
                <a:sym typeface="Wingdings"/>
              </a:rPr>
              <a:t> D, we can use Armstrong Axioms to </a:t>
            </a:r>
            <a:r>
              <a:rPr lang="en-US" dirty="0">
                <a:sym typeface="Wingdings"/>
              </a:rPr>
              <a:t>infer </a:t>
            </a:r>
            <a:r>
              <a:rPr lang="en-US" i="1" dirty="0">
                <a:sym typeface="Wingdings"/>
              </a:rPr>
              <a:t>AB </a:t>
            </a:r>
            <a:r>
              <a:rPr lang="en-US" i="1" dirty="0" err="1">
                <a:sym typeface="Wingdings"/>
              </a:rPr>
              <a:t></a:t>
            </a:r>
            <a:r>
              <a:rPr lang="en-US" i="1" dirty="0">
                <a:sym typeface="Wingdings"/>
              </a:rPr>
              <a:t> CD</a:t>
            </a:r>
            <a:r>
              <a:rPr lang="en-US" i="0" dirty="0">
                <a:sym typeface="Wingdings"/>
              </a:rPr>
              <a:t> </a:t>
            </a:r>
            <a:endParaRPr lang="en-US" i="0" dirty="0"/>
          </a:p>
          <a:p>
            <a:endParaRPr lang="en-US" i="1" dirty="0">
              <a:sym typeface="Wingdings" charset="2"/>
            </a:endParaRPr>
          </a:p>
        </p:txBody>
      </p:sp>
      <p:sp>
        <p:nvSpPr>
          <p:cNvPr id="1270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 Extraneous Attributes</a:t>
            </a:r>
          </a:p>
        </p:txBody>
      </p:sp>
    </p:spTree>
    <p:extLst>
      <p:ext uri="{BB962C8B-B14F-4D97-AF65-F5344CB8AC3E}">
        <p14:creationId xmlns:p14="http://schemas.microsoft.com/office/powerpoint/2010/main" val="790370995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18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sym typeface="Greek Symbols" pitchFamily="18" charset="2"/>
              </a:rPr>
              <a:t>A </a:t>
            </a:r>
            <a:r>
              <a:rPr lang="en-US" i="1" dirty="0">
                <a:solidFill>
                  <a:srgbClr val="FF0000"/>
                </a:solidFill>
                <a:sym typeface="Greek Symbols" pitchFamily="18" charset="2"/>
              </a:rPr>
              <a:t>canonical cover</a:t>
            </a:r>
            <a:r>
              <a:rPr lang="en-US" i="1" dirty="0">
                <a:sym typeface="Greek Symbols" pitchFamily="18" charset="2"/>
              </a:rPr>
              <a:t>  </a:t>
            </a:r>
            <a:r>
              <a:rPr lang="en-US" dirty="0">
                <a:sym typeface="Greek Symbols" pitchFamily="18" charset="2"/>
              </a:rPr>
              <a:t>for </a:t>
            </a:r>
            <a:r>
              <a:rPr lang="en-US" i="1" dirty="0">
                <a:sym typeface="Greek Symbols" pitchFamily="18" charset="2"/>
              </a:rPr>
              <a:t>F</a:t>
            </a:r>
            <a:r>
              <a:rPr lang="en-US" dirty="0">
                <a:sym typeface="Greek Symbols" pitchFamily="18" charset="2"/>
              </a:rPr>
              <a:t> is a set of dependencies </a:t>
            </a:r>
            <a:r>
              <a:rPr lang="en-US" i="1" dirty="0" err="1">
                <a:sym typeface="Greek Symbols" pitchFamily="18" charset="2"/>
              </a:rPr>
              <a:t>F</a:t>
            </a:r>
            <a:r>
              <a:rPr lang="en-US" i="1" baseline="-25000" dirty="0" err="1">
                <a:sym typeface="Greek Symbols" pitchFamily="18" charset="2"/>
              </a:rPr>
              <a:t>c</a:t>
            </a:r>
            <a:r>
              <a:rPr lang="en-US" i="1" baseline="-25000" dirty="0">
                <a:sym typeface="Greek Symbols" pitchFamily="18" charset="2"/>
              </a:rPr>
              <a:t>  </a:t>
            </a:r>
            <a:r>
              <a:rPr lang="en-US" dirty="0">
                <a:sym typeface="Greek Symbols" pitchFamily="18" charset="2"/>
              </a:rPr>
              <a:t>such that </a:t>
            </a:r>
          </a:p>
          <a:p>
            <a:pPr lvl="1">
              <a:lnSpc>
                <a:spcPct val="90000"/>
              </a:lnSpc>
            </a:pPr>
            <a:r>
              <a:rPr lang="en-US" i="0" dirty="0">
                <a:sym typeface="Greek Symbols" pitchFamily="18" charset="2"/>
              </a:rPr>
              <a:t>F</a:t>
            </a:r>
            <a:r>
              <a:rPr lang="en-US" dirty="0">
                <a:sym typeface="Greek Symbols" pitchFamily="18" charset="2"/>
              </a:rPr>
              <a:t> logically implies all dependencies in </a:t>
            </a:r>
            <a:r>
              <a:rPr lang="en-US" i="0" dirty="0" err="1">
                <a:sym typeface="Greek Symbols" pitchFamily="18" charset="2"/>
              </a:rPr>
              <a:t>F</a:t>
            </a:r>
            <a:r>
              <a:rPr lang="en-US" i="0" baseline="-25000" dirty="0" err="1">
                <a:sym typeface="Greek Symbols" pitchFamily="18" charset="2"/>
              </a:rPr>
              <a:t>c</a:t>
            </a:r>
            <a:r>
              <a:rPr lang="en-US" i="0" baseline="-25000" dirty="0">
                <a:sym typeface="Greek Symbols" pitchFamily="18" charset="2"/>
              </a:rPr>
              <a:t>,</a:t>
            </a:r>
            <a:r>
              <a:rPr lang="en-US" dirty="0">
                <a:sym typeface="Greek Symbols" pitchFamily="18" charset="2"/>
              </a:rPr>
              <a:t> and </a:t>
            </a:r>
          </a:p>
          <a:p>
            <a:pPr lvl="1">
              <a:lnSpc>
                <a:spcPct val="90000"/>
              </a:lnSpc>
            </a:pPr>
            <a:r>
              <a:rPr lang="en-US" i="0" dirty="0" err="1">
                <a:sym typeface="Greek Symbols" pitchFamily="18" charset="2"/>
              </a:rPr>
              <a:t>F</a:t>
            </a:r>
            <a:r>
              <a:rPr lang="en-US" i="0" baseline="-25000" dirty="0" err="1">
                <a:sym typeface="Greek Symbols" pitchFamily="18" charset="2"/>
              </a:rPr>
              <a:t>c</a:t>
            </a:r>
            <a:r>
              <a:rPr lang="en-US" baseline="-25000" dirty="0">
                <a:sym typeface="Greek Symbols" pitchFamily="18" charset="2"/>
              </a:rPr>
              <a:t> </a:t>
            </a:r>
            <a:r>
              <a:rPr lang="en-US" dirty="0">
                <a:sym typeface="Greek Symbols" pitchFamily="18" charset="2"/>
              </a:rPr>
              <a:t>logically implies all dependencies in </a:t>
            </a:r>
            <a:r>
              <a:rPr lang="en-US" i="0" dirty="0">
                <a:sym typeface="Greek Symbols" pitchFamily="18" charset="2"/>
              </a:rPr>
              <a:t>F,</a:t>
            </a:r>
            <a:r>
              <a:rPr lang="en-US" dirty="0">
                <a:sym typeface="Greek Symbols" pitchFamily="18" charset="2"/>
              </a:rPr>
              <a:t> and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ym typeface="Greek Symbols" pitchFamily="18" charset="2"/>
              </a:rPr>
              <a:t>No functional dependency in </a:t>
            </a:r>
            <a:r>
              <a:rPr lang="en-US" i="0" dirty="0" err="1">
                <a:sym typeface="Greek Symbols" pitchFamily="18" charset="2"/>
              </a:rPr>
              <a:t>F</a:t>
            </a:r>
            <a:r>
              <a:rPr lang="en-US" sz="2800" i="0" baseline="-25000" dirty="0" err="1">
                <a:sym typeface="Greek Symbols" pitchFamily="18" charset="2"/>
              </a:rPr>
              <a:t>c</a:t>
            </a:r>
            <a:r>
              <a:rPr lang="en-US" sz="2800" dirty="0">
                <a:sym typeface="Greek Symbols" pitchFamily="18" charset="2"/>
              </a:rPr>
              <a:t> </a:t>
            </a:r>
            <a:r>
              <a:rPr lang="en-US" dirty="0">
                <a:sym typeface="Greek Symbols" pitchFamily="18" charset="2"/>
              </a:rPr>
              <a:t>contains an extraneous attribute, and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ym typeface="Greek Symbols" pitchFamily="18" charset="2"/>
              </a:rPr>
              <a:t>Each left side of functional dependency in </a:t>
            </a:r>
            <a:r>
              <a:rPr lang="en-US" i="0" dirty="0" err="1">
                <a:sym typeface="Greek Symbols" pitchFamily="18" charset="2"/>
              </a:rPr>
              <a:t>F</a:t>
            </a:r>
            <a:r>
              <a:rPr lang="en-US" sz="2800" i="0" baseline="-25000" dirty="0" err="1">
                <a:sym typeface="Greek Symbols" pitchFamily="18" charset="2"/>
              </a:rPr>
              <a:t>c</a:t>
            </a:r>
            <a:r>
              <a:rPr lang="en-US" sz="2800" i="0" dirty="0">
                <a:sym typeface="Greek Symbols" pitchFamily="18" charset="2"/>
              </a:rPr>
              <a:t> </a:t>
            </a:r>
            <a:r>
              <a:rPr lang="en-US" dirty="0">
                <a:sym typeface="Greek Symbols" pitchFamily="18" charset="2"/>
              </a:rPr>
              <a:t>is unique</a:t>
            </a:r>
          </a:p>
          <a:p>
            <a:pPr lvl="1">
              <a:lnSpc>
                <a:spcPct val="90000"/>
              </a:lnSpc>
            </a:pPr>
            <a:endParaRPr lang="en-US" dirty="0">
              <a:sym typeface="Greek Symbols" pitchFamily="18" charset="2"/>
            </a:endParaRPr>
          </a:p>
          <a:p>
            <a:pPr>
              <a:lnSpc>
                <a:spcPct val="90000"/>
              </a:lnSpc>
            </a:pPr>
            <a:r>
              <a:rPr lang="en-US" dirty="0">
                <a:sym typeface="Greek Symbols" pitchFamily="18" charset="2"/>
              </a:rPr>
              <a:t>In some (vague) sense, it is a </a:t>
            </a:r>
            <a:r>
              <a:rPr lang="en-US" i="1" dirty="0">
                <a:sym typeface="Greek Symbols" pitchFamily="18" charset="2"/>
              </a:rPr>
              <a:t>minimal </a:t>
            </a:r>
            <a:r>
              <a:rPr lang="en-US" dirty="0">
                <a:sym typeface="Greek Symbols" pitchFamily="18" charset="2"/>
              </a:rPr>
              <a:t>version of </a:t>
            </a:r>
            <a:r>
              <a:rPr lang="en-US" i="1" dirty="0">
                <a:sym typeface="Greek Symbols" pitchFamily="18" charset="2"/>
              </a:rPr>
              <a:t>F</a:t>
            </a:r>
          </a:p>
          <a:p>
            <a:pPr>
              <a:lnSpc>
                <a:spcPct val="90000"/>
              </a:lnSpc>
            </a:pPr>
            <a:endParaRPr lang="en-US" i="1" dirty="0">
              <a:sym typeface="Greek Symbols" pitchFamily="18" charset="2"/>
            </a:endParaRPr>
          </a:p>
          <a:p>
            <a:pPr>
              <a:lnSpc>
                <a:spcPct val="90000"/>
              </a:lnSpc>
            </a:pPr>
            <a:r>
              <a:rPr lang="en-US" dirty="0">
                <a:sym typeface="Greek Symbols" pitchFamily="18" charset="2"/>
              </a:rPr>
              <a:t>Read up algorithms to compute </a:t>
            </a:r>
            <a:r>
              <a:rPr lang="en-US" i="1" dirty="0" err="1">
                <a:sym typeface="Greek Symbols" pitchFamily="18" charset="2"/>
              </a:rPr>
              <a:t>F</a:t>
            </a:r>
            <a:r>
              <a:rPr lang="en-US" i="1" baseline="-25000" dirty="0" err="1">
                <a:sym typeface="Greek Symbols" pitchFamily="18" charset="2"/>
              </a:rPr>
              <a:t>c</a:t>
            </a:r>
            <a:endParaRPr lang="en-US" i="1" baseline="-25000" dirty="0">
              <a:sym typeface="Greek Symbols" pitchFamily="18" charset="2"/>
            </a:endParaRPr>
          </a:p>
        </p:txBody>
      </p:sp>
      <p:sp>
        <p:nvSpPr>
          <p:cNvPr id="1271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4. Canonical Cover</a:t>
            </a:r>
          </a:p>
        </p:txBody>
      </p:sp>
    </p:spTree>
    <p:extLst>
      <p:ext uri="{BB962C8B-B14F-4D97-AF65-F5344CB8AC3E}">
        <p14:creationId xmlns:p14="http://schemas.microsoft.com/office/powerpoint/2010/main" val="4867917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763000" cy="5105400"/>
          </a:xfrm>
        </p:spPr>
        <p:txBody>
          <a:bodyPr/>
          <a:lstStyle/>
          <a:p>
            <a:r>
              <a:rPr lang="en-US" dirty="0"/>
              <a:t>Book Chapters (6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  <a:p>
            <a:pPr lvl="1"/>
            <a:r>
              <a:rPr lang="en-US" dirty="0">
                <a:latin typeface="Calibri" charset="0"/>
              </a:rPr>
              <a:t>Sections 7.2, 7.3.1, 7.3.3, 7.5.1-7.5.5 </a:t>
            </a:r>
          </a:p>
          <a:p>
            <a:pPr lvl="1"/>
            <a:endParaRPr lang="en-US" dirty="0">
              <a:latin typeface="Calibri" charset="0"/>
            </a:endParaRPr>
          </a:p>
          <a:p>
            <a:r>
              <a:rPr lang="en-US" dirty="0">
                <a:latin typeface="Calibri" charset="0"/>
              </a:rPr>
              <a:t>Key Topics</a:t>
            </a:r>
          </a:p>
          <a:p>
            <a:pPr lvl="1"/>
            <a:r>
              <a:rPr lang="en-US" dirty="0">
                <a:latin typeface="Calibri" charset="0"/>
              </a:rPr>
              <a:t>Basics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alibri" charset="0"/>
              </a:rPr>
              <a:t>Different types of attributes 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alibri" charset="0"/>
              </a:rPr>
              <a:t>Cardinalities of relationships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alibri" charset="0"/>
              </a:rPr>
              <a:t>How to identify ”keys” for relationships</a:t>
            </a:r>
          </a:p>
        </p:txBody>
      </p:sp>
      <p:sp>
        <p:nvSpPr>
          <p:cNvPr id="371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Basics of E/R Modeling</a:t>
            </a:r>
          </a:p>
        </p:txBody>
      </p:sp>
    </p:spTree>
    <p:extLst>
      <p:ext uri="{BB962C8B-B14F-4D97-AF65-F5344CB8AC3E}">
        <p14:creationId xmlns:p14="http://schemas.microsoft.com/office/powerpoint/2010/main" val="411650243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1420305"/>
            <a:ext cx="8305800" cy="1470025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CMSC424: Database Design</a:t>
            </a:r>
            <a:br>
              <a:rPr lang="en-US" dirty="0">
                <a:ea typeface="+mj-ea"/>
                <a:cs typeface="+mj-cs"/>
              </a:rPr>
            </a:br>
            <a:br>
              <a:rPr lang="en-US" dirty="0">
                <a:ea typeface="+mj-ea"/>
                <a:cs typeface="+mj-cs"/>
              </a:rPr>
            </a:br>
            <a:r>
              <a:rPr lang="en-US" dirty="0">
                <a:ea typeface="+mj-ea"/>
                <a:cs typeface="+mj-cs"/>
              </a:rPr>
              <a:t>Module: </a:t>
            </a:r>
            <a:r>
              <a:rPr lang="en-US" u="sng" dirty="0"/>
              <a:t>Design: E/R Models and Normalization</a:t>
            </a:r>
            <a:endParaRPr lang="en-US" u="sng" dirty="0">
              <a:ea typeface="+mj-ea"/>
              <a:cs typeface="+mj-cs"/>
            </a:endParaRPr>
          </a:p>
        </p:txBody>
      </p:sp>
      <p:sp>
        <p:nvSpPr>
          <p:cNvPr id="14339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0" y="5638800"/>
            <a:ext cx="4267200" cy="1219200"/>
          </a:xfrm>
        </p:spPr>
        <p:txBody>
          <a:bodyPr/>
          <a:lstStyle/>
          <a:p>
            <a:pPr marR="0" eaLnBrk="1" hangingPunct="1"/>
            <a:r>
              <a:rPr lang="en-US" sz="2400" dirty="0">
                <a:solidFill>
                  <a:schemeClr val="bg1"/>
                </a:solidFill>
                <a:latin typeface="Calibri" charset="0"/>
              </a:rPr>
              <a:t>Instructor: Amol Deshpande</a:t>
            </a:r>
          </a:p>
          <a:p>
            <a:pPr marR="0" eaLnBrk="1" hangingPunct="1"/>
            <a:r>
              <a:rPr lang="en-US" sz="2400" dirty="0">
                <a:solidFill>
                  <a:schemeClr val="bg1"/>
                </a:solidFill>
                <a:latin typeface="Calibri" charset="0"/>
              </a:rPr>
              <a:t>                   </a:t>
            </a:r>
            <a:r>
              <a:rPr lang="en-US" sz="2400" dirty="0" err="1">
                <a:solidFill>
                  <a:schemeClr val="bg1"/>
                </a:solidFill>
                <a:latin typeface="Calibri" charset="0"/>
              </a:rPr>
              <a:t>amol@cs.umd.edu</a:t>
            </a:r>
            <a:endParaRPr lang="en-US" sz="2400" dirty="0">
              <a:solidFill>
                <a:schemeClr val="bg1"/>
              </a:solidFill>
              <a:latin typeface="Calibri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CE8B5310-7A08-8446-8C05-5E0096C91A19}"/>
              </a:ext>
            </a:extLst>
          </p:cNvPr>
          <p:cNvSpPr txBox="1">
            <a:spLocks/>
          </p:cNvSpPr>
          <p:nvPr/>
        </p:nvSpPr>
        <p:spPr bwMode="auto">
          <a:xfrm>
            <a:off x="1257300" y="3319104"/>
            <a:ext cx="6705600" cy="675132"/>
          </a:xfrm>
          <a:prstGeom prst="rect">
            <a:avLst/>
          </a:prstGeom>
          <a:ln w="55000" cap="flat" cmpd="thickThin" algn="ctr">
            <a:solidFill>
              <a:schemeClr val="accent1"/>
            </a:solidFill>
            <a:prstDash val="solid"/>
            <a:miter lim="800000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>
            <a:lvl1pPr marL="0" marR="64008" indent="0" algn="r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charset="2"/>
              <a:buNone/>
              <a:defRPr sz="2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Verdana" charset="0"/>
              <a:buNone/>
              <a:defRPr sz="2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charset="2"/>
              <a:buNone/>
              <a:defRPr sz="2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None/>
              <a:defRPr sz="1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64008" lvl="0" indent="0" algn="ctr" defTabSz="914400" rtl="0" eaLnBrk="0" fontAlgn="base" latinLnBrk="0" hangingPunct="0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rgbClr val="2DA2BF"/>
              </a:buClr>
              <a:buSzPct val="68000"/>
              <a:buFont typeface="Wingdings 3" charset="2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464646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Decompositions</a:t>
            </a:r>
          </a:p>
        </p:txBody>
      </p:sp>
    </p:spTree>
    <p:extLst>
      <p:ext uri="{BB962C8B-B14F-4D97-AF65-F5344CB8AC3E}">
        <p14:creationId xmlns:p14="http://schemas.microsoft.com/office/powerpoint/2010/main" val="3339722788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763000" cy="5105400"/>
          </a:xfrm>
        </p:spPr>
        <p:txBody>
          <a:bodyPr/>
          <a:lstStyle/>
          <a:p>
            <a:r>
              <a:rPr lang="en-US" dirty="0"/>
              <a:t>Book Chapters (6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  <a:p>
            <a:pPr lvl="1"/>
            <a:r>
              <a:rPr lang="en-US" dirty="0">
                <a:latin typeface="Calibri" charset="0"/>
              </a:rPr>
              <a:t>Section 8.4.4</a:t>
            </a:r>
          </a:p>
          <a:p>
            <a:pPr lvl="1"/>
            <a:endParaRPr lang="en-US" dirty="0">
              <a:latin typeface="Calibri" charset="0"/>
            </a:endParaRPr>
          </a:p>
          <a:p>
            <a:r>
              <a:rPr lang="en-US" dirty="0">
                <a:latin typeface="Calibri" charset="0"/>
              </a:rPr>
              <a:t>Key Topics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alibri" charset="0"/>
              </a:rPr>
              <a:t>How to decompose a schema in a lossless manner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alibri" charset="0"/>
              </a:rPr>
              <a:t>Dependency preserving decompositions</a:t>
            </a:r>
          </a:p>
          <a:p>
            <a:pPr lvl="1">
              <a:lnSpc>
                <a:spcPct val="150000"/>
              </a:lnSpc>
            </a:pPr>
            <a:endParaRPr lang="en-US" dirty="0">
              <a:latin typeface="Calibri" charset="0"/>
            </a:endParaRPr>
          </a:p>
        </p:txBody>
      </p:sp>
      <p:sp>
        <p:nvSpPr>
          <p:cNvPr id="371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Lossless and Lossy Decompositions</a:t>
            </a:r>
          </a:p>
        </p:txBody>
      </p:sp>
    </p:spTree>
    <p:extLst>
      <p:ext uri="{BB962C8B-B14F-4D97-AF65-F5344CB8AC3E}">
        <p14:creationId xmlns:p14="http://schemas.microsoft.com/office/powerpoint/2010/main" val="2628700115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38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sz="2400" dirty="0"/>
              <a:t>Splitting a relational schema </a:t>
            </a:r>
            <a:r>
              <a:rPr lang="en-US" sz="2400" i="1" dirty="0"/>
              <a:t>R </a:t>
            </a:r>
            <a:r>
              <a:rPr lang="en-US" sz="2400" dirty="0"/>
              <a:t>into two relations </a:t>
            </a:r>
            <a:r>
              <a:rPr lang="en-US" sz="2400" i="1" dirty="0"/>
              <a:t>R1, R2, </a:t>
            </a:r>
            <a:r>
              <a:rPr lang="en-US" sz="2400" dirty="0"/>
              <a:t>typically for normalization</a:t>
            </a:r>
          </a:p>
          <a:p>
            <a:pPr>
              <a:lnSpc>
                <a:spcPct val="120000"/>
              </a:lnSpc>
            </a:pPr>
            <a:endParaRPr lang="en-US" sz="2400" dirty="0">
              <a:ea typeface="Arial" charset="0"/>
              <a:cs typeface="Arial" charset="0"/>
              <a:sym typeface="Wingdings" charset="2"/>
            </a:endParaRPr>
          </a:p>
          <a:p>
            <a:pPr>
              <a:lnSpc>
                <a:spcPct val="120000"/>
              </a:lnSpc>
            </a:pPr>
            <a:r>
              <a:rPr lang="en-US" sz="2400" dirty="0">
                <a:ea typeface="Arial" charset="0"/>
                <a:cs typeface="Arial" charset="0"/>
                <a:sym typeface="Wingdings" charset="2"/>
              </a:rPr>
              <a:t>e.g., R(A, B, C, D, E) can be decomposed into:</a:t>
            </a:r>
          </a:p>
          <a:p>
            <a:pPr lvl="1">
              <a:lnSpc>
                <a:spcPct val="120000"/>
              </a:lnSpc>
            </a:pPr>
            <a:r>
              <a:rPr lang="en-US" sz="1600" dirty="0">
                <a:ea typeface="Arial" charset="0"/>
                <a:cs typeface="Arial" charset="0"/>
                <a:sym typeface="Wingdings" charset="2"/>
              </a:rPr>
              <a:t>R1(A, B, C), R2(D, E)</a:t>
            </a:r>
          </a:p>
          <a:p>
            <a:pPr lvl="1">
              <a:lnSpc>
                <a:spcPct val="120000"/>
              </a:lnSpc>
            </a:pPr>
            <a:r>
              <a:rPr lang="en-US" sz="1600" dirty="0">
                <a:ea typeface="Arial" charset="0"/>
                <a:cs typeface="Arial" charset="0"/>
                <a:sym typeface="Wingdings" charset="2"/>
              </a:rPr>
              <a:t>R1(A, B, C, D), R2(D, E)</a:t>
            </a:r>
            <a:endParaRPr lang="en-US" sz="2400" dirty="0">
              <a:ea typeface="Arial" charset="0"/>
              <a:cs typeface="Arial" charset="0"/>
              <a:sym typeface="Wingdings" charset="2"/>
            </a:endParaRPr>
          </a:p>
          <a:p>
            <a:pPr lvl="1">
              <a:lnSpc>
                <a:spcPct val="120000"/>
              </a:lnSpc>
            </a:pPr>
            <a:r>
              <a:rPr lang="en-US" sz="1600" dirty="0">
                <a:ea typeface="Arial" charset="0"/>
                <a:cs typeface="Arial" charset="0"/>
                <a:sym typeface="Wingdings" charset="2"/>
              </a:rPr>
              <a:t>…</a:t>
            </a:r>
          </a:p>
          <a:p>
            <a:pPr lvl="1">
              <a:lnSpc>
                <a:spcPct val="120000"/>
              </a:lnSpc>
            </a:pPr>
            <a:endParaRPr lang="en-US" sz="1600" dirty="0">
              <a:ea typeface="Arial" charset="0"/>
              <a:cs typeface="Arial" charset="0"/>
              <a:sym typeface="Wingdings" charset="2"/>
            </a:endParaRPr>
          </a:p>
          <a:p>
            <a:pPr>
              <a:lnSpc>
                <a:spcPct val="120000"/>
              </a:lnSpc>
            </a:pPr>
            <a:r>
              <a:rPr lang="en-US" sz="2400" dirty="0">
                <a:ea typeface="Arial" charset="0"/>
                <a:cs typeface="Arial" charset="0"/>
                <a:sym typeface="Wingdings" charset="2"/>
              </a:rPr>
              <a:t>When is this okay to do?</a:t>
            </a:r>
          </a:p>
          <a:p>
            <a:pPr lvl="1">
              <a:lnSpc>
                <a:spcPct val="120000"/>
              </a:lnSpc>
            </a:pPr>
            <a:r>
              <a:rPr lang="en-US" sz="1800" dirty="0">
                <a:ea typeface="Arial" charset="0"/>
                <a:cs typeface="Arial" charset="0"/>
                <a:sym typeface="Wingdings" charset="2"/>
              </a:rPr>
              <a:t>The two resulting relations must be equivalent to the original relation… always</a:t>
            </a:r>
          </a:p>
          <a:p>
            <a:pPr lvl="1">
              <a:lnSpc>
                <a:spcPct val="120000"/>
              </a:lnSpc>
            </a:pPr>
            <a:endParaRPr lang="en-US" sz="1600" dirty="0">
              <a:ea typeface="Arial" charset="0"/>
              <a:cs typeface="Arial" charset="0"/>
              <a:sym typeface="Wingdings" charset="2"/>
            </a:endParaRPr>
          </a:p>
          <a:p>
            <a:pPr>
              <a:lnSpc>
                <a:spcPct val="120000"/>
              </a:lnSpc>
            </a:pPr>
            <a:r>
              <a:rPr lang="en-US" sz="2400" dirty="0">
                <a:ea typeface="Arial" charset="0"/>
                <a:cs typeface="Arial" charset="0"/>
                <a:sym typeface="Wingdings" charset="2"/>
              </a:rPr>
              <a:t>Otherwise, it is a “lossy” decomposition, and not allowed</a:t>
            </a:r>
          </a:p>
          <a:p>
            <a:pPr lvl="1">
              <a:lnSpc>
                <a:spcPct val="120000"/>
              </a:lnSpc>
            </a:pPr>
            <a:endParaRPr lang="en-US" sz="1600" dirty="0">
              <a:ea typeface="Arial" charset="0"/>
              <a:cs typeface="Arial" charset="0"/>
              <a:sym typeface="Wingdings" charset="2"/>
            </a:endParaRPr>
          </a:p>
        </p:txBody>
      </p:sp>
      <p:sp>
        <p:nvSpPr>
          <p:cNvPr id="1273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Decompositions</a:t>
            </a:r>
          </a:p>
        </p:txBody>
      </p:sp>
    </p:spTree>
    <p:extLst>
      <p:ext uri="{BB962C8B-B14F-4D97-AF65-F5344CB8AC3E}">
        <p14:creationId xmlns:p14="http://schemas.microsoft.com/office/powerpoint/2010/main" val="2603774271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38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sz="2000" dirty="0"/>
              <a:t>Definition: A decomposition of </a:t>
            </a:r>
            <a:r>
              <a:rPr lang="en-US" sz="2000" i="1" dirty="0"/>
              <a:t>R </a:t>
            </a:r>
            <a:r>
              <a:rPr lang="en-US" sz="2000" dirty="0"/>
              <a:t>into </a:t>
            </a:r>
            <a:r>
              <a:rPr lang="en-US" sz="2000" i="1" dirty="0"/>
              <a:t>(R1, R2) </a:t>
            </a:r>
            <a:r>
              <a:rPr lang="en-US" sz="2000" dirty="0"/>
              <a:t>is called </a:t>
            </a:r>
            <a:r>
              <a:rPr lang="en-US" sz="2000" i="1" dirty="0"/>
              <a:t>lossless </a:t>
            </a:r>
            <a:r>
              <a:rPr lang="en-US" sz="2000" dirty="0"/>
              <a:t>if, for all legal instances of </a:t>
            </a:r>
            <a:r>
              <a:rPr lang="en-US" sz="2000" i="1" dirty="0"/>
              <a:t>r(R):</a:t>
            </a:r>
            <a:endParaRPr lang="en-US" sz="2000" dirty="0"/>
          </a:p>
          <a:p>
            <a:pPr>
              <a:lnSpc>
                <a:spcPct val="120000"/>
              </a:lnSpc>
              <a:buNone/>
            </a:pPr>
            <a:r>
              <a:rPr lang="en-US" sz="2000" dirty="0"/>
              <a:t>   	</a:t>
            </a:r>
            <a:r>
              <a:rPr lang="en-US" sz="2000" baseline="-25000" dirty="0"/>
              <a:t>	      </a:t>
            </a:r>
            <a:r>
              <a:rPr lang="en-US" sz="2000" i="1" dirty="0"/>
              <a:t>r  = </a:t>
            </a:r>
            <a:r>
              <a:rPr lang="en-US" sz="2000" dirty="0">
                <a:sym typeface="Symbol" charset="2"/>
              </a:rPr>
              <a:t></a:t>
            </a:r>
            <a:r>
              <a:rPr lang="en-US" sz="2000" i="1" baseline="-25000" dirty="0">
                <a:sym typeface="Symbol" charset="2"/>
              </a:rPr>
              <a:t>R1</a:t>
            </a:r>
            <a:r>
              <a:rPr lang="en-US" sz="2000" baseline="-25000" dirty="0">
                <a:sym typeface="Symbol" charset="2"/>
              </a:rPr>
              <a:t> </a:t>
            </a:r>
            <a:r>
              <a:rPr lang="en-US" sz="2000" dirty="0">
                <a:sym typeface="Symbol" charset="2"/>
              </a:rPr>
              <a:t>(</a:t>
            </a:r>
            <a:r>
              <a:rPr lang="en-US" sz="2000" i="1" dirty="0">
                <a:sym typeface="Symbol" charset="2"/>
              </a:rPr>
              <a:t>r </a:t>
            </a:r>
            <a:r>
              <a:rPr lang="en-US" sz="2000" dirty="0">
                <a:sym typeface="Symbol" charset="2"/>
              </a:rPr>
              <a:t>)        </a:t>
            </a:r>
            <a:r>
              <a:rPr lang="en-US" sz="2000" i="1" baseline="-25000" dirty="0">
                <a:sym typeface="Symbol" charset="2"/>
              </a:rPr>
              <a:t>R2</a:t>
            </a:r>
            <a:r>
              <a:rPr lang="en-US" sz="2000" baseline="-25000" dirty="0">
                <a:sym typeface="Symbol" charset="2"/>
              </a:rPr>
              <a:t> </a:t>
            </a:r>
            <a:r>
              <a:rPr lang="en-US" sz="2000" dirty="0">
                <a:sym typeface="Symbol" charset="2"/>
              </a:rPr>
              <a:t>(</a:t>
            </a:r>
            <a:r>
              <a:rPr lang="en-US" sz="2000" i="1" dirty="0">
                <a:sym typeface="Symbol" charset="2"/>
              </a:rPr>
              <a:t>r </a:t>
            </a:r>
            <a:r>
              <a:rPr lang="en-US" sz="2000" dirty="0">
                <a:sym typeface="Symbol" charset="2"/>
              </a:rPr>
              <a:t>) </a:t>
            </a:r>
          </a:p>
          <a:p>
            <a:pPr lvl="4">
              <a:lnSpc>
                <a:spcPct val="120000"/>
              </a:lnSpc>
            </a:pPr>
            <a:endParaRPr lang="en-US" sz="1600" dirty="0">
              <a:sym typeface="Symbol" charset="2"/>
            </a:endParaRPr>
          </a:p>
          <a:p>
            <a:pPr>
              <a:lnSpc>
                <a:spcPct val="120000"/>
              </a:lnSpc>
            </a:pPr>
            <a:r>
              <a:rPr lang="en-US" sz="2000" dirty="0">
                <a:sym typeface="Symbol" charset="2"/>
              </a:rPr>
              <a:t>In other words, projecting on </a:t>
            </a:r>
            <a:r>
              <a:rPr lang="en-US" sz="2000" i="1" dirty="0">
                <a:sym typeface="Symbol" charset="2"/>
              </a:rPr>
              <a:t>R1 and R2, </a:t>
            </a:r>
            <a:r>
              <a:rPr lang="en-US" sz="2000" dirty="0">
                <a:sym typeface="Symbol" charset="2"/>
              </a:rPr>
              <a:t>and </a:t>
            </a:r>
            <a:r>
              <a:rPr lang="en-US" sz="2000" i="1" dirty="0">
                <a:sym typeface="Symbol" charset="2"/>
              </a:rPr>
              <a:t>joining back, </a:t>
            </a:r>
            <a:r>
              <a:rPr lang="en-US" sz="2000" dirty="0">
                <a:sym typeface="Symbol" charset="2"/>
              </a:rPr>
              <a:t>results in the relation you started with</a:t>
            </a:r>
            <a:endParaRPr lang="en-US" sz="2000" dirty="0"/>
          </a:p>
          <a:p>
            <a:pPr lvl="3">
              <a:lnSpc>
                <a:spcPct val="120000"/>
              </a:lnSpc>
            </a:pPr>
            <a:endParaRPr lang="en-US" sz="1400" dirty="0"/>
          </a:p>
          <a:p>
            <a:pPr>
              <a:lnSpc>
                <a:spcPct val="120000"/>
              </a:lnSpc>
            </a:pPr>
            <a:r>
              <a:rPr lang="en-US" sz="2000" dirty="0">
                <a:solidFill>
                  <a:schemeClr val="accent2"/>
                </a:solidFill>
              </a:rPr>
              <a:t>Rule: </a:t>
            </a:r>
            <a:r>
              <a:rPr lang="en-US" sz="2000" dirty="0"/>
              <a:t>A decomposition of </a:t>
            </a:r>
            <a:r>
              <a:rPr lang="en-US" sz="2000" i="1" dirty="0"/>
              <a:t>R </a:t>
            </a:r>
            <a:r>
              <a:rPr lang="en-US" sz="2000" dirty="0"/>
              <a:t>into </a:t>
            </a:r>
            <a:r>
              <a:rPr lang="en-US" sz="2000" i="1" dirty="0"/>
              <a:t>(R1, R2) </a:t>
            </a:r>
            <a:r>
              <a:rPr lang="en-US" sz="2000" dirty="0"/>
              <a:t>is </a:t>
            </a:r>
            <a:r>
              <a:rPr lang="en-US" sz="2000" i="1" dirty="0"/>
              <a:t>lossless, </a:t>
            </a:r>
            <a:r>
              <a:rPr lang="en-US" sz="2000" dirty="0" err="1"/>
              <a:t>iff</a:t>
            </a:r>
            <a:r>
              <a:rPr lang="en-US" sz="2000" dirty="0"/>
              <a:t>:</a:t>
            </a:r>
          </a:p>
          <a:p>
            <a:pPr>
              <a:lnSpc>
                <a:spcPct val="120000"/>
              </a:lnSpc>
              <a:buNone/>
            </a:pPr>
            <a:r>
              <a:rPr lang="en-US" sz="2000" dirty="0"/>
              <a:t>                       </a:t>
            </a:r>
            <a:r>
              <a:rPr lang="en-US" sz="2000" i="1" dirty="0">
                <a:solidFill>
                  <a:srgbClr val="FF0000"/>
                </a:solidFill>
              </a:rPr>
              <a:t>R1 </a:t>
            </a:r>
            <a:r>
              <a:rPr lang="en-US" sz="2000" i="1" dirty="0">
                <a:solidFill>
                  <a:srgbClr val="FF0000"/>
                </a:solidFill>
                <a:ea typeface="Arial" charset="0"/>
                <a:cs typeface="Arial" charset="0"/>
              </a:rPr>
              <a:t>∩ R2 </a:t>
            </a:r>
            <a:r>
              <a:rPr lang="en-US" sz="2000" i="1" dirty="0">
                <a:solidFill>
                  <a:srgbClr val="FF0000"/>
                </a:solidFill>
                <a:ea typeface="Arial" charset="0"/>
                <a:cs typeface="Arial" charset="0"/>
                <a:sym typeface="Wingdings" charset="2"/>
              </a:rPr>
              <a:t> R1</a:t>
            </a:r>
            <a:r>
              <a:rPr lang="en-US" sz="2000" i="1" dirty="0">
                <a:ea typeface="Arial" charset="0"/>
                <a:cs typeface="Arial" charset="0"/>
                <a:sym typeface="Wingdings" charset="2"/>
              </a:rPr>
              <a:t>       or     </a:t>
            </a:r>
            <a:r>
              <a:rPr lang="en-US" sz="2000" i="1" dirty="0">
                <a:solidFill>
                  <a:srgbClr val="FF0000"/>
                </a:solidFill>
              </a:rPr>
              <a:t>R1 </a:t>
            </a:r>
            <a:r>
              <a:rPr lang="en-US" sz="2000" i="1" dirty="0">
                <a:solidFill>
                  <a:srgbClr val="FF0000"/>
                </a:solidFill>
                <a:ea typeface="Arial" charset="0"/>
                <a:cs typeface="Arial" charset="0"/>
              </a:rPr>
              <a:t>∩ R2 </a:t>
            </a:r>
            <a:r>
              <a:rPr lang="en-US" sz="2000" i="1" dirty="0">
                <a:solidFill>
                  <a:srgbClr val="FF0000"/>
                </a:solidFill>
                <a:ea typeface="Arial" charset="0"/>
                <a:cs typeface="Arial" charset="0"/>
                <a:sym typeface="Wingdings" charset="2"/>
              </a:rPr>
              <a:t> R2</a:t>
            </a:r>
            <a:endParaRPr lang="en-US" sz="2000" i="1" dirty="0">
              <a:ea typeface="Arial" charset="0"/>
              <a:cs typeface="Arial" charset="0"/>
              <a:sym typeface="Wingdings" charset="2"/>
            </a:endParaRPr>
          </a:p>
          <a:p>
            <a:pPr>
              <a:lnSpc>
                <a:spcPct val="120000"/>
              </a:lnSpc>
              <a:buNone/>
            </a:pPr>
            <a:r>
              <a:rPr lang="en-US" sz="2000" dirty="0">
                <a:ea typeface="Arial" charset="0"/>
                <a:cs typeface="Arial" charset="0"/>
                <a:sym typeface="Wingdings" charset="2"/>
              </a:rPr>
              <a:t>    in </a:t>
            </a:r>
            <a:r>
              <a:rPr lang="en-US" sz="2000" i="1" dirty="0">
                <a:ea typeface="Arial" charset="0"/>
                <a:cs typeface="Arial" charset="0"/>
                <a:sym typeface="Wingdings" charset="2"/>
              </a:rPr>
              <a:t>F+.</a:t>
            </a:r>
          </a:p>
          <a:p>
            <a:pPr lvl="2">
              <a:lnSpc>
                <a:spcPct val="120000"/>
              </a:lnSpc>
            </a:pPr>
            <a:endParaRPr lang="en-US" sz="1400" dirty="0">
              <a:ea typeface="Arial" charset="0"/>
              <a:cs typeface="Arial" charset="0"/>
              <a:sym typeface="Wingdings" charset="2"/>
            </a:endParaRPr>
          </a:p>
          <a:p>
            <a:pPr>
              <a:lnSpc>
                <a:spcPct val="120000"/>
              </a:lnSpc>
            </a:pPr>
            <a:r>
              <a:rPr lang="en-US" sz="2000" dirty="0">
                <a:ea typeface="Arial" charset="0"/>
                <a:cs typeface="Arial" charset="0"/>
                <a:sym typeface="Wingdings" charset="2"/>
              </a:rPr>
              <a:t>Why? The join attributes then form a key for one of the relations</a:t>
            </a:r>
          </a:p>
          <a:p>
            <a:pPr lvl="1">
              <a:lnSpc>
                <a:spcPct val="120000"/>
              </a:lnSpc>
            </a:pPr>
            <a:r>
              <a:rPr lang="en-US" sz="1600" dirty="0">
                <a:ea typeface="Arial" charset="0"/>
                <a:cs typeface="Arial" charset="0"/>
                <a:sym typeface="Wingdings" charset="2"/>
              </a:rPr>
              <a:t>Each tuple from the other relation joins with exactly one from that relation</a:t>
            </a:r>
          </a:p>
          <a:p>
            <a:pPr>
              <a:lnSpc>
                <a:spcPct val="120000"/>
              </a:lnSpc>
            </a:pPr>
            <a:endParaRPr lang="en-US" sz="2000" dirty="0"/>
          </a:p>
        </p:txBody>
      </p:sp>
      <p:sp>
        <p:nvSpPr>
          <p:cNvPr id="1273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Loss-less Decompositions</a:t>
            </a:r>
          </a:p>
        </p:txBody>
      </p:sp>
      <p:sp>
        <p:nvSpPr>
          <p:cNvPr id="1273860" name="Freeform 4"/>
          <p:cNvSpPr>
            <a:spLocks/>
          </p:cNvSpPr>
          <p:nvPr/>
        </p:nvSpPr>
        <p:spPr bwMode="auto">
          <a:xfrm>
            <a:off x="2667000" y="1981200"/>
            <a:ext cx="274638" cy="1587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82"/>
              </a:cxn>
              <a:cxn ang="0">
                <a:pos x="182" y="0"/>
              </a:cxn>
              <a:cxn ang="0">
                <a:pos x="182" y="182"/>
              </a:cxn>
              <a:cxn ang="0">
                <a:pos x="0" y="0"/>
              </a:cxn>
            </a:cxnLst>
            <a:rect l="0" t="0" r="r" b="b"/>
            <a:pathLst>
              <a:path w="182" h="182">
                <a:moveTo>
                  <a:pt x="0" y="0"/>
                </a:moveTo>
                <a:lnTo>
                  <a:pt x="0" y="182"/>
                </a:lnTo>
                <a:lnTo>
                  <a:pt x="182" y="0"/>
                </a:lnTo>
                <a:lnTo>
                  <a:pt x="182" y="182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3000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610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8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8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8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3859" grpId="0" uiExpand="1" build="p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38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sz="2400" dirty="0"/>
              <a:t>Example: R(A, B, C), FDs: A </a:t>
            </a:r>
            <a:r>
              <a:rPr lang="en-US" sz="2400" dirty="0">
                <a:sym typeface="Wingdings" pitchFamily="2" charset="2"/>
              </a:rPr>
              <a:t> B</a:t>
            </a:r>
          </a:p>
          <a:p>
            <a:pPr lvl="1">
              <a:lnSpc>
                <a:spcPct val="120000"/>
              </a:lnSpc>
            </a:pPr>
            <a:r>
              <a:rPr lang="en-US" sz="2000" dirty="0">
                <a:ea typeface="Arial" charset="0"/>
                <a:cs typeface="Arial" charset="0"/>
                <a:sym typeface="Wingdings" pitchFamily="2" charset="2"/>
              </a:rPr>
              <a:t>Decomposition into R1(A, B) and R2(A, C) is lossless</a:t>
            </a:r>
          </a:p>
          <a:p>
            <a:pPr lvl="2">
              <a:lnSpc>
                <a:spcPct val="120000"/>
              </a:lnSpc>
            </a:pPr>
            <a:r>
              <a:rPr lang="en-US" sz="1800" dirty="0">
                <a:solidFill>
                  <a:schemeClr val="bg1">
                    <a:lumMod val="65000"/>
                  </a:schemeClr>
                </a:solidFill>
                <a:ea typeface="Arial" charset="0"/>
                <a:cs typeface="Arial" charset="0"/>
                <a:sym typeface="Wingdings" pitchFamily="2" charset="2"/>
              </a:rPr>
              <a:t>(R1 ∩ R2 =)</a:t>
            </a:r>
            <a:r>
              <a:rPr lang="en-US" sz="1800" dirty="0">
                <a:ea typeface="Arial" charset="0"/>
                <a:cs typeface="Arial" charset="0"/>
                <a:sym typeface="Wingdings" pitchFamily="2" charset="2"/>
              </a:rPr>
              <a:t> A  </a:t>
            </a:r>
            <a:r>
              <a:rPr lang="en-US" sz="1800" dirty="0">
                <a:solidFill>
                  <a:schemeClr val="bg1">
                    <a:lumMod val="65000"/>
                  </a:schemeClr>
                </a:solidFill>
                <a:ea typeface="Arial" charset="0"/>
                <a:cs typeface="Arial" charset="0"/>
                <a:sym typeface="Wingdings" pitchFamily="2" charset="2"/>
              </a:rPr>
              <a:t>(R1 =) </a:t>
            </a:r>
            <a:r>
              <a:rPr lang="en-US" sz="1800" dirty="0">
                <a:ea typeface="Arial" charset="0"/>
                <a:cs typeface="Arial" charset="0"/>
                <a:sym typeface="Wingdings" pitchFamily="2" charset="2"/>
              </a:rPr>
              <a:t>AB</a:t>
            </a:r>
          </a:p>
          <a:p>
            <a:pPr lvl="1">
              <a:lnSpc>
                <a:spcPct val="120000"/>
              </a:lnSpc>
            </a:pPr>
            <a:r>
              <a:rPr lang="en-US" sz="2000" dirty="0">
                <a:ea typeface="Arial" charset="0"/>
                <a:cs typeface="Arial" charset="0"/>
                <a:sym typeface="Wingdings" pitchFamily="2" charset="2"/>
              </a:rPr>
              <a:t>Decomposition into R1(A, B) and R2(B, C) is not lossless</a:t>
            </a:r>
          </a:p>
          <a:p>
            <a:pPr lvl="2">
              <a:lnSpc>
                <a:spcPct val="120000"/>
              </a:lnSpc>
            </a:pPr>
            <a:endParaRPr lang="en-US" sz="1800" dirty="0">
              <a:ea typeface="Arial" charset="0"/>
              <a:cs typeface="Arial" charset="0"/>
              <a:sym typeface="Wingdings" charset="2"/>
            </a:endParaRPr>
          </a:p>
          <a:p>
            <a:pPr>
              <a:lnSpc>
                <a:spcPct val="120000"/>
              </a:lnSpc>
            </a:pPr>
            <a:endParaRPr lang="en-US" sz="2400" dirty="0"/>
          </a:p>
        </p:txBody>
      </p:sp>
      <p:sp>
        <p:nvSpPr>
          <p:cNvPr id="1273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Loss-less Decompositions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269FC69F-0A52-D645-9BC4-7144F00C1B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135733"/>
              </p:ext>
            </p:extLst>
          </p:nvPr>
        </p:nvGraphicFramePr>
        <p:xfrm>
          <a:off x="609600" y="2971800"/>
          <a:ext cx="160020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3403763985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5732637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320609090"/>
                    </a:ext>
                  </a:extLst>
                </a:gridCol>
              </a:tblGrid>
              <a:tr h="289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216645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1356878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899866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6705387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1122541"/>
                  </a:ext>
                </a:extLst>
              </a:tr>
            </a:tbl>
          </a:graphicData>
        </a:graphic>
      </p:graphicFrame>
      <p:graphicFrame>
        <p:nvGraphicFramePr>
          <p:cNvPr id="6" name="Table 2">
            <a:extLst>
              <a:ext uri="{FF2B5EF4-FFF2-40B4-BE49-F238E27FC236}">
                <a16:creationId xmlns:a16="http://schemas.microsoft.com/office/drawing/2014/main" id="{37B8DFCF-6B1E-DB4F-8311-0248564C02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8098976"/>
              </p:ext>
            </p:extLst>
          </p:nvPr>
        </p:nvGraphicFramePr>
        <p:xfrm>
          <a:off x="4191000" y="2957763"/>
          <a:ext cx="1066800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3403763985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57326372"/>
                    </a:ext>
                  </a:extLst>
                </a:gridCol>
              </a:tblGrid>
              <a:tr h="289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216645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1356878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6705387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1122541"/>
                  </a:ext>
                </a:extLst>
              </a:tr>
            </a:tbl>
          </a:graphicData>
        </a:graphic>
      </p:graphicFrame>
      <p:graphicFrame>
        <p:nvGraphicFramePr>
          <p:cNvPr id="7" name="Table 2">
            <a:extLst>
              <a:ext uri="{FF2B5EF4-FFF2-40B4-BE49-F238E27FC236}">
                <a16:creationId xmlns:a16="http://schemas.microsoft.com/office/drawing/2014/main" id="{DC851359-BD90-F145-BAE7-D260C6C96C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4253457"/>
              </p:ext>
            </p:extLst>
          </p:nvPr>
        </p:nvGraphicFramePr>
        <p:xfrm>
          <a:off x="5867400" y="2957763"/>
          <a:ext cx="106680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5732637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320609090"/>
                    </a:ext>
                  </a:extLst>
                </a:gridCol>
              </a:tblGrid>
              <a:tr h="289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216645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1356878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899866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6705387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1122541"/>
                  </a:ext>
                </a:extLst>
              </a:tr>
            </a:tbl>
          </a:graphicData>
        </a:graphic>
      </p:graphicFrame>
      <p:sp>
        <p:nvSpPr>
          <p:cNvPr id="8" name="Freeform 4">
            <a:extLst>
              <a:ext uri="{FF2B5EF4-FFF2-40B4-BE49-F238E27FC236}">
                <a16:creationId xmlns:a16="http://schemas.microsoft.com/office/drawing/2014/main" id="{5FE35247-ED5E-7E4A-B881-A80BC38512B8}"/>
              </a:ext>
            </a:extLst>
          </p:cNvPr>
          <p:cNvSpPr>
            <a:spLocks/>
          </p:cNvSpPr>
          <p:nvPr/>
        </p:nvSpPr>
        <p:spPr bwMode="auto">
          <a:xfrm>
            <a:off x="5347076" y="3540125"/>
            <a:ext cx="274638" cy="1587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82"/>
              </a:cxn>
              <a:cxn ang="0">
                <a:pos x="182" y="0"/>
              </a:cxn>
              <a:cxn ang="0">
                <a:pos x="182" y="182"/>
              </a:cxn>
              <a:cxn ang="0">
                <a:pos x="0" y="0"/>
              </a:cxn>
            </a:cxnLst>
            <a:rect l="0" t="0" r="r" b="b"/>
            <a:pathLst>
              <a:path w="182" h="182">
                <a:moveTo>
                  <a:pt x="0" y="0"/>
                </a:moveTo>
                <a:lnTo>
                  <a:pt x="0" y="182"/>
                </a:lnTo>
                <a:lnTo>
                  <a:pt x="182" y="0"/>
                </a:lnTo>
                <a:lnTo>
                  <a:pt x="182" y="182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3000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graphicFrame>
        <p:nvGraphicFramePr>
          <p:cNvPr id="9" name="Table 2">
            <a:extLst>
              <a:ext uri="{FF2B5EF4-FFF2-40B4-BE49-F238E27FC236}">
                <a16:creationId xmlns:a16="http://schemas.microsoft.com/office/drawing/2014/main" id="{707E5C28-7779-734B-B9A5-7CD683ECD3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9733426"/>
              </p:ext>
            </p:extLst>
          </p:nvPr>
        </p:nvGraphicFramePr>
        <p:xfrm>
          <a:off x="7391400" y="2971800"/>
          <a:ext cx="1600200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3403763985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5732637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320609090"/>
                    </a:ext>
                  </a:extLst>
                </a:gridCol>
              </a:tblGrid>
              <a:tr h="289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216645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1356878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899866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6705387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1122541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2861283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3590272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1429635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0552950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7175927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1225643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6272228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516598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84CA90CC-4FAB-294B-B1B5-519F3C5160D9}"/>
              </a:ext>
            </a:extLst>
          </p:cNvPr>
          <p:cNvSpPr txBox="1"/>
          <p:nvPr/>
        </p:nvSpPr>
        <p:spPr>
          <a:xfrm>
            <a:off x="7003140" y="3567363"/>
            <a:ext cx="319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aseline="0" dirty="0"/>
              <a:t>=</a:t>
            </a: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B97EA0BA-09C3-734A-B579-2895B19B763C}"/>
              </a:ext>
            </a:extLst>
          </p:cNvPr>
          <p:cNvSpPr/>
          <p:nvPr/>
        </p:nvSpPr>
        <p:spPr>
          <a:xfrm>
            <a:off x="2895600" y="3429000"/>
            <a:ext cx="457200" cy="3810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834497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488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90600"/>
            <a:ext cx="8077200" cy="5105400"/>
          </a:xfrm>
        </p:spPr>
        <p:txBody>
          <a:bodyPr/>
          <a:lstStyle/>
          <a:p>
            <a:pPr marL="533400" indent="-533400">
              <a:lnSpc>
                <a:spcPct val="130000"/>
              </a:lnSpc>
              <a:buNone/>
            </a:pPr>
            <a:r>
              <a:rPr lang="en-US" sz="2000" dirty="0"/>
              <a:t>Is it easy to check if the dependencies in </a:t>
            </a:r>
            <a:r>
              <a:rPr lang="en-US" sz="2000" i="1" dirty="0"/>
              <a:t>F </a:t>
            </a:r>
            <a:r>
              <a:rPr lang="en-US" sz="2000" dirty="0"/>
              <a:t>hold ?</a:t>
            </a:r>
          </a:p>
          <a:p>
            <a:pPr marL="533400" indent="-533400">
              <a:lnSpc>
                <a:spcPct val="130000"/>
              </a:lnSpc>
              <a:buNone/>
            </a:pPr>
            <a:r>
              <a:rPr lang="en-US" sz="2000" dirty="0"/>
              <a:t>	Okay as long as the dependencies can be checked in the same table.</a:t>
            </a:r>
          </a:p>
          <a:p>
            <a:pPr marL="533400" indent="-533400">
              <a:lnSpc>
                <a:spcPct val="130000"/>
              </a:lnSpc>
              <a:spcAft>
                <a:spcPts val="1200"/>
              </a:spcAft>
              <a:buNone/>
            </a:pPr>
            <a:r>
              <a:rPr lang="en-US" sz="2000" dirty="0"/>
              <a:t>Consider </a:t>
            </a:r>
            <a:r>
              <a:rPr lang="en-US" sz="2000" i="1" dirty="0"/>
              <a:t>R = (A, B, C)</a:t>
            </a:r>
            <a:r>
              <a:rPr lang="en-US" sz="2000" dirty="0"/>
              <a:t>, and </a:t>
            </a:r>
            <a:r>
              <a:rPr lang="en-US" sz="2000" i="1" dirty="0"/>
              <a:t>F ={A </a:t>
            </a:r>
            <a:r>
              <a:rPr lang="en-US" sz="2000" i="1" dirty="0" err="1">
                <a:sym typeface="Wingdings" charset="2"/>
              </a:rPr>
              <a:t></a:t>
            </a:r>
            <a:r>
              <a:rPr lang="en-US" sz="2000" i="1" dirty="0">
                <a:sym typeface="Wingdings" charset="2"/>
              </a:rPr>
              <a:t> B</a:t>
            </a:r>
            <a:r>
              <a:rPr lang="en-US" sz="2000" dirty="0">
                <a:sym typeface="Wingdings" charset="2"/>
              </a:rPr>
              <a:t>, </a:t>
            </a:r>
            <a:r>
              <a:rPr lang="en-US" sz="2000" i="1" dirty="0">
                <a:sym typeface="Wingdings" charset="2"/>
              </a:rPr>
              <a:t>B </a:t>
            </a:r>
            <a:r>
              <a:rPr lang="en-US" sz="2000" i="1" dirty="0" err="1">
                <a:sym typeface="Wingdings" charset="2"/>
              </a:rPr>
              <a:t></a:t>
            </a:r>
            <a:r>
              <a:rPr lang="en-US" sz="2000" i="1" dirty="0">
                <a:sym typeface="Wingdings" charset="2"/>
              </a:rPr>
              <a:t> C}</a:t>
            </a:r>
          </a:p>
          <a:p>
            <a:pPr marL="533400" indent="-533400">
              <a:lnSpc>
                <a:spcPct val="130000"/>
              </a:lnSpc>
              <a:buNone/>
            </a:pPr>
            <a:r>
              <a:rPr lang="en-US" sz="2000" dirty="0">
                <a:sym typeface="Wingdings" charset="2"/>
              </a:rPr>
              <a:t>1. Decompose into R1 = (A, B), and R2 = (A, C)</a:t>
            </a:r>
          </a:p>
          <a:p>
            <a:pPr marL="533400" indent="-533400">
              <a:lnSpc>
                <a:spcPct val="130000"/>
              </a:lnSpc>
              <a:buNone/>
            </a:pPr>
            <a:r>
              <a:rPr lang="en-US" sz="2000" dirty="0">
                <a:sym typeface="Wingdings" charset="2"/>
              </a:rPr>
              <a:t>        Lossless ? Yes.</a:t>
            </a:r>
          </a:p>
          <a:p>
            <a:pPr marL="533400" indent="-533400">
              <a:lnSpc>
                <a:spcPct val="130000"/>
              </a:lnSpc>
              <a:buNone/>
            </a:pPr>
            <a:r>
              <a:rPr lang="en-US" sz="2000" dirty="0">
                <a:sym typeface="Wingdings" charset="2"/>
              </a:rPr>
              <a:t>        But, makes it hard to check for </a:t>
            </a:r>
            <a:r>
              <a:rPr lang="en-US" sz="2000" i="1" dirty="0">
                <a:sym typeface="Wingdings" charset="2"/>
              </a:rPr>
              <a:t>B </a:t>
            </a:r>
            <a:r>
              <a:rPr lang="en-US" sz="2000" i="1" dirty="0" err="1">
                <a:sym typeface="Wingdings" charset="2"/>
              </a:rPr>
              <a:t></a:t>
            </a:r>
            <a:r>
              <a:rPr lang="en-US" sz="2000" i="1" dirty="0">
                <a:sym typeface="Wingdings" charset="2"/>
              </a:rPr>
              <a:t> C</a:t>
            </a:r>
          </a:p>
          <a:p>
            <a:pPr marL="533400" indent="-533400">
              <a:lnSpc>
                <a:spcPct val="130000"/>
              </a:lnSpc>
              <a:buNone/>
            </a:pPr>
            <a:r>
              <a:rPr lang="en-US" sz="2000" i="1" dirty="0">
                <a:sym typeface="Wingdings" charset="2"/>
              </a:rPr>
              <a:t>			The data is in multiple tables.</a:t>
            </a:r>
          </a:p>
          <a:p>
            <a:pPr marL="533400" indent="-533400">
              <a:lnSpc>
                <a:spcPct val="130000"/>
              </a:lnSpc>
              <a:buNone/>
            </a:pPr>
            <a:r>
              <a:rPr lang="en-US" sz="2000" dirty="0">
                <a:sym typeface="Wingdings" charset="2"/>
              </a:rPr>
              <a:t>2. On the other hand, </a:t>
            </a:r>
            <a:r>
              <a:rPr lang="en-US" sz="2000" i="1" dirty="0">
                <a:sym typeface="Wingdings" charset="2"/>
              </a:rPr>
              <a:t>R1 = (A, B), and R2 = (B, C),</a:t>
            </a:r>
          </a:p>
          <a:p>
            <a:pPr marL="533400" indent="-533400">
              <a:lnSpc>
                <a:spcPct val="130000"/>
              </a:lnSpc>
              <a:buNone/>
            </a:pPr>
            <a:r>
              <a:rPr lang="en-US" sz="2000" i="1" dirty="0">
                <a:sym typeface="Wingdings" charset="2"/>
              </a:rPr>
              <a:t>	</a:t>
            </a:r>
            <a:r>
              <a:rPr lang="en-US" sz="2000" dirty="0">
                <a:sym typeface="Wingdings" charset="2"/>
              </a:rPr>
              <a:t>   is both lossless and dependency-preserving</a:t>
            </a:r>
          </a:p>
          <a:p>
            <a:pPr marL="533400" indent="-533400">
              <a:lnSpc>
                <a:spcPct val="130000"/>
              </a:lnSpc>
              <a:buNone/>
            </a:pPr>
            <a:r>
              <a:rPr lang="en-US" sz="2000" dirty="0">
                <a:sym typeface="Wingdings" charset="2"/>
              </a:rPr>
              <a:t>           Really ? What about </a:t>
            </a:r>
            <a:r>
              <a:rPr lang="en-US" sz="2000" i="1" dirty="0">
                <a:sym typeface="Wingdings" charset="2"/>
              </a:rPr>
              <a:t>A </a:t>
            </a:r>
            <a:r>
              <a:rPr lang="en-US" sz="2000" i="1" dirty="0" err="1">
                <a:sym typeface="Wingdings" charset="2"/>
              </a:rPr>
              <a:t></a:t>
            </a:r>
            <a:r>
              <a:rPr lang="en-US" sz="2000" i="1" dirty="0">
                <a:sym typeface="Wingdings" charset="2"/>
              </a:rPr>
              <a:t> C ?</a:t>
            </a:r>
          </a:p>
          <a:p>
            <a:pPr marL="533400" indent="-533400">
              <a:lnSpc>
                <a:spcPct val="130000"/>
              </a:lnSpc>
              <a:buNone/>
            </a:pPr>
            <a:r>
              <a:rPr lang="en-US" sz="2000" i="1" dirty="0">
                <a:sym typeface="Wingdings" charset="2"/>
              </a:rPr>
              <a:t>	   </a:t>
            </a:r>
            <a:r>
              <a:rPr lang="en-US" sz="2000" dirty="0">
                <a:sym typeface="Wingdings" charset="2"/>
              </a:rPr>
              <a:t>If we can check </a:t>
            </a:r>
            <a:r>
              <a:rPr lang="en-US" sz="2000" i="1" dirty="0">
                <a:sym typeface="Wingdings" charset="2"/>
              </a:rPr>
              <a:t>A </a:t>
            </a:r>
            <a:r>
              <a:rPr lang="en-US" sz="2000" i="1" dirty="0" err="1">
                <a:sym typeface="Wingdings" charset="2"/>
              </a:rPr>
              <a:t></a:t>
            </a:r>
            <a:r>
              <a:rPr lang="en-US" sz="2000" i="1" dirty="0">
                <a:sym typeface="Wingdings" charset="2"/>
              </a:rPr>
              <a:t> B</a:t>
            </a:r>
            <a:r>
              <a:rPr lang="en-US" sz="2000" dirty="0">
                <a:sym typeface="Wingdings" charset="2"/>
              </a:rPr>
              <a:t>, and </a:t>
            </a:r>
            <a:r>
              <a:rPr lang="en-US" sz="2000" i="1" dirty="0">
                <a:sym typeface="Wingdings" charset="2"/>
              </a:rPr>
              <a:t>B </a:t>
            </a:r>
            <a:r>
              <a:rPr lang="en-US" sz="2000" i="1" dirty="0" err="1">
                <a:sym typeface="Wingdings" charset="2"/>
              </a:rPr>
              <a:t></a:t>
            </a:r>
            <a:r>
              <a:rPr lang="en-US" sz="2000" i="1" dirty="0">
                <a:sym typeface="Wingdings" charset="2"/>
              </a:rPr>
              <a:t> C, A </a:t>
            </a:r>
            <a:r>
              <a:rPr lang="en-US" sz="2000" i="1" dirty="0" err="1">
                <a:sym typeface="Wingdings" charset="2"/>
              </a:rPr>
              <a:t></a:t>
            </a:r>
            <a:r>
              <a:rPr lang="en-US" sz="2000" i="1" dirty="0">
                <a:sym typeface="Wingdings" charset="2"/>
              </a:rPr>
              <a:t> C</a:t>
            </a:r>
            <a:r>
              <a:rPr lang="en-US" sz="2000" dirty="0">
                <a:sym typeface="Wingdings" charset="2"/>
              </a:rPr>
              <a:t> is implied.</a:t>
            </a:r>
            <a:endParaRPr lang="en-US" sz="2000" i="1" dirty="0">
              <a:sym typeface="Wingdings" charset="2"/>
            </a:endParaRPr>
          </a:p>
        </p:txBody>
      </p:sp>
      <p:sp>
        <p:nvSpPr>
          <p:cNvPr id="1274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Dependency-preserving Decompositions</a:t>
            </a:r>
          </a:p>
        </p:txBody>
      </p:sp>
    </p:spTree>
    <p:extLst>
      <p:ext uri="{BB962C8B-B14F-4D97-AF65-F5344CB8AC3E}">
        <p14:creationId xmlns:p14="http://schemas.microsoft.com/office/powerpoint/2010/main" val="583504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4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4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4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4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4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48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48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48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48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59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Definition: 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Consider decomposition of </a:t>
            </a:r>
            <a:r>
              <a:rPr lang="en-US" i="1" dirty="0"/>
              <a:t>R into R1, …, </a:t>
            </a:r>
            <a:r>
              <a:rPr lang="en-US" i="1" dirty="0" err="1"/>
              <a:t>Rn</a:t>
            </a:r>
            <a:r>
              <a:rPr lang="en-US" i="1" dirty="0"/>
              <a:t>.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Let </a:t>
            </a:r>
            <a:r>
              <a:rPr lang="en-US" i="1" dirty="0" err="1"/>
              <a:t>F</a:t>
            </a:r>
            <a:r>
              <a:rPr lang="en-US" i="1" baseline="-25000" dirty="0" err="1"/>
              <a:t>i</a:t>
            </a:r>
            <a:r>
              <a:rPr lang="en-US" i="1" dirty="0"/>
              <a:t> </a:t>
            </a:r>
            <a:r>
              <a:rPr lang="en-US" dirty="0"/>
              <a:t>be the set of dependencies </a:t>
            </a:r>
            <a:r>
              <a:rPr lang="en-US" i="1" dirty="0"/>
              <a:t>F </a:t>
            </a:r>
            <a:r>
              <a:rPr lang="en-US" sz="3200" i="1" baseline="30000" dirty="0"/>
              <a:t>+</a:t>
            </a:r>
            <a:r>
              <a:rPr lang="en-US" dirty="0"/>
              <a:t> that include only attributes in </a:t>
            </a:r>
            <a:r>
              <a:rPr lang="en-US" i="1" dirty="0" err="1"/>
              <a:t>R</a:t>
            </a:r>
            <a:r>
              <a:rPr lang="en-US" i="1" baseline="-25000" dirty="0" err="1"/>
              <a:t>i</a:t>
            </a:r>
            <a:r>
              <a:rPr lang="en-US" i="1" dirty="0"/>
              <a:t>. </a:t>
            </a:r>
          </a:p>
          <a:p>
            <a:pPr>
              <a:lnSpc>
                <a:spcPct val="120000"/>
              </a:lnSpc>
            </a:pPr>
            <a:endParaRPr lang="en-US" i="1" dirty="0"/>
          </a:p>
          <a:p>
            <a:pPr>
              <a:lnSpc>
                <a:spcPct val="120000"/>
              </a:lnSpc>
            </a:pPr>
            <a:r>
              <a:rPr lang="en-US" i="1" dirty="0"/>
              <a:t> </a:t>
            </a:r>
            <a:r>
              <a:rPr lang="en-US" dirty="0"/>
              <a:t>The decomposition is  </a:t>
            </a:r>
            <a:r>
              <a:rPr lang="en-US" dirty="0">
                <a:solidFill>
                  <a:srgbClr val="FF0000"/>
                </a:solidFill>
              </a:rPr>
              <a:t>dependency preserving</a:t>
            </a:r>
            <a:r>
              <a:rPr lang="en-US" dirty="0"/>
              <a:t>,  if</a:t>
            </a:r>
          </a:p>
          <a:p>
            <a:pPr lvl="2">
              <a:lnSpc>
                <a:spcPct val="120000"/>
              </a:lnSpc>
              <a:buFontTx/>
              <a:buNone/>
            </a:pPr>
            <a:r>
              <a:rPr lang="en-US" sz="2400" dirty="0"/>
              <a:t>         (</a:t>
            </a:r>
            <a:r>
              <a:rPr lang="en-US" sz="2400" i="1" dirty="0"/>
              <a:t>F</a:t>
            </a:r>
            <a:r>
              <a:rPr lang="en-US" sz="2400" baseline="-25000" dirty="0"/>
              <a:t>1</a:t>
            </a:r>
            <a:r>
              <a:rPr lang="en-US" sz="2400" i="1" dirty="0"/>
              <a:t> </a:t>
            </a:r>
            <a:r>
              <a:rPr lang="en-US" sz="2400" dirty="0" err="1">
                <a:sym typeface="Symbol" charset="2"/>
              </a:rPr>
              <a:t></a:t>
            </a:r>
            <a:r>
              <a:rPr lang="en-US" sz="2400" i="1" dirty="0">
                <a:sym typeface="Symbol" charset="2"/>
              </a:rPr>
              <a:t> F</a:t>
            </a:r>
            <a:r>
              <a:rPr lang="en-US" sz="2400" baseline="-25000" dirty="0">
                <a:sym typeface="Symbol" charset="2"/>
              </a:rPr>
              <a:t>2 </a:t>
            </a:r>
            <a:r>
              <a:rPr lang="en-US" sz="2400" dirty="0" err="1">
                <a:sym typeface="Symbol" charset="2"/>
              </a:rPr>
              <a:t></a:t>
            </a:r>
            <a:r>
              <a:rPr lang="en-US" sz="2400" i="1" dirty="0">
                <a:sym typeface="Symbol" charset="2"/>
              </a:rPr>
              <a:t> …</a:t>
            </a:r>
            <a:r>
              <a:rPr lang="en-US" sz="2400" dirty="0">
                <a:sym typeface="Symbol" charset="2"/>
              </a:rPr>
              <a:t> </a:t>
            </a:r>
            <a:r>
              <a:rPr lang="en-US" sz="2400" dirty="0" err="1">
                <a:sym typeface="Symbol" charset="2"/>
              </a:rPr>
              <a:t></a:t>
            </a:r>
            <a:r>
              <a:rPr lang="en-US" sz="2400" i="1" dirty="0">
                <a:sym typeface="Symbol" charset="2"/>
              </a:rPr>
              <a:t> F</a:t>
            </a:r>
            <a:r>
              <a:rPr lang="en-US" sz="2400" baseline="-25000" dirty="0">
                <a:sym typeface="Symbol" charset="2"/>
              </a:rPr>
              <a:t>n </a:t>
            </a:r>
            <a:r>
              <a:rPr lang="en-US" sz="2400" dirty="0">
                <a:sym typeface="Symbol" charset="2"/>
              </a:rPr>
              <a:t>)</a:t>
            </a:r>
            <a:r>
              <a:rPr lang="en-US" sz="3200" baseline="30000" dirty="0">
                <a:sym typeface="Symbol" charset="2"/>
              </a:rPr>
              <a:t>+</a:t>
            </a:r>
            <a:r>
              <a:rPr lang="en-US" sz="2400" dirty="0">
                <a:sym typeface="Symbol" charset="2"/>
              </a:rPr>
              <a:t> = </a:t>
            </a:r>
            <a:r>
              <a:rPr lang="en-US" sz="2400" i="1" dirty="0">
                <a:sym typeface="Symbol" charset="2"/>
              </a:rPr>
              <a:t>F </a:t>
            </a:r>
            <a:r>
              <a:rPr lang="en-US" sz="3200" i="1" baseline="30000" dirty="0">
                <a:sym typeface="Symbol" charset="2"/>
              </a:rPr>
              <a:t>+</a:t>
            </a:r>
          </a:p>
        </p:txBody>
      </p:sp>
      <p:sp>
        <p:nvSpPr>
          <p:cNvPr id="1275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Dependency-preserving Decompositions</a:t>
            </a:r>
          </a:p>
        </p:txBody>
      </p:sp>
    </p:spTree>
    <p:extLst>
      <p:ext uri="{BB962C8B-B14F-4D97-AF65-F5344CB8AC3E}">
        <p14:creationId xmlns:p14="http://schemas.microsoft.com/office/powerpoint/2010/main" val="3547847927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1371600"/>
            <a:ext cx="8305800" cy="1470025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CMSC424: Database Design</a:t>
            </a:r>
            <a:br>
              <a:rPr lang="en-US" dirty="0">
                <a:ea typeface="+mj-ea"/>
                <a:cs typeface="+mj-cs"/>
              </a:rPr>
            </a:br>
            <a:br>
              <a:rPr lang="en-US" dirty="0">
                <a:ea typeface="+mj-ea"/>
                <a:cs typeface="+mj-cs"/>
              </a:rPr>
            </a:br>
            <a:r>
              <a:rPr lang="en-US" dirty="0">
                <a:ea typeface="+mj-ea"/>
                <a:cs typeface="+mj-cs"/>
              </a:rPr>
              <a:t>Module: </a:t>
            </a:r>
            <a:r>
              <a:rPr lang="en-US" u="sng" dirty="0"/>
              <a:t>Design: E/R Models and Normalization</a:t>
            </a:r>
            <a:endParaRPr lang="en-US" u="sng" dirty="0">
              <a:ea typeface="+mj-ea"/>
              <a:cs typeface="+mj-cs"/>
            </a:endParaRPr>
          </a:p>
        </p:txBody>
      </p:sp>
      <p:sp>
        <p:nvSpPr>
          <p:cNvPr id="14339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0" y="5638800"/>
            <a:ext cx="4267200" cy="1219200"/>
          </a:xfrm>
        </p:spPr>
        <p:txBody>
          <a:bodyPr/>
          <a:lstStyle/>
          <a:p>
            <a:pPr marR="0" eaLnBrk="1" hangingPunct="1"/>
            <a:r>
              <a:rPr lang="en-US" sz="2400" dirty="0">
                <a:solidFill>
                  <a:schemeClr val="bg1"/>
                </a:solidFill>
                <a:latin typeface="Calibri" charset="0"/>
              </a:rPr>
              <a:t>Instructor: Amol Deshpande</a:t>
            </a:r>
          </a:p>
          <a:p>
            <a:pPr marR="0" eaLnBrk="1" hangingPunct="1"/>
            <a:r>
              <a:rPr lang="en-US" sz="2400" dirty="0">
                <a:solidFill>
                  <a:schemeClr val="bg1"/>
                </a:solidFill>
                <a:latin typeface="Calibri" charset="0"/>
              </a:rPr>
              <a:t>                   </a:t>
            </a:r>
            <a:r>
              <a:rPr lang="en-US" sz="2400" dirty="0" err="1">
                <a:solidFill>
                  <a:schemeClr val="bg1"/>
                </a:solidFill>
                <a:latin typeface="Calibri" charset="0"/>
              </a:rPr>
              <a:t>amol@umd.edu</a:t>
            </a:r>
            <a:endParaRPr lang="en-US" sz="2400" dirty="0">
              <a:solidFill>
                <a:schemeClr val="bg1"/>
              </a:solidFill>
              <a:latin typeface="Calibri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CE8B5310-7A08-8446-8C05-5E0096C91A19}"/>
              </a:ext>
            </a:extLst>
          </p:cNvPr>
          <p:cNvSpPr txBox="1">
            <a:spLocks/>
          </p:cNvSpPr>
          <p:nvPr/>
        </p:nvSpPr>
        <p:spPr bwMode="auto">
          <a:xfrm>
            <a:off x="1257300" y="3341244"/>
            <a:ext cx="6705600" cy="675132"/>
          </a:xfrm>
          <a:prstGeom prst="rect">
            <a:avLst/>
          </a:prstGeom>
          <a:ln w="55000" cap="flat" cmpd="thickThin" algn="ctr">
            <a:solidFill>
              <a:schemeClr val="accent1"/>
            </a:solidFill>
            <a:prstDash val="solid"/>
            <a:miter lim="800000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>
            <a:lvl1pPr marL="0" marR="64008" indent="0" algn="r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charset="2"/>
              <a:buNone/>
              <a:defRPr sz="2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Verdana" charset="0"/>
              <a:buNone/>
              <a:defRPr sz="2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charset="2"/>
              <a:buNone/>
              <a:defRPr sz="2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None/>
              <a:defRPr sz="1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aseline="0" dirty="0">
                <a:latin typeface="Calibri" panose="020F0502020204030204" pitchFamily="34" charset="0"/>
                <a:cs typeface="Calibri" panose="020F0502020204030204" pitchFamily="34" charset="0"/>
              </a:rPr>
              <a:t>Boyce-Codd Normal Form</a:t>
            </a:r>
          </a:p>
        </p:txBody>
      </p:sp>
    </p:spTree>
    <p:extLst>
      <p:ext uri="{BB962C8B-B14F-4D97-AF65-F5344CB8AC3E}">
        <p14:creationId xmlns:p14="http://schemas.microsoft.com/office/powerpoint/2010/main" val="764640993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763000" cy="5105400"/>
          </a:xfrm>
        </p:spPr>
        <p:txBody>
          <a:bodyPr/>
          <a:lstStyle/>
          <a:p>
            <a:r>
              <a:rPr lang="en-US" dirty="0"/>
              <a:t>Book Chapters (6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  <a:p>
            <a:pPr lvl="1"/>
            <a:r>
              <a:rPr lang="en-US" dirty="0">
                <a:latin typeface="Calibri" charset="0"/>
              </a:rPr>
              <a:t>Section 8.3.2</a:t>
            </a:r>
          </a:p>
          <a:p>
            <a:pPr lvl="1"/>
            <a:endParaRPr lang="en-US" dirty="0">
              <a:latin typeface="Calibri" charset="0"/>
            </a:endParaRPr>
          </a:p>
          <a:p>
            <a:r>
              <a:rPr lang="en-US" dirty="0">
                <a:latin typeface="Calibri" charset="0"/>
              </a:rPr>
              <a:t>Key Topics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alibri" charset="0"/>
              </a:rPr>
              <a:t>Definition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alibri" charset="0"/>
              </a:rPr>
              <a:t>How BCNF helps avoid redundancy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alibri" charset="0"/>
              </a:rPr>
              <a:t>How to decompose a schema into BCNF</a:t>
            </a:r>
          </a:p>
          <a:p>
            <a:pPr lvl="1">
              <a:lnSpc>
                <a:spcPct val="150000"/>
              </a:lnSpc>
            </a:pPr>
            <a:endParaRPr lang="en-US" dirty="0">
              <a:latin typeface="Calibri" charset="0"/>
            </a:endParaRPr>
          </a:p>
          <a:p>
            <a:pPr lvl="1">
              <a:lnSpc>
                <a:spcPct val="150000"/>
              </a:lnSpc>
            </a:pPr>
            <a:endParaRPr lang="en-US" dirty="0">
              <a:latin typeface="Calibri" charset="0"/>
            </a:endParaRPr>
          </a:p>
          <a:p>
            <a:pPr lvl="1">
              <a:lnSpc>
                <a:spcPct val="150000"/>
              </a:lnSpc>
            </a:pPr>
            <a:endParaRPr lang="en-US" dirty="0">
              <a:latin typeface="Calibri" charset="0"/>
            </a:endParaRPr>
          </a:p>
        </p:txBody>
      </p:sp>
      <p:sp>
        <p:nvSpPr>
          <p:cNvPr id="371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Boyce Codd Normal Form</a:t>
            </a:r>
          </a:p>
        </p:txBody>
      </p:sp>
    </p:spTree>
    <p:extLst>
      <p:ext uri="{BB962C8B-B14F-4D97-AF65-F5344CB8AC3E}">
        <p14:creationId xmlns:p14="http://schemas.microsoft.com/office/powerpoint/2010/main" val="2267477142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6211" name="Rectangle 3"/>
          <p:cNvSpPr>
            <a:spLocks noGrp="1" noChangeArrowheads="1"/>
          </p:cNvSpPr>
          <p:nvPr>
            <p:ph idx="1"/>
          </p:nvPr>
        </p:nvSpPr>
        <p:spPr>
          <a:xfrm>
            <a:off x="0" y="1066800"/>
            <a:ext cx="9144000" cy="5105400"/>
          </a:xfrm>
        </p:spPr>
        <p:txBody>
          <a:bodyPr/>
          <a:lstStyle/>
          <a:p>
            <a:pPr>
              <a:spcAft>
                <a:spcPts val="600"/>
              </a:spcAft>
              <a:buNone/>
            </a:pPr>
            <a:r>
              <a:rPr lang="en-US" dirty="0"/>
              <a:t>1. We will encode and list all our knowledge about the schema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Functional dependencies (</a:t>
            </a:r>
            <a:r>
              <a:rPr lang="en-US" dirty="0" err="1"/>
              <a:t>FDs</a:t>
            </a:r>
            <a:r>
              <a:rPr lang="en-US" dirty="0"/>
              <a:t>)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Also:</a:t>
            </a:r>
          </a:p>
          <a:p>
            <a:pPr lvl="2">
              <a:spcAft>
                <a:spcPts val="600"/>
              </a:spcAft>
            </a:pPr>
            <a:r>
              <a:rPr lang="en-US" dirty="0"/>
              <a:t>Multi-valued dependencies (briefly discuss later)</a:t>
            </a:r>
          </a:p>
          <a:p>
            <a:pPr lvl="2">
              <a:spcAft>
                <a:spcPts val="600"/>
              </a:spcAft>
            </a:pPr>
            <a:r>
              <a:rPr lang="en-US" dirty="0"/>
              <a:t>Join dependencies etc…</a:t>
            </a:r>
          </a:p>
          <a:p>
            <a:pPr>
              <a:spcAft>
                <a:spcPts val="600"/>
              </a:spcAft>
              <a:buNone/>
            </a:pPr>
            <a:r>
              <a:rPr lang="en-US" dirty="0">
                <a:solidFill>
                  <a:srgbClr val="FF0000"/>
                </a:solidFill>
              </a:rPr>
              <a:t>2.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We will define a set of rules that the schema must follow to be considered good</a:t>
            </a:r>
          </a:p>
          <a:p>
            <a:pPr lvl="1">
              <a:spcAft>
                <a:spcPts val="600"/>
              </a:spcAft>
            </a:pPr>
            <a:r>
              <a:rPr lang="en-US" dirty="0">
                <a:solidFill>
                  <a:srgbClr val="FF0000"/>
                </a:solidFill>
              </a:rPr>
              <a:t>“Normal forms”: 1NF, 2NF, 3NF, BCNF, 4NF, …</a:t>
            </a:r>
          </a:p>
          <a:p>
            <a:pPr lvl="1">
              <a:spcAft>
                <a:spcPts val="600"/>
              </a:spcAft>
            </a:pPr>
            <a:r>
              <a:rPr lang="en-US" dirty="0">
                <a:solidFill>
                  <a:srgbClr val="FF0000"/>
                </a:solidFill>
              </a:rPr>
              <a:t>A normal form specifies constraints on the schemas and </a:t>
            </a:r>
            <a:r>
              <a:rPr lang="en-US" dirty="0" err="1">
                <a:solidFill>
                  <a:srgbClr val="FF0000"/>
                </a:solidFill>
              </a:rPr>
              <a:t>FDs</a:t>
            </a:r>
            <a:endParaRPr lang="en-US" dirty="0">
              <a:solidFill>
                <a:srgbClr val="FF0000"/>
              </a:solidFill>
            </a:endParaRPr>
          </a:p>
          <a:p>
            <a:pPr>
              <a:spcAft>
                <a:spcPts val="600"/>
              </a:spcAft>
              <a:buNone/>
            </a:pPr>
            <a:r>
              <a:rPr lang="en-US" dirty="0"/>
              <a:t>3. If not in a “normal form”, we modify the schema </a:t>
            </a:r>
          </a:p>
          <a:p>
            <a:pPr>
              <a:spcAft>
                <a:spcPts val="600"/>
              </a:spcAft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46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Approach</a:t>
            </a:r>
          </a:p>
        </p:txBody>
      </p:sp>
    </p:spTree>
    <p:extLst>
      <p:ext uri="{BB962C8B-B14F-4D97-AF65-F5344CB8AC3E}">
        <p14:creationId xmlns:p14="http://schemas.microsoft.com/office/powerpoint/2010/main" val="39537252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2_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Concourse.thmx</Template>
  <TotalTime>33802</TotalTime>
  <Words>8493</Words>
  <Application>Microsoft Macintosh PowerPoint</Application>
  <PresentationFormat>On-screen Show (4:3)</PresentationFormat>
  <Paragraphs>1622</Paragraphs>
  <Slides>125</Slides>
  <Notes>77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125</vt:i4>
      </vt:variant>
    </vt:vector>
  </HeadingPairs>
  <TitlesOfParts>
    <vt:vector size="136" baseType="lpstr">
      <vt:lpstr>Arial</vt:lpstr>
      <vt:lpstr>Calibri</vt:lpstr>
      <vt:lpstr>Helvetica</vt:lpstr>
      <vt:lpstr>Lucida Sans Unicode</vt:lpstr>
      <vt:lpstr>Times New Roman</vt:lpstr>
      <vt:lpstr>Verdana</vt:lpstr>
      <vt:lpstr>Wingdings</vt:lpstr>
      <vt:lpstr>Wingdings 2</vt:lpstr>
      <vt:lpstr>Wingdings 3</vt:lpstr>
      <vt:lpstr>Concourse</vt:lpstr>
      <vt:lpstr>2_Concourse</vt:lpstr>
      <vt:lpstr>CMSC424: Database Design  Module: Design: E/R Models and Normalization</vt:lpstr>
      <vt:lpstr>Design Process; E/R Basics</vt:lpstr>
      <vt:lpstr>Design Process</vt:lpstr>
      <vt:lpstr>What runs where?</vt:lpstr>
      <vt:lpstr>“Database” Design</vt:lpstr>
      <vt:lpstr>“Database” Design</vt:lpstr>
      <vt:lpstr>Schema ”Evolution” and Challenges</vt:lpstr>
      <vt:lpstr>PowerPoint Presentation</vt:lpstr>
      <vt:lpstr>Basics of E/R Modeling</vt:lpstr>
      <vt:lpstr>Entity-Relationship Model</vt:lpstr>
      <vt:lpstr>Entity-Relationship Model</vt:lpstr>
      <vt:lpstr>Entities and relationships</vt:lpstr>
      <vt:lpstr>ER Diagram</vt:lpstr>
      <vt:lpstr>Types of Attributes</vt:lpstr>
      <vt:lpstr>Types of Attributes</vt:lpstr>
      <vt:lpstr>Relationship Cardinalities</vt:lpstr>
      <vt:lpstr>Mapping Cardinalities</vt:lpstr>
      <vt:lpstr>Mapping Cardinalities</vt:lpstr>
      <vt:lpstr>Mapping Cardinalities</vt:lpstr>
      <vt:lpstr>Relationship Set Keys</vt:lpstr>
      <vt:lpstr>Relationship Set Keys</vt:lpstr>
      <vt:lpstr>Relationship Set Keys</vt:lpstr>
      <vt:lpstr>Relationship Set Keys</vt:lpstr>
      <vt:lpstr>Relationship Set Keys</vt:lpstr>
      <vt:lpstr>Relationship Set Keys</vt:lpstr>
      <vt:lpstr>PowerPoint Presentation</vt:lpstr>
      <vt:lpstr>More E/R Constructs</vt:lpstr>
      <vt:lpstr>Recursive Relationships</vt:lpstr>
      <vt:lpstr>Weak Entity Sets</vt:lpstr>
      <vt:lpstr>Examples of Weak Entity Sets</vt:lpstr>
      <vt:lpstr>Participation Constraints</vt:lpstr>
      <vt:lpstr>Specialization/Generalization</vt:lpstr>
      <vt:lpstr>Aggregation</vt:lpstr>
      <vt:lpstr>PowerPoint Presentation</vt:lpstr>
      <vt:lpstr>Converting E/R Models to Relations</vt:lpstr>
      <vt:lpstr>E/R Diagrams  Relations</vt:lpstr>
      <vt:lpstr>E/R Diagrams  Relations</vt:lpstr>
      <vt:lpstr>E/R Diagrams  Relations</vt:lpstr>
      <vt:lpstr>E/R Diagrams  Relations</vt:lpstr>
      <vt:lpstr>Weak Entity Sets</vt:lpstr>
      <vt:lpstr>Multi-valued Attributes</vt:lpstr>
      <vt:lpstr>Specialization and Generalization</vt:lpstr>
      <vt:lpstr>PowerPoint Presentation</vt:lpstr>
      <vt:lpstr>Design Issues; Alternate Notations</vt:lpstr>
      <vt:lpstr>Some Common Mistakes</vt:lpstr>
      <vt:lpstr>Some Common Mistakes</vt:lpstr>
      <vt:lpstr>Design Issues</vt:lpstr>
      <vt:lpstr>Design Issues</vt:lpstr>
      <vt:lpstr>Design Issues</vt:lpstr>
      <vt:lpstr>Alternate Notations</vt:lpstr>
      <vt:lpstr>Unified Modeling Language (UML)</vt:lpstr>
      <vt:lpstr>Thoughts…</vt:lpstr>
      <vt:lpstr>Thoughts…</vt:lpstr>
      <vt:lpstr>PowerPoint Presentation</vt:lpstr>
      <vt:lpstr>Review</vt:lpstr>
      <vt:lpstr>PowerPoint Presentation</vt:lpstr>
      <vt:lpstr>Relational Database Design </vt:lpstr>
      <vt:lpstr>Normalization</vt:lpstr>
      <vt:lpstr>Simplified University Database Schema</vt:lpstr>
      <vt:lpstr>PowerPoint Presentation</vt:lpstr>
      <vt:lpstr>PowerPoint Presentation</vt:lpstr>
      <vt:lpstr>PowerPoint Presentation</vt:lpstr>
      <vt:lpstr>PowerPoint Presentation</vt:lpstr>
      <vt:lpstr>Desiderata </vt:lpstr>
      <vt:lpstr>Overall Approach</vt:lpstr>
      <vt:lpstr>Atomic Domains and 1st Normal Form</vt:lpstr>
      <vt:lpstr>CMSC424: Database Design  Module: Design: E/R Models and Normalization</vt:lpstr>
      <vt:lpstr>Functional Dependencies</vt:lpstr>
      <vt:lpstr>Functional Dependencies</vt:lpstr>
      <vt:lpstr>FDs: Example 1</vt:lpstr>
      <vt:lpstr>FDs: Example 2</vt:lpstr>
      <vt:lpstr>FDs: Example 3</vt:lpstr>
      <vt:lpstr>Functional Dependencies</vt:lpstr>
      <vt:lpstr>Functional Dependencies</vt:lpstr>
      <vt:lpstr>FDs and Redundancy</vt:lpstr>
      <vt:lpstr>FDs and Redundancy</vt:lpstr>
      <vt:lpstr>Functional Dependencies</vt:lpstr>
      <vt:lpstr>Definitions</vt:lpstr>
      <vt:lpstr>CMSC424: Database Design  Module: Design: E/R Models and Normalization</vt:lpstr>
      <vt:lpstr>Working with Functional Dependencies</vt:lpstr>
      <vt:lpstr>1. Closure </vt:lpstr>
      <vt:lpstr>Additional rules</vt:lpstr>
      <vt:lpstr>Example</vt:lpstr>
      <vt:lpstr>2. Closure of an attribute set</vt:lpstr>
      <vt:lpstr>Computing the closure for A  </vt:lpstr>
      <vt:lpstr>Example</vt:lpstr>
      <vt:lpstr>Uses of attribute set closures</vt:lpstr>
      <vt:lpstr>3. Extraneous Attributes</vt:lpstr>
      <vt:lpstr>4. Canonical Cover</vt:lpstr>
      <vt:lpstr>CMSC424: Database Design  Module: Design: E/R Models and Normalization</vt:lpstr>
      <vt:lpstr>Lossless and Lossy Decompositions</vt:lpstr>
      <vt:lpstr>Decompositions</vt:lpstr>
      <vt:lpstr>Loss-less Decompositions</vt:lpstr>
      <vt:lpstr>Loss-less Decompositions</vt:lpstr>
      <vt:lpstr>Dependency-preserving Decompositions</vt:lpstr>
      <vt:lpstr>Dependency-preserving Decompositions</vt:lpstr>
      <vt:lpstr>CMSC424: Database Design  Module: Design: E/R Models and Normalization</vt:lpstr>
      <vt:lpstr>Boyce Codd Normal Form</vt:lpstr>
      <vt:lpstr>Approach</vt:lpstr>
      <vt:lpstr>BCNF: Boyce-Codd Normal Form</vt:lpstr>
      <vt:lpstr>BCNF and Redundancy</vt:lpstr>
      <vt:lpstr>BCNF</vt:lpstr>
      <vt:lpstr>Achieving BCNF Schemas</vt:lpstr>
      <vt:lpstr>Example 1</vt:lpstr>
      <vt:lpstr>Example 2-1</vt:lpstr>
      <vt:lpstr>Example 2-2</vt:lpstr>
      <vt:lpstr>Example 3</vt:lpstr>
      <vt:lpstr>CMSC424: Database Design  Module: Design: E/R Models and Normalization</vt:lpstr>
      <vt:lpstr>3rd and 4th Normal Forms</vt:lpstr>
      <vt:lpstr>Issue 1: BCNF may not preserve dependencies</vt:lpstr>
      <vt:lpstr>Issue 1: BCNF may not preserve dependencies</vt:lpstr>
      <vt:lpstr>3NF (3rd Normal Form)</vt:lpstr>
      <vt:lpstr>3NF (3rd Normal Form)</vt:lpstr>
      <vt:lpstr>3NF and Redundancy</vt:lpstr>
      <vt:lpstr>Decomposing into 3NF</vt:lpstr>
      <vt:lpstr>Issue 2: BCNF and redundancy</vt:lpstr>
      <vt:lpstr>Multi-valued Dependencies</vt:lpstr>
      <vt:lpstr>4NF</vt:lpstr>
      <vt:lpstr>Comparing the normal forms</vt:lpstr>
      <vt:lpstr>CMSC424: Database Design  Module: Design: E/R Models and Normalization</vt:lpstr>
      <vt:lpstr>Recap and Other Issues</vt:lpstr>
      <vt:lpstr>Database design process</vt:lpstr>
      <vt:lpstr>Recap</vt:lpstr>
      <vt:lpstr>Recap</vt:lpstr>
      <vt:lpstr>Recap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Amol Deshpande</cp:lastModifiedBy>
  <cp:revision>281</cp:revision>
  <cp:lastPrinted>2008-09-04T20:00:36Z</cp:lastPrinted>
  <dcterms:created xsi:type="dcterms:W3CDTF">2010-02-07T21:32:42Z</dcterms:created>
  <dcterms:modified xsi:type="dcterms:W3CDTF">2021-10-06T17:28:35Z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