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38"/>
  </p:notesMasterIdLst>
  <p:handoutMasterIdLst>
    <p:handoutMasterId r:id="rId139"/>
  </p:handoutMasterIdLst>
  <p:sldIdLst>
    <p:sldId id="596" r:id="rId3"/>
    <p:sldId id="792" r:id="rId4"/>
    <p:sldId id="863" r:id="rId5"/>
    <p:sldId id="888" r:id="rId6"/>
    <p:sldId id="889" r:id="rId7"/>
    <p:sldId id="837" r:id="rId8"/>
    <p:sldId id="890" r:id="rId9"/>
    <p:sldId id="829" r:id="rId10"/>
    <p:sldId id="838" r:id="rId11"/>
    <p:sldId id="835" r:id="rId12"/>
    <p:sldId id="712" r:id="rId13"/>
    <p:sldId id="713" r:id="rId14"/>
    <p:sldId id="770" r:id="rId15"/>
    <p:sldId id="775" r:id="rId16"/>
    <p:sldId id="776" r:id="rId17"/>
    <p:sldId id="772" r:id="rId18"/>
    <p:sldId id="709" r:id="rId19"/>
    <p:sldId id="774" r:id="rId20"/>
    <p:sldId id="718" r:id="rId21"/>
    <p:sldId id="719" r:id="rId22"/>
    <p:sldId id="720" r:id="rId23"/>
    <p:sldId id="781" r:id="rId24"/>
    <p:sldId id="783" r:id="rId25"/>
    <p:sldId id="723" r:id="rId26"/>
    <p:sldId id="884" r:id="rId27"/>
    <p:sldId id="844" r:id="rId28"/>
    <p:sldId id="725" r:id="rId29"/>
    <p:sldId id="727" r:id="rId30"/>
    <p:sldId id="880" r:id="rId31"/>
    <p:sldId id="777" r:id="rId32"/>
    <p:sldId id="778" r:id="rId33"/>
    <p:sldId id="779" r:id="rId34"/>
    <p:sldId id="885" r:id="rId35"/>
    <p:sldId id="882" r:id="rId36"/>
    <p:sldId id="744" r:id="rId37"/>
    <p:sldId id="745" r:id="rId38"/>
    <p:sldId id="746" r:id="rId39"/>
    <p:sldId id="823" r:id="rId40"/>
    <p:sldId id="824" r:id="rId41"/>
    <p:sldId id="825" r:id="rId42"/>
    <p:sldId id="826" r:id="rId43"/>
    <p:sldId id="886" r:id="rId44"/>
    <p:sldId id="845" r:id="rId45"/>
    <p:sldId id="876" r:id="rId46"/>
    <p:sldId id="877" r:id="rId47"/>
    <p:sldId id="820" r:id="rId48"/>
    <p:sldId id="782" r:id="rId49"/>
    <p:sldId id="740" r:id="rId50"/>
    <p:sldId id="874" r:id="rId51"/>
    <p:sldId id="875" r:id="rId52"/>
    <p:sldId id="738" r:id="rId53"/>
    <p:sldId id="739" r:id="rId54"/>
    <p:sldId id="891" r:id="rId55"/>
    <p:sldId id="442" r:id="rId56"/>
    <p:sldId id="847" r:id="rId57"/>
    <p:sldId id="848" r:id="rId58"/>
    <p:sldId id="849" r:id="rId59"/>
    <p:sldId id="850" r:id="rId60"/>
    <p:sldId id="851" r:id="rId61"/>
    <p:sldId id="852" r:id="rId62"/>
    <p:sldId id="381" r:id="rId63"/>
    <p:sldId id="382" r:id="rId64"/>
    <p:sldId id="846" r:id="rId65"/>
    <p:sldId id="831" r:id="rId66"/>
    <p:sldId id="860" r:id="rId67"/>
    <p:sldId id="853" r:id="rId68"/>
    <p:sldId id="438" r:id="rId69"/>
    <p:sldId id="439" r:id="rId70"/>
    <p:sldId id="440" r:id="rId71"/>
    <p:sldId id="383" r:id="rId72"/>
    <p:sldId id="384" r:id="rId73"/>
    <p:sldId id="443" r:id="rId74"/>
    <p:sldId id="444" r:id="rId75"/>
    <p:sldId id="385" r:id="rId76"/>
    <p:sldId id="386" r:id="rId77"/>
    <p:sldId id="894" r:id="rId78"/>
    <p:sldId id="833" r:id="rId79"/>
    <p:sldId id="855" r:id="rId80"/>
    <p:sldId id="394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897" r:id="rId90"/>
    <p:sldId id="898" r:id="rId91"/>
    <p:sldId id="834" r:id="rId92"/>
    <p:sldId id="856" r:id="rId93"/>
    <p:sldId id="405" r:id="rId94"/>
    <p:sldId id="861" r:id="rId95"/>
    <p:sldId id="862" r:id="rId96"/>
    <p:sldId id="406" r:id="rId97"/>
    <p:sldId id="407" r:id="rId98"/>
    <p:sldId id="832" r:id="rId99"/>
    <p:sldId id="854" r:id="rId100"/>
    <p:sldId id="431" r:id="rId101"/>
    <p:sldId id="388" r:id="rId102"/>
    <p:sldId id="433" r:id="rId103"/>
    <p:sldId id="389" r:id="rId104"/>
    <p:sldId id="411" r:id="rId105"/>
    <p:sldId id="412" r:id="rId106"/>
    <p:sldId id="413" r:id="rId107"/>
    <p:sldId id="414" r:id="rId108"/>
    <p:sldId id="415" r:id="rId109"/>
    <p:sldId id="901" r:id="rId110"/>
    <p:sldId id="902" r:id="rId111"/>
    <p:sldId id="836" r:id="rId112"/>
    <p:sldId id="857" r:id="rId113"/>
    <p:sldId id="417" r:id="rId114"/>
    <p:sldId id="418" r:id="rId115"/>
    <p:sldId id="420" r:id="rId116"/>
    <p:sldId id="421" r:id="rId117"/>
    <p:sldId id="434" r:id="rId118"/>
    <p:sldId id="423" r:id="rId119"/>
    <p:sldId id="892" r:id="rId120"/>
    <p:sldId id="903" r:id="rId121"/>
    <p:sldId id="904" r:id="rId122"/>
    <p:sldId id="895" r:id="rId123"/>
    <p:sldId id="896" r:id="rId124"/>
    <p:sldId id="425" r:id="rId125"/>
    <p:sldId id="426" r:id="rId126"/>
    <p:sldId id="893" r:id="rId127"/>
    <p:sldId id="899" r:id="rId128"/>
    <p:sldId id="900" r:id="rId129"/>
    <p:sldId id="428" r:id="rId130"/>
    <p:sldId id="429" r:id="rId131"/>
    <p:sldId id="858" r:id="rId132"/>
    <p:sldId id="859" r:id="rId133"/>
    <p:sldId id="430" r:id="rId134"/>
    <p:sldId id="437" r:id="rId135"/>
    <p:sldId id="435" r:id="rId136"/>
    <p:sldId id="436" r:id="rId137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8"/>
    <p:restoredTop sz="94737"/>
  </p:normalViewPr>
  <p:slideViewPr>
    <p:cSldViewPr>
      <p:cViewPr varScale="1">
        <p:scale>
          <a:sx n="129" d="100"/>
          <a:sy n="129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0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2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9546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66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97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5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308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E4AEB-E530-C121-5285-32DFBA2A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287E6-7242-0765-303D-68CD671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97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93F72-151D-A60C-EC9F-75A6D183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0BDB8-DE15-43E5-333F-4BA16AF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0AADF-7C42-DA0A-8068-6ABBE2A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2053C-0D3F-C533-C83A-727F7CD8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E28C2-FE30-03F8-3CC6-2E856A6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48C9C-E4C8-BCC7-434A-56F8765B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CC6F-6EA5-47C2-4922-BCD82E4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811E-21FF-78B4-1A53-80B4FB81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E, G, H)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DB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H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AE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Wingdings" pitchFamily="2" charset="2"/>
              </a:rPr>
              <a:t> GH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143000" marR="0" lvl="3" indent="-228600" algn="l" defTabSz="914400" rtl="0" eaLnBrk="0" fontAlgn="base" latinLnBrk="0" hangingPunct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rgbClr val="DA1F28"/>
              </a:buClr>
              <a:buSzTx/>
              <a:buFont typeface="Wingdings 2" charset="2"/>
              <a:buChar char="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What attributes must be in the candidate key?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Only A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What is (BD)+?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BDEH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What is (A)+ ?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A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+ = ABCEDHG</a:t>
            </a: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What are the candidate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keys?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76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549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E, G, H)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DB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H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AE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Wingdings" pitchFamily="2" charset="2"/>
              </a:rPr>
              <a:t> GH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143000" marR="0" lvl="3" indent="-228600" algn="l" defTabSz="914400" rtl="0" eaLnBrk="0" fontAlgn="base" latinLnBrk="0" hangingPunct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rgbClr val="DA1F28"/>
              </a:buClr>
              <a:buSzTx/>
              <a:buFont typeface="Wingdings 2" charset="2"/>
              <a:buChar char="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 R1 = (A, B, C), and R2 = (C, D, E, G,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C+ = C, so no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Construct an example that shows it is not lossless – two tuples are sufficient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into: R1 = (A, B, C, D, E), and R2 = (C, D, E, G,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noProof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CDE+ = CDEH, so still no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noProof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into: R1 = (A, B, C, D, G), and R2 = (B, D, E,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Yes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6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571BC-A48E-6097-E5D9-1E7ABD4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1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9F69-406F-CEEC-3BB2-C79582E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08988-70EB-5F93-4CA7-DDB7054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47F9E-1AF8-38C1-F90D-2C522E7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6138D-2AD4-5BA2-9484-3D2DA20F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796DE-2941-82AC-EE8E-3B00412C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3F2CB-9A06-969E-35C3-C33AE84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91130-425C-B241-097D-A09098A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synthesis </a:t>
            </a:r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/>
              <a:t>Start with the canonical cover, and construct the  3NF schema directly</a:t>
            </a:r>
          </a:p>
          <a:p>
            <a:endParaRPr lang="en-US" dirty="0"/>
          </a:p>
          <a:p>
            <a:r>
              <a:rPr lang="en-US" dirty="0"/>
              <a:t>Let Fc be the canonical cover</a:t>
            </a:r>
          </a:p>
          <a:p>
            <a:r>
              <a:rPr lang="en-US" dirty="0"/>
              <a:t>For each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in Fc, add a relation: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none of those contain any candidate key for R, choose a CK and create a relation from it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Remove any relation that is fully contained in another</a:t>
            </a:r>
            <a:r>
              <a:rPr lang="en-US" altLang="en-US" i="1" dirty="0">
                <a:sym typeface="Greek Symbols"/>
              </a:rPr>
              <a:t> </a:t>
            </a:r>
            <a:endParaRPr lang="en-US" dirty="0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</a:t>
            </a:r>
          </a:p>
          <a:p>
            <a:pPr lvl="1"/>
            <a:r>
              <a:rPr lang="en-US" dirty="0" err="1"/>
              <a:t>dept_advisor</a:t>
            </a:r>
            <a:r>
              <a:rPr lang="en-US" dirty="0"/>
              <a:t>(</a:t>
            </a:r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i_id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with a constraint/domain knowledge that: a student has one advisor per department</a:t>
            </a:r>
          </a:p>
          <a:p>
            <a:pPr lvl="1"/>
            <a:endParaRPr lang="en-US" dirty="0"/>
          </a:p>
          <a:p>
            <a:r>
              <a:rPr lang="en-US" dirty="0"/>
              <a:t>FDs:</a:t>
            </a:r>
          </a:p>
          <a:p>
            <a:pPr lvl="1"/>
            <a:r>
              <a:rPr lang="en-US" dirty="0" err="1"/>
              <a:t>i_id</a:t>
            </a:r>
            <a:r>
              <a:rPr lang="en-US" dirty="0"/>
              <a:t> --&gt; </a:t>
            </a:r>
            <a:r>
              <a:rPr lang="en-US" dirty="0" err="1"/>
              <a:t>dept_name</a:t>
            </a:r>
            <a:endParaRPr lang="en-US" dirty="0"/>
          </a:p>
          <a:p>
            <a:pPr lvl="1"/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i_id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Not in BCNF (</a:t>
            </a:r>
            <a:r>
              <a:rPr lang="en-US" dirty="0" err="1">
                <a:sym typeface="Wingdings" pitchFamily="2" charset="2"/>
              </a:rPr>
              <a:t>i_id</a:t>
            </a:r>
            <a:r>
              <a:rPr lang="en-US" dirty="0">
                <a:sym typeface="Wingdings" pitchFamily="2" charset="2"/>
              </a:rPr>
              <a:t> is not a key), but in 3NF</a:t>
            </a:r>
            <a:endParaRPr lang="en-US" dirty="0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Real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54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Attributes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A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DE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BD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E</a:t>
            </a:r>
          </a:p>
          <a:p>
            <a:pPr marL="109537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	 BE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AD</a:t>
            </a:r>
            <a:b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</a:b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AB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CDE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baseline="0" dirty="0">
              <a:solidFill>
                <a:prstClr val="black"/>
              </a:solidFill>
              <a:latin typeface="Calibri"/>
              <a:ea typeface="ＭＳ Ｐゴシック" charset="-128"/>
              <a:sym typeface="Monotype Sorts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AC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BD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BE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AD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Wingdings" pitchFamily="2" charset="2"/>
            </a:endParaRP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AB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CDE</a:t>
            </a: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855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583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A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DE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BD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E</a:t>
            </a:r>
          </a:p>
          <a:p>
            <a:pPr marL="109537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	 BE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AD</a:t>
            </a:r>
            <a:b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</a:b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AB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CDE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baseline="0" dirty="0">
              <a:solidFill>
                <a:prstClr val="black"/>
              </a:solidFill>
              <a:latin typeface="Calibri"/>
              <a:ea typeface="ＭＳ Ｐゴシック" charset="-128"/>
              <a:sym typeface="Monotype Sorts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Compute canonical cover of the above schema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041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4NF,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9F69-406F-CEEC-3BB2-C79582E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822D28-DF46-8C43-A798-ACECE7068864}" type="slidenum">
              <a:rPr kumimoji="0" lang="en-US" sz="10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151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08988-70EB-5F93-4CA7-DDB7054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C2DC51-CD5A-9546-8B91-3FEC0E5A14E3}" type="slidenum">
              <a:rPr kumimoji="0" lang="en-US" sz="1000" b="0" i="0" u="none" strike="noStrike" kern="1200" cap="none" spc="0" normalizeH="0" baseline="3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6264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Consider a ”person” table that stores the names of children and phone numbers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The two pieces of information are independent</a:t>
            </a: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8D54-69B1-79FE-F142-F4667956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2057400"/>
            <a:ext cx="528066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1A141-7552-9E42-AFCE-F3CED137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19" y="4455319"/>
            <a:ext cx="5559425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68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</a:t>
            </a:r>
            <a:endParaRPr lang="en-US" sz="32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pic>
        <p:nvPicPr>
          <p:cNvPr id="3" name="Picture 5" descr="8">
            <a:extLst>
              <a:ext uri="{FF2B5EF4-FFF2-40B4-BE49-F238E27FC236}">
                <a16:creationId xmlns:a16="http://schemas.microsoft.com/office/drawing/2014/main" id="{6CC81BE2-F05B-2419-005B-26DF33C4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4" y="4838781"/>
            <a:ext cx="5311362" cy="18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87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B4CEF-2E41-CE90-D15B-C710376E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23068"/>
              </p:ext>
            </p:extLst>
          </p:nvPr>
        </p:nvGraphicFramePr>
        <p:xfrm>
          <a:off x="255104" y="1371600"/>
          <a:ext cx="2133599" cy="289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3783836539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88D8CA-E0CE-A007-46FE-307BC9BBA5FC}"/>
              </a:ext>
            </a:extLst>
          </p:cNvPr>
          <p:cNvSpPr txBox="1"/>
          <p:nvPr/>
        </p:nvSpPr>
        <p:spPr>
          <a:xfrm>
            <a:off x="3200400" y="149135"/>
            <a:ext cx="482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60D90-16DA-305E-11BE-DF29C9DDD6B0}"/>
              </a:ext>
            </a:extLst>
          </p:cNvPr>
          <p:cNvSpPr txBox="1"/>
          <p:nvPr/>
        </p:nvSpPr>
        <p:spPr>
          <a:xfrm>
            <a:off x="3227127" y="1203380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AC5B3-C800-314D-5CE6-B3093A6CF046}"/>
              </a:ext>
            </a:extLst>
          </p:cNvPr>
          <p:cNvSpPr txBox="1"/>
          <p:nvPr/>
        </p:nvSpPr>
        <p:spPr>
          <a:xfrm>
            <a:off x="3230440" y="2205746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10FD8-EB37-207E-C6DD-3A7FE9CEA559}"/>
              </a:ext>
            </a:extLst>
          </p:cNvPr>
          <p:cNvSpPr txBox="1"/>
          <p:nvPr/>
        </p:nvSpPr>
        <p:spPr>
          <a:xfrm>
            <a:off x="3207026" y="4436837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AB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C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C9CAB-317F-1A3A-7F99-7547C0E0C786}"/>
              </a:ext>
            </a:extLst>
          </p:cNvPr>
          <p:cNvSpPr txBox="1"/>
          <p:nvPr/>
        </p:nvSpPr>
        <p:spPr>
          <a:xfrm>
            <a:off x="3200400" y="5510712"/>
            <a:ext cx="492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333DE-9AE9-A8B2-74F6-616862DFD9F1}"/>
              </a:ext>
            </a:extLst>
          </p:cNvPr>
          <p:cNvSpPr txBox="1"/>
          <p:nvPr/>
        </p:nvSpPr>
        <p:spPr>
          <a:xfrm>
            <a:off x="0" y="1903511"/>
            <a:ext cx="269689" cy="237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10F57-45D6-AEC1-7AC5-5A6B803A630E}"/>
              </a:ext>
            </a:extLst>
          </p:cNvPr>
          <p:cNvSpPr txBox="1"/>
          <p:nvPr/>
        </p:nvSpPr>
        <p:spPr>
          <a:xfrm>
            <a:off x="3227127" y="3357046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20" grpId="0"/>
      <p:bldP spid="26" grpId="0"/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4E209-F77A-4BEA-A289-13F1481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229386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DFC2D-A181-A5F6-AA42-D69A2B59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98BC8-C620-8C99-E3B6-4C7D5B7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D9073-951E-4CBD-57B8-83E661ED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B32E-3EFB-0587-34E4-53A6ECA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B8133-80BC-011B-DA49-D8074846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BA65-C659-4476-FBE9-E16CEE05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C742C-7858-2AEB-CF95-A448731F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56DE-E946-ABD1-2969-A3CECE4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2EDED-9541-4534-3EA7-F156AC8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B46B3-7F3C-1876-7AB1-854CE80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5A1D0-A08B-2C6A-3AC5-A633CEA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1A56E-0246-F396-B2EC-A9C2F408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06903-634F-CE92-3C23-3A054687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DDB88-A580-551E-F236-D9230C9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DFEF0-8CB4-AB4E-74C0-887C5A1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7235-304A-F02B-9761-D5697D0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89D3D-A000-FF53-CE0C-6B797EB9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F0E0B-6DC9-1904-4FD6-2591C93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F663D-B836-57B5-F4E5-14A480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9DE2F-7829-4BED-1286-58F25AC7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66890-880D-0C60-181B-A79AB10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EDE82-EE62-6C8B-671E-E049264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EA55-D646-1CEF-93FC-5E8302D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EA02-F675-25D0-7522-C9EFC962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C5DBE-64EC-95CA-EF4B-31B8B11C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EAF0-9544-C255-1769-80A43836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9D2B4-8768-574F-D804-B8B33A5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409B3-70E5-8941-37F3-20AB150E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66F50-6DA2-68ED-5B64-4D29528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9AD2-AD4F-EC75-981D-4EBCE53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D2560-2138-4BCD-D137-4C4B34E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B563C-DC31-C064-51E4-B28B6F8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65C32-344C-F955-0FA1-C9D342D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4BDD-DD62-1EC1-03DE-AE88BDB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65F45-CF9E-D147-9895-D251A8A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where?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F659B8E-14DD-C040-9350-B1D6AF2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4288"/>
            <a:ext cx="4419600" cy="23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D3F0-CC92-B548-8FE4-05E433CFC7C1}"/>
              </a:ext>
            </a:extLst>
          </p:cNvPr>
          <p:cNvGrpSpPr/>
          <p:nvPr/>
        </p:nvGrpSpPr>
        <p:grpSpPr>
          <a:xfrm>
            <a:off x="222738" y="3269098"/>
            <a:ext cx="3352800" cy="2634724"/>
            <a:chOff x="222738" y="3269098"/>
            <a:chExt cx="3352800" cy="2634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DC90B-F3DB-514A-A96A-8F089E2B83E9}"/>
                </a:ext>
              </a:extLst>
            </p:cNvPr>
            <p:cNvSpPr txBox="1"/>
            <p:nvPr/>
          </p:nvSpPr>
          <p:spPr>
            <a:xfrm>
              <a:off x="222738" y="3657053"/>
              <a:ext cx="3352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Web Browser (Firefox, Chrome, Safari, Edge)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 to render webpages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Javascript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for “client-side scripting” (running code in your browser without contacting the server)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Flash (not supported much – too much security risk)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 “applets” – less common today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7DA2FA8-0734-F946-918A-32DC4CC5251E}"/>
                </a:ext>
              </a:extLst>
            </p:cNvPr>
            <p:cNvSpPr/>
            <p:nvPr/>
          </p:nvSpPr>
          <p:spPr>
            <a:xfrm rot="19372274">
              <a:off x="875332" y="3269098"/>
              <a:ext cx="585913" cy="31980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01BC3-8FD5-7E48-B108-B763F0CE9243}"/>
              </a:ext>
            </a:extLst>
          </p:cNvPr>
          <p:cNvGrpSpPr/>
          <p:nvPr/>
        </p:nvGrpSpPr>
        <p:grpSpPr>
          <a:xfrm>
            <a:off x="5276938" y="-23703"/>
            <a:ext cx="3486062" cy="1978123"/>
            <a:chOff x="5276938" y="-23703"/>
            <a:chExt cx="3486062" cy="1978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D8F99-9801-9F45-856C-79C34B39F745}"/>
                </a:ext>
              </a:extLst>
            </p:cNvPr>
            <p:cNvSpPr txBox="1"/>
            <p:nvPr/>
          </p:nvSpPr>
          <p:spPr>
            <a:xfrm>
              <a:off x="5410200" y="-23703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Flask, Django, Tomcat, Node.js, and others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Accept requests from the client and pass to the application server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Pass application server response back to the client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Support HTTP and HTTPS connections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2720F3F-981B-D34C-887D-96B7410E5094}"/>
                </a:ext>
              </a:extLst>
            </p:cNvPr>
            <p:cNvSpPr/>
            <p:nvPr/>
          </p:nvSpPr>
          <p:spPr>
            <a:xfrm rot="6741474">
              <a:off x="4951284" y="1488400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3F3DB-2886-2A41-8B34-FB530B54CB61}"/>
              </a:ext>
            </a:extLst>
          </p:cNvPr>
          <p:cNvGrpSpPr/>
          <p:nvPr/>
        </p:nvGrpSpPr>
        <p:grpSpPr>
          <a:xfrm>
            <a:off x="4457700" y="2861898"/>
            <a:ext cx="3352800" cy="3681819"/>
            <a:chOff x="4457700" y="2861898"/>
            <a:chExt cx="3352800" cy="36818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83BED3-B7F1-844F-B372-74AD715375C1}"/>
                </a:ext>
              </a:extLst>
            </p:cNvPr>
            <p:cNvSpPr txBox="1"/>
            <p:nvPr/>
          </p:nvSpPr>
          <p:spPr>
            <a:xfrm>
              <a:off x="4457700" y="4512392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PostgreSQL, Oracle, SQL Server, Amazon RDS (Relational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MongoDB (Document/JSON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SQLite --- not typically for production environments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Pretty much any database can be used…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C8E8CA6-FFB1-694E-BF46-AC6175D2152C}"/>
                </a:ext>
              </a:extLst>
            </p:cNvPr>
            <p:cNvSpPr/>
            <p:nvPr/>
          </p:nvSpPr>
          <p:spPr>
            <a:xfrm rot="15461968">
              <a:off x="4744002" y="3565833"/>
              <a:ext cx="1637197" cy="22932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65EBE-50A8-8B48-A368-9D1402433635}"/>
              </a:ext>
            </a:extLst>
          </p:cNvPr>
          <p:cNvGrpSpPr/>
          <p:nvPr/>
        </p:nvGrpSpPr>
        <p:grpSpPr>
          <a:xfrm>
            <a:off x="5562600" y="2216741"/>
            <a:ext cx="3552092" cy="1815882"/>
            <a:chOff x="5562600" y="2216741"/>
            <a:chExt cx="3552092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6462-3930-B54D-BADF-F65D32717B1C}"/>
                </a:ext>
              </a:extLst>
            </p:cNvPr>
            <p:cNvSpPr txBox="1"/>
            <p:nvPr/>
          </p:nvSpPr>
          <p:spPr>
            <a:xfrm>
              <a:off x="6266127" y="2216741"/>
              <a:ext cx="28485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Encapsulates business logic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support different user flows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handle all of the rendering and visualization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Ruby-on-rails, Django, Flask, Angular, React, PHP, and many others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9BA70C-DD07-484F-8402-4921C005FB11}"/>
                </a:ext>
              </a:extLst>
            </p:cNvPr>
            <p:cNvSpPr/>
            <p:nvPr/>
          </p:nvSpPr>
          <p:spPr>
            <a:xfrm rot="10800000">
              <a:off x="5562600" y="2328136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4895D-1B4A-9FD7-1716-CF3C6C3F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06932-60D9-11AC-25D1-F888757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6D11-9B7C-8F78-0301-0E92F8CE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FB003-0AC8-9033-84ED-4E7C7FC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07C28-3B19-2C46-4602-BBDA5B03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4B5EE-CFB2-1B14-14F3-4FD0132A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F565D-D479-2BA3-2F85-331DF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CE1A8-F8F5-4909-CF21-74713CB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AD244-CB6A-7ED6-2CAF-5633789C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AC56C-8777-2E3B-7C38-DC57900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59E0E-DA93-2288-E056-8D6963FB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Try to avoid redundancy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Can lead to inconsistencies and require manual intervention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Makes it harder to program against the database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Need additional code/processes to update everywhere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Harder to make schema changes and migrate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Ensure faithfulness to the requirements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Need to make sure it supports the use cases and the application requirements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Capturing all the data properly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Any data properties not captured cannot be stored in the database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Capture the constraints accurately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e.g., don’t want to set `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` as the primary key for `advisor(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i_id</a:t>
            </a:r>
            <a:r>
              <a:rPr lang="en-US" sz="1600" dirty="0">
                <a:latin typeface="Calibri" charset="0"/>
              </a:rPr>
              <a:t>)` if we expect multiple advisors for a student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Need a systematic way to do this for large schemas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5D9B8-3A4C-FE2B-4BC5-6AF17EC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14B9C-1E82-E1E2-54A8-D34B0B1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361D1-6C6C-DAD1-AD9B-C59AC63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09569-CC1E-DE8F-B765-258D3BC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97779-FA21-9C3C-2C29-0357013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2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1AD32-A05F-BC86-16E7-9A8C5D8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0DC58-6983-147F-E7EB-C2DAC8A8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F43BC-246F-166D-801C-CB1CB88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E7290-DA38-58F1-5B61-8A79390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39909-51F3-88E2-278F-B56403C9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317E2-9FC5-BA87-49BF-FE33089C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400" dirty="0">
                <a:latin typeface="Calibri" charset="0"/>
              </a:rPr>
              <a:t>Using a logical data model like the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Abstracts away the details, and allows focusing on the important issues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4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Helps formalize the key design pitfalls and how to avoid them</a:t>
            </a:r>
            <a:endParaRPr lang="en-US" sz="24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EA49-5383-127F-DB8B-6E1D680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4C46-2936-FCBC-F8D8-289543B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86E3-798B-248B-092B-7EC5473D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F9356-8247-C4A1-7B0A-8C231DE9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C4D63-8F70-3120-18BD-2EC4A5A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0E70B-3CA9-FC0B-0B5A-299163D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B0034-738B-66F5-F7A2-3F8A92C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07FB3-83CA-FBCE-8659-4617493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B2D10-F02B-8AA1-7D06-3E3082D0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276494-702F-0109-A961-9AE30E6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E2803-E755-DB61-373B-8C17B8B6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Initial application schema nicely designed and normalized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But as business requirements changes,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Schemas need to be modified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Data needs to be ”migrated” from old schema to new schema</a:t>
            </a:r>
            <a:endParaRPr lang="en-US" sz="16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Ideally the new schema is also normalized and properly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However…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More changes to schema </a:t>
            </a:r>
            <a:r>
              <a:rPr lang="en-US" sz="2000" dirty="0">
                <a:latin typeface="Calibri" charset="0"/>
                <a:sym typeface="Wingdings" pitchFamily="2" charset="2"/>
              </a:rPr>
              <a:t> More changes to applications running on top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Incremental schema changes often preferred by developers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Result: After a few iterations, the schema is not properly normalized any more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  <a:sym typeface="Wingdings" pitchFamily="2" charset="2"/>
              </a:rPr>
              <a:t>No good solutions to date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Using “views” can help, but also requires discipline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Things we discuss here provide the foundations needed…</a:t>
            </a:r>
            <a:endParaRPr lang="en-US" sz="20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Schema ”Evolution” and 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A9BA2-C370-BF17-D61C-5FFCB2BB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99794-80F8-AC30-D814-E9BE4F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8AEE2-DC53-61B8-022B-C00A2D52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1F654-06E2-7FAD-F569-BA6A8F5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1AEA5-E7CC-0672-EE79-4A99A404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B4CEF-2E41-CE90-D15B-C710376E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05233"/>
              </p:ext>
            </p:extLst>
          </p:nvPr>
        </p:nvGraphicFramePr>
        <p:xfrm>
          <a:off x="255104" y="1295400"/>
          <a:ext cx="2133599" cy="289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3783836539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88D8CA-E0CE-A007-46FE-307BC9BBA5FC}"/>
              </a:ext>
            </a:extLst>
          </p:cNvPr>
          <p:cNvSpPr txBox="1"/>
          <p:nvPr/>
        </p:nvSpPr>
        <p:spPr>
          <a:xfrm>
            <a:off x="3200400" y="149135"/>
            <a:ext cx="45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67977-FA73-1DAE-818B-CCD592A94AD2}"/>
              </a:ext>
            </a:extLst>
          </p:cNvPr>
          <p:cNvSpPr txBox="1"/>
          <p:nvPr/>
        </p:nvSpPr>
        <p:spPr>
          <a:xfrm>
            <a:off x="3482301" y="482025"/>
            <a:ext cx="516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 Tuples 3 and 4 are a problem. A = 2 for both, but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B values are different</a:t>
            </a:r>
            <a:endParaRPr lang="en-US" sz="1600" i="1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60D90-16DA-305E-11BE-DF29C9DDD6B0}"/>
              </a:ext>
            </a:extLst>
          </p:cNvPr>
          <p:cNvSpPr txBox="1"/>
          <p:nvPr/>
        </p:nvSpPr>
        <p:spPr>
          <a:xfrm>
            <a:off x="3217188" y="114300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22BA9-E5D6-4CA4-A151-45BC6CC89845}"/>
              </a:ext>
            </a:extLst>
          </p:cNvPr>
          <p:cNvSpPr txBox="1"/>
          <p:nvPr/>
        </p:nvSpPr>
        <p:spPr>
          <a:xfrm>
            <a:off x="3495261" y="1492455"/>
            <a:ext cx="2102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 Tuples 2 and 3</a:t>
            </a:r>
            <a:endParaRPr lang="en-US" sz="1600" i="1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AC5B3-C800-314D-5CE6-B3093A6CF046}"/>
              </a:ext>
            </a:extLst>
          </p:cNvPr>
          <p:cNvSpPr txBox="1"/>
          <p:nvPr/>
        </p:nvSpPr>
        <p:spPr>
          <a:xfrm>
            <a:off x="3270103" y="1981200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B93B-56AB-9C8E-F20C-261376744C69}"/>
              </a:ext>
            </a:extLst>
          </p:cNvPr>
          <p:cNvSpPr txBox="1"/>
          <p:nvPr/>
        </p:nvSpPr>
        <p:spPr>
          <a:xfrm>
            <a:off x="3534924" y="2350532"/>
            <a:ext cx="52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10FD8-EB37-207E-C6DD-3A7FE9CEA559}"/>
              </a:ext>
            </a:extLst>
          </p:cNvPr>
          <p:cNvSpPr txBox="1"/>
          <p:nvPr/>
        </p:nvSpPr>
        <p:spPr>
          <a:xfrm>
            <a:off x="3245732" y="3657600"/>
            <a:ext cx="471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AB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C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94555-A926-968D-8692-D9177B190613}"/>
              </a:ext>
            </a:extLst>
          </p:cNvPr>
          <p:cNvSpPr txBox="1"/>
          <p:nvPr/>
        </p:nvSpPr>
        <p:spPr>
          <a:xfrm>
            <a:off x="3510553" y="4026932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No… first two tuples are a problem.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AB = (1, 2) for both, but C values are different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1DBA6-8D18-AAAD-5ECF-B665CB22719E}"/>
              </a:ext>
            </a:extLst>
          </p:cNvPr>
          <p:cNvSpPr txBox="1"/>
          <p:nvPr/>
        </p:nvSpPr>
        <p:spPr>
          <a:xfrm>
            <a:off x="3230440" y="4648200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BC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95D87-6B76-EE70-A21B-FDC8B26B3A61}"/>
              </a:ext>
            </a:extLst>
          </p:cNvPr>
          <p:cNvSpPr txBox="1"/>
          <p:nvPr/>
        </p:nvSpPr>
        <p:spPr>
          <a:xfrm>
            <a:off x="3495261" y="5017532"/>
            <a:ext cx="4612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Yes, tuples 2 and 6 have same BC, and same D.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Tuples 5 and 7 have same BC, and same D.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5EC9D-B2B2-2451-920D-043D5CEA29CA}"/>
              </a:ext>
            </a:extLst>
          </p:cNvPr>
          <p:cNvSpPr txBox="1"/>
          <p:nvPr/>
        </p:nvSpPr>
        <p:spPr>
          <a:xfrm>
            <a:off x="3270103" y="268908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527F-1BCE-2ADA-EAFA-65D5CB8FBE8C}"/>
              </a:ext>
            </a:extLst>
          </p:cNvPr>
          <p:cNvSpPr txBox="1"/>
          <p:nvPr/>
        </p:nvSpPr>
        <p:spPr>
          <a:xfrm>
            <a:off x="3534924" y="3058418"/>
            <a:ext cx="504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Unknown – we don’t know if there might not be a new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tuple that violates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C9CAB-317F-1A3A-7F99-7547C0E0C786}"/>
              </a:ext>
            </a:extLst>
          </p:cNvPr>
          <p:cNvSpPr txBox="1"/>
          <p:nvPr/>
        </p:nvSpPr>
        <p:spPr>
          <a:xfrm>
            <a:off x="3087979" y="5658576"/>
            <a:ext cx="488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BC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AD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18041-C55E-3882-2534-405EBAFFD47A}"/>
              </a:ext>
            </a:extLst>
          </p:cNvPr>
          <p:cNvSpPr txBox="1"/>
          <p:nvPr/>
        </p:nvSpPr>
        <p:spPr>
          <a:xfrm>
            <a:off x="3482301" y="6037421"/>
            <a:ext cx="4481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– tuples 2 and 6 – same BC, but different 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333DE-9AE9-A8B2-74F6-616862DFD9F1}"/>
              </a:ext>
            </a:extLst>
          </p:cNvPr>
          <p:cNvSpPr txBox="1"/>
          <p:nvPr/>
        </p:nvSpPr>
        <p:spPr>
          <a:xfrm>
            <a:off x="0" y="1827311"/>
            <a:ext cx="269689" cy="237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CE2BD-7DC8-9F08-5D38-4AEAEE9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45D0B-50FE-FF8B-01A4-F85133C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58EA-E10C-37F1-89AF-0AC73B8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E5CDA-8FED-426B-7AB0-D40FF6F0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9E111-6BB8-2CCC-D31A-0FD6BFC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F0EC2-6F7A-1258-257D-8935CC8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B09B8-D7F1-D6CC-4226-37B68B2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02659-20DC-9A73-9E68-BF4EA71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36870-10FF-E1DD-F727-921C272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5EEC0-B624-B68A-EE0E-979B41E8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32982-4DF2-240D-2AD5-F4F72DC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Fc = 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Repeat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Use union rule to combine dependencies in Fc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 lvl="2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Find an FD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r>
              <a:rPr lang="en-US" i="1" dirty="0">
                <a:sym typeface="Greek Symbols" pitchFamily="18" charset="2"/>
              </a:rPr>
              <a:t>with an extraneous attribute using only Fc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For A in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Wingdings" pitchFamily="2" charset="2"/>
              </a:rPr>
              <a:t> check if (</a:t>
            </a:r>
            <a:r>
              <a:rPr lang="en-US" altLang="en-US" dirty="0">
                <a:sym typeface="Symbol" panose="05050102010706020507" pitchFamily="18" charset="2"/>
              </a:rPr>
              <a:t> - A)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is a valid FD 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For A in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Wingdings" pitchFamily="2" charset="2"/>
              </a:rPr>
              <a:t> remove A from </a:t>
            </a:r>
            <a:r>
              <a:rPr lang="en-US" altLang="en-US" dirty="0">
                <a:sym typeface="Symbol" panose="05050102010706020507" pitchFamily="18" charset="2"/>
              </a:rPr>
              <a:t> to get a new Fc’, and check if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 can be derived from Fc’</a:t>
            </a: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Remove the extraneous attribute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Until no change</a:t>
            </a:r>
          </a:p>
          <a:p>
            <a:pPr lvl="1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Computing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62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Computing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/>
            <a:r>
              <a:rPr lang="en-US" dirty="0">
                <a:latin typeface="Calibri" charset="0"/>
              </a:rPr>
              <a:t>Basics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Basics of E/R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EE8DB-404D-DC83-7031-9A6D3BC0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F384F-4709-71E7-F0A7-6BAAF721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98E50-4C95-04D9-E247-BEEED48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09D01-1DA3-C9BF-3D5E-C7547CC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89323-CB5D-652D-8B5B-A80977A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7DA08-8445-172C-42D7-89009C3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00F28-BDDA-4758-86FE-A7451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2A451-51BC-DFCF-9913-865EEF04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77674-9C4E-7BAD-E831-F0B936C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C98B1-96FD-797F-D8EE-05666282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95F8B-20CD-6D63-EF25-34591C5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46869</TotalTime>
  <Words>9826</Words>
  <Application>Microsoft Macintosh PowerPoint</Application>
  <PresentationFormat>On-screen Show (4:3)</PresentationFormat>
  <Paragraphs>1934</Paragraphs>
  <Slides>135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52" baseType="lpstr">
      <vt:lpstr>ＭＳ Ｐゴシック</vt:lpstr>
      <vt:lpstr>Arial</vt:lpstr>
      <vt:lpstr>Calibri</vt:lpstr>
      <vt:lpstr>Greek Symbols</vt:lpstr>
      <vt:lpstr>Helvetica</vt:lpstr>
      <vt:lpstr>Iconic Symbols Ext</vt:lpstr>
      <vt:lpstr>Lucida Sans Unicode</vt:lpstr>
      <vt:lpstr>Monotype Sorts</vt:lpstr>
      <vt:lpstr>MS LineDraw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What runs where?</vt:lpstr>
      <vt:lpstr>“Database” Design</vt:lpstr>
      <vt:lpstr>“Database” Design</vt:lpstr>
      <vt:lpstr>Schema ”Evolution” and Challenges</vt:lpstr>
      <vt:lpstr>PowerPoint Presentation</vt:lpstr>
      <vt:lpstr>Basics of E/R Modeling</vt:lpstr>
      <vt:lpstr>Entity-Relationship Model</vt:lpstr>
      <vt:lpstr>Entity-Relationship Model</vt:lpstr>
      <vt:lpstr>Entities and relationships</vt:lpstr>
      <vt:lpstr>ER Diagram</vt:lpstr>
      <vt:lpstr>Types of Attributes</vt:lpstr>
      <vt:lpstr>Types of Attributes</vt:lpstr>
      <vt:lpstr>Relationship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FDs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4. Computing Canonical Cover</vt:lpstr>
      <vt:lpstr>4. Computing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Candidate Keys</vt:lpstr>
      <vt:lpstr>Decompositions</vt:lpstr>
      <vt:lpstr>CMSC424: Database Design  Module: Design: E/R Models and Normalization</vt:lpstr>
      <vt:lpstr>3rd Normal Form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3NF Real Example</vt:lpstr>
      <vt:lpstr>Extraneous Attributes</vt:lpstr>
      <vt:lpstr>Canonical Cover</vt:lpstr>
      <vt:lpstr>CMSC424: Database Design  Module: Design: E/R Models and Normalization</vt:lpstr>
      <vt:lpstr>4th Normal Form</vt:lpstr>
      <vt:lpstr>Issue 2: BCNF and redundancy</vt:lpstr>
      <vt:lpstr>Multi-valued Dependencies</vt:lpstr>
      <vt:lpstr>Another Example</vt:lpstr>
      <vt:lpstr>Multi-valued Dependencies</vt:lpstr>
      <vt:lpstr>MVDs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291</cp:revision>
  <cp:lastPrinted>2008-09-04T20:00:36Z</cp:lastPrinted>
  <dcterms:created xsi:type="dcterms:W3CDTF">2010-02-07T21:32:42Z</dcterms:created>
  <dcterms:modified xsi:type="dcterms:W3CDTF">2024-04-01T14:38:38Z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