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63" r:id="rId2"/>
    <p:sldId id="310" r:id="rId3"/>
    <p:sldId id="505" r:id="rId4"/>
    <p:sldId id="508" r:id="rId5"/>
    <p:sldId id="560" r:id="rId6"/>
    <p:sldId id="497" r:id="rId7"/>
    <p:sldId id="498" r:id="rId8"/>
    <p:sldId id="482" r:id="rId9"/>
    <p:sldId id="561" r:id="rId10"/>
    <p:sldId id="562" r:id="rId11"/>
    <p:sldId id="563" r:id="rId12"/>
    <p:sldId id="499" r:id="rId13"/>
    <p:sldId id="484" r:id="rId14"/>
    <p:sldId id="485" r:id="rId15"/>
    <p:sldId id="483" r:id="rId16"/>
    <p:sldId id="500" r:id="rId17"/>
    <p:sldId id="501" r:id="rId18"/>
    <p:sldId id="502" r:id="rId19"/>
    <p:sldId id="464" r:id="rId20"/>
    <p:sldId id="465" r:id="rId21"/>
    <p:sldId id="506" r:id="rId22"/>
    <p:sldId id="545" r:id="rId23"/>
    <p:sldId id="547" r:id="rId24"/>
    <p:sldId id="548" r:id="rId25"/>
    <p:sldId id="509" r:id="rId26"/>
    <p:sldId id="332" r:id="rId2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7F7F7"/>
    <a:srgbClr val="EF9322"/>
    <a:srgbClr val="5FBD98"/>
    <a:srgbClr val="B6D346"/>
    <a:srgbClr val="99C5AD"/>
    <a:srgbClr val="4AC0DC"/>
    <a:srgbClr val="F58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28" y="10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7B356-44B7-4C91-9F05-1F5067729FA3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F2FF-AB26-42B1-B18B-19F5B70C60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8064" y="314326"/>
            <a:ext cx="5467350" cy="51294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338685" y="822746"/>
            <a:ext cx="4466630" cy="23574"/>
            <a:chOff x="3060700" y="4724400"/>
            <a:chExt cx="5955507" cy="3143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4" y="0"/>
            <a:ext cx="913588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41996" y="954422"/>
            <a:ext cx="1837257" cy="1837257"/>
            <a:chOff x="1959919" y="2023759"/>
            <a:chExt cx="2773806" cy="2773806"/>
          </a:xfrm>
        </p:grpSpPr>
        <p:grpSp>
          <p:nvGrpSpPr>
            <p:cNvPr id="7" name="组合 6"/>
            <p:cNvGrpSpPr/>
            <p:nvPr/>
          </p:nvGrpSpPr>
          <p:grpSpPr>
            <a:xfrm>
              <a:off x="1959919" y="2023759"/>
              <a:ext cx="2773806" cy="2773806"/>
              <a:chOff x="2099081" y="2031187"/>
              <a:chExt cx="2739620" cy="273962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99081" y="2031187"/>
                <a:ext cx="2739620" cy="27396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99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101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377216" y="2309322"/>
                <a:ext cx="2183348" cy="218334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510240" y="2574081"/>
              <a:ext cx="1673164" cy="16731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3074142" y="2865303"/>
              <a:ext cx="545358" cy="1090716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39761" y="1591227"/>
            <a:ext cx="4590415" cy="5759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300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如何控制成本？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726530" y="3362895"/>
            <a:ext cx="1998521" cy="33949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微软雅黑" charset="0"/>
                <a:ea typeface="微软雅黑" charset="0"/>
              </a:rPr>
              <a:t>精灵家族：秦园园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315" y="291751"/>
            <a:ext cx="7691612" cy="510564"/>
          </a:xfrm>
        </p:spPr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预算调整-本月处于临界点以上的品（当天数据好）</a:t>
            </a:r>
            <a:endParaRPr lang="zh-CN" altLang="en-US"/>
          </a:p>
        </p:txBody>
      </p:sp>
      <p:pic>
        <p:nvPicPr>
          <p:cNvPr id="3" name="图片 2" descr="upload_9867389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252"/>
            <a:ext cx="9137104" cy="1094065"/>
          </a:xfrm>
          <a:prstGeom prst="rect">
            <a:avLst/>
          </a:prstGeom>
        </p:spPr>
      </p:pic>
      <p:pic>
        <p:nvPicPr>
          <p:cNvPr id="6" name="图片 5" descr="upload_1873940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9318"/>
            <a:ext cx="9143735" cy="1027758"/>
          </a:xfrm>
          <a:prstGeom prst="rect">
            <a:avLst/>
          </a:prstGeom>
        </p:spPr>
      </p:pic>
      <p:pic>
        <p:nvPicPr>
          <p:cNvPr id="8" name="图片 7" descr="upload_6595086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3923"/>
            <a:ext cx="9143735" cy="220139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-33153" y="4177341"/>
            <a:ext cx="4860303" cy="92166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200" b="1">
                <a:latin typeface="宋体" charset="0"/>
                <a:ea typeface="宋体" charset="0"/>
              </a:rPr>
              <a:t>当天数据很好，本月也好，又有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</a:rPr>
              <a:t>上升趋势</a:t>
            </a:r>
            <a:r>
              <a:rPr lang="zh-CN" altLang="en-US" sz="1200" b="1">
                <a:latin typeface="宋体" charset="0"/>
                <a:ea typeface="宋体" charset="0"/>
              </a:rPr>
              <a:t>，大胆加预算！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</a:rPr>
              <a:t>切忌加加减减！</a:t>
            </a:r>
            <a:r>
              <a:rPr lang="zh-CN" altLang="en-US" sz="1200" b="1">
                <a:latin typeface="宋体" charset="0"/>
                <a:ea typeface="宋体" charset="0"/>
              </a:rPr>
              <a:t>加上去就不要轻易降下来！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</a:rPr>
              <a:t>随时关注系列表现，</a:t>
            </a:r>
            <a:r>
              <a:rPr lang="zh-CN" altLang="en-US" sz="1200" b="1">
                <a:latin typeface="宋体" charset="0"/>
                <a:ea typeface="宋体" charset="0"/>
              </a:rPr>
              <a:t>及时补充预算和广告组。接着出单的话，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</a:rPr>
              <a:t>成倍加预算。</a:t>
            </a:r>
          </a:p>
          <a:p>
            <a:r>
              <a:rPr lang="zh-CN" altLang="en-US" sz="1200" b="1">
                <a:latin typeface="宋体" charset="0"/>
                <a:ea typeface="宋体" charset="0"/>
                <a:sym typeface="+mn-ea"/>
              </a:rPr>
              <a:t>万一预算加上了，出单跟不上，成本不断上升，也不要急着降预算，第二天看情况。</a:t>
            </a:r>
            <a:endParaRPr lang="zh-CN" altLang="en-US" sz="1200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252" y="258597"/>
            <a:ext cx="8096084" cy="510564"/>
          </a:xfrm>
        </p:spPr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预算调整-本月处于毛利临界区间的品（当天数据好）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352766" y="1378149"/>
            <a:ext cx="6232858" cy="28022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>
                <a:latin typeface="宋体" charset="0"/>
                <a:ea typeface="宋体" charset="0"/>
              </a:rPr>
              <a:t>1.</a:t>
            </a:r>
            <a:r>
              <a:rPr lang="zh-CN" altLang="en-US" b="1">
                <a:latin typeface="宋体" charset="0"/>
                <a:ea typeface="宋体" charset="0"/>
              </a:rPr>
              <a:t>本月单量基数大，当天出的好：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latin typeface="宋体" charset="0"/>
                <a:ea typeface="宋体" charset="0"/>
              </a:rPr>
              <a:t>         同【本</a:t>
            </a:r>
            <a:r>
              <a:rPr lang="zh-CN" altLang="en-US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月处于临界点以上的品（当天数据好）】加预算方法和幅度一样；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宋体" charset="0"/>
                <a:ea typeface="宋体" charset="0"/>
              </a:rPr>
              <a:t>2.</a:t>
            </a:r>
            <a:r>
              <a:rPr lang="zh-CN" altLang="en-US" b="1">
                <a:latin typeface="宋体" charset="0"/>
                <a:ea typeface="宋体" charset="0"/>
              </a:rPr>
              <a:t>本月单量基数小，当天出的好：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latin typeface="宋体" charset="0"/>
                <a:ea typeface="宋体" charset="0"/>
              </a:rPr>
              <a:t>加预算会稍微谨慎，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这个阶段重在稳，先把品稳住，等待时机，加上去。</a:t>
            </a:r>
          </a:p>
          <a:p>
            <a:pPr>
              <a:lnSpc>
                <a:spcPct val="180000"/>
              </a:lnSpc>
            </a:pPr>
            <a:r>
              <a:rPr lang="zh-CN" altLang="en-US">
                <a:latin typeface="宋体" charset="0"/>
                <a:ea typeface="宋体" charset="0"/>
              </a:rPr>
              <a:t>比如</a:t>
            </a:r>
            <a:r>
              <a:rPr lang="en-US" altLang="zh-CN">
                <a:latin typeface="宋体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中出了三单加到</a:t>
            </a:r>
            <a:r>
              <a:rPr lang="en-US" altLang="zh-CN">
                <a:latin typeface="宋体" charset="0"/>
                <a:ea typeface="宋体" charset="0"/>
              </a:rPr>
              <a:t>100</a:t>
            </a:r>
            <a:r>
              <a:rPr lang="zh-CN" altLang="en-US">
                <a:latin typeface="宋体" charset="0"/>
                <a:ea typeface="宋体" charset="0"/>
              </a:rPr>
              <a:t>或者</a:t>
            </a:r>
            <a:r>
              <a:rPr lang="en-US" altLang="zh-CN">
                <a:latin typeface="宋体" charset="0"/>
                <a:ea typeface="宋体" charset="0"/>
              </a:rPr>
              <a:t>150</a:t>
            </a:r>
            <a:r>
              <a:rPr lang="zh-CN" altLang="en-US">
                <a:latin typeface="宋体" charset="0"/>
                <a:ea typeface="宋体" charset="0"/>
              </a:rPr>
              <a:t>，这个只加到</a:t>
            </a:r>
            <a:r>
              <a:rPr lang="en-US" altLang="zh-CN">
                <a:latin typeface="宋体" charset="0"/>
                <a:ea typeface="宋体" charset="0"/>
              </a:rPr>
              <a:t>60</a:t>
            </a:r>
            <a:r>
              <a:rPr lang="zh-CN" altLang="en-US">
                <a:latin typeface="宋体" charset="0"/>
                <a:ea typeface="宋体" charset="0"/>
              </a:rPr>
              <a:t>，如果加完接着出，成本非常好，再切换</a:t>
            </a:r>
            <a:r>
              <a:rPr lang="en-US" altLang="zh-CN">
                <a:latin typeface="宋体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的模式加预算。</a:t>
            </a:r>
          </a:p>
          <a:p>
            <a:pPr>
              <a:lnSpc>
                <a:spcPct val="180000"/>
              </a:lnSpc>
            </a:pPr>
            <a:r>
              <a:rPr lang="en-US" altLang="zh-CN">
                <a:latin typeface="宋体" charset="0"/>
                <a:ea typeface="宋体" charset="0"/>
              </a:rPr>
              <a:t>3.</a:t>
            </a:r>
            <a:r>
              <a:rPr lang="zh-CN" altLang="en-US" b="1">
                <a:latin typeface="宋体" charset="0"/>
                <a:ea typeface="宋体" charset="0"/>
              </a:rPr>
              <a:t>重点：要分情况考虑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7093" y="294434"/>
            <a:ext cx="5467350" cy="51294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调账户三部曲-新（止损-组层级）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05552" y="3315350"/>
            <a:ext cx="8600017" cy="1531692"/>
          </a:xfrm>
          <a:prstGeom prst="rect">
            <a:avLst/>
          </a:prstGeom>
          <a:ln w="12700" cmpd="sng">
            <a:solidFill>
              <a:srgbClr val="B4C7E7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止损（组层级）：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看本月    花费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成本区间高值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，没有结账；或者成本不好，关闭组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看近三天     花费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成本区间高值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，没有结账；或者成本不好，关闭组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3.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看当天    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CPC&gt;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1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CPC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普遍偏高时，可放宽到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1.5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），关闭组；花费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&gt;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5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，没有后续（进入结算页），关闭组</a:t>
            </a:r>
          </a:p>
          <a:p>
            <a:pPr>
              <a:lnSpc>
                <a:spcPct val="180000"/>
              </a:lnSpc>
            </a:pPr>
            <a:endParaRPr lang="zh-CN" altLang="en-US">
              <a:latin typeface="宋体" charset="0"/>
              <a:ea typeface="宋体" charset="0"/>
            </a:endParaRPr>
          </a:p>
        </p:txBody>
      </p:sp>
      <p:pic>
        <p:nvPicPr>
          <p:cNvPr id="6" name="图片 5" descr="upload_214793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2" y="1518430"/>
            <a:ext cx="7751288" cy="165767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473251" y="974713"/>
            <a:ext cx="5483589" cy="47741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个人可接受转化成本</a:t>
            </a:r>
            <a:r>
              <a:rPr lang="zh-CN" altLang="en-US" sz="1600" b="1" dirty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                   </a:t>
            </a:r>
            <a:r>
              <a:rPr lang="zh-CN" altLang="en-US" sz="1600" b="1">
                <a:solidFill>
                  <a:srgbClr val="FF0000"/>
                </a:solidFill>
                <a:latin typeface="宋体" charset="0"/>
                <a:ea typeface="宋体" charset="0"/>
              </a:rPr>
              <a:t>成本区间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652328" y="1113958"/>
            <a:ext cx="1737243" cy="39784"/>
          </a:xfrm>
          <a:prstGeom prst="line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 userDrawn="1"/>
        </p:nvSpPr>
        <p:spPr>
          <a:xfrm>
            <a:off x="4651066" y="1014497"/>
            <a:ext cx="543717" cy="232074"/>
          </a:xfrm>
          <a:prstGeom prst="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036408" y="1790289"/>
            <a:ext cx="782423" cy="1591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000">
                <a:latin typeface="宋体" charset="0"/>
                <a:ea typeface="宋体" charset="0"/>
              </a:rPr>
              <a:t>21</a:t>
            </a:r>
            <a:r>
              <a:rPr lang="zh-CN" altLang="en-US" sz="1000">
                <a:latin typeface="宋体" charset="0"/>
                <a:ea typeface="宋体" charset="0"/>
              </a:rPr>
              <a:t>-</a:t>
            </a:r>
            <a:r>
              <a:rPr lang="en-US" altLang="zh-CN" sz="1000">
                <a:latin typeface="宋体" charset="0"/>
                <a:ea typeface="宋体" charset="0"/>
              </a:rPr>
              <a:t>24</a:t>
            </a:r>
            <a:endParaRPr lang="zh-CN" altLang="en-US" sz="1000">
              <a:latin typeface="宋体" charset="0"/>
              <a:ea typeface="宋体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036408" y="2307483"/>
            <a:ext cx="550348" cy="17239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1000">
                <a:latin typeface="宋体" charset="0"/>
                <a:ea typeface="宋体" charset="0"/>
              </a:rPr>
              <a:t>21</a:t>
            </a:r>
            <a:r>
              <a:rPr lang="zh-CN" altLang="en-US" sz="1000">
                <a:latin typeface="宋体" charset="0"/>
                <a:ea typeface="宋体" charset="0"/>
              </a:rPr>
              <a:t>-</a:t>
            </a:r>
            <a:r>
              <a:rPr lang="en-US" altLang="zh-CN" sz="1000">
                <a:latin typeface="宋体" charset="0"/>
                <a:ea typeface="宋体" charset="0"/>
              </a:rPr>
              <a:t>24</a:t>
            </a:r>
            <a:endParaRPr lang="zh-CN" altLang="en-US" sz="1000">
              <a:latin typeface="宋体" charset="0"/>
              <a:ea typeface="宋体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036512" y="2813696"/>
            <a:ext cx="696223" cy="245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charset="0"/>
                <a:ea typeface="宋体" charset="0"/>
              </a:rPr>
              <a:t>25</a:t>
            </a:r>
            <a:r>
              <a:rPr lang="zh-CN" altLang="en-US" sz="1000">
                <a:latin typeface="宋体" charset="0"/>
                <a:ea typeface="宋体" charset="0"/>
              </a:rPr>
              <a:t>-</a:t>
            </a:r>
            <a:r>
              <a:rPr lang="en-US" altLang="zh-CN" sz="1000">
                <a:latin typeface="宋体" charset="0"/>
                <a:ea typeface="宋体" charset="0"/>
              </a:rPr>
              <a:t>30</a:t>
            </a:r>
            <a:endParaRPr lang="zh-CN" altLang="en-US" sz="1000">
              <a:latin typeface="宋体" charset="0"/>
              <a:ea typeface="宋体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956943" y="1520710"/>
            <a:ext cx="1034389" cy="245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000" b="1">
                <a:latin typeface="宋体" charset="0"/>
                <a:ea typeface="宋体" charset="0"/>
              </a:rPr>
              <a:t>成本区间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76732" y="1491907"/>
            <a:ext cx="636547" cy="1644414"/>
          </a:xfrm>
          <a:prstGeom prst="rect">
            <a:avLst/>
          </a:prstGeom>
          <a:ln w="12700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3366" y="314326"/>
            <a:ext cx="5467350" cy="51294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调账户三部曲-新（止损-组层级）</a:t>
            </a:r>
            <a:endParaRPr lang="zh-CN" altLang="en-US"/>
          </a:p>
        </p:txBody>
      </p:sp>
      <p:pic>
        <p:nvPicPr>
          <p:cNvPr id="3" name="图片 2" descr="upload_213656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311"/>
            <a:ext cx="9144000" cy="470805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937354" y="1133352"/>
            <a:ext cx="5308349" cy="36809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看本月    花费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成本区间高值，没有结账；或者成本不好，关停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486" y="294952"/>
            <a:ext cx="5467350" cy="51294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调账户三部曲-新（止损-组层级）</a:t>
            </a:r>
            <a:endParaRPr lang="zh-CN" altLang="en-US"/>
          </a:p>
        </p:txBody>
      </p:sp>
      <p:pic>
        <p:nvPicPr>
          <p:cNvPr id="3" name="图片 2" descr="upload_866812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370"/>
            <a:ext cx="9144000" cy="2414879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995474" y="1143039"/>
            <a:ext cx="5550519" cy="52308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看近三天     花费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成本区间高值，没有结账；或者成本不好，关停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860" y="294952"/>
            <a:ext cx="5467350" cy="51294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调账户三部曲-新（止损-组层级）</a:t>
            </a:r>
            <a:endParaRPr lang="zh-CN" altLang="en-US"/>
          </a:p>
        </p:txBody>
      </p:sp>
      <p:pic>
        <p:nvPicPr>
          <p:cNvPr id="3" name="图片 2" descr="upload_2778320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" y="900870"/>
            <a:ext cx="9095876" cy="4794951"/>
          </a:xfrm>
          <a:prstGeom prst="rect">
            <a:avLst/>
          </a:prstGeom>
        </p:spPr>
      </p:pic>
      <p:cxnSp>
        <p:nvCxnSpPr>
          <p:cNvPr id="4" name="直接箭头连接符 3"/>
          <p:cNvCxnSpPr/>
          <p:nvPr userDrawn="1"/>
        </p:nvCxnSpPr>
        <p:spPr>
          <a:xfrm flipH="1">
            <a:off x="3453091" y="2760608"/>
            <a:ext cx="726508" cy="716821"/>
          </a:xfrm>
          <a:prstGeom prst="straightConnector1">
            <a:avLst/>
          </a:prstGeom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 userDrawn="1"/>
        </p:nvCxnSpPr>
        <p:spPr>
          <a:xfrm flipH="1" flipV="1">
            <a:off x="3511212" y="3554923"/>
            <a:ext cx="658700" cy="494025"/>
          </a:xfrm>
          <a:prstGeom prst="straightConnector1">
            <a:avLst/>
          </a:prstGeom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731109" y="3409622"/>
            <a:ext cx="3098800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</a:rPr>
              <a:t>看当天    花费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宋体" charset="0"/>
              </a:rPr>
              <a:t>&gt;5</a:t>
            </a:r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</a:rPr>
              <a:t>，无后续，关停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 flipH="1" flipV="1">
            <a:off x="6795026" y="1452894"/>
            <a:ext cx="823375" cy="804002"/>
          </a:xfrm>
          <a:prstGeom prst="straightConnector1">
            <a:avLst/>
          </a:prstGeom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/>
        </p:nvCxnSpPr>
        <p:spPr>
          <a:xfrm flipH="1" flipV="1">
            <a:off x="6630351" y="1414147"/>
            <a:ext cx="920243" cy="1569257"/>
          </a:xfrm>
          <a:prstGeom prst="straightConnector1">
            <a:avLst/>
          </a:prstGeom>
          <a:ln w="254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3903768" y="1104292"/>
            <a:ext cx="3961889" cy="30997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看当天    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CPC&gt;1</a:t>
            </a:r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，特殊时期可放宽到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1.5</a:t>
            </a:r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，关停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调账户三部曲-新（止损-广告层级）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45875" y="3746345"/>
            <a:ext cx="8759154" cy="1326140"/>
          </a:xfrm>
          <a:prstGeom prst="rect">
            <a:avLst/>
          </a:prstGeom>
          <a:ln w="12700" cmpd="sng">
            <a:solidFill>
              <a:srgbClr val="B4C7E7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止损（广告层级）：</a:t>
            </a:r>
            <a:endParaRPr lang="zh-CN" altLang="en-US" dirty="0" smtClean="0">
              <a:latin typeface="宋体" charset="0"/>
              <a:ea typeface="宋体" charset="0"/>
              <a:sym typeface="+mn-ea"/>
            </a:endParaRPr>
          </a:p>
          <a:p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刚上线新品——素材点击贵，优化素材或文案；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累计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20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单以上的品——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筛素材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（只花钱不出单的素材关掉；花钱也出单，但成本高的素材关掉；留下最优素材。必要的话关掉之后补充新素材进行测试。）</a:t>
            </a:r>
          </a:p>
          <a:p>
            <a:pPr>
              <a:lnSpc>
                <a:spcPct val="130000"/>
              </a:lnSpc>
            </a:pPr>
            <a:endParaRPr lang="zh-CN" altLang="en-US" dirty="0" smtClean="0">
              <a:latin typeface="宋体" charset="0"/>
              <a:ea typeface="宋体" charset="0"/>
              <a:sym typeface="+mn-ea"/>
            </a:endParaRPr>
          </a:p>
          <a:p>
            <a:endParaRPr lang="zh-CN" altLang="en-US">
              <a:latin typeface="宋体" charset="0"/>
              <a:ea typeface="宋体" charset="0"/>
            </a:endParaRPr>
          </a:p>
        </p:txBody>
      </p:sp>
      <p:pic>
        <p:nvPicPr>
          <p:cNvPr id="7" name="图片 6" descr="upload_3461128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5" y="1332771"/>
            <a:ext cx="4290063" cy="2393683"/>
          </a:xfrm>
          <a:prstGeom prst="rect">
            <a:avLst/>
          </a:prstGeom>
        </p:spPr>
      </p:pic>
      <p:pic>
        <p:nvPicPr>
          <p:cNvPr id="8" name="图片 7" descr="upload_0627007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99" y="1332771"/>
            <a:ext cx="4356370" cy="24135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186999" y="943839"/>
            <a:ext cx="3098800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charset="0"/>
                <a:ea typeface="宋体" charset="0"/>
              </a:rPr>
              <a:t>素材</a:t>
            </a:r>
            <a:r>
              <a:rPr lang="en-US" altLang="zh-CN">
                <a:latin typeface="宋体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：</a:t>
            </a:r>
            <a:r>
              <a:rPr lang="en-US" altLang="zh-CN">
                <a:latin typeface="宋体" charset="0"/>
                <a:ea typeface="宋体" charset="0"/>
              </a:rPr>
              <a:t>485/25</a:t>
            </a:r>
            <a:r>
              <a:rPr lang="zh-CN" altLang="en-US">
                <a:latin typeface="宋体" charset="0"/>
                <a:ea typeface="宋体" charset="0"/>
              </a:rPr>
              <a:t>=</a:t>
            </a:r>
            <a:r>
              <a:rPr lang="en-US" altLang="zh-CN">
                <a:latin typeface="宋体" charset="0"/>
                <a:ea typeface="宋体" charset="0"/>
              </a:rPr>
              <a:t>19.4$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523476" y="943839"/>
            <a:ext cx="3098800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charset="0"/>
                <a:ea typeface="宋体" charset="0"/>
              </a:rPr>
              <a:t>素材</a:t>
            </a:r>
            <a:r>
              <a:rPr lang="en-US" altLang="zh-CN">
                <a:latin typeface="宋体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：</a:t>
            </a:r>
            <a:r>
              <a:rPr lang="en-US" altLang="zh-CN">
                <a:latin typeface="宋体" charset="0"/>
                <a:ea typeface="宋体" charset="0"/>
              </a:rPr>
              <a:t>430/10</a:t>
            </a:r>
            <a:r>
              <a:rPr lang="zh-CN" altLang="en-US">
                <a:latin typeface="宋体" charset="0"/>
                <a:ea typeface="宋体" charset="0"/>
              </a:rPr>
              <a:t>=</a:t>
            </a:r>
            <a:r>
              <a:rPr lang="en-US" altLang="zh-CN">
                <a:latin typeface="宋体" charset="0"/>
                <a:ea typeface="宋体" charset="0"/>
              </a:rPr>
              <a:t>43$</a:t>
            </a:r>
            <a:endParaRPr lang="zh-CN" altLang="en-US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0246" y="307695"/>
            <a:ext cx="5467350" cy="51294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调账户三部曲-新（增新扩组）</a:t>
            </a:r>
            <a:endParaRPr lang="zh-CN" altLang="en-US"/>
          </a:p>
        </p:txBody>
      </p:sp>
      <p:pic>
        <p:nvPicPr>
          <p:cNvPr id="4" name="图片 3" descr="upload_9027464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590"/>
            <a:ext cx="9144000" cy="4077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7376" y="815576"/>
            <a:ext cx="4495614" cy="1723982"/>
          </a:xfrm>
          <a:prstGeom prst="rect">
            <a:avLst/>
          </a:prstGeom>
          <a:solidFill>
            <a:srgbClr val="B4C7E7">
              <a:alpha val="90000"/>
            </a:srgbClr>
          </a:solidFill>
          <a:ln w="9525" cmpd="sng">
            <a:noFill/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</a:rPr>
              <a:t>扩组（组层级）：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</a:rPr>
              <a:t>优先开历史数据好的组（成本低，出单多）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</a:rPr>
              <a:t>其次开历史数据好的组复制的新组 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</a:rPr>
              <a:t>3.</a:t>
            </a:r>
            <a:r>
              <a:rPr lang="zh-CN" altLang="en-US" dirty="0" smtClean="0">
                <a:latin typeface="宋体" charset="0"/>
                <a:ea typeface="宋体" charset="0"/>
              </a:rPr>
              <a:t>最后开没用过的新受众 （出单好的受众的类似受众）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4245" y="271230"/>
            <a:ext cx="5705507" cy="51339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调账户三部曲-新（成本好的组多复制）</a:t>
            </a:r>
            <a:endParaRPr lang="zh-CN" altLang="en-US"/>
          </a:p>
        </p:txBody>
      </p:sp>
      <p:pic>
        <p:nvPicPr>
          <p:cNvPr id="4" name="图片 3" descr="upload_732452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92"/>
            <a:ext cx="9144000" cy="4124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858" y="891183"/>
            <a:ext cx="7652548" cy="3099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b="1">
                <a:latin typeface="宋体" charset="0"/>
                <a:ea typeface="宋体" charset="0"/>
                <a:sym typeface="+mn-ea"/>
              </a:rPr>
              <a:t>建议预先建好储备组，尤其是历史表现好的组，可以一次复制</a:t>
            </a:r>
            <a:r>
              <a:rPr lang="en-US" altLang="zh-CN" b="1">
                <a:latin typeface="宋体" charset="0"/>
                <a:ea typeface="宋体" charset="0"/>
                <a:sym typeface="+mn-ea"/>
              </a:rPr>
              <a:t>3</a:t>
            </a:r>
            <a:r>
              <a:rPr lang="zh-CN" altLang="en-US" b="1">
                <a:latin typeface="宋体" charset="0"/>
                <a:ea typeface="宋体" charset="0"/>
                <a:sym typeface="+mn-ea"/>
              </a:rPr>
              <a:t>-</a:t>
            </a:r>
            <a:r>
              <a:rPr lang="en-US" altLang="zh-CN" b="1">
                <a:latin typeface="宋体" charset="0"/>
                <a:ea typeface="宋体" charset="0"/>
                <a:sym typeface="+mn-ea"/>
              </a:rPr>
              <a:t>5</a:t>
            </a:r>
            <a:r>
              <a:rPr lang="zh-CN" altLang="en-US" b="1">
                <a:latin typeface="宋体" charset="0"/>
                <a:ea typeface="宋体" charset="0"/>
                <a:sym typeface="+mn-ea"/>
              </a:rPr>
              <a:t>个，等用的时候打开，缩减审核时间。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98" y="244325"/>
            <a:ext cx="8755380" cy="5130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再营销：增单量、提毛利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upload_4466377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7336"/>
            <a:ext cx="9144000" cy="291750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405708" y="4137557"/>
            <a:ext cx="6100244" cy="4840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再次投放，更精准，获客成本更低，</a:t>
            </a:r>
            <a:r>
              <a:rPr lang="zh-CN" b="1" u="none">
                <a:solidFill>
                  <a:srgbClr val="FF0000"/>
                </a:solidFill>
                <a:latin typeface="宋体" charset="0"/>
                <a:ea typeface="宋体" charset="0"/>
              </a:rPr>
              <a:t>可以将流失的客户转化为转化</a:t>
            </a:r>
            <a:r>
              <a:rPr lang="zh-CN" altLang="en-US" b="1" u="none">
                <a:solidFill>
                  <a:srgbClr val="FF0000"/>
                </a:solidFill>
                <a:latin typeface="宋体" charset="0"/>
                <a:ea typeface="宋体" charset="0"/>
              </a:rPr>
              <a:t>！</a:t>
            </a:r>
            <a:endParaRPr lang="zh-CN" altLang="en-US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49534" y="782521"/>
            <a:ext cx="7056784" cy="2880320"/>
          </a:xfrm>
          <a:prstGeom prst="roundRect">
            <a:avLst>
              <a:gd name="adj" fmla="val 9960"/>
            </a:avLst>
          </a:prstGeom>
          <a:solidFill>
            <a:srgbClr val="B4C7E7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59280" y="1026798"/>
            <a:ext cx="6624736" cy="2376264"/>
          </a:xfrm>
          <a:prstGeom prst="roundRect">
            <a:avLst/>
          </a:prstGeom>
          <a:solidFill>
            <a:sysClr val="window" lastClr="FFFFFF"/>
          </a:solidFill>
          <a:ln w="25400" cmpd="sng">
            <a:noFill/>
            <a:prstDash val="solid"/>
            <a:miter lim="800000"/>
          </a:ln>
          <a:effectLst>
            <a:outerShdw blurRad="279400" dist="101600" dir="5400000" algn="t" rotWithShape="0">
              <a:prstClr val="black">
                <a:alpha val="3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9453" y="1792052"/>
            <a:ext cx="4368733" cy="1065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b="0" u="none">
                <a:solidFill>
                  <a:srgbClr val="121212"/>
                </a:solidFill>
                <a:latin typeface="宋体" charset="0"/>
                <a:ea typeface="宋体" charset="0"/>
              </a:rPr>
              <a:t>广告优化终极目标就是“</a:t>
            </a:r>
            <a:r>
              <a:rPr lang="zh-CN" b="1" u="none">
                <a:solidFill>
                  <a:srgbClr val="121212"/>
                </a:solidFill>
                <a:latin typeface="宋体" charset="0"/>
                <a:ea typeface="宋体" charset="0"/>
              </a:rPr>
              <a:t>以最少的钱来实现</a:t>
            </a:r>
            <a:r>
              <a:rPr lang="en-US" altLang="zh-CN" b="1" u="none">
                <a:solidFill>
                  <a:srgbClr val="121212"/>
                </a:solidFill>
                <a:latin typeface="宋体" charset="0"/>
                <a:ea typeface="宋体" charset="0"/>
              </a:rPr>
              <a:t>R</a:t>
            </a:r>
            <a:r>
              <a:rPr lang="en-US" altLang="zh-CN" b="1">
                <a:solidFill>
                  <a:srgbClr val="121212"/>
                </a:solidFill>
                <a:latin typeface="宋体" charset="0"/>
                <a:ea typeface="宋体" charset="0"/>
              </a:rPr>
              <a:t>OI</a:t>
            </a:r>
            <a:r>
              <a:rPr lang="zh-CN" b="1" u="none">
                <a:solidFill>
                  <a:srgbClr val="121212"/>
                </a:solidFill>
                <a:latin typeface="宋体" charset="0"/>
                <a:ea typeface="宋体" charset="0"/>
              </a:rPr>
              <a:t>最大化</a:t>
            </a:r>
            <a:r>
              <a:rPr lang="zh-CN" b="0" u="none">
                <a:solidFill>
                  <a:srgbClr val="121212"/>
                </a:solidFill>
                <a:latin typeface="宋体" charset="0"/>
                <a:ea typeface="宋体" charset="0"/>
              </a:rPr>
              <a:t>“</a:t>
            </a:r>
            <a:r>
              <a:rPr lang="zh-CN" altLang="en-US">
                <a:solidFill>
                  <a:srgbClr val="121212"/>
                </a:solidFill>
                <a:latin typeface="宋体" charset="0"/>
                <a:ea typeface="宋体" charset="0"/>
              </a:rPr>
              <a:t>；通俗讲，就是把钱花在刀刃上。</a:t>
            </a:r>
            <a:r>
              <a:rPr lang="zh-CN">
                <a:solidFill>
                  <a:srgbClr val="121212"/>
                </a:solidFill>
                <a:latin typeface="宋体" charset="0"/>
                <a:ea typeface="宋体" charset="0"/>
              </a:rPr>
              <a:t>我们手里80%的品都需要细致的调控来</a:t>
            </a:r>
            <a:r>
              <a:rPr lang="zh-CN" altLang="en-US">
                <a:solidFill>
                  <a:srgbClr val="121212"/>
                </a:solidFill>
                <a:latin typeface="宋体" charset="0"/>
                <a:ea typeface="宋体" charset="0"/>
              </a:rPr>
              <a:t>做到维稳。</a:t>
            </a:r>
            <a:endParaRPr>
              <a:latin typeface="宋体" charset="0"/>
              <a:ea typeface="宋体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267766" y="3567231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3" name="圆角矩形 53"/>
          <p:cNvSpPr/>
          <p:nvPr/>
        </p:nvSpPr>
        <p:spPr>
          <a:xfrm>
            <a:off x="8566107" y="3986309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4" name="圆角矩形 53"/>
          <p:cNvSpPr/>
          <p:nvPr/>
        </p:nvSpPr>
        <p:spPr>
          <a:xfrm>
            <a:off x="8016682" y="4010371"/>
            <a:ext cx="401548" cy="402065"/>
          </a:xfrm>
          <a:prstGeom prst="roundRect">
            <a:avLst/>
          </a:prstGeom>
          <a:solidFill>
            <a:srgbClr val="8FAADC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5" name="圆角矩形 53"/>
          <p:cNvSpPr/>
          <p:nvPr/>
        </p:nvSpPr>
        <p:spPr>
          <a:xfrm>
            <a:off x="8720124" y="3657583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6" name="圆角矩形 53"/>
          <p:cNvSpPr/>
          <p:nvPr/>
        </p:nvSpPr>
        <p:spPr>
          <a:xfrm>
            <a:off x="8664363" y="3332648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7" name="圆角矩形 53"/>
          <p:cNvSpPr/>
          <p:nvPr/>
        </p:nvSpPr>
        <p:spPr>
          <a:xfrm flipH="1">
            <a:off x="603141" y="3539418"/>
            <a:ext cx="320947" cy="320589"/>
          </a:xfrm>
          <a:prstGeom prst="roundRect">
            <a:avLst/>
          </a:prstGeom>
          <a:solidFill>
            <a:srgbClr val="C5E0B4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8" name="圆角矩形 53"/>
          <p:cNvSpPr/>
          <p:nvPr/>
        </p:nvSpPr>
        <p:spPr>
          <a:xfrm flipH="1">
            <a:off x="424596" y="3958496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9" name="圆角矩形 53"/>
          <p:cNvSpPr/>
          <p:nvPr/>
        </p:nvSpPr>
        <p:spPr>
          <a:xfrm flipH="1">
            <a:off x="773510" y="3982558"/>
            <a:ext cx="401850" cy="402065"/>
          </a:xfrm>
          <a:prstGeom prst="roundRect">
            <a:avLst/>
          </a:prstGeom>
          <a:solidFill>
            <a:srgbClr val="BDD7EE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0" name="圆角矩形 53"/>
          <p:cNvSpPr/>
          <p:nvPr/>
        </p:nvSpPr>
        <p:spPr>
          <a:xfrm flipH="1">
            <a:off x="311360" y="3629770"/>
            <a:ext cx="160029" cy="160294"/>
          </a:xfrm>
          <a:prstGeom prst="roundRect">
            <a:avLst/>
          </a:prstGeom>
          <a:solidFill>
            <a:srgbClr val="FFE699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1" name="圆角矩形 53"/>
          <p:cNvSpPr/>
          <p:nvPr/>
        </p:nvSpPr>
        <p:spPr>
          <a:xfrm flipH="1">
            <a:off x="366274" y="3304835"/>
            <a:ext cx="160918" cy="161180"/>
          </a:xfrm>
          <a:prstGeom prst="roundRect">
            <a:avLst/>
          </a:prstGeom>
          <a:solidFill>
            <a:srgbClr val="A9D18E">
              <a:alpha val="100000"/>
            </a:srgbClr>
          </a:solidFill>
          <a:ln w="25400" cmpd="sng">
            <a:noFill/>
            <a:prstDash val="solid"/>
            <a:miter lim="800000"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pic>
        <p:nvPicPr>
          <p:cNvPr id="24" name="图片 23" descr="upload_103881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40" y="1790289"/>
            <a:ext cx="815576" cy="82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058" y="273386"/>
            <a:ext cx="8755380" cy="51308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建帖子：发起互动、提高影响力</a:t>
            </a:r>
            <a:endParaRPr 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charset="0"/>
              <a:ea typeface="宋体" charset="0"/>
            </a:endParaRPr>
          </a:p>
        </p:txBody>
      </p:sp>
      <p:pic>
        <p:nvPicPr>
          <p:cNvPr id="3" name="图片 2" descr="upload_6198160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660"/>
            <a:ext cx="9144000" cy="114048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4575183" y="3487748"/>
            <a:ext cx="4455830" cy="15847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宋体" charset="0"/>
                <a:ea typeface="宋体" charset="0"/>
              </a:rPr>
              <a:t>跑帖子运用场景：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宋体" charset="0"/>
                <a:ea typeface="宋体" charset="0"/>
              </a:rPr>
              <a:t>1.</a:t>
            </a:r>
            <a:r>
              <a:rPr lang="zh-CN" altLang="en-US">
                <a:latin typeface="宋体" charset="0"/>
                <a:ea typeface="宋体" charset="0"/>
              </a:rPr>
              <a:t>爆品扩量   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宋体" charset="0"/>
                <a:ea typeface="宋体" charset="0"/>
              </a:rPr>
              <a:t>2.</a:t>
            </a:r>
            <a:r>
              <a:rPr lang="zh-CN" altLang="en-US">
                <a:latin typeface="宋体" charset="0"/>
                <a:ea typeface="宋体" charset="0"/>
              </a:rPr>
              <a:t>同域名账户限额</a:t>
            </a:r>
          </a:p>
          <a:p>
            <a:pPr>
              <a:lnSpc>
                <a:spcPct val="110000"/>
              </a:lnSpc>
            </a:pPr>
            <a:endParaRPr lang="zh-CN" altLang="en-US">
              <a:latin typeface="宋体" charset="0"/>
              <a:ea typeface="宋体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latin typeface="宋体" charset="0"/>
                <a:ea typeface="宋体" charset="0"/>
              </a:rPr>
              <a:t>优势：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原帖积累的数据评论等都在</a:t>
            </a:r>
          </a:p>
        </p:txBody>
      </p:sp>
      <p:pic>
        <p:nvPicPr>
          <p:cNvPr id="6" name="图片 5" descr="upload_8840507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341" y="2009102"/>
            <a:ext cx="4933241" cy="1392447"/>
          </a:xfrm>
          <a:prstGeom prst="rect">
            <a:avLst/>
          </a:prstGeom>
        </p:spPr>
      </p:pic>
      <p:pic>
        <p:nvPicPr>
          <p:cNvPr id="7" name="图片 6" descr="upload_7826329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9102"/>
            <a:ext cx="4382892" cy="2884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</a:rPr>
              <a:t>常见问题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2715" y="772307"/>
            <a:ext cx="7315200" cy="4351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Q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：</a:t>
            </a:r>
            <a:r>
              <a:rPr 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昨天出单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最多</a:t>
            </a:r>
            <a:r>
              <a:rPr 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的组 今天花钱不结账</a:t>
            </a:r>
            <a:endParaRPr lang="zh-CN" b="0" u="none">
              <a:solidFill>
                <a:srgbClr val="171A1D"/>
              </a:solidFill>
              <a:latin typeface="宋体" charset="0"/>
              <a:ea typeface="宋体" charset="0"/>
            </a:endParaRPr>
          </a:p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：</a:t>
            </a:r>
            <a:r>
              <a:rPr 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看后续 后续好 留着 并</a:t>
            </a:r>
            <a:r>
              <a:rPr lang="zh-CN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设置花费上限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FB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后台可操作）</a:t>
            </a:r>
            <a:r>
              <a:rPr 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 后续不好 复制一个新的打开 老的关掉</a:t>
            </a:r>
          </a:p>
          <a:p>
            <a:pPr marL="0" indent="0" algn="l">
              <a:lnSpc>
                <a:spcPct val="180000"/>
              </a:lnSpc>
              <a:buNone/>
            </a:pPr>
            <a:endParaRPr lang="zh-CN" altLang="en-US">
              <a:latin typeface="宋体" charset="0"/>
              <a:ea typeface="宋体" charset="0"/>
            </a:endParaRPr>
          </a:p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Q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：前一天出六七单的品 预算加上了 第二天早上一单不出 或者出的很少</a:t>
            </a:r>
            <a:endParaRPr lang="zh-CN" b="0" u="none">
              <a:solidFill>
                <a:srgbClr val="171A1D"/>
              </a:solidFill>
              <a:latin typeface="宋体" charset="0"/>
              <a:ea typeface="宋体" charset="0"/>
            </a:endParaRPr>
          </a:p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：分情况考虑</a:t>
            </a:r>
          </a:p>
          <a:p>
            <a:pPr marL="285750" indent="-285750" algn="l">
              <a:lnSpc>
                <a:spcPct val="180000"/>
              </a:lnSpc>
              <a:buChar char="•"/>
            </a:pP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本月经营分析</a:t>
            </a:r>
            <a:r>
              <a:rPr lang="zh-CN" altLang="en-US" b="1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点赞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，</a:t>
            </a:r>
            <a:r>
              <a:rPr lang="zh-CN" altLang="en-US" b="1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不降预算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，进去调组，找到成本飙升的原因——即哪些组在白白花钱不出单，关掉这些组，换新组。到中午成本如果还是持续上升，可以考虑降三分之一。</a:t>
            </a:r>
          </a:p>
          <a:p>
            <a:pPr marL="285750" indent="-285750" algn="l">
              <a:lnSpc>
                <a:spcPct val="180000"/>
              </a:lnSpc>
              <a:buChar char="•"/>
            </a:pP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本月经营分析</a:t>
            </a:r>
            <a:r>
              <a:rPr lang="zh-CN" altLang="en-US" b="1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对勾或叹号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，降</a:t>
            </a:r>
            <a:r>
              <a:rPr lang="zh-CN" altLang="en-US" b="1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二分之一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，进去调组</a:t>
            </a:r>
          </a:p>
          <a:p>
            <a:pPr marL="0" indent="0" algn="l">
              <a:lnSpc>
                <a:spcPct val="180000"/>
              </a:lnSpc>
              <a:buNone/>
            </a:pPr>
            <a:endParaRPr lang="zh-CN" altLang="en-US">
              <a:latin typeface="宋体" charset="0"/>
              <a:ea typeface="宋体" charset="0"/>
            </a:endParaRPr>
          </a:p>
          <a:p>
            <a:pPr marL="0" indent="0" algn="l">
              <a:lnSpc>
                <a:spcPct val="180000"/>
              </a:lnSpc>
              <a:buNone/>
            </a:pPr>
            <a:endParaRPr lang="zh-CN" altLang="en-US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常见问题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8364" y="1075231"/>
            <a:ext cx="731520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Q: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爆品新上，效果不好</a:t>
            </a:r>
            <a:endParaRPr lang="zh-CN" altLang="en-US">
              <a:latin typeface="宋体" charset="0"/>
              <a:ea typeface="宋体" charset="0"/>
            </a:endParaRPr>
          </a:p>
          <a:p>
            <a:pPr marL="0" indent="0" algn="l">
              <a:lnSpc>
                <a:spcPct val="180000"/>
              </a:lnSpc>
              <a:buNone/>
            </a:pPr>
            <a:r>
              <a:rPr lang="en-US" altLang="zh-CN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>
                <a:solidFill>
                  <a:srgbClr val="171A1D"/>
                </a:solidFill>
                <a:latin typeface="宋体" charset="0"/>
                <a:ea typeface="宋体" charset="0"/>
                <a:sym typeface="+mn-ea"/>
              </a:rPr>
              <a:t>：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对于自己现阶段在跑的不错的品，新上系列，不需要等到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30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-</a:t>
            </a:r>
            <a:r>
              <a:rPr lang="en-US" altLang="zh-CN">
                <a:latin typeface="宋体" charset="0"/>
                <a:ea typeface="宋体" charset="0"/>
                <a:sym typeface="+mn-ea"/>
              </a:rPr>
              <a:t>40</a:t>
            </a:r>
            <a:r>
              <a:rPr lang="zh-CN" altLang="en-US">
                <a:latin typeface="宋体" charset="0"/>
                <a:ea typeface="宋体" charset="0"/>
                <a:sym typeface="+mn-ea"/>
              </a:rPr>
              <a:t>再关，根据数据情况，</a:t>
            </a:r>
            <a:r>
              <a:rPr lang="en-US" altLang="zh-CN" b="1">
                <a:latin typeface="宋体" charset="0"/>
                <a:ea typeface="宋体" charset="0"/>
                <a:sym typeface="+mn-ea"/>
              </a:rPr>
              <a:t>20</a:t>
            </a:r>
            <a:r>
              <a:rPr lang="zh-CN" altLang="en-US" b="1">
                <a:latin typeface="宋体" charset="0"/>
                <a:ea typeface="宋体" charset="0"/>
                <a:sym typeface="+mn-ea"/>
              </a:rPr>
              <a:t>左右无好转迹象，立即关停。</a:t>
            </a:r>
            <a:endParaRPr lang="zh-CN" altLang="en-US" b="1"/>
          </a:p>
        </p:txBody>
      </p:sp>
      <p:pic>
        <p:nvPicPr>
          <p:cNvPr id="5" name="图片 4" descr="upload_160632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367"/>
            <a:ext cx="9144000" cy="2555800"/>
          </a:xfrm>
          <a:prstGeom prst="rect">
            <a:avLst/>
          </a:prstGeom>
        </p:spPr>
      </p:pic>
      <p:pic>
        <p:nvPicPr>
          <p:cNvPr id="4" name="图片 3" descr="upload_0641642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066"/>
            <a:ext cx="9144000" cy="1242670"/>
          </a:xfrm>
          <a:prstGeom prst="rect">
            <a:avLst/>
          </a:prstGeom>
          <a:ln w="25400" cmpd="sng">
            <a:solidFill>
              <a:srgbClr val="B4C7E7">
                <a:alpha val="100000"/>
              </a:srgbClr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常见问题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0556" y="823375"/>
            <a:ext cx="7315200" cy="4351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Q: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单量不错 如何放量</a:t>
            </a: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大胆加预算！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尝试复制域名、复制系列、多复制出单组、多扩新组（老受众会逐渐成本升高，需要不断有新受众补上）、建再营销、建帖子、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多种广告投放方式同时进行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，向更高单量冲刺！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不要给自己设限，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要相信潜力是无限的。</a:t>
            </a:r>
          </a:p>
          <a:p>
            <a:pPr>
              <a:lnSpc>
                <a:spcPct val="180000"/>
              </a:lnSpc>
            </a:pPr>
            <a:endParaRPr lang="zh-CN" altLang="en-US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Q: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单量极其不稳定 一天出 一天不出</a:t>
            </a: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：根据当天情况调控、及时关掉表现不好的组、开新组尝试，时刻观察情况。</a:t>
            </a:r>
            <a:endParaRPr lang="zh-CN" altLang="en-US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在这期间要做出一定努力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，考虑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换素材、文案、修改网站、价格、促销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等，如果三天内还没有好的效果，建议关掉，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把精力放在其他产品上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。</a:t>
            </a:r>
          </a:p>
          <a:p>
            <a:pPr>
              <a:lnSpc>
                <a:spcPct val="180000"/>
              </a:lnSpc>
            </a:pPr>
            <a:r>
              <a:rPr lang="zh-CN" altLang="en-US">
                <a:latin typeface="宋体" charset="0"/>
                <a:ea typeface="宋体" charset="0"/>
              </a:rPr>
              <a:t>     另外，尝试</a:t>
            </a:r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</a:rPr>
              <a:t>针对性投放。</a:t>
            </a:r>
            <a:r>
              <a:rPr lang="zh-CN" altLang="en-US">
                <a:latin typeface="宋体" charset="0"/>
                <a:ea typeface="宋体" charset="0"/>
              </a:rPr>
              <a:t>即针对不同受众，做不同素材，写不同文案，更加精准的投放给目标客户。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常见问题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0556" y="1046171"/>
            <a:ext cx="7315200" cy="357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Q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：单量很差 手里没有能持续出单的品</a:t>
            </a: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A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：点击差：改文案、素材、网站；</a:t>
            </a:r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后续少：产品包装，网站；</a:t>
            </a:r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后续多不结账：考虑价格、促销、网站。</a:t>
            </a:r>
          </a:p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      重新修改再尝试，效果依然不好，果断关掉。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如果抱有高期望值，也建议过段时间再做尝试。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如果最近手里没有好产品，按照【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自己曾经爆单的老品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订单统计里现阶段爆品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&gt;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订单统计有爆单趋势的新品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】去选品，上品。同时，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主动寻求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大家的帮助、接受建议。</a:t>
            </a:r>
          </a:p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      方法总比困难多！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593" y="290603"/>
            <a:ext cx="6645124" cy="513399"/>
          </a:xfrm>
        </p:spPr>
        <p:txBody>
          <a:bodyPr>
            <a:no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宋体" charset="0"/>
                <a:ea typeface="宋体" charset="0"/>
              </a:rPr>
              <a:t>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4192" y="1131278"/>
            <a:ext cx="6664497" cy="27219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80000"/>
              </a:lnSpc>
              <a:buChar char="u"/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优化策略要根据时势进行调整，张弛有度；</a:t>
            </a:r>
            <a:endParaRPr lang="zh-CN" altLang="en-US" dirty="0" smtClean="0">
              <a:latin typeface="宋体" charset="0"/>
              <a:ea typeface="宋体" charset="0"/>
            </a:endParaRPr>
          </a:p>
          <a:p>
            <a:pPr marL="285750" indent="-285750">
              <a:lnSpc>
                <a:spcPct val="180000"/>
              </a:lnSpc>
              <a:buChar char="u"/>
            </a:pPr>
            <a:r>
              <a:rPr lang="zh-CN" altLang="en-US" dirty="0" smtClean="0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单量和毛利越不好越要测品上新，有上新才有测出爆品的可能；</a:t>
            </a:r>
            <a:endParaRPr lang="zh-CN" altLang="en-US" kern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charset="0"/>
              <a:ea typeface="宋体" charset="0"/>
              <a:sym typeface="+mn-ea"/>
            </a:endParaRPr>
          </a:p>
          <a:p>
            <a:pPr marL="285750" indent="-285750">
              <a:lnSpc>
                <a:spcPct val="180000"/>
              </a:lnSpc>
              <a:buChar char="u"/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止损只是控毛利的其中一步，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有爆品时要会跑爆品，没爆品时要会养产品，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有能持续出单的品；</a:t>
            </a:r>
            <a:endParaRPr lang="zh-CN" altLang="en-US" kern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charset="0"/>
              <a:ea typeface="宋体" charset="0"/>
              <a:sym typeface="+mn-ea"/>
            </a:endParaRPr>
          </a:p>
          <a:p>
            <a:pPr marL="285750" indent="-285750">
              <a:lnSpc>
                <a:spcPct val="180000"/>
              </a:lnSpc>
              <a:buChar char="u"/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分享出来的都是某一种特定情况下的操作办法，实际我们遇到的会很多很复杂，不能死板的照搬讲的方法，要加入自己的思考；</a:t>
            </a:r>
          </a:p>
          <a:p>
            <a:pPr marL="285750" indent="-285750">
              <a:lnSpc>
                <a:spcPct val="180000"/>
              </a:lnSpc>
              <a:buChar char="u"/>
            </a:pPr>
            <a:r>
              <a:rPr lang="zh-CN" altLang="en-US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0"/>
                <a:ea typeface="宋体" charset="0"/>
                <a:sym typeface="+mn-ea"/>
              </a:rPr>
              <a:t>善于止损，敢于放量！！！</a:t>
            </a:r>
            <a:endParaRPr lang="zh-CN" altLang="en-US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74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57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88" y="1134567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71" y="1059585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40" y="1134566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23" y="1059584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92" y="1134568"/>
            <a:ext cx="1179633" cy="11796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075" y="1059586"/>
            <a:ext cx="1339245" cy="133924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3694783" y="4256836"/>
            <a:ext cx="227330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2392632" y="1433642"/>
            <a:ext cx="455278" cy="58120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3200">
                <a:latin typeface="宋体" charset="0"/>
                <a:ea typeface="宋体" charset="0"/>
              </a:rPr>
              <a:t>感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3763068" y="1443207"/>
            <a:ext cx="581206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charset="0"/>
                <a:ea typeface="宋体" charset="0"/>
              </a:rPr>
              <a:t>谢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5138589" y="1443207"/>
            <a:ext cx="561833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charset="0"/>
                <a:ea typeface="宋体" charset="0"/>
              </a:rPr>
              <a:t>聆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538569" y="1453015"/>
            <a:ext cx="484338" cy="59089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sz="3200">
                <a:latin typeface="宋体" charset="0"/>
                <a:ea typeface="宋体" charset="0"/>
              </a:rPr>
              <a:t>听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2770416" y="2731669"/>
            <a:ext cx="4184684" cy="61026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3200" b="1">
                <a:latin typeface="宋体" charset="0"/>
                <a:ea typeface="宋体" charset="0"/>
              </a:rPr>
              <a:t>2022</a:t>
            </a:r>
            <a:r>
              <a:rPr lang="zh-CN" altLang="en-US" sz="3200" b="1">
                <a:latin typeface="宋体" charset="0"/>
                <a:ea typeface="宋体" charset="0"/>
              </a:rPr>
              <a:t> 人效</a:t>
            </a:r>
            <a:r>
              <a:rPr lang="en-US" altLang="zh-CN" sz="3200" b="1">
                <a:latin typeface="宋体" charset="0"/>
                <a:ea typeface="宋体" charset="0"/>
              </a:rPr>
              <a:t>200</a:t>
            </a:r>
            <a:r>
              <a:rPr lang="zh-CN" altLang="en-US" sz="3200" b="1">
                <a:latin typeface="宋体" charset="0"/>
                <a:ea typeface="宋体" charset="0"/>
              </a:rPr>
              <a:t>+ 冲刺！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抓重点：调账户分轻重缓急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15037" y="1602610"/>
            <a:ext cx="7315200" cy="2414905"/>
          </a:xfrm>
          <a:prstGeom prst="rect">
            <a:avLst/>
          </a:prstGeom>
          <a:noFill/>
          <a:ln w="12700" cmpd="sng">
            <a:noFill/>
            <a:prstDash val="solid"/>
            <a:miter lim="800000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决定整体毛利好坏的在于每天出单前几的品，每天出</a:t>
            </a:r>
            <a:r>
              <a:rPr lang="en-US" altLang="zh-CN" b="1" dirty="0" smtClean="0">
                <a:latin typeface="宋体" charset="0"/>
                <a:ea typeface="宋体" charset="0"/>
                <a:sym typeface="+mn-ea"/>
              </a:rPr>
              <a:t>5</a:t>
            </a: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单以上的品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是重点关注对象，及时扩组加预算，适时培养成大系列。</a:t>
            </a:r>
            <a:endParaRPr lang="zh-CN" altLang="en-US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      一天中拉低整体毛利的主要因素往往是出一单或不出单的品，对于这些只出一单的品，本月在临界点以上，可以小预算接着跑几天，观察观察情况，适时止损。本月毛利已经临界点以下，当天调账户时立即关停。</a:t>
            </a:r>
          </a:p>
          <a:p>
            <a:pPr>
              <a:lnSpc>
                <a:spcPct val="180000"/>
              </a:lnSpc>
            </a:pPr>
            <a:r>
              <a:rPr lang="zh-CN" altLang="en-US">
                <a:latin typeface="宋体" charset="0"/>
                <a:ea typeface="宋体" charset="0"/>
              </a:rPr>
              <a:t>       有舍才有得，及时关掉成本不好的品，把省下来的钱留给别的品。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458754" y="1014497"/>
            <a:ext cx="6226227" cy="46414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>
                <a:latin typeface="宋体" charset="0"/>
                <a:ea typeface="宋体" charset="0"/>
              </a:rPr>
              <a:t>优先调大预算，其次当天出单好的，最后按照</a:t>
            </a:r>
            <a:r>
              <a:rPr lang="zh-CN" altLang="en-US" b="1">
                <a:latin typeface="宋体" charset="0"/>
                <a:ea typeface="宋体" charset="0"/>
                <a:sym typeface="+mn-ea"/>
              </a:rPr>
              <a:t>过账户顺序调控剩余</a:t>
            </a:r>
            <a:r>
              <a:rPr lang="zh-CN" altLang="en-US" b="1">
                <a:latin typeface="宋体" charset="0"/>
                <a:ea typeface="宋体" charset="0"/>
              </a:rPr>
              <a:t>产品。</a:t>
            </a:r>
          </a:p>
        </p:txBody>
      </p:sp>
      <p:sp>
        <p:nvSpPr>
          <p:cNvPr id="6" name="圆角矩形 5"/>
          <p:cNvSpPr/>
          <p:nvPr userDrawn="1"/>
        </p:nvSpPr>
        <p:spPr>
          <a:xfrm>
            <a:off x="2029136" y="4107069"/>
            <a:ext cx="4717457" cy="658700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mpd="sng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0"/>
                <a:ea typeface="宋体" charset="0"/>
              </a:rPr>
              <a:t>善于止损，敢于放量！！！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992" y="314326"/>
            <a:ext cx="5467350" cy="512945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预算&amp;上品结构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9617" y="1346461"/>
            <a:ext cx="7710668" cy="35647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起测预算：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新品老品都是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30$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测试成本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：新品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40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50$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，老品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30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-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40$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后期预算变动：</a:t>
            </a:r>
            <a:endParaRPr lang="en-US" altLang="zh-CN" b="1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出单后，会根据表现加减预算，并非一直</a:t>
            </a: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30$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跑。每天出一两单的产品，为了能留住产品，</a:t>
            </a:r>
            <a:r>
              <a:rPr lang="zh-CN" altLang="en-US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最后可能</a:t>
            </a:r>
            <a:r>
              <a:rPr lang="en-US" altLang="zh-CN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20$</a:t>
            </a:r>
            <a:r>
              <a:rPr lang="zh-CN" altLang="en-US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预算稳定跑，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等待时机，加上预算。</a:t>
            </a:r>
            <a:endParaRPr lang="en-US" altLang="zh-CN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zh-CN" altLang="en-US" b="1" dirty="0" smtClean="0">
                <a:latin typeface="宋体" charset="0"/>
                <a:ea typeface="宋体" charset="0"/>
                <a:sym typeface="+mn-ea"/>
              </a:rPr>
              <a:t>上品结构：</a:t>
            </a:r>
            <a:endParaRPr lang="en-US" altLang="zh-CN" b="1" dirty="0" smtClean="0">
              <a:latin typeface="宋体" charset="0"/>
              <a:ea typeface="宋体" charset="0"/>
            </a:endParaRPr>
          </a:p>
          <a:p>
            <a:pPr>
              <a:lnSpc>
                <a:spcPct val="180000"/>
              </a:lnSpc>
            </a:pPr>
            <a:r>
              <a:rPr lang="en-US" altLang="zh-CN" dirty="0" smtClean="0">
                <a:latin typeface="宋体" charset="0"/>
                <a:ea typeface="宋体" charset="0"/>
                <a:sym typeface="+mn-ea"/>
              </a:rPr>
              <a:t>1.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分析自己出单产品价格区间，本月毛利比较差时，适当增加三项占比较低的产品测试比例</a:t>
            </a:r>
          </a:p>
          <a:p>
            <a:pPr>
              <a:lnSpc>
                <a:spcPct val="180000"/>
              </a:lnSpc>
            </a:pPr>
            <a:r>
              <a:rPr lang="en-US" altLang="zh-CN">
                <a:latin typeface="宋体" charset="0"/>
                <a:ea typeface="宋体" charset="0"/>
              </a:rPr>
              <a:t>2.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新品+</a:t>
            </a:r>
            <a:r>
              <a:rPr lang="zh-CN" altLang="en-US" dirty="0" smtClean="0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自己出单好的品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+订单统计里现阶段爆品+</a:t>
            </a:r>
            <a:r>
              <a:rPr lang="zh-CN" altLang="en-US" dirty="0" smtClean="0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订单统计有爆单趋势的新品</a:t>
            </a:r>
            <a:r>
              <a:rPr lang="zh-CN" altLang="en-US" dirty="0" smtClean="0">
                <a:latin typeface="宋体" charset="0"/>
                <a:ea typeface="宋体" charset="0"/>
                <a:sym typeface="+mn-ea"/>
              </a:rPr>
              <a:t>+自己曾经爆单的老品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3128826" y="958990"/>
            <a:ext cx="3690659" cy="38747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>
                <a:latin typeface="宋体" charset="0"/>
                <a:ea typeface="宋体" charset="0"/>
              </a:rPr>
              <a:t>守住自己的优势品类，不断开拓新品类！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</a:rPr>
              <a:t>调账户时间安排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3202757" y="986449"/>
            <a:ext cx="2658289" cy="41635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>
                <a:latin typeface="宋体" charset="0"/>
                <a:ea typeface="宋体" charset="0"/>
              </a:rPr>
              <a:t>一天至少三次，爆品随时看！</a:t>
            </a:r>
          </a:p>
        </p:txBody>
      </p:sp>
      <p:pic>
        <p:nvPicPr>
          <p:cNvPr id="5" name="图片 4" descr="upload_3797035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8" y="1542478"/>
            <a:ext cx="1774328" cy="3305245"/>
          </a:xfrm>
          <a:prstGeom prst="rect">
            <a:avLst/>
          </a:prstGeom>
        </p:spPr>
      </p:pic>
      <p:pic>
        <p:nvPicPr>
          <p:cNvPr id="8" name="图片 7" descr="upload_1591378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46" y="1551584"/>
            <a:ext cx="1569351" cy="3292434"/>
          </a:xfrm>
          <a:prstGeom prst="rect">
            <a:avLst/>
          </a:prstGeom>
        </p:spPr>
      </p:pic>
      <p:pic>
        <p:nvPicPr>
          <p:cNvPr id="9" name="图片 8" descr="upload_0367150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55" y="1538322"/>
            <a:ext cx="1607784" cy="3311651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>
            <a:off x="5357709" y="1679846"/>
            <a:ext cx="3653515" cy="2957292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wrap="square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536166" y="1781960"/>
            <a:ext cx="3305245" cy="260063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charset="0"/>
                <a:ea typeface="宋体" charset="0"/>
              </a:rPr>
              <a:t>常规：</a:t>
            </a:r>
            <a:endParaRPr lang="en-US" altLang="zh-CN" b="1">
              <a:latin typeface="宋体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1.</a:t>
            </a:r>
            <a:r>
              <a:rPr lang="zh-CN" altLang="en-US">
                <a:latin typeface="宋体" charset="0"/>
                <a:ea typeface="宋体" charset="0"/>
              </a:rPr>
              <a:t>上午——细调账户，所有系列过一遍；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2.</a:t>
            </a:r>
            <a:r>
              <a:rPr lang="zh-CN" altLang="en-US">
                <a:latin typeface="宋体" charset="0"/>
                <a:ea typeface="宋体" charset="0"/>
              </a:rPr>
              <a:t>中午——重点产品；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宋体" charset="0"/>
                <a:ea typeface="宋体" charset="0"/>
              </a:rPr>
              <a:t>3.</a:t>
            </a:r>
            <a:r>
              <a:rPr lang="zh-CN" altLang="en-US">
                <a:latin typeface="宋体" charset="0"/>
                <a:ea typeface="宋体" charset="0"/>
              </a:rPr>
              <a:t>下班前——再基本过一遍账户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charset="0"/>
                <a:ea typeface="宋体" charset="0"/>
              </a:rPr>
              <a:t>碎片化时间：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charset="0"/>
                <a:ea typeface="宋体" charset="0"/>
              </a:rPr>
              <a:t>合理利用订单通知和广告投放手机端，随时随地加减预算。尤其是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</a:rPr>
              <a:t>早上到公司之前。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3418" y="278489"/>
            <a:ext cx="6716899" cy="510564"/>
          </a:xfrm>
          <a:noFill/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每天上午所有系列过一遍</a:t>
            </a:r>
            <a:endParaRPr lang="zh-CN" altLang="en-US" b="1">
              <a:latin typeface="宋体" charset="0"/>
              <a:ea typeface="宋体" charset="0"/>
            </a:endParaRPr>
          </a:p>
        </p:txBody>
      </p:sp>
      <p:pic>
        <p:nvPicPr>
          <p:cNvPr id="5" name="图片 4" descr="upload_2328059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0" y="948190"/>
            <a:ext cx="4356370" cy="4018204"/>
          </a:xfrm>
          <a:prstGeom prst="rect">
            <a:avLst/>
          </a:prstGeom>
          <a:ln>
            <a:solidFill>
              <a:srgbClr val="B4C7E7"/>
            </a:solidFill>
          </a:ln>
        </p:spPr>
      </p:pic>
      <p:pic>
        <p:nvPicPr>
          <p:cNvPr id="3" name="图片 2" descr="upload_456987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68" y="949303"/>
            <a:ext cx="4475287" cy="4020009"/>
          </a:xfrm>
          <a:prstGeom prst="rect">
            <a:avLst/>
          </a:prstGeom>
          <a:ln w="12700" cmpd="sng">
            <a:solidFill>
              <a:srgbClr val="B4C7E7">
                <a:alpha val="100000"/>
              </a:srgbClr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678" y="307695"/>
            <a:ext cx="5467350" cy="512945"/>
          </a:xfrm>
        </p:spPr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本月处于毛利临界点以下的品</a:t>
            </a:r>
            <a:endParaRPr lang="zh-CN" altLang="en-US">
              <a:latin typeface="宋体" charset="0"/>
              <a:ea typeface="宋体" charset="0"/>
            </a:endParaRPr>
          </a:p>
        </p:txBody>
      </p:sp>
      <p:pic>
        <p:nvPicPr>
          <p:cNvPr id="6" name="图片 5" descr="upload_278920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196"/>
            <a:ext cx="9144000" cy="217146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233310" y="1074173"/>
            <a:ext cx="6332318" cy="31164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 b="1">
                <a:latin typeface="宋体" charset="0"/>
                <a:ea typeface="宋体" charset="0"/>
                <a:sym typeface="+mn-ea"/>
              </a:rPr>
              <a:t>本月毛利已经低于临界点的产品，不需要进广告组层级，直接从系列层级关停；</a:t>
            </a:r>
            <a:endParaRPr lang="zh-CN" altLang="en-US" b="1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274" y="265228"/>
            <a:ext cx="8825461" cy="510564"/>
          </a:xfrm>
        </p:spPr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</a:rPr>
              <a:t>预算调整-本月处于毛利临界区间的品（</a:t>
            </a:r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当天数据不好）</a:t>
            </a:r>
            <a:endParaRPr lang="zh-CN" altLang="en-US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5" name="图片 4" descr="upload_126251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391"/>
            <a:ext cx="9144000" cy="1402808"/>
          </a:xfrm>
          <a:prstGeom prst="rect">
            <a:avLst/>
          </a:prstGeom>
        </p:spPr>
      </p:pic>
      <p:pic>
        <p:nvPicPr>
          <p:cNvPr id="6" name="图片 5" descr="upload_8640864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8677"/>
            <a:ext cx="9144000" cy="1351564"/>
          </a:xfrm>
          <a:prstGeom prst="rect">
            <a:avLst/>
          </a:prstGeom>
        </p:spPr>
      </p:pic>
      <p:pic>
        <p:nvPicPr>
          <p:cNvPr id="7" name="图片 6" descr="upload_156845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0972"/>
            <a:ext cx="9144310" cy="146270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82655" y="3942515"/>
            <a:ext cx="5860495" cy="56183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宋体" charset="0"/>
                <a:ea typeface="宋体" charset="0"/>
              </a:rPr>
              <a:t>对于处于临界区间内的品，当天数据不好，不要直接关停，适当降预算，关掉花钱不出单的组，开开新组。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66" y="331535"/>
            <a:ext cx="8699478" cy="510564"/>
          </a:xfrm>
        </p:spPr>
        <p:txBody>
          <a:bodyPr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预算调整-本月处于临界点以上的品（当天数据不好）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52663" y="4369631"/>
            <a:ext cx="6199704" cy="77579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>
                <a:solidFill>
                  <a:srgbClr val="000000"/>
                </a:solidFill>
                <a:latin typeface="宋体" charset="0"/>
                <a:ea typeface="宋体" charset="0"/>
              </a:rPr>
              <a:t>本月处于毛利临界点以上的品，且单量基数超过</a:t>
            </a:r>
            <a:r>
              <a:rPr lang="en-US" altLang="zh-CN" sz="1200" b="1">
                <a:solidFill>
                  <a:srgbClr val="000000"/>
                </a:solidFill>
                <a:latin typeface="宋体" charset="0"/>
                <a:ea typeface="宋体" charset="0"/>
              </a:rPr>
              <a:t>20</a:t>
            </a:r>
            <a:r>
              <a:rPr lang="zh-CN" altLang="en-US" sz="1200" b="1">
                <a:solidFill>
                  <a:srgbClr val="000000"/>
                </a:solidFill>
                <a:latin typeface="宋体" charset="0"/>
                <a:ea typeface="宋体" charset="0"/>
              </a:rPr>
              <a:t>单，当天数据不好，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</a:rPr>
              <a:t>不要着急降预算。</a:t>
            </a:r>
          </a:p>
          <a:p>
            <a:pPr>
              <a:lnSpc>
                <a:spcPct val="120000"/>
              </a:lnSpc>
            </a:pP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进去调组，找到成本飙升的原因</a:t>
            </a:r>
            <a:r>
              <a:rPr lang="zh-CN" altLang="en-US" sz="12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——即哪些组在白白花钱不出单，关掉这些组，换新组。</a:t>
            </a:r>
          </a:p>
          <a:p>
            <a:pPr>
              <a:lnSpc>
                <a:spcPct val="120000"/>
              </a:lnSpc>
            </a:pPr>
            <a:r>
              <a:rPr lang="zh-CN" altLang="en-US" sz="12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根据一上午的数据表现情况，若成本还是持续上升，可以考虑降</a:t>
            </a:r>
            <a:r>
              <a:rPr lang="zh-CN" altLang="en-US" sz="12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三分之一</a:t>
            </a:r>
            <a:r>
              <a:rPr lang="zh-CN" altLang="en-US" sz="12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。</a:t>
            </a:r>
            <a:endParaRPr lang="zh-CN" altLang="en-US" sz="12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8" name="图片 7" descr="upload_105046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099"/>
            <a:ext cx="9144000" cy="1233310"/>
          </a:xfrm>
          <a:prstGeom prst="rect">
            <a:avLst/>
          </a:prstGeom>
        </p:spPr>
      </p:pic>
      <p:pic>
        <p:nvPicPr>
          <p:cNvPr id="9" name="图片 8" descr="upload_7151784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8141"/>
            <a:ext cx="9144000" cy="1127219"/>
          </a:xfrm>
          <a:prstGeom prst="rect">
            <a:avLst/>
          </a:prstGeom>
        </p:spPr>
      </p:pic>
      <p:pic>
        <p:nvPicPr>
          <p:cNvPr id="12" name="图片 11" descr="upload_6499084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6321"/>
            <a:ext cx="9144000" cy="120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7445"/>
      </a:accent1>
      <a:accent2>
        <a:srgbClr val="E94744"/>
      </a:accent2>
      <a:accent3>
        <a:srgbClr val="009288"/>
      </a:accent3>
      <a:accent4>
        <a:srgbClr val="015A7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造字工房悦黑（非商用）常规体"/>
        <a:cs typeface=""/>
      </a:majorFont>
      <a:minorFont>
        <a:latin typeface="Agency FB"/>
        <a:ea typeface="造字工房悦黑（非商用）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76200" cap="flat" cmpd="sng" algn="ctr">
          <a:noFill/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 panose="020B0604020202020204"/>
            <a:ea typeface="微软雅黑" panose="020B050302020402020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2806</Words>
  <Application>Microsoft Office PowerPoint</Application>
  <PresentationFormat>全屏显示(16:9)</PresentationFormat>
  <Paragraphs>134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Agency FB</vt:lpstr>
      <vt:lpstr>等线</vt:lpstr>
      <vt:lpstr>宋体</vt:lpstr>
      <vt:lpstr>微软雅黑</vt:lpstr>
      <vt:lpstr>造字工房悦黑（非商用）常规体</vt:lpstr>
      <vt:lpstr>Arial</vt:lpstr>
      <vt:lpstr>Calibri</vt:lpstr>
      <vt:lpstr>Office 主题​​</vt:lpstr>
      <vt:lpstr>PowerPoint 演示文稿</vt:lpstr>
      <vt:lpstr>PowerPoint 演示文稿</vt:lpstr>
      <vt:lpstr>抓重点：调账户分轻重缓急</vt:lpstr>
      <vt:lpstr>预算&amp;上品结构</vt:lpstr>
      <vt:lpstr>调账户时间安排</vt:lpstr>
      <vt:lpstr>每天上午所有系列过一遍</vt:lpstr>
      <vt:lpstr>本月处于毛利临界点以下的品</vt:lpstr>
      <vt:lpstr>预算调整-本月处于毛利临界区间的品（当天数据不好）</vt:lpstr>
      <vt:lpstr>预算调整-本月处于临界点以上的品（当天数据不好）</vt:lpstr>
      <vt:lpstr>预算调整-本月处于临界点以上的品（当天数据好）</vt:lpstr>
      <vt:lpstr>预算调整-本月处于毛利临界区间的品（当天数据好）</vt:lpstr>
      <vt:lpstr>调账户三部曲-新（止损-组层级）</vt:lpstr>
      <vt:lpstr>调账户三部曲-新（止损-组层级）</vt:lpstr>
      <vt:lpstr>调账户三部曲-新（止损-组层级）</vt:lpstr>
      <vt:lpstr>调账户三部曲-新（止损-组层级）</vt:lpstr>
      <vt:lpstr>调账户三部曲-新（止损-广告层级）</vt:lpstr>
      <vt:lpstr>调账户三部曲-新（增新扩组）</vt:lpstr>
      <vt:lpstr>调账户三部曲-新（成本好的组多复制）</vt:lpstr>
      <vt:lpstr>再营销：增单量、提毛利</vt:lpstr>
      <vt:lpstr>建帖子：发起互动、提高影响力</vt:lpstr>
      <vt:lpstr>常见问题</vt:lpstr>
      <vt:lpstr>常见问题</vt:lpstr>
      <vt:lpstr>常见问题</vt:lpstr>
      <vt:lpstr>常见问题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Administrator</cp:lastModifiedBy>
  <cp:revision>1</cp:revision>
  <dcterms:created xsi:type="dcterms:W3CDTF">2022-02-13T12:34:25Z</dcterms:created>
  <dcterms:modified xsi:type="dcterms:W3CDTF">2022-11-23T01:29:33Z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