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54" r:id="rId2"/>
    <p:sldId id="720" r:id="rId3"/>
    <p:sldId id="721" r:id="rId4"/>
    <p:sldId id="734" r:id="rId5"/>
    <p:sldId id="733" r:id="rId6"/>
    <p:sldId id="735" r:id="rId7"/>
    <p:sldId id="736" r:id="rId8"/>
    <p:sldId id="722" r:id="rId9"/>
    <p:sldId id="723" r:id="rId10"/>
    <p:sldId id="724" r:id="rId11"/>
    <p:sldId id="732" r:id="rId12"/>
    <p:sldId id="726" r:id="rId13"/>
    <p:sldId id="728" r:id="rId14"/>
    <p:sldId id="727" r:id="rId15"/>
    <p:sldId id="737" r:id="rId16"/>
    <p:sldId id="3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Chauhan" initials="" lastIdx="1" clrIdx="0"/>
  <p:cmAuthor id="2" name="Thangaraju Balasubramanian" initials="" lastIdx="1" clrIdx="1"/>
  <p:cmAuthor id="3" name="Sharma Swati"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C5749-A917-40E4-B9CC-0BAD2B37FFF7}"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BD783-E8D8-4BA9-B31D-AB52C1ECBEBC}" type="slidenum">
              <a:rPr lang="en-US" smtClean="0"/>
              <a:t>‹#›</a:t>
            </a:fld>
            <a:endParaRPr lang="en-US"/>
          </a:p>
        </p:txBody>
      </p:sp>
    </p:spTree>
    <p:extLst>
      <p:ext uri="{BB962C8B-B14F-4D97-AF65-F5344CB8AC3E}">
        <p14:creationId xmlns:p14="http://schemas.microsoft.com/office/powerpoint/2010/main" val="389656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c96debfe75_2_1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4" name="Google Shape;1214;gc96debfe75_2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890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c96debfd06_0_6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5" name="Google Shape;1775;gc96debfd06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759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394548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428625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22761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5"/>
        <p:cNvGrpSpPr/>
        <p:nvPr/>
      </p:nvGrpSpPr>
      <p:grpSpPr>
        <a:xfrm>
          <a:off x="0" y="0"/>
          <a:ext cx="0" cy="0"/>
          <a:chOff x="0" y="0"/>
          <a:chExt cx="0" cy="0"/>
        </a:xfrm>
      </p:grpSpPr>
      <p:sp>
        <p:nvSpPr>
          <p:cNvPr id="26" name="Google Shape;26;p16"/>
          <p:cNvSpPr/>
          <p:nvPr/>
        </p:nvSpPr>
        <p:spPr>
          <a:xfrm>
            <a:off x="-575" y="0"/>
            <a:ext cx="12192000" cy="6858000"/>
          </a:xfrm>
          <a:prstGeom prst="rect">
            <a:avLst/>
          </a:prstGeom>
          <a:solidFill>
            <a:srgbClr val="F1333F"/>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7" name="Google Shape;27;p16"/>
          <p:cNvSpPr txBox="1">
            <a:spLocks noGrp="1"/>
          </p:cNvSpPr>
          <p:nvPr>
            <p:ph type="title"/>
          </p:nvPr>
        </p:nvSpPr>
        <p:spPr>
          <a:xfrm>
            <a:off x="840317" y="725998"/>
            <a:ext cx="7987424" cy="7498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dt" idx="10"/>
          </p:nvPr>
        </p:nvSpPr>
        <p:spPr>
          <a:xfrm>
            <a:off x="850900" y="6356351"/>
            <a:ext cx="2743200" cy="365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3502833" y="6356367"/>
            <a:ext cx="5605600" cy="365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9pPr>
          </a:lstStyle>
          <a:p>
            <a:endParaRPr/>
          </a:p>
        </p:txBody>
      </p:sp>
      <p:sp>
        <p:nvSpPr>
          <p:cNvPr id="30" name="Google Shape;30;p1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9pPr>
          </a:lstStyle>
          <a:p>
            <a:fld id="{00000000-1234-1234-1234-123412341234}" type="slidenum">
              <a:rPr lang="en" smtClean="0"/>
              <a:pPr/>
              <a:t>‹#›</a:t>
            </a:fld>
            <a:endParaRPr lang="en"/>
          </a:p>
        </p:txBody>
      </p:sp>
      <p:pic>
        <p:nvPicPr>
          <p:cNvPr id="31" name="Google Shape;31;p16"/>
          <p:cNvPicPr preferRelativeResize="0"/>
          <p:nvPr/>
        </p:nvPicPr>
        <p:blipFill rotWithShape="1">
          <a:blip r:embed="rId2">
            <a:alphaModFix/>
          </a:blip>
          <a:srcRect/>
          <a:stretch/>
        </p:blipFill>
        <p:spPr>
          <a:xfrm>
            <a:off x="10149227" y="404813"/>
            <a:ext cx="1213040" cy="323851"/>
          </a:xfrm>
          <a:prstGeom prst="rect">
            <a:avLst/>
          </a:prstGeom>
          <a:noFill/>
          <a:ln>
            <a:noFill/>
          </a:ln>
        </p:spPr>
      </p:pic>
      <p:sp>
        <p:nvSpPr>
          <p:cNvPr id="32" name="Google Shape;32;p16"/>
          <p:cNvSpPr/>
          <p:nvPr/>
        </p:nvSpPr>
        <p:spPr>
          <a:xfrm>
            <a:off x="0" y="0"/>
            <a:ext cx="12192000" cy="6858000"/>
          </a:xfrm>
          <a:prstGeom prst="rect">
            <a:avLst/>
          </a:prstGeom>
          <a:solidFill>
            <a:schemeClr val="accent5">
              <a:lumMod val="50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59596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34"/>
        <p:cNvGrpSpPr/>
        <p:nvPr/>
      </p:nvGrpSpPr>
      <p:grpSpPr>
        <a:xfrm>
          <a:off x="0" y="0"/>
          <a:ext cx="0" cy="0"/>
          <a:chOff x="0" y="0"/>
          <a:chExt cx="0" cy="0"/>
        </a:xfrm>
      </p:grpSpPr>
      <p:sp>
        <p:nvSpPr>
          <p:cNvPr id="35" name="Google Shape;35;p1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Proxima Nova"/>
                <a:ea typeface="Proxima Nova"/>
                <a:cs typeface="Proxima Nova"/>
                <a:sym typeface="Proxima Nova"/>
              </a:defRPr>
            </a:lvl9pPr>
          </a:lstStyle>
          <a:p>
            <a:fld id="{00000000-1234-1234-1234-123412341234}" type="slidenum">
              <a:rPr lang="en" smtClean="0"/>
              <a:pPr/>
              <a:t>‹#›</a:t>
            </a:fld>
            <a:endParaRPr lang="en"/>
          </a:p>
        </p:txBody>
      </p:sp>
      <p:sp>
        <p:nvSpPr>
          <p:cNvPr id="37" name="Google Shape;37;p17"/>
          <p:cNvSpPr txBox="1">
            <a:spLocks noGrp="1"/>
          </p:cNvSpPr>
          <p:nvPr>
            <p:ph type="body" idx="1"/>
          </p:nvPr>
        </p:nvSpPr>
        <p:spPr>
          <a:xfrm>
            <a:off x="4404785" y="2421467"/>
            <a:ext cx="7020983" cy="3492500"/>
          </a:xfrm>
          <a:prstGeom prst="rect">
            <a:avLst/>
          </a:prstGeom>
          <a:noFill/>
          <a:ln>
            <a:noFill/>
          </a:ln>
        </p:spPr>
        <p:txBody>
          <a:bodyPr spcFirstLastPara="1" wrap="square" lIns="91425" tIns="45700" rIns="91425" bIns="45700" anchor="t" anchorCtr="0">
            <a:noAutofit/>
          </a:bodyPr>
          <a:lstStyle>
            <a:lvl1pPr marL="609585" marR="0" lvl="0" indent="-304792" algn="ctr" rtl="0">
              <a:lnSpc>
                <a:spcPct val="90000"/>
              </a:lnSpc>
              <a:spcBef>
                <a:spcPts val="1000"/>
              </a:spcBef>
              <a:spcAft>
                <a:spcPts val="0"/>
              </a:spcAft>
              <a:buClr>
                <a:schemeClr val="dk1"/>
              </a:buClr>
              <a:buSzPts val="1800"/>
              <a:buFont typeface="Arial"/>
              <a:buNone/>
              <a:defRPr sz="2400" b="0" i="0" u="none" strike="noStrike" cap="none">
                <a:solidFill>
                  <a:schemeClr val="dk1"/>
                </a:solidFill>
                <a:latin typeface="Proxima Nova"/>
                <a:ea typeface="Proxima Nova"/>
                <a:cs typeface="Proxima Nova"/>
                <a:sym typeface="Proxima Nova"/>
              </a:defRPr>
            </a:lvl1pPr>
            <a:lvl2pPr marL="1219170" marR="0" lvl="1" indent="-457189"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3047924" marR="0" lvl="4"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7"/>
          <p:cNvSpPr/>
          <p:nvPr userDrawn="1"/>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a:solidFill>
                <a:schemeClr val="lt1"/>
              </a:solidFill>
              <a:latin typeface="Calibri"/>
              <a:ea typeface="Calibri"/>
              <a:cs typeface="Calibri"/>
              <a:sym typeface="Calibri"/>
            </a:endParaRPr>
          </a:p>
        </p:txBody>
      </p:sp>
      <p:sp>
        <p:nvSpPr>
          <p:cNvPr id="39" name="Google Shape;39;p17"/>
          <p:cNvSpPr txBox="1">
            <a:spLocks noGrp="1"/>
          </p:cNvSpPr>
          <p:nvPr>
            <p:ph type="title"/>
          </p:nvPr>
        </p:nvSpPr>
        <p:spPr>
          <a:xfrm>
            <a:off x="422239" y="162622"/>
            <a:ext cx="4981204" cy="510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3200" b="1"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7" name="Picture 2" descr="Image result for iiitb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598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6519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38E33-3D5F-42D0-933F-1CD7F04D03A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21098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38E33-3D5F-42D0-933F-1CD7F04D03A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65169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38E33-3D5F-42D0-933F-1CD7F04D03A5}"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162404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38E33-3D5F-42D0-933F-1CD7F04D03A5}"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59084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38E33-3D5F-42D0-933F-1CD7F04D03A5}"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96329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38E33-3D5F-42D0-933F-1CD7F04D03A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9413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38E33-3D5F-42D0-933F-1CD7F04D03A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389200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38E33-3D5F-42D0-933F-1CD7F04D03A5}" type="datetimeFigureOut">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AE3CD-79B0-47CA-8B52-0B1FE3C7E54C}" type="slidenum">
              <a:rPr lang="en-US" smtClean="0"/>
              <a:t>‹#›</a:t>
            </a:fld>
            <a:endParaRPr lang="en-US"/>
          </a:p>
        </p:txBody>
      </p:sp>
    </p:spTree>
    <p:extLst>
      <p:ext uri="{BB962C8B-B14F-4D97-AF65-F5344CB8AC3E}">
        <p14:creationId xmlns:p14="http://schemas.microsoft.com/office/powerpoint/2010/main" val="3719159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gc96debfe75_2_1239"/>
          <p:cNvSpPr txBox="1">
            <a:spLocks noGrp="1"/>
          </p:cNvSpPr>
          <p:nvPr>
            <p:ph type="sldNum" idx="12"/>
          </p:nvPr>
        </p:nvSpPr>
        <p:spPr>
          <a:xfrm>
            <a:off x="8623300" y="6356351"/>
            <a:ext cx="2743200" cy="3652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a:t>
            </a:fld>
            <a:endParaRPr/>
          </a:p>
        </p:txBody>
      </p:sp>
      <p:sp>
        <p:nvSpPr>
          <p:cNvPr id="1217" name="Google Shape;1217;gc96debfe75_2_1239"/>
          <p:cNvSpPr txBox="1"/>
          <p:nvPr/>
        </p:nvSpPr>
        <p:spPr>
          <a:xfrm>
            <a:off x="1327639" y="286368"/>
            <a:ext cx="9459522" cy="2392000"/>
          </a:xfrm>
          <a:prstGeom prst="rect">
            <a:avLst/>
          </a:prstGeom>
          <a:noFill/>
          <a:ln>
            <a:noFill/>
          </a:ln>
        </p:spPr>
        <p:txBody>
          <a:bodyPr spcFirstLastPara="1" wrap="square" lIns="121900" tIns="60933" rIns="121900" bIns="60933" anchor="t" anchorCtr="0">
            <a:noAutofit/>
          </a:bodyPr>
          <a:lstStyle/>
          <a:p>
            <a:pPr algn="ctr">
              <a:buClr>
                <a:srgbClr val="000000"/>
              </a:buClr>
              <a:buSzPts val="3200"/>
            </a:pPr>
            <a:r>
              <a:rPr lang="en" sz="4400" b="1" dirty="0" smtClean="0">
                <a:solidFill>
                  <a:schemeClr val="lt1"/>
                </a:solidFill>
                <a:latin typeface="Proxima Nova"/>
                <a:ea typeface="Proxima Nova"/>
                <a:cs typeface="Proxima Nova"/>
                <a:sym typeface="Proxima Nova"/>
              </a:rPr>
              <a:t>Software Production Engineering</a:t>
            </a:r>
          </a:p>
          <a:p>
            <a:pPr algn="ctr">
              <a:buClr>
                <a:srgbClr val="000000"/>
              </a:buClr>
              <a:buSzPts val="3200"/>
            </a:pPr>
            <a:r>
              <a:rPr lang="en" sz="4267" dirty="0" smtClean="0">
                <a:solidFill>
                  <a:schemeClr val="lt1"/>
                </a:solidFill>
                <a:latin typeface="Proxima Nova"/>
                <a:ea typeface="Proxima Nova"/>
                <a:cs typeface="Proxima Nova"/>
                <a:sym typeface="Proxima Nova"/>
              </a:rPr>
              <a:t> </a:t>
            </a:r>
            <a:r>
              <a:rPr lang="en-US" sz="4000" b="1" dirty="0" smtClean="0">
                <a:solidFill>
                  <a:schemeClr val="lt1"/>
                </a:solidFill>
                <a:latin typeface="Proxima Nova"/>
                <a:ea typeface="Proxima Nova"/>
                <a:cs typeface="Proxima Nova"/>
                <a:sym typeface="Proxima Nova"/>
              </a:rPr>
              <a:t>Mini Project Example Demo</a:t>
            </a:r>
            <a:endParaRPr sz="2800" b="1" dirty="0">
              <a:solidFill>
                <a:schemeClr val="lt1"/>
              </a:solidFill>
              <a:latin typeface="Proxima Nova"/>
              <a:ea typeface="Proxima Nova"/>
              <a:cs typeface="Proxima Nova"/>
              <a:sym typeface="Proxima Nova"/>
            </a:endParaRPr>
          </a:p>
          <a:p>
            <a:pPr algn="ctr">
              <a:buClr>
                <a:srgbClr val="000000"/>
              </a:buClr>
              <a:buSzPts val="3200"/>
            </a:pPr>
            <a:endParaRPr sz="4267"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3"/>
          <a:stretch>
            <a:fillRect/>
          </a:stretch>
        </p:blipFill>
        <p:spPr>
          <a:xfrm>
            <a:off x="149131" y="3275405"/>
            <a:ext cx="1044030" cy="510584"/>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p:cNvPicPr>
            <a:picLocks noChangeAspect="1"/>
          </p:cNvPicPr>
          <p:nvPr/>
        </p:nvPicPr>
        <p:blipFill>
          <a:blip r:embed="rId4"/>
          <a:stretch>
            <a:fillRect/>
          </a:stretch>
        </p:blipFill>
        <p:spPr>
          <a:xfrm>
            <a:off x="1978684" y="2997251"/>
            <a:ext cx="891617" cy="1059272"/>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p:cNvPicPr>
            <a:picLocks noChangeAspect="1"/>
          </p:cNvPicPr>
          <p:nvPr/>
        </p:nvPicPr>
        <p:blipFill>
          <a:blip r:embed="rId5"/>
          <a:stretch>
            <a:fillRect/>
          </a:stretch>
        </p:blipFill>
        <p:spPr>
          <a:xfrm>
            <a:off x="3655824" y="2921045"/>
            <a:ext cx="1417443" cy="1226926"/>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p:cNvPicPr>
            <a:picLocks noChangeAspect="1"/>
          </p:cNvPicPr>
          <p:nvPr/>
        </p:nvPicPr>
        <p:blipFill>
          <a:blip r:embed="rId6"/>
          <a:stretch>
            <a:fillRect/>
          </a:stretch>
        </p:blipFill>
        <p:spPr>
          <a:xfrm>
            <a:off x="5858790" y="3014250"/>
            <a:ext cx="1364098" cy="1051651"/>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p:cNvPicPr>
            <a:picLocks noChangeAspect="1"/>
          </p:cNvPicPr>
          <p:nvPr/>
        </p:nvPicPr>
        <p:blipFill>
          <a:blip r:embed="rId7"/>
          <a:stretch>
            <a:fillRect/>
          </a:stretch>
        </p:blipFill>
        <p:spPr>
          <a:xfrm>
            <a:off x="10473845" y="3014250"/>
            <a:ext cx="1657583" cy="1199390"/>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p:cNvPicPr>
            <a:picLocks noChangeAspect="1"/>
          </p:cNvPicPr>
          <p:nvPr/>
        </p:nvPicPr>
        <p:blipFill>
          <a:blip r:embed="rId8"/>
          <a:stretch>
            <a:fillRect/>
          </a:stretch>
        </p:blipFill>
        <p:spPr>
          <a:xfrm>
            <a:off x="8023355" y="3103870"/>
            <a:ext cx="1650023" cy="861276"/>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Right Arrow 8"/>
          <p:cNvSpPr/>
          <p:nvPr/>
        </p:nvSpPr>
        <p:spPr>
          <a:xfrm>
            <a:off x="1258769" y="3385624"/>
            <a:ext cx="659423" cy="290146"/>
          </a:xfrm>
          <a:prstGeom prst="rightArrow">
            <a:avLst/>
          </a:prstGeom>
          <a:solidFill>
            <a:schemeClr val="bg1"/>
          </a:solidFill>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5138513" y="3385624"/>
            <a:ext cx="659423" cy="290146"/>
          </a:xfrm>
          <a:prstGeom prst="rightArrow">
            <a:avLst/>
          </a:prstGeom>
          <a:solidFill>
            <a:schemeClr val="bg1"/>
          </a:solidFill>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9772417" y="3389435"/>
            <a:ext cx="659423" cy="290146"/>
          </a:xfrm>
          <a:prstGeom prst="rightArrow">
            <a:avLst/>
          </a:prstGeom>
          <a:solidFill>
            <a:schemeClr val="bg1"/>
          </a:solidFill>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264893" y="3389435"/>
            <a:ext cx="659423" cy="290146"/>
          </a:xfrm>
          <a:prstGeom prst="rightArrow">
            <a:avLst/>
          </a:prstGeom>
          <a:solidFill>
            <a:schemeClr val="bg1"/>
          </a:solidFill>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2929673" y="3389435"/>
            <a:ext cx="659423" cy="290146"/>
          </a:xfrm>
          <a:prstGeom prst="rightArrow">
            <a:avLst/>
          </a:prstGeom>
          <a:solidFill>
            <a:schemeClr val="bg1"/>
          </a:solidFill>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8293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smtClean="0">
                <a:latin typeface="+mn-lt"/>
              </a:rPr>
              <a:t>jenkinsfile</a:t>
            </a:r>
            <a:endParaRPr lang="en-IN" sz="4400" dirty="0">
              <a:latin typeface="+mn-lt"/>
            </a:endParaRPr>
          </a:p>
        </p:txBody>
      </p:sp>
      <p:sp>
        <p:nvSpPr>
          <p:cNvPr id="2" name="Rectangle 1"/>
          <p:cNvSpPr/>
          <p:nvPr/>
        </p:nvSpPr>
        <p:spPr>
          <a:xfrm>
            <a:off x="2001714" y="1509002"/>
            <a:ext cx="7247792" cy="2308324"/>
          </a:xfrm>
          <a:prstGeom prst="rect">
            <a:avLst/>
          </a:prstGeom>
          <a:solidFill>
            <a:schemeClr val="accent4">
              <a:lumMod val="20000"/>
              <a:lumOff val="80000"/>
            </a:schemeClr>
          </a:solidFill>
        </p:spPr>
        <p:txBody>
          <a:bodyPr wrap="square">
            <a:spAutoFit/>
          </a:bodyPr>
          <a:lstStyle/>
          <a:p>
            <a:r>
              <a:rPr lang="en-IN" dirty="0"/>
              <a:t>pipeline {</a:t>
            </a:r>
          </a:p>
          <a:p>
            <a:r>
              <a:rPr lang="en-IN" dirty="0"/>
              <a:t>    agent any</a:t>
            </a:r>
          </a:p>
          <a:p>
            <a:endParaRPr lang="en-IN" dirty="0"/>
          </a:p>
          <a:p>
            <a:r>
              <a:rPr lang="en-IN" dirty="0"/>
              <a:t>    environment {</a:t>
            </a:r>
          </a:p>
          <a:p>
            <a:r>
              <a:rPr lang="en-IN" dirty="0"/>
              <a:t>        DOCKER_IMAGE_NAME = 'calculator'</a:t>
            </a:r>
          </a:p>
          <a:p>
            <a:r>
              <a:rPr lang="en-IN" dirty="0"/>
              <a:t>        GITHUB_REPO_URL = 'https://github.com/</a:t>
            </a:r>
            <a:r>
              <a:rPr lang="en-IN" dirty="0" err="1"/>
              <a:t>BThangaraju</a:t>
            </a:r>
            <a:r>
              <a:rPr lang="en-IN" dirty="0"/>
              <a:t>/</a:t>
            </a:r>
            <a:r>
              <a:rPr lang="en-IN" dirty="0" err="1"/>
              <a:t>calculator.git</a:t>
            </a:r>
            <a:r>
              <a:rPr lang="en-IN" dirty="0"/>
              <a:t>'</a:t>
            </a:r>
          </a:p>
          <a:p>
            <a:r>
              <a:rPr lang="en-IN" dirty="0"/>
              <a:t>    }</a:t>
            </a:r>
          </a:p>
          <a:p>
            <a:r>
              <a:rPr lang="en-IN" dirty="0" smtClean="0"/>
              <a:t>}</a:t>
            </a:r>
            <a:endParaRPr lang="en-IN" dirty="0"/>
          </a:p>
        </p:txBody>
      </p:sp>
      <p:sp>
        <p:nvSpPr>
          <p:cNvPr id="4" name="Rectangle 3"/>
          <p:cNvSpPr/>
          <p:nvPr/>
        </p:nvSpPr>
        <p:spPr>
          <a:xfrm>
            <a:off x="422239" y="1016064"/>
            <a:ext cx="10779370" cy="369332"/>
          </a:xfrm>
          <a:prstGeom prst="rect">
            <a:avLst/>
          </a:prstGeom>
          <a:solidFill>
            <a:schemeClr val="accent5">
              <a:lumMod val="20000"/>
              <a:lumOff val="80000"/>
            </a:schemeClr>
          </a:solidFill>
        </p:spPr>
        <p:txBody>
          <a:bodyPr wrap="square">
            <a:spAutoFit/>
          </a:bodyPr>
          <a:lstStyle/>
          <a:p>
            <a:pPr algn="ctr"/>
            <a:r>
              <a:rPr lang="en-US" dirty="0" smtClean="0"/>
              <a:t>This </a:t>
            </a:r>
            <a:r>
              <a:rPr lang="en-US" dirty="0" err="1" smtClean="0"/>
              <a:t>Jenkinsfile</a:t>
            </a:r>
            <a:r>
              <a:rPr lang="en-US" dirty="0" smtClean="0"/>
              <a:t> </a:t>
            </a:r>
            <a:r>
              <a:rPr lang="en-US" dirty="0"/>
              <a:t>is a Declarative Pipeline script for Jenkins, which orchestrates the build and deployment process. </a:t>
            </a:r>
            <a:endParaRPr lang="en-IN" dirty="0"/>
          </a:p>
        </p:txBody>
      </p:sp>
      <p:sp>
        <p:nvSpPr>
          <p:cNvPr id="5" name="Rectangle 4"/>
          <p:cNvSpPr/>
          <p:nvPr/>
        </p:nvSpPr>
        <p:spPr>
          <a:xfrm>
            <a:off x="66046" y="4186602"/>
            <a:ext cx="11966331" cy="2031325"/>
          </a:xfrm>
          <a:prstGeom prst="rect">
            <a:avLst/>
          </a:prstGeom>
          <a:solidFill>
            <a:schemeClr val="accent5">
              <a:lumMod val="20000"/>
              <a:lumOff val="80000"/>
            </a:schemeClr>
          </a:solidFill>
        </p:spPr>
        <p:txBody>
          <a:bodyPr wrap="square">
            <a:spAutoFit/>
          </a:bodyPr>
          <a:lstStyle/>
          <a:p>
            <a:r>
              <a:rPr lang="en-US" dirty="0"/>
              <a:t>The pipeline block initiates the pipeline definition, indicating that the pipeline can run on any available agent (Jenkins executor</a:t>
            </a:r>
            <a:r>
              <a:rPr lang="en-US" dirty="0" smtClean="0"/>
              <a:t>).</a:t>
            </a:r>
          </a:p>
          <a:p>
            <a:endParaRPr lang="en-US" dirty="0"/>
          </a:p>
          <a:p>
            <a:r>
              <a:rPr lang="en-US" dirty="0"/>
              <a:t>The environment block defines environment variables used throughout the pipeline. DOCKER_IMAGE_NAME is set to 'calculator,' and GITHUB_REPO_URL is set to the GitHub repository URL</a:t>
            </a:r>
            <a:r>
              <a:rPr lang="en-US" dirty="0" smtClean="0"/>
              <a:t>.</a:t>
            </a:r>
          </a:p>
          <a:p>
            <a:endParaRPr lang="en-US" dirty="0"/>
          </a:p>
          <a:p>
            <a:r>
              <a:rPr lang="en-US" dirty="0"/>
              <a:t>The stages block contains individual stages of the pipeline. Each stage represents a phase in the build and deployment process.</a:t>
            </a:r>
            <a:endParaRPr lang="en-IN" dirty="0"/>
          </a:p>
        </p:txBody>
      </p:sp>
    </p:spTree>
    <p:extLst>
      <p:ext uri="{BB962C8B-B14F-4D97-AF65-F5344CB8AC3E}">
        <p14:creationId xmlns:p14="http://schemas.microsoft.com/office/powerpoint/2010/main" val="3760558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a:t>jenkinsfile</a:t>
            </a:r>
            <a:endParaRPr lang="en-IN" sz="4400" dirty="0">
              <a:latin typeface="+mn-lt"/>
            </a:endParaRPr>
          </a:p>
        </p:txBody>
      </p:sp>
      <p:sp>
        <p:nvSpPr>
          <p:cNvPr id="2" name="Rectangle 1"/>
          <p:cNvSpPr/>
          <p:nvPr/>
        </p:nvSpPr>
        <p:spPr>
          <a:xfrm>
            <a:off x="2617177" y="1160393"/>
            <a:ext cx="6096000" cy="2585323"/>
          </a:xfrm>
          <a:prstGeom prst="rect">
            <a:avLst/>
          </a:prstGeom>
          <a:solidFill>
            <a:schemeClr val="accent4">
              <a:lumMod val="20000"/>
              <a:lumOff val="80000"/>
            </a:schemeClr>
          </a:solidFill>
        </p:spPr>
        <p:txBody>
          <a:bodyPr>
            <a:spAutoFit/>
          </a:bodyPr>
          <a:lstStyle/>
          <a:p>
            <a:r>
              <a:rPr lang="en-IN" dirty="0"/>
              <a:t> stages {</a:t>
            </a:r>
          </a:p>
          <a:p>
            <a:r>
              <a:rPr lang="en-IN" dirty="0"/>
              <a:t>        stage('Checkout') {</a:t>
            </a:r>
          </a:p>
          <a:p>
            <a:r>
              <a:rPr lang="en-IN" dirty="0"/>
              <a:t>            steps {</a:t>
            </a:r>
          </a:p>
          <a:p>
            <a:r>
              <a:rPr lang="en-IN" dirty="0"/>
              <a:t>                script {</a:t>
            </a:r>
          </a:p>
          <a:p>
            <a:r>
              <a:rPr lang="en-IN" dirty="0"/>
              <a:t>                    // Checkout the code from the GitHub repository</a:t>
            </a:r>
          </a:p>
          <a:p>
            <a:r>
              <a:rPr lang="en-IN" dirty="0"/>
              <a:t>                    git branch: 'main', url: "${GITHUB_REPO_URL}"</a:t>
            </a:r>
          </a:p>
          <a:p>
            <a:r>
              <a:rPr lang="en-IN" dirty="0"/>
              <a:t>                }</a:t>
            </a:r>
          </a:p>
          <a:p>
            <a:r>
              <a:rPr lang="en-IN" dirty="0"/>
              <a:t>            }</a:t>
            </a:r>
          </a:p>
          <a:p>
            <a:r>
              <a:rPr lang="en-IN" dirty="0"/>
              <a:t>        }</a:t>
            </a:r>
          </a:p>
        </p:txBody>
      </p:sp>
      <p:sp>
        <p:nvSpPr>
          <p:cNvPr id="4" name="Rectangle 3"/>
          <p:cNvSpPr/>
          <p:nvPr/>
        </p:nvSpPr>
        <p:spPr>
          <a:xfrm>
            <a:off x="612530" y="4330117"/>
            <a:ext cx="10360270" cy="646331"/>
          </a:xfrm>
          <a:prstGeom prst="rect">
            <a:avLst/>
          </a:prstGeom>
          <a:solidFill>
            <a:schemeClr val="accent5">
              <a:lumMod val="20000"/>
              <a:lumOff val="80000"/>
            </a:schemeClr>
          </a:solidFill>
        </p:spPr>
        <p:txBody>
          <a:bodyPr wrap="square">
            <a:spAutoFit/>
          </a:bodyPr>
          <a:lstStyle/>
          <a:p>
            <a:r>
              <a:rPr lang="en-US" dirty="0"/>
              <a:t>The first stage is 'Checkout,' which uses the </a:t>
            </a:r>
            <a:r>
              <a:rPr lang="en-US" dirty="0" err="1"/>
              <a:t>Git</a:t>
            </a:r>
            <a:r>
              <a:rPr lang="en-US" dirty="0"/>
              <a:t> plugin to clone the code from the specified GitHub repository (GITHUB_REPO_URL) and branch ('main').</a:t>
            </a:r>
            <a:endParaRPr lang="en-IN" dirty="0"/>
          </a:p>
        </p:txBody>
      </p:sp>
    </p:spTree>
    <p:extLst>
      <p:ext uri="{BB962C8B-B14F-4D97-AF65-F5344CB8AC3E}">
        <p14:creationId xmlns:p14="http://schemas.microsoft.com/office/powerpoint/2010/main" val="4273236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a:t>jenkinsfile</a:t>
            </a:r>
            <a:endParaRPr lang="en-IN" sz="4400" dirty="0">
              <a:latin typeface="+mn-lt"/>
            </a:endParaRPr>
          </a:p>
        </p:txBody>
      </p:sp>
      <p:sp>
        <p:nvSpPr>
          <p:cNvPr id="2" name="Rectangle 1"/>
          <p:cNvSpPr/>
          <p:nvPr/>
        </p:nvSpPr>
        <p:spPr>
          <a:xfrm>
            <a:off x="2564423" y="1131838"/>
            <a:ext cx="6096000" cy="2308324"/>
          </a:xfrm>
          <a:prstGeom prst="rect">
            <a:avLst/>
          </a:prstGeom>
          <a:solidFill>
            <a:schemeClr val="accent4">
              <a:lumMod val="20000"/>
              <a:lumOff val="80000"/>
            </a:schemeClr>
          </a:solidFill>
        </p:spPr>
        <p:txBody>
          <a:bodyPr>
            <a:spAutoFit/>
          </a:bodyPr>
          <a:lstStyle/>
          <a:p>
            <a:r>
              <a:rPr lang="en-IN" dirty="0"/>
              <a:t>stage('Build Docker Image') {</a:t>
            </a:r>
          </a:p>
          <a:p>
            <a:r>
              <a:rPr lang="en-IN" dirty="0"/>
              <a:t>            steps {</a:t>
            </a:r>
          </a:p>
          <a:p>
            <a:r>
              <a:rPr lang="en-IN" dirty="0"/>
              <a:t>                script {</a:t>
            </a:r>
          </a:p>
          <a:p>
            <a:r>
              <a:rPr lang="en-IN" dirty="0"/>
              <a:t>                    // Build Docker image</a:t>
            </a:r>
          </a:p>
          <a:p>
            <a:r>
              <a:rPr lang="en-IN" dirty="0"/>
              <a:t>                    </a:t>
            </a:r>
            <a:r>
              <a:rPr lang="en-IN" dirty="0" err="1"/>
              <a:t>docker.build</a:t>
            </a:r>
            <a:r>
              <a:rPr lang="en-IN" dirty="0"/>
              <a:t>("${DOCKER_IMAGE_NAME}", '.')</a:t>
            </a:r>
          </a:p>
          <a:p>
            <a:r>
              <a:rPr lang="en-IN" dirty="0"/>
              <a:t>                }</a:t>
            </a:r>
          </a:p>
          <a:p>
            <a:r>
              <a:rPr lang="en-IN" dirty="0"/>
              <a:t>            }</a:t>
            </a:r>
          </a:p>
          <a:p>
            <a:r>
              <a:rPr lang="en-IN" dirty="0"/>
              <a:t>        }</a:t>
            </a:r>
          </a:p>
        </p:txBody>
      </p:sp>
      <p:sp>
        <p:nvSpPr>
          <p:cNvPr id="4" name="Rectangle 3"/>
          <p:cNvSpPr/>
          <p:nvPr/>
        </p:nvSpPr>
        <p:spPr>
          <a:xfrm>
            <a:off x="316523" y="4119127"/>
            <a:ext cx="11641016" cy="646331"/>
          </a:xfrm>
          <a:prstGeom prst="rect">
            <a:avLst/>
          </a:prstGeom>
          <a:solidFill>
            <a:schemeClr val="accent5">
              <a:lumMod val="20000"/>
              <a:lumOff val="80000"/>
            </a:schemeClr>
          </a:solidFill>
        </p:spPr>
        <p:txBody>
          <a:bodyPr wrap="square">
            <a:spAutoFit/>
          </a:bodyPr>
          <a:lstStyle/>
          <a:p>
            <a:r>
              <a:rPr lang="en-US" dirty="0"/>
              <a:t>The second stage is 'Build Docker Image,' where a Docker image named 'calculator' is built from the code in the current directory ('.').</a:t>
            </a:r>
            <a:endParaRPr lang="en-IN" dirty="0"/>
          </a:p>
        </p:txBody>
      </p:sp>
    </p:spTree>
    <p:extLst>
      <p:ext uri="{BB962C8B-B14F-4D97-AF65-F5344CB8AC3E}">
        <p14:creationId xmlns:p14="http://schemas.microsoft.com/office/powerpoint/2010/main" val="3636220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a:t>jenkinsfile</a:t>
            </a:r>
            <a:endParaRPr lang="en-IN" sz="4400" dirty="0">
              <a:latin typeface="+mn-lt"/>
            </a:endParaRPr>
          </a:p>
        </p:txBody>
      </p:sp>
      <p:sp>
        <p:nvSpPr>
          <p:cNvPr id="2" name="Rectangle 1"/>
          <p:cNvSpPr/>
          <p:nvPr/>
        </p:nvSpPr>
        <p:spPr>
          <a:xfrm>
            <a:off x="3338146" y="1109816"/>
            <a:ext cx="6096000" cy="2862322"/>
          </a:xfrm>
          <a:prstGeom prst="rect">
            <a:avLst/>
          </a:prstGeom>
          <a:solidFill>
            <a:schemeClr val="accent4">
              <a:lumMod val="20000"/>
              <a:lumOff val="80000"/>
            </a:schemeClr>
          </a:solidFill>
        </p:spPr>
        <p:txBody>
          <a:bodyPr>
            <a:spAutoFit/>
          </a:bodyPr>
          <a:lstStyle/>
          <a:p>
            <a:r>
              <a:rPr lang="en-IN" dirty="0"/>
              <a:t> stage('Push Docker Images') {</a:t>
            </a:r>
          </a:p>
          <a:p>
            <a:r>
              <a:rPr lang="en-IN" dirty="0"/>
              <a:t>            steps {</a:t>
            </a:r>
          </a:p>
          <a:p>
            <a:r>
              <a:rPr lang="en-IN" dirty="0"/>
              <a:t>                script{</a:t>
            </a:r>
          </a:p>
          <a:p>
            <a:r>
              <a:rPr lang="en-IN" dirty="0"/>
              <a:t>                    </a:t>
            </a:r>
            <a:r>
              <a:rPr lang="en-IN" dirty="0" err="1"/>
              <a:t>docker.withRegistry</a:t>
            </a:r>
            <a:r>
              <a:rPr lang="en-IN" dirty="0"/>
              <a:t>('', '</a:t>
            </a:r>
            <a:r>
              <a:rPr lang="en-IN" dirty="0" err="1"/>
              <a:t>DockerHubCred</a:t>
            </a:r>
            <a:r>
              <a:rPr lang="en-IN" dirty="0"/>
              <a:t>') {</a:t>
            </a:r>
          </a:p>
          <a:p>
            <a:r>
              <a:rPr lang="en-IN" dirty="0"/>
              <a:t>                    </a:t>
            </a:r>
            <a:r>
              <a:rPr lang="en-IN" dirty="0" err="1"/>
              <a:t>sh</a:t>
            </a:r>
            <a:r>
              <a:rPr lang="en-IN" dirty="0"/>
              <a:t> '</a:t>
            </a:r>
            <a:r>
              <a:rPr lang="en-IN" dirty="0" err="1"/>
              <a:t>docker</a:t>
            </a:r>
            <a:r>
              <a:rPr lang="en-IN" dirty="0"/>
              <a:t> tag calculator </a:t>
            </a:r>
            <a:r>
              <a:rPr lang="en-IN" dirty="0" err="1"/>
              <a:t>iiitb</a:t>
            </a:r>
            <a:r>
              <a:rPr lang="en-IN" dirty="0"/>
              <a:t>/</a:t>
            </a:r>
            <a:r>
              <a:rPr lang="en-IN" dirty="0" err="1"/>
              <a:t>calculator:latest</a:t>
            </a:r>
            <a:r>
              <a:rPr lang="en-IN" dirty="0"/>
              <a:t>'</a:t>
            </a:r>
          </a:p>
          <a:p>
            <a:r>
              <a:rPr lang="en-IN" dirty="0"/>
              <a:t>                    </a:t>
            </a:r>
            <a:r>
              <a:rPr lang="en-IN" dirty="0" err="1"/>
              <a:t>sh</a:t>
            </a:r>
            <a:r>
              <a:rPr lang="en-IN" dirty="0"/>
              <a:t> '</a:t>
            </a:r>
            <a:r>
              <a:rPr lang="en-IN" dirty="0" err="1"/>
              <a:t>docker</a:t>
            </a:r>
            <a:r>
              <a:rPr lang="en-IN" dirty="0"/>
              <a:t> push </a:t>
            </a:r>
            <a:r>
              <a:rPr lang="en-IN" dirty="0" err="1"/>
              <a:t>iiitb</a:t>
            </a:r>
            <a:r>
              <a:rPr lang="en-IN" dirty="0"/>
              <a:t>/calculator'</a:t>
            </a:r>
          </a:p>
          <a:p>
            <a:r>
              <a:rPr lang="en-IN" dirty="0"/>
              <a:t>                    }</a:t>
            </a:r>
          </a:p>
          <a:p>
            <a:r>
              <a:rPr lang="en-IN" dirty="0"/>
              <a:t>                 }</a:t>
            </a:r>
          </a:p>
          <a:p>
            <a:r>
              <a:rPr lang="en-IN" dirty="0"/>
              <a:t>            }</a:t>
            </a:r>
          </a:p>
          <a:p>
            <a:r>
              <a:rPr lang="en-IN" dirty="0"/>
              <a:t>        }</a:t>
            </a:r>
          </a:p>
        </p:txBody>
      </p:sp>
      <p:sp>
        <p:nvSpPr>
          <p:cNvPr id="4" name="Rectangle 3"/>
          <p:cNvSpPr/>
          <p:nvPr/>
        </p:nvSpPr>
        <p:spPr>
          <a:xfrm>
            <a:off x="422239" y="4435625"/>
            <a:ext cx="11438584" cy="646331"/>
          </a:xfrm>
          <a:prstGeom prst="rect">
            <a:avLst/>
          </a:prstGeom>
          <a:solidFill>
            <a:schemeClr val="accent5">
              <a:lumMod val="20000"/>
              <a:lumOff val="80000"/>
            </a:schemeClr>
          </a:solidFill>
        </p:spPr>
        <p:txBody>
          <a:bodyPr wrap="square">
            <a:spAutoFit/>
          </a:bodyPr>
          <a:lstStyle/>
          <a:p>
            <a:r>
              <a:rPr lang="en-US" dirty="0"/>
              <a:t>The third stage is 'Push Docker Images,' responsible for tagging the built Docker image and pushing it to a Docker registry (in this case, Docker Hub). It utilizes Docker credentials ('</a:t>
            </a:r>
            <a:r>
              <a:rPr lang="en-US" dirty="0" err="1"/>
              <a:t>DockerHubCred</a:t>
            </a:r>
            <a:r>
              <a:rPr lang="en-US" dirty="0"/>
              <a:t>') for authentication.</a:t>
            </a:r>
            <a:endParaRPr lang="en-IN" dirty="0"/>
          </a:p>
        </p:txBody>
      </p:sp>
    </p:spTree>
    <p:extLst>
      <p:ext uri="{BB962C8B-B14F-4D97-AF65-F5344CB8AC3E}">
        <p14:creationId xmlns:p14="http://schemas.microsoft.com/office/powerpoint/2010/main" val="3757149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a:t>jenkinsfile</a:t>
            </a:r>
            <a:endParaRPr lang="en-IN" sz="4400" dirty="0">
              <a:latin typeface="+mn-lt"/>
            </a:endParaRPr>
          </a:p>
        </p:txBody>
      </p:sp>
      <p:sp>
        <p:nvSpPr>
          <p:cNvPr id="2" name="Rectangle 1"/>
          <p:cNvSpPr/>
          <p:nvPr/>
        </p:nvSpPr>
        <p:spPr>
          <a:xfrm>
            <a:off x="3206262" y="1039478"/>
            <a:ext cx="6096000" cy="2862322"/>
          </a:xfrm>
          <a:prstGeom prst="rect">
            <a:avLst/>
          </a:prstGeom>
          <a:solidFill>
            <a:schemeClr val="accent4">
              <a:lumMod val="20000"/>
              <a:lumOff val="80000"/>
            </a:schemeClr>
          </a:solidFill>
        </p:spPr>
        <p:txBody>
          <a:bodyPr>
            <a:spAutoFit/>
          </a:bodyPr>
          <a:lstStyle/>
          <a:p>
            <a:r>
              <a:rPr lang="en-IN" dirty="0"/>
              <a:t>stage('Run Ansible Playbook') {</a:t>
            </a:r>
          </a:p>
          <a:p>
            <a:r>
              <a:rPr lang="en-IN" dirty="0"/>
              <a:t>            steps {</a:t>
            </a:r>
          </a:p>
          <a:p>
            <a:r>
              <a:rPr lang="en-IN" dirty="0"/>
              <a:t>                script {</a:t>
            </a:r>
          </a:p>
          <a:p>
            <a:r>
              <a:rPr lang="en-IN" dirty="0"/>
              <a:t>                    </a:t>
            </a:r>
            <a:r>
              <a:rPr lang="en-IN" dirty="0" err="1"/>
              <a:t>ansiblePlaybook</a:t>
            </a:r>
            <a:r>
              <a:rPr lang="en-IN" dirty="0"/>
              <a:t>(</a:t>
            </a:r>
          </a:p>
          <a:p>
            <a:r>
              <a:rPr lang="en-IN" dirty="0"/>
              <a:t>                        playbook: '</a:t>
            </a:r>
            <a:r>
              <a:rPr lang="en-IN" dirty="0" err="1"/>
              <a:t>deploy.yml</a:t>
            </a:r>
            <a:r>
              <a:rPr lang="en-IN" dirty="0"/>
              <a:t>',</a:t>
            </a:r>
          </a:p>
          <a:p>
            <a:r>
              <a:rPr lang="en-IN" dirty="0"/>
              <a:t>                        inventory: 'inventory'</a:t>
            </a:r>
          </a:p>
          <a:p>
            <a:r>
              <a:rPr lang="en-IN" dirty="0"/>
              <a:t>                     )</a:t>
            </a:r>
          </a:p>
          <a:p>
            <a:r>
              <a:rPr lang="en-IN" dirty="0"/>
              <a:t>                }</a:t>
            </a:r>
          </a:p>
          <a:p>
            <a:r>
              <a:rPr lang="en-IN" dirty="0"/>
              <a:t>            }</a:t>
            </a:r>
          </a:p>
          <a:p>
            <a:r>
              <a:rPr lang="en-IN" dirty="0"/>
              <a:t>        }</a:t>
            </a:r>
          </a:p>
        </p:txBody>
      </p:sp>
      <p:sp>
        <p:nvSpPr>
          <p:cNvPr id="5" name="Rectangle 4"/>
          <p:cNvSpPr/>
          <p:nvPr/>
        </p:nvSpPr>
        <p:spPr>
          <a:xfrm>
            <a:off x="339969" y="3967483"/>
            <a:ext cx="11705492" cy="369332"/>
          </a:xfrm>
          <a:prstGeom prst="rect">
            <a:avLst/>
          </a:prstGeom>
          <a:solidFill>
            <a:schemeClr val="accent5">
              <a:lumMod val="20000"/>
              <a:lumOff val="80000"/>
            </a:schemeClr>
          </a:solidFill>
        </p:spPr>
        <p:txBody>
          <a:bodyPr wrap="square">
            <a:spAutoFit/>
          </a:bodyPr>
          <a:lstStyle/>
          <a:p>
            <a:r>
              <a:rPr lang="en-US" dirty="0"/>
              <a:t>The final stage, 'Run Ansible Playbook,' executes an Ansible playbook ('</a:t>
            </a:r>
            <a:r>
              <a:rPr lang="en-US" dirty="0" err="1"/>
              <a:t>deploy.yml</a:t>
            </a:r>
            <a:r>
              <a:rPr lang="en-US" dirty="0"/>
              <a:t>') using an inventory file ('inventory').</a:t>
            </a:r>
            <a:endParaRPr lang="en-IN" dirty="0"/>
          </a:p>
        </p:txBody>
      </p:sp>
      <p:pic>
        <p:nvPicPr>
          <p:cNvPr id="6" name="Picture 5"/>
          <p:cNvPicPr>
            <a:picLocks noChangeAspect="1"/>
          </p:cNvPicPr>
          <p:nvPr/>
        </p:nvPicPr>
        <p:blipFill>
          <a:blip r:embed="rId2"/>
          <a:stretch>
            <a:fillRect/>
          </a:stretch>
        </p:blipFill>
        <p:spPr>
          <a:xfrm>
            <a:off x="2261151" y="4498741"/>
            <a:ext cx="7576122" cy="2280128"/>
          </a:xfrm>
          <a:prstGeom prst="rect">
            <a:avLst/>
          </a:prstGeom>
          <a:solidFill>
            <a:srgbClr val="C00000"/>
          </a:solidFill>
          <a:ln w="28575">
            <a:solidFill>
              <a:srgbClr val="C00000"/>
            </a:solidFill>
          </a:ln>
        </p:spPr>
      </p:pic>
    </p:spTree>
    <p:extLst>
      <p:ext uri="{BB962C8B-B14F-4D97-AF65-F5344CB8AC3E}">
        <p14:creationId xmlns:p14="http://schemas.microsoft.com/office/powerpoint/2010/main" val="116756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Application</a:t>
            </a:r>
            <a:endParaRPr lang="en-IN" dirty="0"/>
          </a:p>
        </p:txBody>
      </p:sp>
      <p:pic>
        <p:nvPicPr>
          <p:cNvPr id="5" name="Picture 4"/>
          <p:cNvPicPr>
            <a:picLocks noChangeAspect="1"/>
          </p:cNvPicPr>
          <p:nvPr/>
        </p:nvPicPr>
        <p:blipFill>
          <a:blip r:embed="rId2"/>
          <a:stretch>
            <a:fillRect/>
          </a:stretch>
        </p:blipFill>
        <p:spPr>
          <a:xfrm>
            <a:off x="1477884" y="2105984"/>
            <a:ext cx="9144792" cy="4237087"/>
          </a:xfrm>
          <a:prstGeom prst="rect">
            <a:avLst/>
          </a:prstGeom>
          <a:ln w="28575">
            <a:solidFill>
              <a:srgbClr val="C00000"/>
            </a:solidFill>
          </a:ln>
        </p:spPr>
      </p:pic>
      <p:pic>
        <p:nvPicPr>
          <p:cNvPr id="6" name="Picture 5"/>
          <p:cNvPicPr>
            <a:picLocks noChangeAspect="1"/>
          </p:cNvPicPr>
          <p:nvPr/>
        </p:nvPicPr>
        <p:blipFill>
          <a:blip r:embed="rId3"/>
          <a:stretch>
            <a:fillRect/>
          </a:stretch>
        </p:blipFill>
        <p:spPr>
          <a:xfrm>
            <a:off x="166291" y="1053633"/>
            <a:ext cx="11528885" cy="836931"/>
          </a:xfrm>
          <a:prstGeom prst="rect">
            <a:avLst/>
          </a:prstGeom>
          <a:ln w="28575">
            <a:solidFill>
              <a:srgbClr val="C00000"/>
            </a:solidFill>
          </a:ln>
        </p:spPr>
      </p:pic>
    </p:spTree>
    <p:extLst>
      <p:ext uri="{BB962C8B-B14F-4D97-AF65-F5344CB8AC3E}">
        <p14:creationId xmlns:p14="http://schemas.microsoft.com/office/powerpoint/2010/main" val="3345778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gc96debfd06_0_647"/>
          <p:cNvSpPr txBox="1">
            <a:spLocks noGrp="1"/>
          </p:cNvSpPr>
          <p:nvPr>
            <p:ph type="sldNum" idx="12"/>
          </p:nvPr>
        </p:nvSpPr>
        <p:spPr>
          <a:xfrm>
            <a:off x="8623300" y="6356351"/>
            <a:ext cx="2743200" cy="3652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16</a:t>
            </a:fld>
            <a:endParaRPr/>
          </a:p>
        </p:txBody>
      </p:sp>
      <p:sp>
        <p:nvSpPr>
          <p:cNvPr id="1778" name="Google Shape;1778;gc96debfd06_0_647"/>
          <p:cNvSpPr txBox="1"/>
          <p:nvPr/>
        </p:nvSpPr>
        <p:spPr>
          <a:xfrm>
            <a:off x="2388967" y="2233000"/>
            <a:ext cx="7368400" cy="2392000"/>
          </a:xfrm>
          <a:prstGeom prst="rect">
            <a:avLst/>
          </a:prstGeom>
          <a:noFill/>
          <a:ln>
            <a:noFill/>
          </a:ln>
        </p:spPr>
        <p:txBody>
          <a:bodyPr spcFirstLastPara="1" wrap="square" lIns="121900" tIns="60933" rIns="121900" bIns="60933" anchor="t" anchorCtr="0">
            <a:noAutofit/>
          </a:bodyPr>
          <a:lstStyle/>
          <a:p>
            <a:pPr algn="ctr">
              <a:buClr>
                <a:srgbClr val="000000"/>
              </a:buClr>
              <a:buSzPts val="3200"/>
            </a:pPr>
            <a:r>
              <a:rPr lang="en" sz="4267" b="1" dirty="0" smtClean="0">
                <a:solidFill>
                  <a:schemeClr val="lt1"/>
                </a:solidFill>
                <a:latin typeface="Proxima Nova"/>
                <a:ea typeface="Proxima Nova"/>
                <a:cs typeface="Proxima Nova"/>
                <a:sym typeface="Proxima Nova"/>
              </a:rPr>
              <a:t>Thank You</a:t>
            </a:r>
            <a:endParaRPr sz="4267" b="1"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124694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smtClean="0">
                <a:latin typeface="+mn-lt"/>
              </a:rPr>
              <a:t>Dockerfile</a:t>
            </a:r>
            <a:endParaRPr lang="en-IN" sz="4400" dirty="0">
              <a:latin typeface="+mn-lt"/>
            </a:endParaRPr>
          </a:p>
        </p:txBody>
      </p:sp>
      <p:sp>
        <p:nvSpPr>
          <p:cNvPr id="2" name="Rectangle 1"/>
          <p:cNvSpPr/>
          <p:nvPr/>
        </p:nvSpPr>
        <p:spPr>
          <a:xfrm>
            <a:off x="269630" y="1074812"/>
            <a:ext cx="5594839" cy="646331"/>
          </a:xfrm>
          <a:prstGeom prst="rect">
            <a:avLst/>
          </a:prstGeom>
          <a:solidFill>
            <a:schemeClr val="accent5">
              <a:lumMod val="20000"/>
              <a:lumOff val="80000"/>
            </a:schemeClr>
          </a:solidFill>
        </p:spPr>
        <p:txBody>
          <a:bodyPr wrap="square">
            <a:spAutoFit/>
          </a:bodyPr>
          <a:lstStyle/>
          <a:p>
            <a:r>
              <a:rPr lang="en-US" dirty="0"/>
              <a:t>FROM </a:t>
            </a:r>
            <a:r>
              <a:rPr lang="en-US" dirty="0" err="1"/>
              <a:t>ubuntu:latest</a:t>
            </a:r>
            <a:endParaRPr lang="en-US" dirty="0"/>
          </a:p>
          <a:p>
            <a:r>
              <a:rPr lang="en-US" dirty="0"/>
              <a:t>COPY calculator.sh /app/calculator.sh</a:t>
            </a:r>
            <a:endParaRPr lang="en-IN" dirty="0"/>
          </a:p>
        </p:txBody>
      </p:sp>
      <p:sp>
        <p:nvSpPr>
          <p:cNvPr id="4" name="Rectangle 3"/>
          <p:cNvSpPr/>
          <p:nvPr/>
        </p:nvSpPr>
        <p:spPr>
          <a:xfrm>
            <a:off x="158261" y="1721143"/>
            <a:ext cx="11922370" cy="5039841"/>
          </a:xfrm>
          <a:prstGeom prst="rect">
            <a:avLst/>
          </a:prstGeom>
        </p:spPr>
        <p:txBody>
          <a:bodyPr wrap="square">
            <a:spAutoFit/>
          </a:bodyPr>
          <a:lstStyle/>
          <a:p>
            <a:r>
              <a:rPr lang="en-US" b="1" dirty="0"/>
              <a:t>FROM </a:t>
            </a:r>
            <a:r>
              <a:rPr lang="en-US" b="1" dirty="0" err="1"/>
              <a:t>ubuntu:latest</a:t>
            </a:r>
            <a:r>
              <a:rPr lang="en-US" dirty="0"/>
              <a:t>: This line specifies the base image for the Docker container. In this case, it is using the latest version of the official Ubuntu image from Docker Hub. This image serves as the foundation for building your application.</a:t>
            </a:r>
          </a:p>
          <a:p>
            <a:endParaRPr lang="en-US" sz="1000" dirty="0"/>
          </a:p>
          <a:p>
            <a:r>
              <a:rPr lang="en-US" b="1" dirty="0"/>
              <a:t>COPY calculator.sh /app/calculator.sh</a:t>
            </a:r>
            <a:r>
              <a:rPr lang="en-US" dirty="0"/>
              <a:t>: This line copies the file calculator.sh from the local file system into the Docker image. It places the file in the /app/ directory inside the image. This assumes that the calculator.sh script is located in the same directory as the Dockerfile</a:t>
            </a:r>
            <a:r>
              <a:rPr lang="en-US" dirty="0" smtClean="0"/>
              <a:t>.</a:t>
            </a:r>
          </a:p>
          <a:p>
            <a:endParaRPr lang="en-US" sz="1200" dirty="0"/>
          </a:p>
          <a:p>
            <a:r>
              <a:rPr lang="en-US" b="1" dirty="0"/>
              <a:t>Command to Build the Docker Image</a:t>
            </a:r>
            <a:r>
              <a:rPr lang="en-US" dirty="0"/>
              <a:t>: </a:t>
            </a:r>
            <a:r>
              <a:rPr lang="en-US" b="1" i="1" dirty="0" err="1"/>
              <a:t>docker</a:t>
            </a:r>
            <a:r>
              <a:rPr lang="en-US" b="1" i="1" dirty="0"/>
              <a:t> build -t </a:t>
            </a:r>
            <a:r>
              <a:rPr lang="en-US" b="1" i="1" dirty="0" smtClean="0"/>
              <a:t>calculator </a:t>
            </a:r>
            <a:r>
              <a:rPr lang="en-US" b="1" i="1" dirty="0"/>
              <a:t>.</a:t>
            </a:r>
          </a:p>
          <a:p>
            <a:endParaRPr lang="en-US" sz="1200" dirty="0" smtClean="0"/>
          </a:p>
          <a:p>
            <a:r>
              <a:rPr lang="en-US" b="1" dirty="0" err="1"/>
              <a:t>docker</a:t>
            </a:r>
            <a:r>
              <a:rPr lang="en-US" b="1" dirty="0"/>
              <a:t> build</a:t>
            </a:r>
            <a:r>
              <a:rPr lang="en-US" dirty="0"/>
              <a:t>: This command is used to build a Docker image from a Dockerfile.</a:t>
            </a:r>
          </a:p>
          <a:p>
            <a:endParaRPr lang="en-US" sz="1050" dirty="0"/>
          </a:p>
          <a:p>
            <a:r>
              <a:rPr lang="en-US" b="1" dirty="0"/>
              <a:t>-t </a:t>
            </a:r>
            <a:r>
              <a:rPr lang="en-US" b="1" dirty="0" smtClean="0"/>
              <a:t>calculator</a:t>
            </a:r>
            <a:r>
              <a:rPr lang="en-US" dirty="0" smtClean="0"/>
              <a:t>: </a:t>
            </a:r>
            <a:r>
              <a:rPr lang="en-US" dirty="0"/>
              <a:t>The -t flag allows you to tag your image with a name. In this case, the image is tagged with the name </a:t>
            </a:r>
            <a:r>
              <a:rPr lang="en-US" dirty="0" smtClean="0"/>
              <a:t>"calculator."</a:t>
            </a:r>
            <a:endParaRPr lang="en-US" dirty="0"/>
          </a:p>
          <a:p>
            <a:endParaRPr lang="en-US" sz="1050" dirty="0"/>
          </a:p>
          <a:p>
            <a:r>
              <a:rPr lang="en-US" b="1" dirty="0"/>
              <a:t>.</a:t>
            </a:r>
            <a:r>
              <a:rPr lang="en-US" dirty="0"/>
              <a:t>: The dot represents the build context, indicating that the Docker build process should use the current directory as the build context. This assumes that both the Dockerfile and the calculator.sh script are in the current directory.</a:t>
            </a:r>
          </a:p>
          <a:p>
            <a:endParaRPr lang="en-US" sz="1050" dirty="0"/>
          </a:p>
          <a:p>
            <a:r>
              <a:rPr lang="en-US" dirty="0"/>
              <a:t>After running the </a:t>
            </a:r>
            <a:r>
              <a:rPr lang="en-US" dirty="0" err="1"/>
              <a:t>docker</a:t>
            </a:r>
            <a:r>
              <a:rPr lang="en-US" dirty="0"/>
              <a:t> build command, Docker will read the Dockerfile, execute each instruction, and create a Docker image named </a:t>
            </a:r>
            <a:r>
              <a:rPr lang="en-US" dirty="0" smtClean="0"/>
              <a:t>"</a:t>
            </a:r>
            <a:r>
              <a:rPr lang="en-US" b="1" dirty="0" smtClean="0"/>
              <a:t>calculator</a:t>
            </a:r>
            <a:r>
              <a:rPr lang="en-US" dirty="0" smtClean="0"/>
              <a:t>" </a:t>
            </a:r>
            <a:r>
              <a:rPr lang="en-US" dirty="0"/>
              <a:t>based on the Ubuntu image with the calculator.sh script copied into the /app/ directory. The resulting image is ready to be deployed and run as a Docker container.</a:t>
            </a:r>
            <a:endParaRPr lang="en-IN" dirty="0"/>
          </a:p>
        </p:txBody>
      </p:sp>
    </p:spTree>
    <p:extLst>
      <p:ext uri="{BB962C8B-B14F-4D97-AF65-F5344CB8AC3E}">
        <p14:creationId xmlns:p14="http://schemas.microsoft.com/office/powerpoint/2010/main" val="3434556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a:latin typeface="+mn-lt"/>
              </a:rPr>
              <a:t>c</a:t>
            </a:r>
            <a:r>
              <a:rPr lang="en-US" sz="4400" dirty="0" smtClean="0">
                <a:latin typeface="+mn-lt"/>
              </a:rPr>
              <a:t>alculator.sh</a:t>
            </a:r>
            <a:endParaRPr lang="en-IN" sz="4400" dirty="0">
              <a:latin typeface="+mn-lt"/>
            </a:endParaRPr>
          </a:p>
        </p:txBody>
      </p:sp>
      <p:sp>
        <p:nvSpPr>
          <p:cNvPr id="2" name="Rectangle 1"/>
          <p:cNvSpPr/>
          <p:nvPr/>
        </p:nvSpPr>
        <p:spPr>
          <a:xfrm>
            <a:off x="422239" y="916056"/>
            <a:ext cx="6096000" cy="5693866"/>
          </a:xfrm>
          <a:prstGeom prst="rect">
            <a:avLst/>
          </a:prstGeom>
        </p:spPr>
        <p:txBody>
          <a:bodyPr>
            <a:spAutoFit/>
          </a:bodyPr>
          <a:lstStyle/>
          <a:p>
            <a:r>
              <a:rPr lang="en-IN" sz="1400" dirty="0"/>
              <a:t># !/bin/bash</a:t>
            </a:r>
          </a:p>
          <a:p>
            <a:r>
              <a:rPr lang="en-IN" sz="1400" dirty="0"/>
              <a:t># A simple calculator shell program</a:t>
            </a:r>
          </a:p>
          <a:p>
            <a:endParaRPr lang="en-IN" sz="1400" dirty="0"/>
          </a:p>
          <a:p>
            <a:r>
              <a:rPr lang="en-IN" sz="1400" dirty="0"/>
              <a:t>echo "1. Addition"</a:t>
            </a:r>
          </a:p>
          <a:p>
            <a:r>
              <a:rPr lang="en-IN" sz="1400" dirty="0"/>
              <a:t>echo "2. Subtraction"</a:t>
            </a:r>
          </a:p>
          <a:p>
            <a:r>
              <a:rPr lang="en-IN" sz="1400" dirty="0"/>
              <a:t>echo "3. Multiplication"</a:t>
            </a:r>
          </a:p>
          <a:p>
            <a:r>
              <a:rPr lang="en-IN" sz="1400" dirty="0"/>
              <a:t>echo "4. Division"</a:t>
            </a:r>
          </a:p>
          <a:p>
            <a:endParaRPr lang="en-IN" sz="1400" dirty="0"/>
          </a:p>
          <a:p>
            <a:r>
              <a:rPr lang="en-IN" sz="1400" dirty="0"/>
              <a:t>echo -n "Enter First Number: "</a:t>
            </a:r>
          </a:p>
          <a:p>
            <a:r>
              <a:rPr lang="en-IN" sz="1400" dirty="0"/>
              <a:t>read a</a:t>
            </a:r>
          </a:p>
          <a:p>
            <a:r>
              <a:rPr lang="en-IN" sz="1400" dirty="0"/>
              <a:t>echo -n "Enter Second Number: "</a:t>
            </a:r>
          </a:p>
          <a:p>
            <a:r>
              <a:rPr lang="en-IN" sz="1400" dirty="0"/>
              <a:t>read b</a:t>
            </a:r>
          </a:p>
          <a:p>
            <a:r>
              <a:rPr lang="en-IN" sz="1400" dirty="0"/>
              <a:t>echo -n "Enter the Choice: "</a:t>
            </a:r>
          </a:p>
          <a:p>
            <a:r>
              <a:rPr lang="en-IN" sz="1400" dirty="0"/>
              <a:t>read </a:t>
            </a:r>
            <a:r>
              <a:rPr lang="en-IN" sz="1400" dirty="0" err="1"/>
              <a:t>ch</a:t>
            </a:r>
            <a:endParaRPr lang="en-IN" sz="1400" dirty="0"/>
          </a:p>
          <a:p>
            <a:endParaRPr lang="en-IN" sz="1400" dirty="0"/>
          </a:p>
          <a:p>
            <a:r>
              <a:rPr lang="en-IN" sz="1400" dirty="0"/>
              <a:t>case $</a:t>
            </a:r>
            <a:r>
              <a:rPr lang="en-IN" sz="1400" dirty="0" err="1"/>
              <a:t>ch</a:t>
            </a:r>
            <a:r>
              <a:rPr lang="en-IN" sz="1400" dirty="0"/>
              <a:t> in</a:t>
            </a:r>
          </a:p>
          <a:p>
            <a:r>
              <a:rPr lang="en-IN" sz="1400" dirty="0"/>
              <a:t>   1) res=`expr $a + $b`</a:t>
            </a:r>
          </a:p>
          <a:p>
            <a:r>
              <a:rPr lang="en-IN" sz="1400" dirty="0"/>
              <a:t>   ;;</a:t>
            </a:r>
          </a:p>
          <a:p>
            <a:r>
              <a:rPr lang="en-IN" sz="1400" dirty="0"/>
              <a:t>   2) res=`expr $a - $b`</a:t>
            </a:r>
          </a:p>
          <a:p>
            <a:r>
              <a:rPr lang="en-IN" sz="1400" dirty="0"/>
              <a:t>   ;;</a:t>
            </a:r>
          </a:p>
          <a:p>
            <a:r>
              <a:rPr lang="en-IN" sz="1400" dirty="0"/>
              <a:t>   3) res=`expr $a \* $b`</a:t>
            </a:r>
          </a:p>
          <a:p>
            <a:r>
              <a:rPr lang="en-IN" sz="1400" dirty="0"/>
              <a:t>   ;;</a:t>
            </a:r>
          </a:p>
          <a:p>
            <a:r>
              <a:rPr lang="en-IN" sz="1400" dirty="0"/>
              <a:t>   4) res=`expr $a / $b`</a:t>
            </a:r>
          </a:p>
          <a:p>
            <a:r>
              <a:rPr lang="en-IN" sz="1400" dirty="0"/>
              <a:t>   ;;</a:t>
            </a:r>
          </a:p>
          <a:p>
            <a:r>
              <a:rPr lang="en-IN" sz="1400" dirty="0" err="1"/>
              <a:t>esac</a:t>
            </a:r>
            <a:endParaRPr lang="en-IN" sz="1400" dirty="0"/>
          </a:p>
          <a:p>
            <a:r>
              <a:rPr lang="en-IN" sz="1400" dirty="0"/>
              <a:t>echo "Result : $res"</a:t>
            </a:r>
          </a:p>
        </p:txBody>
      </p:sp>
    </p:spTree>
    <p:extLst>
      <p:ext uri="{BB962C8B-B14F-4D97-AF65-F5344CB8AC3E}">
        <p14:creationId xmlns:p14="http://schemas.microsoft.com/office/powerpoint/2010/main" val="679018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7710646" cy="510085"/>
          </a:xfrm>
        </p:spPr>
        <p:txBody>
          <a:bodyPr/>
          <a:lstStyle/>
          <a:p>
            <a:r>
              <a:rPr lang="en-US" dirty="0"/>
              <a:t>Ansible Key Components</a:t>
            </a:r>
            <a:endParaRPr lang="en-IN" dirty="0"/>
          </a:p>
        </p:txBody>
      </p:sp>
      <p:sp>
        <p:nvSpPr>
          <p:cNvPr id="4" name="Rectangle 3"/>
          <p:cNvSpPr/>
          <p:nvPr/>
        </p:nvSpPr>
        <p:spPr>
          <a:xfrm>
            <a:off x="211015" y="875871"/>
            <a:ext cx="12042531" cy="5832366"/>
          </a:xfrm>
          <a:prstGeom prst="rect">
            <a:avLst/>
          </a:prstGeom>
        </p:spPr>
        <p:txBody>
          <a:bodyPr wrap="square">
            <a:spAutoFit/>
          </a:bodyPr>
          <a:lstStyle/>
          <a:p>
            <a:r>
              <a:rPr lang="en-US" dirty="0" smtClean="0"/>
              <a:t>Ansible </a:t>
            </a:r>
            <a:r>
              <a:rPr lang="en-US" dirty="0"/>
              <a:t>consists of several key components and modules that work together to enable automation and configuration management. These components collectively facilitate the creation of playbooks and the execution of tasks on managed nodes. </a:t>
            </a:r>
            <a:endParaRPr lang="en-US" dirty="0" smtClean="0"/>
          </a:p>
          <a:p>
            <a:endParaRPr lang="en-US" dirty="0"/>
          </a:p>
          <a:p>
            <a:r>
              <a:rPr lang="en-US" dirty="0"/>
              <a:t>1. </a:t>
            </a:r>
            <a:r>
              <a:rPr lang="en-US" b="1" dirty="0"/>
              <a:t>Modules</a:t>
            </a:r>
            <a:r>
              <a:rPr lang="en-US" dirty="0"/>
              <a:t>: Ansible modules are standalone units of code responsible for performing specific tasks on managed nodes. Modules can manage system components, deploy applications, interact with cloud services, and more. There are over a thousand built-in modules that cover a wide range of operations. Some common module categories include:</a:t>
            </a:r>
          </a:p>
          <a:p>
            <a:r>
              <a:rPr lang="en-US" dirty="0" smtClean="0"/>
              <a:t>•  System </a:t>
            </a:r>
            <a:r>
              <a:rPr lang="en-US" dirty="0"/>
              <a:t>modules (e.g., user, file, service</a:t>
            </a:r>
            <a:r>
              <a:rPr lang="en-US" dirty="0" smtClean="0"/>
              <a:t>), Package </a:t>
            </a:r>
            <a:r>
              <a:rPr lang="en-US" dirty="0"/>
              <a:t>management modules (e.g., yum, apt, pip</a:t>
            </a:r>
            <a:r>
              <a:rPr lang="en-US" dirty="0" smtClean="0"/>
              <a:t>), Cloud </a:t>
            </a:r>
            <a:r>
              <a:rPr lang="en-US" dirty="0"/>
              <a:t>modules (e.g., AWS, Azure, GCP</a:t>
            </a:r>
            <a:r>
              <a:rPr lang="en-US" dirty="0" smtClean="0"/>
              <a:t>), Network </a:t>
            </a:r>
            <a:r>
              <a:rPr lang="en-US" dirty="0"/>
              <a:t>modules (e.g., </a:t>
            </a:r>
            <a:r>
              <a:rPr lang="en-US" dirty="0" err="1"/>
              <a:t>ios_command</a:t>
            </a:r>
            <a:r>
              <a:rPr lang="en-US" dirty="0"/>
              <a:t>, </a:t>
            </a:r>
            <a:r>
              <a:rPr lang="en-US" dirty="0" err="1"/>
              <a:t>nxos_command</a:t>
            </a:r>
            <a:r>
              <a:rPr lang="en-US" dirty="0" smtClean="0"/>
              <a:t>), Database </a:t>
            </a:r>
            <a:r>
              <a:rPr lang="en-US" dirty="0"/>
              <a:t>modules (e.g., </a:t>
            </a:r>
            <a:r>
              <a:rPr lang="en-US" dirty="0" err="1"/>
              <a:t>postgresql_user</a:t>
            </a:r>
            <a:r>
              <a:rPr lang="en-US" dirty="0"/>
              <a:t>, </a:t>
            </a:r>
            <a:r>
              <a:rPr lang="en-US" dirty="0" err="1"/>
              <a:t>mysql_db</a:t>
            </a:r>
            <a:r>
              <a:rPr lang="en-US" dirty="0" smtClean="0"/>
              <a:t>).</a:t>
            </a:r>
          </a:p>
          <a:p>
            <a:endParaRPr lang="en-US" sz="1000" dirty="0"/>
          </a:p>
          <a:p>
            <a:r>
              <a:rPr lang="en-US" dirty="0"/>
              <a:t>2. </a:t>
            </a:r>
            <a:r>
              <a:rPr lang="en-US" b="1" dirty="0"/>
              <a:t>Playbooks</a:t>
            </a:r>
            <a:r>
              <a:rPr lang="en-US" dirty="0"/>
              <a:t>: Playbooks are YAML files that define a series of tasks, along with the desired state and conditions. Playbooks combine modules to automate complex workflows and configurations. They provide a structured way to describe the steps required to achieve a specific outcome</a:t>
            </a:r>
            <a:r>
              <a:rPr lang="en-US" dirty="0" smtClean="0"/>
              <a:t>.</a:t>
            </a:r>
          </a:p>
          <a:p>
            <a:endParaRPr lang="en-US" sz="1000" dirty="0"/>
          </a:p>
          <a:p>
            <a:r>
              <a:rPr lang="en-US" dirty="0"/>
              <a:t>3. </a:t>
            </a:r>
            <a:r>
              <a:rPr lang="en-US" b="1" dirty="0"/>
              <a:t>Tasks</a:t>
            </a:r>
            <a:r>
              <a:rPr lang="en-US" dirty="0"/>
              <a:t>: Tasks are individual actions or operations performed by modules. Tasks within a playbook define what needs to be accomplished, such as installing a package, restarting a service, or copying a file</a:t>
            </a:r>
            <a:r>
              <a:rPr lang="en-US" dirty="0" smtClean="0"/>
              <a:t>.</a:t>
            </a:r>
          </a:p>
          <a:p>
            <a:endParaRPr lang="en-US" sz="1000" dirty="0"/>
          </a:p>
          <a:p>
            <a:r>
              <a:rPr lang="en-US" dirty="0"/>
              <a:t>4. </a:t>
            </a:r>
            <a:r>
              <a:rPr lang="en-US" b="1" dirty="0"/>
              <a:t>Inventories</a:t>
            </a:r>
            <a:r>
              <a:rPr lang="en-US" dirty="0"/>
              <a:t>: Inventories are files that list the hosts (managed nodes) and group them into categories. This categorization allows for easier management of resources and targeted execution of tasks on specific groups</a:t>
            </a:r>
            <a:r>
              <a:rPr lang="en-US" dirty="0" smtClean="0"/>
              <a:t>.</a:t>
            </a:r>
          </a:p>
          <a:p>
            <a:endParaRPr lang="en-US" sz="1100" dirty="0"/>
          </a:p>
          <a:p>
            <a:r>
              <a:rPr lang="en-US" dirty="0" smtClean="0"/>
              <a:t>These </a:t>
            </a:r>
            <a:r>
              <a:rPr lang="en-US" dirty="0"/>
              <a:t>components work in harmony to facilitate the creation, execution, and management of automation tasks in Ansible, enabling organizations to achieve efficient and consistent configuration management and automation across their IT infrastructure.</a:t>
            </a:r>
          </a:p>
        </p:txBody>
      </p:sp>
    </p:spTree>
    <p:extLst>
      <p:ext uri="{BB962C8B-B14F-4D97-AF65-F5344CB8AC3E}">
        <p14:creationId xmlns:p14="http://schemas.microsoft.com/office/powerpoint/2010/main" val="168585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46785" y="870438"/>
            <a:ext cx="7077807" cy="4167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p:txBody>
          <a:bodyPr/>
          <a:lstStyle/>
          <a:p>
            <a:r>
              <a:rPr lang="en-US" dirty="0" smtClean="0"/>
              <a:t>Ansible</a:t>
            </a:r>
            <a:endParaRPr lang="en-IN" dirty="0"/>
          </a:p>
        </p:txBody>
      </p:sp>
      <p:sp>
        <p:nvSpPr>
          <p:cNvPr id="6" name="Rectangle 5"/>
          <p:cNvSpPr/>
          <p:nvPr/>
        </p:nvSpPr>
        <p:spPr>
          <a:xfrm>
            <a:off x="116968" y="975919"/>
            <a:ext cx="4313232" cy="461665"/>
          </a:xfrm>
          <a:prstGeom prst="rect">
            <a:avLst/>
          </a:prstGeom>
          <a:solidFill>
            <a:schemeClr val="accent4">
              <a:lumMod val="20000"/>
              <a:lumOff val="80000"/>
            </a:schemeClr>
          </a:solidFill>
        </p:spPr>
        <p:txBody>
          <a:bodyPr wrap="none">
            <a:spAutoFit/>
          </a:bodyPr>
          <a:lstStyle/>
          <a:p>
            <a:r>
              <a:rPr lang="en-IN" sz="2400" dirty="0" err="1"/>
              <a:t>sudo</a:t>
            </a:r>
            <a:r>
              <a:rPr lang="en-IN" sz="2400" dirty="0"/>
              <a:t> vim /</a:t>
            </a:r>
            <a:r>
              <a:rPr lang="en-IN" sz="2400" dirty="0" err="1"/>
              <a:t>etc</a:t>
            </a:r>
            <a:r>
              <a:rPr lang="en-IN" sz="2400" dirty="0"/>
              <a:t>/</a:t>
            </a:r>
            <a:r>
              <a:rPr lang="en-IN" sz="2400" dirty="0" err="1"/>
              <a:t>ansible</a:t>
            </a:r>
            <a:r>
              <a:rPr lang="en-IN" sz="2400" dirty="0"/>
              <a:t>/</a:t>
            </a:r>
            <a:r>
              <a:rPr lang="en-IN" sz="2400" dirty="0" err="1"/>
              <a:t>ansible.cfg</a:t>
            </a:r>
            <a:endParaRPr lang="en-IN" sz="2400" dirty="0"/>
          </a:p>
        </p:txBody>
      </p:sp>
      <p:pic>
        <p:nvPicPr>
          <p:cNvPr id="7" name="Picture 6"/>
          <p:cNvPicPr>
            <a:picLocks noChangeAspect="1"/>
          </p:cNvPicPr>
          <p:nvPr/>
        </p:nvPicPr>
        <p:blipFill>
          <a:blip r:embed="rId2"/>
          <a:stretch>
            <a:fillRect/>
          </a:stretch>
        </p:blipFill>
        <p:spPr>
          <a:xfrm>
            <a:off x="192087" y="1437584"/>
            <a:ext cx="4251803" cy="1050639"/>
          </a:xfrm>
          <a:prstGeom prst="rect">
            <a:avLst/>
          </a:prstGeom>
        </p:spPr>
      </p:pic>
      <p:pic>
        <p:nvPicPr>
          <p:cNvPr id="8" name="Picture 7"/>
          <p:cNvPicPr>
            <a:picLocks noChangeAspect="1"/>
          </p:cNvPicPr>
          <p:nvPr/>
        </p:nvPicPr>
        <p:blipFill>
          <a:blip r:embed="rId3"/>
          <a:stretch>
            <a:fillRect/>
          </a:stretch>
        </p:blipFill>
        <p:spPr>
          <a:xfrm>
            <a:off x="116968" y="3403599"/>
            <a:ext cx="4861298" cy="2460870"/>
          </a:xfrm>
          <a:prstGeom prst="rect">
            <a:avLst/>
          </a:prstGeom>
          <a:ln w="28575">
            <a:solidFill>
              <a:srgbClr val="C00000"/>
            </a:solidFill>
          </a:ln>
        </p:spPr>
      </p:pic>
      <p:sp>
        <p:nvSpPr>
          <p:cNvPr id="9" name="Rectangle 8"/>
          <p:cNvSpPr/>
          <p:nvPr/>
        </p:nvSpPr>
        <p:spPr>
          <a:xfrm>
            <a:off x="5143947" y="892969"/>
            <a:ext cx="6883481" cy="2862322"/>
          </a:xfrm>
          <a:prstGeom prst="rect">
            <a:avLst/>
          </a:prstGeom>
        </p:spPr>
        <p:txBody>
          <a:bodyPr wrap="square">
            <a:spAutoFit/>
          </a:bodyPr>
          <a:lstStyle/>
          <a:p>
            <a:r>
              <a:rPr lang="en-US" b="1" dirty="0"/>
              <a:t>Ansible Installation: </a:t>
            </a:r>
          </a:p>
          <a:p>
            <a:r>
              <a:rPr lang="en-US" dirty="0"/>
              <a:t>Installing Ansible on a Linux system is a straightforward process. Execute the following command</a:t>
            </a:r>
            <a:r>
              <a:rPr lang="en-US" dirty="0" smtClean="0"/>
              <a:t>.</a:t>
            </a:r>
          </a:p>
          <a:p>
            <a:endParaRPr lang="en-US" dirty="0"/>
          </a:p>
          <a:p>
            <a:r>
              <a:rPr lang="en-US" dirty="0"/>
              <a:t>•	</a:t>
            </a:r>
            <a:r>
              <a:rPr lang="en-US" b="1" dirty="0" err="1"/>
              <a:t>sudo</a:t>
            </a:r>
            <a:r>
              <a:rPr lang="en-US" b="1" dirty="0"/>
              <a:t> apt update  </a:t>
            </a:r>
          </a:p>
          <a:p>
            <a:r>
              <a:rPr lang="en-US" dirty="0"/>
              <a:t>•	</a:t>
            </a:r>
            <a:r>
              <a:rPr lang="en-US" b="1" dirty="0" err="1"/>
              <a:t>sudo</a:t>
            </a:r>
            <a:r>
              <a:rPr lang="en-US" b="1" dirty="0"/>
              <a:t> apt install </a:t>
            </a:r>
            <a:r>
              <a:rPr lang="en-US" b="1" dirty="0" smtClean="0"/>
              <a:t>Ansible</a:t>
            </a:r>
          </a:p>
          <a:p>
            <a:endParaRPr lang="en-US" b="1" dirty="0"/>
          </a:p>
          <a:p>
            <a:r>
              <a:rPr lang="en-US" dirty="0"/>
              <a:t>After the installation is complete, you can verify it by checking the Ansible version:</a:t>
            </a:r>
          </a:p>
          <a:p>
            <a:r>
              <a:rPr lang="en-US" dirty="0"/>
              <a:t> </a:t>
            </a:r>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5064755" y="3614613"/>
            <a:ext cx="7041863" cy="1295985"/>
          </a:xfrm>
          <a:prstGeom prst="rect">
            <a:avLst/>
          </a:prstGeom>
          <a:noFill/>
          <a:ln>
            <a:noFill/>
          </a:ln>
        </p:spPr>
      </p:pic>
    </p:spTree>
    <p:extLst>
      <p:ext uri="{BB962C8B-B14F-4D97-AF65-F5344CB8AC3E}">
        <p14:creationId xmlns:p14="http://schemas.microsoft.com/office/powerpoint/2010/main" val="398813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7816153" cy="510085"/>
          </a:xfrm>
        </p:spPr>
        <p:txBody>
          <a:bodyPr/>
          <a:lstStyle/>
          <a:p>
            <a:r>
              <a:rPr lang="en-US" dirty="0"/>
              <a:t>Integrate </a:t>
            </a:r>
            <a:r>
              <a:rPr lang="en-US" dirty="0" smtClean="0"/>
              <a:t>with </a:t>
            </a:r>
            <a:r>
              <a:rPr lang="en-US" dirty="0"/>
              <a:t>Jenkins</a:t>
            </a:r>
            <a:endParaRPr lang="en-IN" dirty="0"/>
          </a:p>
        </p:txBody>
      </p:sp>
      <p:pic>
        <p:nvPicPr>
          <p:cNvPr id="4" name="Picture 3"/>
          <p:cNvPicPr>
            <a:picLocks noChangeAspect="1"/>
          </p:cNvPicPr>
          <p:nvPr/>
        </p:nvPicPr>
        <p:blipFill>
          <a:blip r:embed="rId2"/>
          <a:stretch>
            <a:fillRect/>
          </a:stretch>
        </p:blipFill>
        <p:spPr>
          <a:xfrm>
            <a:off x="3254517" y="1401108"/>
            <a:ext cx="5295373" cy="1614654"/>
          </a:xfrm>
          <a:prstGeom prst="rect">
            <a:avLst/>
          </a:prstGeom>
          <a:solidFill>
            <a:srgbClr val="C00000"/>
          </a:solidFill>
          <a:ln w="28575">
            <a:solidFill>
              <a:srgbClr val="C00000"/>
            </a:solidFill>
          </a:ln>
        </p:spPr>
      </p:pic>
      <p:pic>
        <p:nvPicPr>
          <p:cNvPr id="5" name="Picture 4"/>
          <p:cNvPicPr>
            <a:picLocks noChangeAspect="1"/>
          </p:cNvPicPr>
          <p:nvPr/>
        </p:nvPicPr>
        <p:blipFill>
          <a:blip r:embed="rId3"/>
          <a:stretch>
            <a:fillRect/>
          </a:stretch>
        </p:blipFill>
        <p:spPr>
          <a:xfrm>
            <a:off x="703384" y="3587457"/>
            <a:ext cx="10476904" cy="2400103"/>
          </a:xfrm>
          <a:prstGeom prst="rect">
            <a:avLst/>
          </a:prstGeom>
          <a:ln w="28575">
            <a:solidFill>
              <a:srgbClr val="C00000"/>
            </a:solidFill>
          </a:ln>
        </p:spPr>
      </p:pic>
    </p:spTree>
    <p:extLst>
      <p:ext uri="{BB962C8B-B14F-4D97-AF65-F5344CB8AC3E}">
        <p14:creationId xmlns:p14="http://schemas.microsoft.com/office/powerpoint/2010/main" val="4191398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Integrate with Jenkins</a:t>
            </a:r>
            <a:endParaRPr lang="en-IN" dirty="0"/>
          </a:p>
        </p:txBody>
      </p:sp>
      <p:pic>
        <p:nvPicPr>
          <p:cNvPr id="4" name="Picture 3"/>
          <p:cNvPicPr>
            <a:picLocks noChangeAspect="1"/>
          </p:cNvPicPr>
          <p:nvPr/>
        </p:nvPicPr>
        <p:blipFill>
          <a:blip r:embed="rId2"/>
          <a:stretch>
            <a:fillRect/>
          </a:stretch>
        </p:blipFill>
        <p:spPr>
          <a:xfrm>
            <a:off x="23570" y="1204546"/>
            <a:ext cx="5898191" cy="4442309"/>
          </a:xfrm>
          <a:prstGeom prst="rect">
            <a:avLst/>
          </a:prstGeom>
        </p:spPr>
      </p:pic>
      <p:pic>
        <p:nvPicPr>
          <p:cNvPr id="5" name="Picture 4"/>
          <p:cNvPicPr>
            <a:picLocks noChangeAspect="1"/>
          </p:cNvPicPr>
          <p:nvPr/>
        </p:nvPicPr>
        <p:blipFill>
          <a:blip r:embed="rId3"/>
          <a:stretch>
            <a:fillRect/>
          </a:stretch>
        </p:blipFill>
        <p:spPr>
          <a:xfrm>
            <a:off x="6093068" y="1204547"/>
            <a:ext cx="5958043" cy="4442308"/>
          </a:xfrm>
          <a:prstGeom prst="rect">
            <a:avLst/>
          </a:prstGeom>
          <a:solidFill>
            <a:srgbClr val="C00000"/>
          </a:solidFill>
          <a:ln w="28575">
            <a:solidFill>
              <a:srgbClr val="C00000"/>
            </a:solidFill>
          </a:ln>
        </p:spPr>
      </p:pic>
      <p:sp>
        <p:nvSpPr>
          <p:cNvPr id="6" name="TextBox 5"/>
          <p:cNvSpPr txBox="1"/>
          <p:nvPr/>
        </p:nvSpPr>
        <p:spPr>
          <a:xfrm>
            <a:off x="1837592" y="5679726"/>
            <a:ext cx="2558561" cy="369332"/>
          </a:xfrm>
          <a:prstGeom prst="rect">
            <a:avLst/>
          </a:prstGeom>
          <a:solidFill>
            <a:schemeClr val="accent5">
              <a:lumMod val="75000"/>
            </a:schemeClr>
          </a:solidFill>
        </p:spPr>
        <p:txBody>
          <a:bodyPr wrap="square" rtlCol="0">
            <a:spAutoFit/>
          </a:bodyPr>
          <a:lstStyle/>
          <a:p>
            <a:r>
              <a:rPr lang="en-US" b="1" dirty="0" smtClean="0">
                <a:solidFill>
                  <a:schemeClr val="bg1"/>
                </a:solidFill>
              </a:rPr>
              <a:t>Docker Hub Credentials</a:t>
            </a:r>
            <a:endParaRPr lang="en-IN" b="1" dirty="0">
              <a:solidFill>
                <a:schemeClr val="bg1"/>
              </a:solidFill>
            </a:endParaRPr>
          </a:p>
        </p:txBody>
      </p:sp>
      <p:sp>
        <p:nvSpPr>
          <p:cNvPr id="7" name="TextBox 6"/>
          <p:cNvSpPr txBox="1"/>
          <p:nvPr/>
        </p:nvSpPr>
        <p:spPr>
          <a:xfrm>
            <a:off x="7792808" y="5740971"/>
            <a:ext cx="2558561" cy="369332"/>
          </a:xfrm>
          <a:prstGeom prst="rect">
            <a:avLst/>
          </a:prstGeom>
          <a:solidFill>
            <a:schemeClr val="accent5">
              <a:lumMod val="75000"/>
            </a:schemeClr>
          </a:solidFill>
        </p:spPr>
        <p:txBody>
          <a:bodyPr wrap="square" rtlCol="0">
            <a:spAutoFit/>
          </a:bodyPr>
          <a:lstStyle/>
          <a:p>
            <a:r>
              <a:rPr lang="en-US" b="1" dirty="0" smtClean="0">
                <a:solidFill>
                  <a:schemeClr val="bg1"/>
                </a:solidFill>
              </a:rPr>
              <a:t>Ansible Credentials</a:t>
            </a:r>
            <a:endParaRPr lang="en-IN" b="1" dirty="0">
              <a:solidFill>
                <a:schemeClr val="bg1"/>
              </a:solidFill>
            </a:endParaRPr>
          </a:p>
        </p:txBody>
      </p:sp>
    </p:spTree>
    <p:extLst>
      <p:ext uri="{BB962C8B-B14F-4D97-AF65-F5344CB8AC3E}">
        <p14:creationId xmlns:p14="http://schemas.microsoft.com/office/powerpoint/2010/main" val="268462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err="1">
                <a:latin typeface="+mn-lt"/>
              </a:rPr>
              <a:t>d</a:t>
            </a:r>
            <a:r>
              <a:rPr lang="en-US" sz="4400" dirty="0" err="1" smtClean="0">
                <a:latin typeface="+mn-lt"/>
              </a:rPr>
              <a:t>eploy.yml</a:t>
            </a:r>
            <a:endParaRPr lang="en-IN" sz="4400" dirty="0">
              <a:latin typeface="+mn-lt"/>
            </a:endParaRPr>
          </a:p>
        </p:txBody>
      </p:sp>
      <p:sp>
        <p:nvSpPr>
          <p:cNvPr id="2" name="Rectangle 1"/>
          <p:cNvSpPr/>
          <p:nvPr/>
        </p:nvSpPr>
        <p:spPr>
          <a:xfrm>
            <a:off x="111369" y="891572"/>
            <a:ext cx="5090747" cy="5693866"/>
          </a:xfrm>
          <a:prstGeom prst="rect">
            <a:avLst/>
          </a:prstGeom>
          <a:solidFill>
            <a:schemeClr val="accent5">
              <a:lumMod val="20000"/>
              <a:lumOff val="80000"/>
            </a:schemeClr>
          </a:solidFill>
        </p:spPr>
        <p:txBody>
          <a:bodyPr wrap="square">
            <a:spAutoFit/>
          </a:bodyPr>
          <a:lstStyle/>
          <a:p>
            <a:r>
              <a:rPr lang="en-IN" sz="1600" dirty="0"/>
              <a:t>---</a:t>
            </a:r>
          </a:p>
          <a:p>
            <a:r>
              <a:rPr lang="en-IN" sz="1600" dirty="0"/>
              <a:t>- name: Pull Docker Image from Docker Hub</a:t>
            </a:r>
          </a:p>
          <a:p>
            <a:r>
              <a:rPr lang="en-IN" sz="1600" dirty="0"/>
              <a:t>  hosts: localhost</a:t>
            </a:r>
          </a:p>
          <a:p>
            <a:r>
              <a:rPr lang="en-IN" sz="1600" dirty="0"/>
              <a:t>  </a:t>
            </a:r>
            <a:r>
              <a:rPr lang="en-IN" sz="1600" dirty="0" err="1"/>
              <a:t>remote_user</a:t>
            </a:r>
            <a:r>
              <a:rPr lang="en-IN" sz="1600" dirty="0"/>
              <a:t>: </a:t>
            </a:r>
            <a:r>
              <a:rPr lang="en-IN" sz="1600" dirty="0" err="1"/>
              <a:t>raju</a:t>
            </a:r>
            <a:endParaRPr lang="en-IN" sz="1600" dirty="0"/>
          </a:p>
          <a:p>
            <a:r>
              <a:rPr lang="en-IN" sz="1600" dirty="0"/>
              <a:t>  become: false</a:t>
            </a:r>
          </a:p>
          <a:p>
            <a:r>
              <a:rPr lang="en-IN" sz="1600" dirty="0"/>
              <a:t>  tasks:</a:t>
            </a:r>
          </a:p>
          <a:p>
            <a:r>
              <a:rPr lang="en-IN" sz="1600" dirty="0"/>
              <a:t>    - name: Pull Docker Image</a:t>
            </a:r>
          </a:p>
          <a:p>
            <a:r>
              <a:rPr lang="en-IN" sz="1600" dirty="0"/>
              <a:t>      </a:t>
            </a:r>
            <a:r>
              <a:rPr lang="en-IN" sz="1600" dirty="0" err="1"/>
              <a:t>docker_image</a:t>
            </a:r>
            <a:r>
              <a:rPr lang="en-IN" sz="1600" dirty="0"/>
              <a:t>:</a:t>
            </a:r>
          </a:p>
          <a:p>
            <a:r>
              <a:rPr lang="en-IN" sz="1600" dirty="0"/>
              <a:t>        name: "</a:t>
            </a:r>
            <a:r>
              <a:rPr lang="en-IN" sz="1600" dirty="0" err="1"/>
              <a:t>iiitb</a:t>
            </a:r>
            <a:r>
              <a:rPr lang="en-IN" sz="1600" dirty="0"/>
              <a:t>/calculator"</a:t>
            </a:r>
          </a:p>
          <a:p>
            <a:r>
              <a:rPr lang="en-IN" sz="1600" dirty="0"/>
              <a:t>        source: pull</a:t>
            </a:r>
          </a:p>
          <a:p>
            <a:r>
              <a:rPr lang="en-IN" sz="1600" dirty="0"/>
              <a:t>      register: </a:t>
            </a:r>
            <a:r>
              <a:rPr lang="en-IN" sz="1600" dirty="0" err="1"/>
              <a:t>docker_pull_result</a:t>
            </a:r>
            <a:endParaRPr lang="en-IN" sz="1600" dirty="0"/>
          </a:p>
          <a:p>
            <a:endParaRPr lang="en-IN" sz="1600" dirty="0"/>
          </a:p>
          <a:p>
            <a:r>
              <a:rPr lang="en-IN" sz="1600" dirty="0"/>
              <a:t>    - name: Display Docker Pull Result</a:t>
            </a:r>
          </a:p>
          <a:p>
            <a:r>
              <a:rPr lang="en-IN" sz="1600" dirty="0"/>
              <a:t>      debug:</a:t>
            </a:r>
          </a:p>
          <a:p>
            <a:r>
              <a:rPr lang="en-IN" sz="1600" dirty="0"/>
              <a:t>        </a:t>
            </a:r>
            <a:r>
              <a:rPr lang="en-IN" sz="1600" dirty="0" err="1"/>
              <a:t>var</a:t>
            </a:r>
            <a:r>
              <a:rPr lang="en-IN" sz="1600" dirty="0"/>
              <a:t>: </a:t>
            </a:r>
            <a:r>
              <a:rPr lang="en-IN" sz="1600" dirty="0" err="1"/>
              <a:t>docker_pull_result</a:t>
            </a:r>
            <a:endParaRPr lang="en-IN" sz="1600" dirty="0"/>
          </a:p>
          <a:p>
            <a:r>
              <a:rPr lang="en-IN" sz="1600" dirty="0"/>
              <a:t>        </a:t>
            </a:r>
          </a:p>
          <a:p>
            <a:r>
              <a:rPr lang="en-IN" sz="1600" dirty="0"/>
              <a:t>    - name: Start Docker service</a:t>
            </a:r>
          </a:p>
          <a:p>
            <a:r>
              <a:rPr lang="en-IN" sz="1600" dirty="0"/>
              <a:t>      service:</a:t>
            </a:r>
          </a:p>
          <a:p>
            <a:r>
              <a:rPr lang="en-IN" sz="1600" dirty="0"/>
              <a:t>        name: </a:t>
            </a:r>
            <a:r>
              <a:rPr lang="en-IN" sz="1600" dirty="0" err="1"/>
              <a:t>docker</a:t>
            </a:r>
            <a:endParaRPr lang="en-IN" sz="1600" dirty="0"/>
          </a:p>
          <a:p>
            <a:r>
              <a:rPr lang="en-IN" sz="1600" dirty="0"/>
              <a:t>        state: started</a:t>
            </a:r>
          </a:p>
          <a:p>
            <a:r>
              <a:rPr lang="en-IN" sz="1600" dirty="0"/>
              <a:t>    - name: Running container</a:t>
            </a:r>
          </a:p>
          <a:p>
            <a:r>
              <a:rPr lang="en-IN" sz="1600" dirty="0"/>
              <a:t>      shell: </a:t>
            </a:r>
            <a:r>
              <a:rPr lang="en-IN" sz="1600" dirty="0" err="1"/>
              <a:t>docker</a:t>
            </a:r>
            <a:r>
              <a:rPr lang="en-IN" sz="1600" dirty="0"/>
              <a:t> run -it -d --name calculator </a:t>
            </a:r>
            <a:r>
              <a:rPr lang="en-IN" sz="1600" dirty="0" err="1"/>
              <a:t>iiitb</a:t>
            </a:r>
            <a:r>
              <a:rPr lang="en-IN" sz="1600" dirty="0"/>
              <a:t>/calculator</a:t>
            </a:r>
          </a:p>
        </p:txBody>
      </p:sp>
      <p:sp>
        <p:nvSpPr>
          <p:cNvPr id="4" name="Rectangle 3"/>
          <p:cNvSpPr/>
          <p:nvPr/>
        </p:nvSpPr>
        <p:spPr>
          <a:xfrm>
            <a:off x="5295901" y="961911"/>
            <a:ext cx="6896099" cy="5755422"/>
          </a:xfrm>
          <a:prstGeom prst="rect">
            <a:avLst/>
          </a:prstGeom>
          <a:solidFill>
            <a:schemeClr val="accent4">
              <a:lumMod val="20000"/>
              <a:lumOff val="80000"/>
            </a:schemeClr>
          </a:solidFill>
        </p:spPr>
        <p:txBody>
          <a:bodyPr wrap="square">
            <a:spAutoFit/>
          </a:bodyPr>
          <a:lstStyle/>
          <a:p>
            <a:r>
              <a:rPr lang="en-US" sz="1600" dirty="0"/>
              <a:t>This Ansible playbook performs several tasks related to Docker:</a:t>
            </a:r>
          </a:p>
          <a:p>
            <a:endParaRPr lang="en-US" sz="1600" dirty="0"/>
          </a:p>
          <a:p>
            <a:r>
              <a:rPr lang="en-US" sz="1600" b="1" dirty="0"/>
              <a:t>Pull Docker Image from Docker Hub</a:t>
            </a:r>
            <a:r>
              <a:rPr lang="en-US" sz="1600" dirty="0" smtClean="0"/>
              <a:t>: The </a:t>
            </a:r>
            <a:r>
              <a:rPr lang="en-US" sz="1600" dirty="0"/>
              <a:t>playbook starts by defining a task to pull a Docker image from Docker Hub. The specified image is "</a:t>
            </a:r>
            <a:r>
              <a:rPr lang="en-US" sz="1600" dirty="0" err="1"/>
              <a:t>iiitb</a:t>
            </a:r>
            <a:r>
              <a:rPr lang="en-US" sz="1600" dirty="0"/>
              <a:t>/calculator</a:t>
            </a:r>
            <a:r>
              <a:rPr lang="en-US" sz="1600" dirty="0" smtClean="0"/>
              <a:t>.“  The </a:t>
            </a:r>
            <a:r>
              <a:rPr lang="en-US" sz="1600" dirty="0"/>
              <a:t>result of the Docker image pull operation is stored in the variable </a:t>
            </a:r>
            <a:r>
              <a:rPr lang="en-US" sz="1600" dirty="0" err="1"/>
              <a:t>docker_pull_result</a:t>
            </a:r>
            <a:r>
              <a:rPr lang="en-US" sz="1600" dirty="0"/>
              <a:t> for later reference</a:t>
            </a:r>
            <a:r>
              <a:rPr lang="en-US" sz="1600" dirty="0" smtClean="0"/>
              <a:t>.</a:t>
            </a:r>
          </a:p>
          <a:p>
            <a:endParaRPr lang="en-US" sz="1600" dirty="0"/>
          </a:p>
          <a:p>
            <a:r>
              <a:rPr lang="en-US" sz="1600" b="1" dirty="0"/>
              <a:t>Display Docker Pull Result</a:t>
            </a:r>
            <a:r>
              <a:rPr lang="en-US" sz="1600" b="1" dirty="0" smtClean="0"/>
              <a:t>: </a:t>
            </a:r>
            <a:r>
              <a:rPr lang="en-US" sz="1600" dirty="0" smtClean="0"/>
              <a:t>This </a:t>
            </a:r>
            <a:r>
              <a:rPr lang="en-US" sz="1600" dirty="0"/>
              <a:t>task utilizes the Ansible debug module to display the result of the Docker image pull operation. It helps provide insights into whether the image was successfully pulled or if there were any errors.</a:t>
            </a:r>
          </a:p>
          <a:p>
            <a:endParaRPr lang="en-US" sz="1600" dirty="0" smtClean="0"/>
          </a:p>
          <a:p>
            <a:r>
              <a:rPr lang="en-US" sz="1600" b="1" dirty="0" smtClean="0"/>
              <a:t>Start </a:t>
            </a:r>
            <a:r>
              <a:rPr lang="en-US" sz="1600" b="1" dirty="0"/>
              <a:t>Docker Service</a:t>
            </a:r>
            <a:r>
              <a:rPr lang="en-US" sz="1600" b="1" dirty="0" smtClean="0"/>
              <a:t>: </a:t>
            </a:r>
            <a:r>
              <a:rPr lang="en-US" sz="1600" dirty="0" smtClean="0"/>
              <a:t>The </a:t>
            </a:r>
            <a:r>
              <a:rPr lang="en-US" sz="1600" dirty="0"/>
              <a:t>playbook includes a task to ensure that the Docker service on the localhost is in the "started" state. This ensures that Docker is running and ready to manage containers.</a:t>
            </a:r>
          </a:p>
          <a:p>
            <a:endParaRPr lang="en-US" sz="1600" dirty="0" smtClean="0"/>
          </a:p>
          <a:p>
            <a:r>
              <a:rPr lang="en-US" sz="1600" b="1" dirty="0" smtClean="0"/>
              <a:t>Run </a:t>
            </a:r>
            <a:r>
              <a:rPr lang="en-US" sz="1600" b="1" dirty="0"/>
              <a:t>Docker Container</a:t>
            </a:r>
            <a:r>
              <a:rPr lang="en-US" sz="1600" b="1" dirty="0" smtClean="0"/>
              <a:t>: </a:t>
            </a:r>
            <a:r>
              <a:rPr lang="en-US" sz="1600" dirty="0" smtClean="0"/>
              <a:t>The </a:t>
            </a:r>
            <a:r>
              <a:rPr lang="en-US" sz="1600" dirty="0"/>
              <a:t>final task runs a Docker container named "calculator" based on the previously pulled image ("</a:t>
            </a:r>
            <a:r>
              <a:rPr lang="en-US" sz="1600" dirty="0" err="1"/>
              <a:t>iiitb</a:t>
            </a:r>
            <a:r>
              <a:rPr lang="en-US" sz="1600" dirty="0"/>
              <a:t>/calculator"). The container is started in detached mode (-d), ensuring it runs in the background. </a:t>
            </a:r>
            <a:r>
              <a:rPr lang="en-US" sz="1600" dirty="0" smtClean="0"/>
              <a:t> </a:t>
            </a:r>
          </a:p>
          <a:p>
            <a:endParaRPr lang="en-US" sz="1600" dirty="0"/>
          </a:p>
          <a:p>
            <a:r>
              <a:rPr lang="en-US" sz="1600" dirty="0"/>
              <a:t>Overall, this Ansible playbook automates the process of pulling a Docker image, displays the result of the pull operation, ensures the Docker service is running, and starts a Docker container based on the pulled image. It is designed to be executed on the localhost with the specified remote user "</a:t>
            </a:r>
            <a:r>
              <a:rPr lang="en-US" sz="1600" dirty="0" err="1"/>
              <a:t>raju</a:t>
            </a:r>
            <a:r>
              <a:rPr lang="en-US" sz="1600" dirty="0"/>
              <a:t>." </a:t>
            </a:r>
            <a:endParaRPr lang="en-IN" sz="1600" dirty="0"/>
          </a:p>
        </p:txBody>
      </p:sp>
    </p:spTree>
    <p:extLst>
      <p:ext uri="{BB962C8B-B14F-4D97-AF65-F5344CB8AC3E}">
        <p14:creationId xmlns:p14="http://schemas.microsoft.com/office/powerpoint/2010/main" val="4030922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11253946" cy="510085"/>
          </a:xfrm>
        </p:spPr>
        <p:txBody>
          <a:bodyPr/>
          <a:lstStyle/>
          <a:p>
            <a:r>
              <a:rPr lang="en-US" sz="4400" dirty="0" smtClean="0">
                <a:latin typeface="+mn-lt"/>
              </a:rPr>
              <a:t>inventory</a:t>
            </a:r>
            <a:endParaRPr lang="en-IN" sz="4400" dirty="0">
              <a:latin typeface="+mn-lt"/>
            </a:endParaRPr>
          </a:p>
        </p:txBody>
      </p:sp>
      <p:sp>
        <p:nvSpPr>
          <p:cNvPr id="2" name="Rectangle 1"/>
          <p:cNvSpPr/>
          <p:nvPr/>
        </p:nvSpPr>
        <p:spPr>
          <a:xfrm>
            <a:off x="294778" y="1116595"/>
            <a:ext cx="4885120" cy="369332"/>
          </a:xfrm>
          <a:prstGeom prst="rect">
            <a:avLst/>
          </a:prstGeom>
          <a:solidFill>
            <a:schemeClr val="accent4">
              <a:lumMod val="20000"/>
              <a:lumOff val="80000"/>
            </a:schemeClr>
          </a:solidFill>
        </p:spPr>
        <p:txBody>
          <a:bodyPr wrap="none">
            <a:spAutoFit/>
          </a:bodyPr>
          <a:lstStyle/>
          <a:p>
            <a:r>
              <a:rPr lang="en-IN" dirty="0"/>
              <a:t>localhost </a:t>
            </a:r>
            <a:r>
              <a:rPr lang="en-IN" dirty="0" err="1"/>
              <a:t>ansible_user</a:t>
            </a:r>
            <a:r>
              <a:rPr lang="en-IN" dirty="0"/>
              <a:t>=</a:t>
            </a:r>
            <a:r>
              <a:rPr lang="en-IN" dirty="0" err="1"/>
              <a:t>raju</a:t>
            </a:r>
            <a:r>
              <a:rPr lang="en-IN" dirty="0"/>
              <a:t> </a:t>
            </a:r>
            <a:r>
              <a:rPr lang="en-IN" dirty="0" err="1"/>
              <a:t>ansible_ssh_pass</a:t>
            </a:r>
            <a:r>
              <a:rPr lang="en-IN" dirty="0"/>
              <a:t>=</a:t>
            </a:r>
            <a:r>
              <a:rPr lang="en-IN" dirty="0" err="1"/>
              <a:t>raju</a:t>
            </a:r>
            <a:endParaRPr lang="en-IN" dirty="0"/>
          </a:p>
        </p:txBody>
      </p:sp>
      <p:sp>
        <p:nvSpPr>
          <p:cNvPr id="4" name="Rectangle 3"/>
          <p:cNvSpPr/>
          <p:nvPr/>
        </p:nvSpPr>
        <p:spPr>
          <a:xfrm>
            <a:off x="294778" y="1786577"/>
            <a:ext cx="11315700" cy="4093428"/>
          </a:xfrm>
          <a:prstGeom prst="rect">
            <a:avLst/>
          </a:prstGeom>
          <a:solidFill>
            <a:schemeClr val="accent5">
              <a:lumMod val="20000"/>
              <a:lumOff val="80000"/>
            </a:schemeClr>
          </a:solidFill>
        </p:spPr>
        <p:txBody>
          <a:bodyPr wrap="square">
            <a:spAutoFit/>
          </a:bodyPr>
          <a:lstStyle/>
          <a:p>
            <a:r>
              <a:rPr lang="en-US" sz="2000" dirty="0"/>
              <a:t>The </a:t>
            </a:r>
            <a:r>
              <a:rPr lang="en-US" sz="2000" dirty="0" smtClean="0"/>
              <a:t>Ansible </a:t>
            </a:r>
            <a:r>
              <a:rPr lang="en-US" sz="2000" dirty="0"/>
              <a:t>Inventory file contains information about a single host, "localhost," and includes specific connection details using Ansible variables. </a:t>
            </a:r>
            <a:r>
              <a:rPr lang="en-US" sz="2000" dirty="0" smtClean="0"/>
              <a:t> </a:t>
            </a:r>
          </a:p>
          <a:p>
            <a:endParaRPr lang="en-US" sz="2000" dirty="0"/>
          </a:p>
          <a:p>
            <a:r>
              <a:rPr lang="en-US" sz="2000" b="1" dirty="0"/>
              <a:t>localhost: </a:t>
            </a:r>
            <a:r>
              <a:rPr lang="en-US" sz="2000" dirty="0"/>
              <a:t>This is the name or IP address of the host that Ansible will manage. In this case, it is set to "localhost," indicating that Ansible will be interacting with the local machine.</a:t>
            </a:r>
          </a:p>
          <a:p>
            <a:endParaRPr lang="en-US" sz="2000" dirty="0"/>
          </a:p>
          <a:p>
            <a:r>
              <a:rPr lang="en-US" sz="2000" b="1" dirty="0" err="1"/>
              <a:t>ansible_user</a:t>
            </a:r>
            <a:r>
              <a:rPr lang="en-US" sz="2000" b="1" dirty="0"/>
              <a:t>=</a:t>
            </a:r>
            <a:r>
              <a:rPr lang="en-US" sz="2000" b="1" dirty="0" err="1"/>
              <a:t>raju</a:t>
            </a:r>
            <a:r>
              <a:rPr lang="en-US" sz="2000" dirty="0"/>
              <a:t>: This variable specifies the remote user that Ansible should use when connecting to the host. In this example, the remote user is set to "</a:t>
            </a:r>
            <a:r>
              <a:rPr lang="en-US" sz="2000" dirty="0" err="1"/>
              <a:t>raju</a:t>
            </a:r>
            <a:r>
              <a:rPr lang="en-US" sz="2000" dirty="0"/>
              <a:t>." Ansible will use this username to establish the SSH connection to the specified host.</a:t>
            </a:r>
          </a:p>
          <a:p>
            <a:endParaRPr lang="en-US" sz="2000" dirty="0"/>
          </a:p>
          <a:p>
            <a:r>
              <a:rPr lang="en-US" sz="2000" b="1" dirty="0" err="1"/>
              <a:t>ansible_ssh_pass</a:t>
            </a:r>
            <a:r>
              <a:rPr lang="en-US" sz="2000" b="1" dirty="0"/>
              <a:t>=</a:t>
            </a:r>
            <a:r>
              <a:rPr lang="en-US" sz="2000" b="1" dirty="0" err="1"/>
              <a:t>raju</a:t>
            </a:r>
            <a:r>
              <a:rPr lang="en-US" sz="2000" dirty="0"/>
              <a:t>: This variable sets the SSH password for the specified remote user ("</a:t>
            </a:r>
            <a:r>
              <a:rPr lang="en-US" sz="2000" dirty="0" err="1"/>
              <a:t>raju</a:t>
            </a:r>
            <a:r>
              <a:rPr lang="en-US" sz="2000" dirty="0"/>
              <a:t>"). It is used for authentication when connecting to the host. However, note that specifying passwords directly in the inventory file is not recommended for security reasons. It's preferable to use SSH keys for </a:t>
            </a:r>
            <a:r>
              <a:rPr lang="en-US" sz="2000" dirty="0" smtClean="0"/>
              <a:t>authentication.</a:t>
            </a:r>
            <a:endParaRPr lang="en-IN" sz="2000" dirty="0"/>
          </a:p>
        </p:txBody>
      </p:sp>
    </p:spTree>
    <p:extLst>
      <p:ext uri="{BB962C8B-B14F-4D97-AF65-F5344CB8AC3E}">
        <p14:creationId xmlns:p14="http://schemas.microsoft.com/office/powerpoint/2010/main" val="1417276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25943</TotalTime>
  <Words>1640</Words>
  <Application>Microsoft Office PowerPoint</Application>
  <PresentationFormat>Widescreen</PresentationFormat>
  <Paragraphs>179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Proxima Nova</vt:lpstr>
      <vt:lpstr>Office Theme</vt:lpstr>
      <vt:lpstr>PowerPoint Presentation</vt:lpstr>
      <vt:lpstr>Dockerfile</vt:lpstr>
      <vt:lpstr>calculator.sh</vt:lpstr>
      <vt:lpstr>Ansible Key Components</vt:lpstr>
      <vt:lpstr>Ansible</vt:lpstr>
      <vt:lpstr>Integrate with Jenkins</vt:lpstr>
      <vt:lpstr>Integrate with Jenkins</vt:lpstr>
      <vt:lpstr>deploy.yml</vt:lpstr>
      <vt:lpstr>inventory</vt:lpstr>
      <vt:lpstr>jenkinsfile</vt:lpstr>
      <vt:lpstr>jenkinsfile</vt:lpstr>
      <vt:lpstr>jenkinsfile</vt:lpstr>
      <vt:lpstr>jenkinsfile</vt:lpstr>
      <vt:lpstr>jenkinsfile</vt:lpstr>
      <vt:lpstr>Running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dc:creator>
  <cp:lastModifiedBy>Thangaraju</cp:lastModifiedBy>
  <cp:revision>305</cp:revision>
  <dcterms:created xsi:type="dcterms:W3CDTF">2021-12-25T10:19:30Z</dcterms:created>
  <dcterms:modified xsi:type="dcterms:W3CDTF">2024-02-05T13:25:59Z</dcterms:modified>
</cp:coreProperties>
</file>