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7"/>
  </p:notesMasterIdLst>
  <p:handoutMasterIdLst>
    <p:handoutMasterId r:id="rId18"/>
  </p:handoutMasterIdLst>
  <p:sldIdLst>
    <p:sldId id="410" r:id="rId5"/>
    <p:sldId id="383" r:id="rId6"/>
    <p:sldId id="391" r:id="rId7"/>
    <p:sldId id="411" r:id="rId8"/>
    <p:sldId id="412" r:id="rId9"/>
    <p:sldId id="417" r:id="rId10"/>
    <p:sldId id="418" r:id="rId11"/>
    <p:sldId id="413" r:id="rId12"/>
    <p:sldId id="415" r:id="rId13"/>
    <p:sldId id="414" r:id="rId14"/>
    <p:sldId id="416" r:id="rId15"/>
    <p:sldId id="39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22912C-E47B-904D-2D4A-94FAD4C6F832}" v="590" dt="2025-08-19T05:30:08.580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6327" autoAdjust="0"/>
  </p:normalViewPr>
  <p:slideViewPr>
    <p:cSldViewPr snapToGrid="0">
      <p:cViewPr varScale="1">
        <p:scale>
          <a:sx n="118" d="100"/>
          <a:sy n="118" d="100"/>
        </p:scale>
        <p:origin x="26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8/19/25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8/19/25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E0BAF-FBA1-3B6A-D119-B3D802AD7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9B2E5F-ACBB-3377-04DD-AD69A98988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8ECA5A-A249-A079-A574-5AF7DF0341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6C580-C847-E519-F5E5-0463E3EB50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11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2FBF6-E7C9-94F4-5C2C-DE0C27E1F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5E07EC-B4C1-79A5-65A6-90F31D47CB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847DC3-DC37-83EF-BCAD-BC42E6B675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266B4-3A76-580E-33F7-0856FBDEBA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848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DB652-A9A5-F0C6-072B-21561D6A3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B599BE-2F6D-B4AB-8889-C5800D711C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0D2640-5B03-FB8B-D1FD-1E95A108F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0968A-CC86-EE00-8304-E83A14939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65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FF4C5-831E-EBC0-7419-083A5C680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8E0132-F63D-C4AE-CFDB-71CE66DDF5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60E8FA-7D85-82E9-550D-9E32FE192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29E6D-2E39-5B07-3EB3-4FACF4B45E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52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A6768-51EA-5FF5-E164-63203AFD2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E1246E-12E2-62A2-DE15-D7A9CF02A2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82B93-9A1E-D2AC-66C4-992A9917C7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7AFF-708F-601A-1EB9-06CF60DCE6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17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8CC5F-C200-9C37-F7E9-447B5067F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BCDE2A-A4D3-7833-2E2A-E96B4EAA9A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FCA52D-67C7-BD2B-A3C4-DD1FA14E85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69DF7-3DC7-1C62-9D38-778553E2A7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46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D3D5D-D5E5-9D95-6AE1-A3AAA9B40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2EB6F5-953A-D018-8700-52BE76C6E1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52339F-47B8-6A8F-CED1-CB74409B82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B129C-B99E-FB3E-F480-E9451CBFC4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56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62338-EFC7-A7F9-B365-D82F65DD3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95B6F6-23FF-681B-8FFB-073C2A7574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48C61F-8B72-C890-C585-6DA40655DB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64C7B-BD72-7161-1E89-9A45F744A8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4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502.08114" TargetMode="External"/><Relationship Id="rId3" Type="http://schemas.openxmlformats.org/officeDocument/2006/relationships/hyperlink" Target="https://aclanthology.org/2024.clicit-1.8.pdf" TargetMode="External"/><Relationship Id="rId7" Type="http://schemas.openxmlformats.org/officeDocument/2006/relationships/hyperlink" Target="https://doi.org/10.1016/j.chb.2021.107093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l.eusset.eu/server/api/core/bitstreams/65c039f1-bede-4841-a62c-35bc11f3cc3f/content" TargetMode="External"/><Relationship Id="rId5" Type="http://schemas.openxmlformats.org/officeDocument/2006/relationships/hyperlink" Target="https://doi.org/10.1007/s10209-024-01122-1" TargetMode="External"/><Relationship Id="rId4" Type="http://schemas.openxmlformats.org/officeDocument/2006/relationships/hyperlink" Target="https://arxiv.org/html/2501.12001v2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1804" y="416923"/>
            <a:ext cx="4486275" cy="3210197"/>
          </a:xfrm>
        </p:spPr>
        <p:txBody>
          <a:bodyPr/>
          <a:lstStyle/>
          <a:p>
            <a:r>
              <a:rPr lang="en-US" sz="4800" dirty="0">
                <a:latin typeface="Franklin Gothic Book"/>
                <a:ea typeface="+mj-lt"/>
                <a:cs typeface="+mj-lt"/>
              </a:rPr>
              <a:t>Comparative Evaluation of Conversational &amp; Graphical Interfaces</a:t>
            </a:r>
            <a:endParaRPr lang="en-US" sz="4800" dirty="0">
              <a:latin typeface="Franklin Gothic Book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B93FB2-AFAA-3431-4EF6-F781EDF3DFC5}"/>
              </a:ext>
            </a:extLst>
          </p:cNvPr>
          <p:cNvSpPr txBox="1">
            <a:spLocks/>
          </p:cNvSpPr>
          <p:nvPr/>
        </p:nvSpPr>
        <p:spPr>
          <a:xfrm>
            <a:off x="6271804" y="4052323"/>
            <a:ext cx="5187042" cy="204177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latin typeface="Franklin Gothic Book"/>
                <a:ea typeface="+mj-lt"/>
                <a:cs typeface="+mj-lt"/>
              </a:rPr>
              <a:t>Independent Study (ISM6905.001U25.50067)</a:t>
            </a:r>
            <a:endParaRPr lang="en-US" sz="1800" dirty="0">
              <a:latin typeface="Franklin Gothic Book"/>
              <a:ea typeface="Calibri"/>
              <a:cs typeface="Calibri"/>
            </a:endParaRPr>
          </a:p>
          <a:p>
            <a:endParaRPr lang="en-US" sz="1800" dirty="0">
              <a:latin typeface="Franklin Gothic Book"/>
              <a:ea typeface="Calibri"/>
              <a:cs typeface="Calibri"/>
            </a:endParaRPr>
          </a:p>
          <a:p>
            <a:endParaRPr lang="en-US" sz="1800" b="0" dirty="0">
              <a:latin typeface="Franklin Gothic Book"/>
              <a:ea typeface="Calibri"/>
              <a:cs typeface="Calibri"/>
            </a:endParaRPr>
          </a:p>
          <a:p>
            <a:r>
              <a:rPr lang="en-US" sz="1800" b="0" dirty="0">
                <a:latin typeface="Franklin Gothic Book"/>
                <a:ea typeface="+mj-lt"/>
                <a:cs typeface="+mj-lt"/>
              </a:rPr>
              <a:t>Faculty Advisor: Dr. Timothy Smith</a:t>
            </a:r>
            <a:endParaRPr lang="en-US" sz="1800" b="0" dirty="0">
              <a:latin typeface="Franklin Gothic Book"/>
              <a:ea typeface="Calibri"/>
              <a:cs typeface="Calibri"/>
            </a:endParaRPr>
          </a:p>
          <a:p>
            <a:endParaRPr lang="en-US" sz="1800" b="0" dirty="0">
              <a:latin typeface="Franklin Gothic Book"/>
              <a:ea typeface="Calibri"/>
              <a:cs typeface="Calibri"/>
            </a:endParaRPr>
          </a:p>
          <a:p>
            <a:r>
              <a:rPr lang="en-US" sz="1800" b="0" dirty="0">
                <a:latin typeface="Franklin Gothic Book"/>
                <a:ea typeface="Calibri"/>
                <a:cs typeface="Calibri"/>
              </a:rPr>
              <a:t>Author: </a:t>
            </a:r>
            <a:r>
              <a:rPr lang="en-US" sz="1800" b="0" err="1">
                <a:latin typeface="Franklin Gothic Book"/>
                <a:ea typeface="Calibri"/>
                <a:cs typeface="Calibri"/>
              </a:rPr>
              <a:t>Umeaiman</a:t>
            </a:r>
            <a:r>
              <a:rPr lang="en-US" sz="1800" b="0" dirty="0">
                <a:latin typeface="Franklin Gothic Book"/>
                <a:ea typeface="Calibri"/>
                <a:cs typeface="Calibri"/>
              </a:rPr>
              <a:t> Merchant</a:t>
            </a:r>
            <a:endParaRPr lang="en-US" sz="1800">
              <a:latin typeface="Franklin Gothic Book"/>
              <a:ea typeface="Calibri"/>
              <a:cs typeface="Calibri"/>
            </a:endParaRPr>
          </a:p>
          <a:p>
            <a:endParaRPr lang="en-US" sz="1800" b="0" dirty="0">
              <a:latin typeface="Franklin Gothic Book"/>
              <a:ea typeface="Calibri"/>
              <a:cs typeface="Calibri"/>
            </a:endParaRPr>
          </a:p>
          <a:p>
            <a:endParaRPr lang="en-US" sz="1800" b="0" dirty="0">
              <a:latin typeface="Franklin Gothic Book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CFB33-560C-A82F-6BC6-32C274686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99734-7B63-5122-B2F5-3509B7D9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1B365-E815-7A48-E86E-CF52EE895B0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0119" y="3279775"/>
            <a:ext cx="6126841" cy="2783115"/>
          </a:xfrm>
        </p:spPr>
        <p:txBody>
          <a:bodyPr vert="horz" lIns="0" tIns="228600" rIns="0" bIns="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 structured evaluation with student participants will assess usability across GUI and CUI using surveys focused on ease of use, efficiency, preferences, and improvement areas.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Efforts will optimize the conversational assistant for speed and accuracy, while modernizing the GUI with context-aware, dynamic elements to create a more interactive and personalized user experience.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6E82643F-8DF5-D93E-1296-C8687A34C49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40" b="-99"/>
          <a:stretch>
            <a:fillRect/>
          </a:stretch>
        </p:blipFill>
        <p:spPr>
          <a:xfrm>
            <a:off x="7456714" y="-6804"/>
            <a:ext cx="4732606" cy="6864816"/>
          </a:xfrm>
        </p:spPr>
      </p:pic>
    </p:spTree>
    <p:extLst>
      <p:ext uri="{BB962C8B-B14F-4D97-AF65-F5344CB8AC3E}">
        <p14:creationId xmlns:p14="http://schemas.microsoft.com/office/powerpoint/2010/main" val="799498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37DC8-B7A4-1734-829B-A3D2837F7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8841-594A-D386-CD7A-E49757469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06111"/>
            <a:ext cx="9778365" cy="821044"/>
          </a:xfrm>
        </p:spPr>
        <p:txBody>
          <a:bodyPr/>
          <a:lstStyle/>
          <a:p>
            <a:r>
              <a:rPr lang="en-US" b="0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B6E1B-6590-2C26-03BA-AEBFAE7241E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315936"/>
            <a:ext cx="10328291" cy="4427505"/>
          </a:xfrm>
        </p:spPr>
        <p:txBody>
          <a:bodyPr vert="horz" lIns="0" tIns="45720" rIns="0" bIns="0" rtlCol="0" anchor="t">
            <a:normAutofit fontScale="85000" lnSpcReduction="20000"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Basile Giannini, S., et al. (2024). </a:t>
            </a:r>
            <a:r>
              <a:rPr lang="en-US" i="1" dirty="0">
                <a:ea typeface="+mn-lt"/>
                <a:cs typeface="+mn-lt"/>
              </a:rPr>
              <a:t>Influence‑diagram–driven hybrid decision support with conversational prompts</a:t>
            </a:r>
            <a:r>
              <a:rPr lang="en-US" dirty="0">
                <a:ea typeface="+mn-lt"/>
                <a:cs typeface="+mn-lt"/>
              </a:rPr>
              <a:t>. Proceedings of the International Conference on Applied AI and Hybrid Systems. Retrieved from </a:t>
            </a:r>
            <a:r>
              <a:rPr lang="en-US" dirty="0">
                <a:ea typeface="+mn-lt"/>
                <a:cs typeface="+mn-lt"/>
                <a:hlinkClick r:id="rId3"/>
              </a:rPr>
              <a:t>https://aclanthology.org/2024.clicit-1.8.pdf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CPG Project Team. (2025). </a:t>
            </a:r>
            <a:r>
              <a:rPr lang="en-US" i="1" dirty="0">
                <a:ea typeface="+mn-lt"/>
                <a:cs typeface="+mn-lt"/>
              </a:rPr>
              <a:t>Conversation Progress Guide: Enhancing self‑efficacy in conversational UIs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arXiv</a:t>
            </a:r>
            <a:r>
              <a:rPr lang="en-US" dirty="0">
                <a:ea typeface="+mn-lt"/>
                <a:cs typeface="+mn-lt"/>
              </a:rPr>
              <a:t> preprint arXiv:2501.12001. Retrieved from </a:t>
            </a:r>
            <a:r>
              <a:rPr lang="en-US" dirty="0">
                <a:ea typeface="+mn-lt"/>
                <a:cs typeface="+mn-lt"/>
                <a:hlinkClick r:id="rId4"/>
              </a:rPr>
              <a:t>https://arxiv.org/html/2501.12001v2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Liu, F., Rietz, M., &amp; Maedche, A. (2024). Conversational versus graphical user interfaces: The influence of rational decision style when individuals perform decision‑making tasks repeatedly. </a:t>
            </a:r>
            <a:r>
              <a:rPr lang="en-US" i="1" dirty="0">
                <a:ea typeface="+mn-lt"/>
                <a:cs typeface="+mn-lt"/>
              </a:rPr>
              <a:t>Universal Access in the Information Society.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  <a:hlinkClick r:id="rId5"/>
              </a:rPr>
              <a:t>https://doi.org/10.1007/s10209-024-01122-1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Muxi Interface Team. (2023). </a:t>
            </a:r>
            <a:r>
              <a:rPr lang="en-US" i="1" dirty="0">
                <a:ea typeface="+mn-lt"/>
                <a:cs typeface="+mn-lt"/>
              </a:rPr>
              <a:t>Muxi multimodal interface: Text, speech, and gesture in collaborative work</a:t>
            </a:r>
            <a:r>
              <a:rPr lang="en-US" dirty="0">
                <a:ea typeface="+mn-lt"/>
                <a:cs typeface="+mn-lt"/>
              </a:rPr>
              <a:t>. European Journal of CSCW, 32(4), 201–217. Retrieved from </a:t>
            </a:r>
            <a:r>
              <a:rPr lang="en-US" dirty="0">
                <a:ea typeface="+mn-lt"/>
                <a:cs typeface="+mn-lt"/>
                <a:hlinkClick r:id="rId6"/>
              </a:rPr>
              <a:t>https://dl.eusset.eu/server/api/core/bitstreams/65c039f1-bede-4841-a62c-35bc11f3cc3f/content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Nguyen, T., Sidorova, N., &amp; Torres, R. (2022). User interactions with chatbot interfaces vs. menu‑based interfaces: An empirical study. </a:t>
            </a:r>
            <a:r>
              <a:rPr lang="en-US" i="1" dirty="0">
                <a:ea typeface="+mn-lt"/>
                <a:cs typeface="+mn-lt"/>
              </a:rPr>
              <a:t>Computers in Human Behavior, 128</a:t>
            </a:r>
            <a:r>
              <a:rPr lang="en-US" dirty="0">
                <a:ea typeface="+mn-lt"/>
                <a:cs typeface="+mn-lt"/>
              </a:rPr>
              <a:t>, 107093. </a:t>
            </a:r>
            <a:r>
              <a:rPr lang="en-US" dirty="0">
                <a:ea typeface="+mn-lt"/>
                <a:cs typeface="+mn-lt"/>
                <a:hlinkClick r:id="rId7"/>
              </a:rPr>
              <a:t>https://doi.org/10.1016/j.chb.2021.107093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“Cognitive Limits of Text‑UIs.” (2025, February). </a:t>
            </a:r>
            <a:r>
              <a:rPr lang="en-US" i="1" dirty="0">
                <a:ea typeface="+mn-lt"/>
                <a:cs typeface="+mn-lt"/>
              </a:rPr>
              <a:t>Medium.</a:t>
            </a:r>
            <a:r>
              <a:rPr lang="en-US" dirty="0">
                <a:ea typeface="+mn-lt"/>
                <a:cs typeface="+mn-lt"/>
              </a:rPr>
              <a:t> Retrieved from </a:t>
            </a:r>
            <a:r>
              <a:rPr lang="en-US" dirty="0">
                <a:ea typeface="+mn-lt"/>
                <a:cs typeface="+mn-lt"/>
                <a:hlinkClick r:id="rId8"/>
              </a:rPr>
              <a:t>https://arxiv.org/abs/2502.08114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StatZ</a:t>
            </a:r>
            <a:r>
              <a:rPr lang="en-US" dirty="0">
                <a:ea typeface="+mn-lt"/>
                <a:cs typeface="+mn-lt"/>
              </a:rPr>
              <a:t> Research Group. (2025). </a:t>
            </a:r>
            <a:r>
              <a:rPr lang="en-US" i="1" dirty="0" err="1">
                <a:ea typeface="+mn-lt"/>
                <a:cs typeface="+mn-lt"/>
              </a:rPr>
              <a:t>StatZ</a:t>
            </a:r>
            <a:r>
              <a:rPr lang="en-US" i="1" dirty="0">
                <a:ea typeface="+mn-lt"/>
                <a:cs typeface="+mn-lt"/>
              </a:rPr>
              <a:t> conversational analytics agent vs. traditional GUI tools</a:t>
            </a:r>
            <a:r>
              <a:rPr lang="en-US" dirty="0">
                <a:ea typeface="+mn-lt"/>
                <a:cs typeface="+mn-lt"/>
              </a:rPr>
              <a:t>. Internal report, Institute for Data Interaction.</a:t>
            </a:r>
            <a:endParaRPr lang="en-US"/>
          </a:p>
          <a:p>
            <a:pPr marL="285750" indent="-285750">
              <a:buFont typeface="Arial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5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5365980"/>
            <a:ext cx="5493203" cy="82949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err="1"/>
              <a:t>Umeaiman</a:t>
            </a:r>
            <a:r>
              <a:rPr lang="en-US" dirty="0"/>
              <a:t> Merchant</a:t>
            </a:r>
          </a:p>
          <a:p>
            <a:r>
              <a:rPr lang="en-US" dirty="0">
                <a:ea typeface="+mn-lt"/>
                <a:cs typeface="+mn-lt"/>
              </a:rPr>
              <a:t>U32966030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b="0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1987132"/>
            <a:ext cx="7880899" cy="4520328"/>
          </a:xfrm>
        </p:spPr>
        <p:txBody>
          <a:bodyPr vert="horz" lIns="0" tIns="457200" rIns="0" bIns="0" rtlCol="0" anchor="t">
            <a:normAutofit fontScale="92500" lnSpcReduction="20000"/>
          </a:bodyPr>
          <a:lstStyle/>
          <a:p>
            <a:pPr marL="283210" indent="-283210"/>
            <a:r>
              <a:rPr lang="en-US" dirty="0"/>
              <a:t>Introduction</a:t>
            </a:r>
            <a:endParaRPr lang="en-US"/>
          </a:p>
          <a:p>
            <a:pPr marL="283210" indent="-283210"/>
            <a:r>
              <a:rPr lang="en-US" dirty="0"/>
              <a:t>Previous Research</a:t>
            </a:r>
          </a:p>
          <a:p>
            <a:pPr marL="283210" indent="-283210"/>
            <a:r>
              <a:rPr lang="en-US" dirty="0"/>
              <a:t>Methodology</a:t>
            </a:r>
          </a:p>
          <a:p>
            <a:pPr marL="283210" indent="-283210"/>
            <a:r>
              <a:rPr lang="en-US" dirty="0"/>
              <a:t>Design</a:t>
            </a:r>
          </a:p>
          <a:p>
            <a:pPr marL="283210" indent="-283210"/>
            <a:r>
              <a:rPr lang="en-US"/>
              <a:t>Interface Comparison</a:t>
            </a:r>
          </a:p>
          <a:p>
            <a:pPr marL="283210" indent="-283210"/>
            <a:r>
              <a:rPr lang="en-US" dirty="0"/>
              <a:t>Findings</a:t>
            </a:r>
          </a:p>
          <a:p>
            <a:pPr marL="283210" indent="-283210"/>
            <a:r>
              <a:rPr lang="en-US" dirty="0"/>
              <a:t>Conclusions</a:t>
            </a:r>
          </a:p>
          <a:p>
            <a:pPr marL="283210" indent="-283210"/>
            <a:r>
              <a:rPr lang="en-US" dirty="0"/>
              <a:t>Future Scope</a:t>
            </a:r>
          </a:p>
          <a:p>
            <a:pPr marL="283210" indent="-283210"/>
            <a:r>
              <a:rPr lang="en-US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556" y="1034964"/>
            <a:ext cx="10873740" cy="680080"/>
          </a:xfrm>
        </p:spPr>
        <p:txBody>
          <a:bodyPr/>
          <a:lstStyle/>
          <a:p>
            <a:r>
              <a:rPr lang="en-US" b="0" dirty="0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1811793"/>
            <a:ext cx="7810500" cy="3972605"/>
          </a:xfrm>
        </p:spPr>
        <p:txBody>
          <a:bodyPr vert="horz" lIns="0" tIns="228600" rIns="0" bIns="0" rtlCol="0" anchor="t">
            <a:normAutofit/>
          </a:bodyPr>
          <a:lstStyle/>
          <a:p>
            <a:pPr marL="342900" indent="-342900"/>
            <a:r>
              <a:rPr lang="en-US" sz="1900" b="1" dirty="0">
                <a:ea typeface="+mn-lt"/>
                <a:cs typeface="+mn-lt"/>
              </a:rPr>
              <a:t>Conversational AI Shift</a:t>
            </a:r>
            <a:r>
              <a:rPr lang="en-US" sz="1900" dirty="0">
                <a:ea typeface="+mn-lt"/>
                <a:cs typeface="+mn-lt"/>
              </a:rPr>
              <a:t> – Advances in models like GPT have enabled natural language interaction, moving beyond static menus and buttons.</a:t>
            </a:r>
            <a:endParaRPr lang="en-US" sz="1900"/>
          </a:p>
          <a:p>
            <a:pPr marL="283210" indent="-283210"/>
            <a:r>
              <a:rPr lang="en-US" sz="1900" b="1" dirty="0">
                <a:ea typeface="+mn-lt"/>
                <a:cs typeface="+mn-lt"/>
              </a:rPr>
              <a:t>Research Question</a:t>
            </a:r>
            <a:r>
              <a:rPr lang="en-US" sz="1900" dirty="0">
                <a:ea typeface="+mn-lt"/>
                <a:cs typeface="+mn-lt"/>
              </a:rPr>
              <a:t> – When do CUIs add real value, and when are GUIs the better choice for usability?</a:t>
            </a:r>
            <a:endParaRPr lang="en-US" sz="1900"/>
          </a:p>
          <a:p>
            <a:pPr marL="283210" indent="-283210"/>
            <a:r>
              <a:rPr lang="en-US" sz="1900" b="1" dirty="0">
                <a:ea typeface="+mn-lt"/>
                <a:cs typeface="+mn-lt"/>
              </a:rPr>
              <a:t>Case Study Approach</a:t>
            </a:r>
            <a:r>
              <a:rPr lang="en-US" sz="1900" dirty="0">
                <a:ea typeface="+mn-lt"/>
                <a:cs typeface="+mn-lt"/>
              </a:rPr>
              <a:t> – Built an academic course assistant chatbot to compare how CUI and GUI support tasks such as course help, assignment guidance, and content navigation.</a:t>
            </a:r>
            <a:endParaRPr lang="en-US" sz="1900"/>
          </a:p>
          <a:p>
            <a:pPr marL="283210" indent="-283210"/>
            <a:r>
              <a:rPr lang="en-US" sz="1900" b="1" dirty="0">
                <a:ea typeface="+mn-lt"/>
                <a:cs typeface="+mn-lt"/>
              </a:rPr>
              <a:t>Objective</a:t>
            </a:r>
            <a:r>
              <a:rPr lang="en-US" sz="1900" dirty="0">
                <a:ea typeface="+mn-lt"/>
                <a:cs typeface="+mn-lt"/>
              </a:rPr>
              <a:t> – Analyze strengths and limitations of both interfaces and propose recommendations for future educational tools needing flexibility, low friction, and engagement.</a:t>
            </a:r>
            <a:endParaRPr lang="en-US" sz="1900" dirty="0"/>
          </a:p>
          <a:p>
            <a:pPr marL="283210" indent="-283210"/>
            <a:endParaRPr lang="en-US" dirty="0"/>
          </a:p>
          <a:p>
            <a:pPr marL="283210" indent="-283210"/>
            <a:endParaRPr lang="en-US" dirty="0"/>
          </a:p>
          <a:p>
            <a:pPr marL="283210" indent="-283210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FDFA4-3D46-203D-3F85-0D72BAC4A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4ADFB8-0676-1D04-C710-03F5B9BE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556" y="824053"/>
            <a:ext cx="10873740" cy="890991"/>
          </a:xfrm>
        </p:spPr>
        <p:txBody>
          <a:bodyPr/>
          <a:lstStyle/>
          <a:p>
            <a:r>
              <a:rPr lang="en-US" b="0" dirty="0"/>
              <a:t>Previous Research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FDC4FD-B474-B06E-303A-D7E3D0EA25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1730151"/>
            <a:ext cx="7810500" cy="4523691"/>
          </a:xfrm>
        </p:spPr>
        <p:txBody>
          <a:bodyPr vert="horz" lIns="0" tIns="228600" rIns="0" bIns="0" rtlCol="0" anchor="t">
            <a:normAutofit fontScale="92500"/>
          </a:bodyPr>
          <a:lstStyle/>
          <a:p>
            <a:pPr marL="283210" indent="-283210"/>
            <a:r>
              <a:rPr lang="en-US" b="1" dirty="0">
                <a:ea typeface="+mn-lt"/>
                <a:cs typeface="+mn-lt"/>
              </a:rPr>
              <a:t>Comparative Findings</a:t>
            </a:r>
            <a:r>
              <a:rPr lang="en-US" dirty="0">
                <a:ea typeface="+mn-lt"/>
                <a:cs typeface="+mn-lt"/>
              </a:rPr>
              <a:t> – Studies show analytical users perform better with structured GUIs, while intuitive users initially prefer CUIs; however, chatbot </a:t>
            </a:r>
            <a:r>
              <a:rPr lang="en-US">
                <a:ea typeface="+mn-lt"/>
                <a:cs typeface="+mn-lt"/>
              </a:rPr>
              <a:t>novelty diminishes over time due to slower </a:t>
            </a:r>
            <a:r>
              <a:rPr lang="en-US" dirty="0">
                <a:ea typeface="+mn-lt"/>
                <a:cs typeface="+mn-lt"/>
              </a:rPr>
              <a:t>responses </a:t>
            </a:r>
          </a:p>
          <a:p>
            <a:pPr marL="283210" indent="-283210"/>
            <a:r>
              <a:rPr lang="en-US" b="1" dirty="0">
                <a:ea typeface="+mn-lt"/>
                <a:cs typeface="+mn-lt"/>
              </a:rPr>
              <a:t>Cognitive Load</a:t>
            </a:r>
            <a:r>
              <a:rPr lang="en-US" dirty="0">
                <a:ea typeface="+mn-lt"/>
                <a:cs typeface="+mn-lt"/>
              </a:rPr>
              <a:t> – CUIs often increase mental effort and reduce user control compared to GUIs, highlighting the importance of visual cues, quick-access features, and hybrid support.</a:t>
            </a:r>
          </a:p>
          <a:p>
            <a:pPr marL="283210" indent="-283210"/>
            <a:r>
              <a:rPr lang="en-US" b="1" dirty="0">
                <a:ea typeface="+mn-lt"/>
                <a:cs typeface="+mn-lt"/>
              </a:rPr>
              <a:t>Hybrid Advantage</a:t>
            </a:r>
            <a:r>
              <a:rPr lang="en-US" dirty="0">
                <a:ea typeface="+mn-lt"/>
                <a:cs typeface="+mn-lt"/>
              </a:rPr>
              <a:t> – Research across domains (customer service, decision support, multimodal interfaces) consistently suggests that blending GUI and CUI yields higher efficiency, satisfaction, and reduced cognitive strain.</a:t>
            </a:r>
            <a:endParaRPr lang="en-US" dirty="0"/>
          </a:p>
          <a:p>
            <a:pPr marL="283210" indent="-283210"/>
            <a:r>
              <a:rPr lang="en-US" b="1" dirty="0">
                <a:ea typeface="+mn-lt"/>
                <a:cs typeface="+mn-lt"/>
              </a:rPr>
              <a:t>Research Gap</a:t>
            </a:r>
            <a:r>
              <a:rPr lang="en-US" dirty="0">
                <a:ea typeface="+mn-lt"/>
                <a:cs typeface="+mn-lt"/>
              </a:rPr>
              <a:t> – Most prior work is lab-based or prototype-driven; real-world validation in education is limited. This study contributes by implementing and reflecting on a working academic chatbot in a live database-backed environment.</a:t>
            </a:r>
            <a:endParaRPr lang="en-US" dirty="0"/>
          </a:p>
          <a:p>
            <a:pPr marL="283210" indent="-283210"/>
            <a:endParaRPr lang="en-US" dirty="0"/>
          </a:p>
          <a:p>
            <a:pPr marL="283210" indent="-283210"/>
            <a:endParaRPr lang="en-US" dirty="0"/>
          </a:p>
          <a:p>
            <a:pPr marL="283210" indent="-283210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B655C4-C891-9855-6C07-E3560CD2D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AF0A646-0204-8A1B-7170-3CB74D6FB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F000802-76D7-1D70-6252-9EF621297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80A681D-48CA-224D-A0FA-E7873EFB1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8786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C5E80-988E-F9CC-CCF6-26D11458F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ED0CAF-3784-8AF7-A09F-FAEFAD129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b="0" dirty="0"/>
              <a:t>Methodology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F49846-3C83-F212-DB2D-5534B266BE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625623"/>
          </a:xfrm>
        </p:spPr>
        <p:txBody>
          <a:bodyPr vert="horz" lIns="0" tIns="228600" rIns="0" bIns="0" rtlCol="0" anchor="t">
            <a:normAutofit fontScale="92500"/>
          </a:bodyPr>
          <a:lstStyle/>
          <a:p>
            <a:pPr marL="283210" indent="-283210"/>
            <a:r>
              <a:rPr lang="en-US">
                <a:ea typeface="+mn-lt"/>
                <a:cs typeface="+mn-lt"/>
              </a:rPr>
              <a:t>Developed an academic assistance application using two UI approaches:</a:t>
            </a:r>
            <a:endParaRPr lang="en-US"/>
          </a:p>
          <a:p>
            <a:pPr lvl="1" indent="-283210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Graphical User Interface (GUI) – menu-driven, task-oriented workflows</a:t>
            </a:r>
            <a:endParaRPr lang="en-US"/>
          </a:p>
          <a:p>
            <a:pPr lvl="1" indent="-283210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Conversational User Interface (CUI) – AI-powered chat assistant</a:t>
            </a:r>
            <a:endParaRPr lang="en-US"/>
          </a:p>
          <a:p>
            <a:pPr marL="283210" indent="-283210"/>
            <a:r>
              <a:rPr lang="en-US" dirty="0">
                <a:ea typeface="+mn-lt"/>
                <a:cs typeface="+mn-lt"/>
              </a:rPr>
              <a:t>Both versions implemented identical functionality:</a:t>
            </a:r>
            <a:endParaRPr lang="en-US"/>
          </a:p>
          <a:p>
            <a:pPr lvl="1" indent="-283210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Assignment submission, course queries, feedback review, deadline checks, and instructor contact</a:t>
            </a:r>
            <a:endParaRPr lang="en-US"/>
          </a:p>
          <a:p>
            <a:pPr marL="283210" indent="-283210"/>
            <a:r>
              <a:rPr lang="en-US" dirty="0">
                <a:ea typeface="+mn-lt"/>
                <a:cs typeface="+mn-lt"/>
              </a:rPr>
              <a:t>A centralized PostgreSQL database ensured consistency by managing course info, submissions, rubrics, and user activity.</a:t>
            </a:r>
            <a:endParaRPr lang="en-US" dirty="0"/>
          </a:p>
          <a:p>
            <a:pPr marL="283210" indent="-283210"/>
            <a:endParaRPr lang="en-US" dirty="0"/>
          </a:p>
          <a:p>
            <a:pPr marL="283210" indent="-283210"/>
            <a:endParaRPr lang="en-US" dirty="0"/>
          </a:p>
          <a:p>
            <a:pPr marL="283210" indent="-283210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DAB38B-F9AB-EF62-5B20-273B18D82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1B6C456-1307-CBB2-E175-8455746CE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B7473EE-FDA2-323F-471B-8DA979473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5B3F2A-BBD3-FEB3-ABDA-AD4687989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4119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ED8A0-1FCE-B2C0-210B-C4AB8FB24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E712-13D6-1696-8560-F52D92CDA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b="0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53E45-D4E4-03EC-87E7-B9DCB13E01A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356758"/>
            <a:ext cx="5089541" cy="3917237"/>
          </a:xfrm>
        </p:spPr>
        <p:txBody>
          <a:bodyPr vert="horz" lIns="0" tIns="45720" rIns="0" bIns="0" rtlCol="0" anchor="t">
            <a:normAutofit lnSpcReduction="10000"/>
          </a:bodyPr>
          <a:lstStyle/>
          <a:p>
            <a:r>
              <a:rPr lang="en-US" b="1" dirty="0"/>
              <a:t>GUI Design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Multi-pane web application</a:t>
            </a:r>
            <a:r>
              <a:rPr lang="en-US" dirty="0">
                <a:ea typeface="+mn-lt"/>
                <a:cs typeface="+mn-lt"/>
              </a:rPr>
              <a:t> with a clearly labeled menu.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Key features:</a:t>
            </a:r>
            <a:endParaRPr lang="en-US"/>
          </a:p>
          <a:p>
            <a:pPr lvl="2" indent="-283210"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Login + dashboard (course help, assignment submission, past submissions, course info).</a:t>
            </a:r>
            <a:endParaRPr lang="en-US" dirty="0"/>
          </a:p>
          <a:p>
            <a:pPr lvl="2" indent="-283210"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Structured workflows for each task </a:t>
            </a: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Ensures </a:t>
            </a:r>
            <a:r>
              <a:rPr lang="en-US" b="1" dirty="0">
                <a:ea typeface="+mn-lt"/>
                <a:cs typeface="+mn-lt"/>
              </a:rPr>
              <a:t>predictable, low-cognitive-load navigation</a:t>
            </a:r>
            <a:r>
              <a:rPr lang="en-US" dirty="0">
                <a:ea typeface="+mn-lt"/>
                <a:cs typeface="+mn-lt"/>
              </a:rPr>
              <a:t> with direct task access.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3891D-8B47-162C-EC79-AADF967F4D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5793" y="2356758"/>
            <a:ext cx="4892237" cy="3917237"/>
          </a:xfrm>
        </p:spPr>
        <p:txBody>
          <a:bodyPr vert="horz" lIns="0" tIns="45720" rIns="0" bIns="0" rtlCol="0" anchor="t">
            <a:normAutofit/>
          </a:bodyPr>
          <a:lstStyle/>
          <a:p>
            <a:r>
              <a:rPr lang="en-US" b="1" dirty="0"/>
              <a:t>CUI Design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Chat-based interface</a:t>
            </a:r>
            <a:r>
              <a:rPr lang="en-US" dirty="0">
                <a:ea typeface="+mn-lt"/>
                <a:cs typeface="+mn-lt"/>
              </a:rPr>
              <a:t> with persistent dialogue history and input bar.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Supports </a:t>
            </a:r>
            <a:r>
              <a:rPr lang="en-US" b="1" dirty="0">
                <a:ea typeface="+mn-lt"/>
                <a:cs typeface="+mn-lt"/>
              </a:rPr>
              <a:t>context-aware assignment submission</a:t>
            </a:r>
            <a:r>
              <a:rPr lang="en-US" dirty="0">
                <a:ea typeface="+mn-lt"/>
                <a:cs typeface="+mn-lt"/>
              </a:rPr>
              <a:t> with dynamic pop-ups for file upload.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Allowed</a:t>
            </a:r>
            <a:r>
              <a:rPr lang="en-US" dirty="0">
                <a:ea typeface="+mn-lt"/>
                <a:cs typeface="+mn-lt"/>
              </a:rPr>
              <a:t> natural, cross-topic queries beyond fixed menus.</a:t>
            </a:r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25A7141-3B11-1711-8591-E846C2800CB8}"/>
              </a:ext>
            </a:extLst>
          </p:cNvPr>
          <p:cNvCxnSpPr/>
          <p:nvPr/>
        </p:nvCxnSpPr>
        <p:spPr>
          <a:xfrm>
            <a:off x="5755104" y="2459788"/>
            <a:ext cx="46790" cy="3502528"/>
          </a:xfrm>
          <a:prstGeom prst="straightConnector1">
            <a:avLst/>
          </a:prstGeom>
          <a:ln>
            <a:solidFill>
              <a:schemeClr val="tx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64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C230C-7420-7AA1-F7C1-A626E5702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D2AB4-7439-F129-6B76-7FA3A2258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652386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Interface Comparison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F512D-1948-76F9-1F09-000AB40FC45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1080074"/>
            <a:ext cx="5109593" cy="448132"/>
          </a:xfrm>
        </p:spPr>
        <p:txBody>
          <a:bodyPr vert="horz" lIns="0" tIns="45720" rIns="0" bIns="0" rtlCol="0" anchor="t">
            <a:normAutofit/>
          </a:bodyPr>
          <a:lstStyle/>
          <a:p>
            <a:r>
              <a:rPr lang="en-US" b="1" dirty="0"/>
              <a:t>GUI Design</a:t>
            </a:r>
            <a:endParaRPr lang="en-US" dirty="0"/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8A676-C29C-9EB7-0C0B-0EBB74032BA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5793" y="1039970"/>
            <a:ext cx="4892237" cy="488237"/>
          </a:xfrm>
        </p:spPr>
        <p:txBody>
          <a:bodyPr vert="horz" lIns="0" tIns="45720" rIns="0" bIns="0" rtlCol="0" anchor="t">
            <a:normAutofit/>
          </a:bodyPr>
          <a:lstStyle/>
          <a:p>
            <a:r>
              <a:rPr lang="en-US" b="1" dirty="0"/>
              <a:t>CUI Design</a:t>
            </a:r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BF2ED5-60A2-B267-AF45-EDA1C3A0FAD3}"/>
              </a:ext>
            </a:extLst>
          </p:cNvPr>
          <p:cNvCxnSpPr/>
          <p:nvPr/>
        </p:nvCxnSpPr>
        <p:spPr>
          <a:xfrm flipH="1">
            <a:off x="5668212" y="1096209"/>
            <a:ext cx="26735" cy="4852739"/>
          </a:xfrm>
          <a:prstGeom prst="straightConnector1">
            <a:avLst/>
          </a:prstGeom>
          <a:ln>
            <a:solidFill>
              <a:schemeClr val="tx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822B520-734B-9073-BF3D-5B9C950D6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830" y="1530684"/>
            <a:ext cx="4527548" cy="4438315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7C111CF-D398-9027-EA48-11A8D25BE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92" y="1529180"/>
            <a:ext cx="4674269" cy="442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10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6E170-BDD5-D76B-5E98-84A507695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768054-2AFE-455E-A099-28434F4A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b="0" dirty="0"/>
              <a:t>Findings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9FC6CC-60C5-896A-A9CD-A38E0EDFFC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4142694"/>
          </a:xfrm>
        </p:spPr>
        <p:txBody>
          <a:bodyPr vert="horz" lIns="0" tIns="228600" rIns="0" bIns="0" rtlCol="0" anchor="t">
            <a:normAutofit fontScale="92500" lnSpcReduction="10000"/>
          </a:bodyPr>
          <a:lstStyle/>
          <a:p>
            <a:pPr marL="283210" indent="-283210"/>
            <a:r>
              <a:rPr lang="en-US" b="1">
                <a:ea typeface="+mn-lt"/>
                <a:cs typeface="+mn-lt"/>
              </a:rPr>
              <a:t>Ease of Development</a:t>
            </a:r>
            <a:r>
              <a:rPr lang="en-US">
                <a:ea typeface="+mn-lt"/>
                <a:cs typeface="+mn-lt"/>
              </a:rPr>
              <a:t> – GUI was simpler and faster to design with modular workflows, while CUI offered flexibility and reusability but required complex debugging and context handling.</a:t>
            </a:r>
            <a:endParaRPr lang="en-US"/>
          </a:p>
          <a:p>
            <a:pPr marL="283210" indent="-283210"/>
            <a:r>
              <a:rPr lang="en-US" b="1" dirty="0">
                <a:ea typeface="+mn-lt"/>
                <a:cs typeface="+mn-lt"/>
              </a:rPr>
              <a:t>Design &amp; Aesthetics</a:t>
            </a:r>
            <a:r>
              <a:rPr lang="en-US" dirty="0">
                <a:ea typeface="+mn-lt"/>
                <a:cs typeface="+mn-lt"/>
              </a:rPr>
              <a:t> – GUI felt static and siloed, whereas CUI provided a minimalist, open-ended interaction flow.</a:t>
            </a:r>
            <a:endParaRPr lang="en-US" dirty="0"/>
          </a:p>
          <a:p>
            <a:pPr marL="283210" indent="-283210"/>
            <a:r>
              <a:rPr lang="en-US" b="1" dirty="0">
                <a:ea typeface="+mn-lt"/>
                <a:cs typeface="+mn-lt"/>
              </a:rPr>
              <a:t>Task Suitability</a:t>
            </a:r>
            <a:r>
              <a:rPr lang="en-US" dirty="0">
                <a:ea typeface="+mn-lt"/>
                <a:cs typeface="+mn-lt"/>
              </a:rPr>
              <a:t> – GUI worked best for quick, single-step tasks; CUI excelled in multi-step, exploratory, or cross-topic academic tasks.</a:t>
            </a:r>
            <a:endParaRPr lang="en-US" dirty="0"/>
          </a:p>
          <a:p>
            <a:pPr marL="283210" indent="-283210"/>
            <a:r>
              <a:rPr lang="en-US" b="1" dirty="0">
                <a:ea typeface="+mn-lt"/>
                <a:cs typeface="+mn-lt"/>
              </a:rPr>
              <a:t>Performance</a:t>
            </a:r>
            <a:r>
              <a:rPr lang="en-US" dirty="0">
                <a:ea typeface="+mn-lt"/>
                <a:cs typeface="+mn-lt"/>
              </a:rPr>
              <a:t> – GUI responded instantly, but CUI experienced noticeable latency due to LLM processing.</a:t>
            </a:r>
            <a:endParaRPr lang="en-US" dirty="0"/>
          </a:p>
          <a:p>
            <a:pPr marL="283210" indent="-283210"/>
            <a:r>
              <a:rPr lang="en-US" b="1" dirty="0">
                <a:ea typeface="+mn-lt"/>
                <a:cs typeface="+mn-lt"/>
              </a:rPr>
              <a:t>Accuracy &amp; Context</a:t>
            </a:r>
            <a:r>
              <a:rPr lang="en-US" dirty="0">
                <a:ea typeface="+mn-lt"/>
                <a:cs typeface="+mn-lt"/>
              </a:rPr>
              <a:t> – GUI delivered precise, context-free execution, while CUI struggled with vague queries, weak memory, and assignment ID recognition.</a:t>
            </a:r>
            <a:endParaRPr lang="en-US" dirty="0"/>
          </a:p>
          <a:p>
            <a:pPr marL="283210" indent="-283210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94066E-3475-6892-E4B9-8FAEAF71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9571EAC-A9C0-D3A9-B24B-A50184D08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34DCBD1-C4F2-26B0-E7E1-C5C32DCAF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6D4B4B8-DB40-05DE-2723-C160FD400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69796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C492E-247F-B7F9-D371-307CFFD2A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D340-DE4A-93CF-F1F3-93549D81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b="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EC4E7-141A-64C2-1B07-FF0683B4133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8953969" cy="2971542"/>
          </a:xfrm>
        </p:spPr>
        <p:txBody>
          <a:bodyPr vert="horz" lIns="0" tIns="45720" rIns="0" bIns="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Dual-Format Exploration</a:t>
            </a:r>
            <a:r>
              <a:rPr lang="en-US">
                <a:ea typeface="+mn-lt"/>
                <a:cs typeface="+mn-lt"/>
              </a:rPr>
              <a:t> – The study compared GUI (structured, task-focused) and CUI (flexible, conversational) designs for an academic assistant.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Key Findings</a:t>
            </a:r>
            <a:r>
              <a:rPr lang="en-US" dirty="0">
                <a:ea typeface="+mn-lt"/>
                <a:cs typeface="+mn-lt"/>
              </a:rPr>
              <a:t> – GUI ensured speed, precision, and clarity, while CUI supported multi-step, contextual, and loosely structured queries.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Trade-offs</a:t>
            </a:r>
            <a:r>
              <a:rPr lang="en-US" dirty="0">
                <a:ea typeface="+mn-lt"/>
                <a:cs typeface="+mn-lt"/>
              </a:rPr>
              <a:t> – GUI lacked continuity, whereas CUI faced latency and ambiguity in function selection.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Future Direction</a:t>
            </a:r>
            <a:r>
              <a:rPr lang="en-US" dirty="0">
                <a:ea typeface="+mn-lt"/>
                <a:cs typeface="+mn-lt"/>
              </a:rPr>
              <a:t> – A hybrid model could combine GUI’s clarity with CUI’s contextual flexibility for optimal academic support.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0100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D24F1A-6251-4B9A-A918-7D6F3A8F7E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0FE134-9032-4C7F-BC57-C7DE3F833363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8A8ECD1-788F-484B-9043-D957FCFDF1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996</Words>
  <Application>Microsoft Macintosh PowerPoint</Application>
  <PresentationFormat>Widescreen</PresentationFormat>
  <Paragraphs>87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Franklin Gothic Book</vt:lpstr>
      <vt:lpstr>Franklin Gothic Demi</vt:lpstr>
      <vt:lpstr>Wingdings</vt:lpstr>
      <vt:lpstr>Custom</vt:lpstr>
      <vt:lpstr>Comparative Evaluation of Conversational &amp; Graphical Interfaces</vt:lpstr>
      <vt:lpstr>Agenda</vt:lpstr>
      <vt:lpstr>Introduction</vt:lpstr>
      <vt:lpstr>Previous Research</vt:lpstr>
      <vt:lpstr>Methodology</vt:lpstr>
      <vt:lpstr>Design</vt:lpstr>
      <vt:lpstr>Interface Comparison</vt:lpstr>
      <vt:lpstr>Findings</vt:lpstr>
      <vt:lpstr>Conclusion</vt:lpstr>
      <vt:lpstr>Future Scope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Umeaiman Yusuf Merchant</cp:lastModifiedBy>
  <cp:revision>263</cp:revision>
  <dcterms:created xsi:type="dcterms:W3CDTF">2025-08-18T11:46:29Z</dcterms:created>
  <dcterms:modified xsi:type="dcterms:W3CDTF">2025-08-19T05:40:09Z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