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3"/>
  </p:notesMasterIdLst>
  <p:handoutMasterIdLst>
    <p:handoutMasterId r:id="rId34"/>
  </p:handoutMasterIdLst>
  <p:sldIdLst>
    <p:sldId id="485" r:id="rId2"/>
    <p:sldId id="586" r:id="rId3"/>
    <p:sldId id="602" r:id="rId4"/>
    <p:sldId id="587" r:id="rId5"/>
    <p:sldId id="588" r:id="rId6"/>
    <p:sldId id="589" r:id="rId7"/>
    <p:sldId id="590" r:id="rId8"/>
    <p:sldId id="591" r:id="rId9"/>
    <p:sldId id="584" r:id="rId10"/>
    <p:sldId id="594" r:id="rId11"/>
    <p:sldId id="595" r:id="rId12"/>
    <p:sldId id="596" r:id="rId13"/>
    <p:sldId id="599" r:id="rId14"/>
    <p:sldId id="597" r:id="rId15"/>
    <p:sldId id="598" r:id="rId16"/>
    <p:sldId id="600" r:id="rId17"/>
    <p:sldId id="601" r:id="rId18"/>
    <p:sldId id="603" r:id="rId19"/>
    <p:sldId id="606" r:id="rId20"/>
    <p:sldId id="607" r:id="rId21"/>
    <p:sldId id="608" r:id="rId22"/>
    <p:sldId id="609" r:id="rId23"/>
    <p:sldId id="604" r:id="rId24"/>
    <p:sldId id="610" r:id="rId25"/>
    <p:sldId id="611" r:id="rId26"/>
    <p:sldId id="612" r:id="rId27"/>
    <p:sldId id="605" r:id="rId28"/>
    <p:sldId id="613" r:id="rId29"/>
    <p:sldId id="614" r:id="rId30"/>
    <p:sldId id="615" r:id="rId31"/>
    <p:sldId id="616" r:id="rId32"/>
  </p:sldIdLst>
  <p:sldSz cx="9144000" cy="6858000" type="screen4x3"/>
  <p:notesSz cx="6699250" cy="9836150"/>
  <p:custDataLst>
    <p:tags r:id="rId35"/>
  </p:custDataLst>
  <p:defaultTextStyle>
    <a:defPPr>
      <a:defRPr lang="de-DE"/>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00" autoAdjust="0"/>
    <p:restoredTop sz="94900" autoAdjust="0"/>
  </p:normalViewPr>
  <p:slideViewPr>
    <p:cSldViewPr snapToGrid="0">
      <p:cViewPr varScale="1">
        <p:scale>
          <a:sx n="83" d="100"/>
          <a:sy n="83" d="100"/>
        </p:scale>
        <p:origin x="-1877" y="-77"/>
      </p:cViewPr>
      <p:guideLst>
        <p:guide orient="horz" pos="4319"/>
        <p:guide orient="horz" pos="3197"/>
        <p:guide orient="horz" pos="917"/>
        <p:guide pos="235"/>
        <p:guide pos="550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p:cNvSpPr>
            <a:spLocks noGrp="1" noChangeArrowheads="1"/>
          </p:cNvSpPr>
          <p:nvPr>
            <p:ph type="hdr" sz="quarter"/>
          </p:nvPr>
        </p:nvSpPr>
        <p:spPr bwMode="auto">
          <a:xfrm>
            <a:off x="0" y="0"/>
            <a:ext cx="2878138"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1" tIns="44550" rIns="89101" bIns="44550" numCol="1" anchor="t" anchorCtr="0" compatLnSpc="1">
            <a:prstTxWarp prst="textNoShape">
              <a:avLst/>
            </a:prstTxWarp>
          </a:bodyPr>
          <a:lstStyle>
            <a:lvl1pPr defTabSz="889000" eaLnBrk="1" hangingPunct="1">
              <a:defRPr sz="1200"/>
            </a:lvl1pPr>
          </a:lstStyle>
          <a:p>
            <a:pPr>
              <a:defRPr/>
            </a:pPr>
            <a:endParaRPr lang="en-GB" altLang="ja-JP"/>
          </a:p>
        </p:txBody>
      </p:sp>
      <p:sp>
        <p:nvSpPr>
          <p:cNvPr id="559107" name="Rectangle 3"/>
          <p:cNvSpPr>
            <a:spLocks noGrp="1" noChangeArrowheads="1"/>
          </p:cNvSpPr>
          <p:nvPr>
            <p:ph type="dt" sz="quarter" idx="1"/>
          </p:nvPr>
        </p:nvSpPr>
        <p:spPr bwMode="auto">
          <a:xfrm>
            <a:off x="3762375" y="0"/>
            <a:ext cx="29527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1" tIns="44550" rIns="89101" bIns="44550" numCol="1" anchor="t" anchorCtr="0" compatLnSpc="1">
            <a:prstTxWarp prst="textNoShape">
              <a:avLst/>
            </a:prstTxWarp>
          </a:bodyPr>
          <a:lstStyle>
            <a:lvl1pPr algn="r" defTabSz="889000" eaLnBrk="1" hangingPunct="1">
              <a:defRPr sz="1200"/>
            </a:lvl1pPr>
          </a:lstStyle>
          <a:p>
            <a:pPr>
              <a:defRPr/>
            </a:pPr>
            <a:endParaRPr lang="en-GB" altLang="ja-JP"/>
          </a:p>
        </p:txBody>
      </p:sp>
      <p:sp>
        <p:nvSpPr>
          <p:cNvPr id="559108" name="Rectangle 4"/>
          <p:cNvSpPr>
            <a:spLocks noGrp="1" noChangeArrowheads="1"/>
          </p:cNvSpPr>
          <p:nvPr>
            <p:ph type="ftr" sz="quarter" idx="2"/>
          </p:nvPr>
        </p:nvSpPr>
        <p:spPr bwMode="auto">
          <a:xfrm>
            <a:off x="0" y="9323388"/>
            <a:ext cx="2878138"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1" tIns="44550" rIns="89101" bIns="44550" numCol="1" anchor="b" anchorCtr="0" compatLnSpc="1">
            <a:prstTxWarp prst="textNoShape">
              <a:avLst/>
            </a:prstTxWarp>
          </a:bodyPr>
          <a:lstStyle>
            <a:lvl1pPr defTabSz="889000" eaLnBrk="1" hangingPunct="1">
              <a:defRPr sz="1200"/>
            </a:lvl1pPr>
          </a:lstStyle>
          <a:p>
            <a:pPr>
              <a:defRPr/>
            </a:pPr>
            <a:endParaRPr lang="en-GB" altLang="ja-JP"/>
          </a:p>
        </p:txBody>
      </p:sp>
      <p:sp>
        <p:nvSpPr>
          <p:cNvPr id="559109" name="Rectangle 5"/>
          <p:cNvSpPr>
            <a:spLocks noGrp="1" noChangeArrowheads="1"/>
          </p:cNvSpPr>
          <p:nvPr>
            <p:ph type="sldNum" sz="quarter" idx="3"/>
          </p:nvPr>
        </p:nvSpPr>
        <p:spPr bwMode="auto">
          <a:xfrm>
            <a:off x="3762375" y="9323388"/>
            <a:ext cx="295275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1" tIns="44550" rIns="89101" bIns="44550" numCol="1" anchor="b" anchorCtr="0" compatLnSpc="1">
            <a:prstTxWarp prst="textNoShape">
              <a:avLst/>
            </a:prstTxWarp>
          </a:bodyPr>
          <a:lstStyle>
            <a:lvl1pPr algn="r" defTabSz="889000" eaLnBrk="1" hangingPunct="1">
              <a:defRPr sz="1200"/>
            </a:lvl1pPr>
          </a:lstStyle>
          <a:p>
            <a:pPr>
              <a:defRPr/>
            </a:pPr>
            <a:fld id="{C30CEEF0-EA71-473F-9E7B-AE13B742E728}" type="slidenum">
              <a:rPr lang="en-GB" altLang="ja-JP"/>
              <a:pPr>
                <a:defRPr/>
              </a:pPr>
              <a:t>‹#›</a:t>
            </a:fld>
            <a:endParaRPr lang="en-GB" altLang="ja-JP"/>
          </a:p>
        </p:txBody>
      </p:sp>
    </p:spTree>
    <p:extLst>
      <p:ext uri="{BB962C8B-B14F-4D97-AF65-F5344CB8AC3E}">
        <p14:creationId xmlns:p14="http://schemas.microsoft.com/office/powerpoint/2010/main" val="22110449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019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t" anchorCtr="0" compatLnSpc="1">
            <a:prstTxWarp prst="textNoShape">
              <a:avLst/>
            </a:prstTxWarp>
          </a:bodyPr>
          <a:lstStyle>
            <a:lvl1pPr defTabSz="942975" eaLnBrk="1" hangingPunct="1">
              <a:defRPr sz="1300"/>
            </a:lvl1pPr>
          </a:lstStyle>
          <a:p>
            <a:pPr>
              <a:defRPr/>
            </a:pPr>
            <a:endParaRPr lang="en-GB" altLang="ja-JP"/>
          </a:p>
        </p:txBody>
      </p:sp>
      <p:sp>
        <p:nvSpPr>
          <p:cNvPr id="6147" name="Rectangle 3"/>
          <p:cNvSpPr>
            <a:spLocks noGrp="1" noChangeArrowheads="1"/>
          </p:cNvSpPr>
          <p:nvPr>
            <p:ph type="dt" idx="1"/>
          </p:nvPr>
        </p:nvSpPr>
        <p:spPr bwMode="auto">
          <a:xfrm>
            <a:off x="3797300" y="0"/>
            <a:ext cx="29019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t" anchorCtr="0" compatLnSpc="1">
            <a:prstTxWarp prst="textNoShape">
              <a:avLst/>
            </a:prstTxWarp>
          </a:bodyPr>
          <a:lstStyle>
            <a:lvl1pPr algn="r" defTabSz="942975" eaLnBrk="1" hangingPunct="1">
              <a:defRPr sz="1300"/>
            </a:lvl1pPr>
          </a:lstStyle>
          <a:p>
            <a:pPr>
              <a:defRPr/>
            </a:pPr>
            <a:endParaRPr lang="en-GB" altLang="ja-JP"/>
          </a:p>
        </p:txBody>
      </p:sp>
      <p:sp>
        <p:nvSpPr>
          <p:cNvPr id="35844" name="Rectangle 4"/>
          <p:cNvSpPr>
            <a:spLocks noChangeArrowheads="1" noTextEdit="1"/>
          </p:cNvSpPr>
          <p:nvPr>
            <p:ph type="sldImg" idx="2"/>
          </p:nvPr>
        </p:nvSpPr>
        <p:spPr bwMode="auto">
          <a:xfrm>
            <a:off x="890588" y="738188"/>
            <a:ext cx="4919662" cy="36893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893763" y="4672013"/>
            <a:ext cx="4911725" cy="442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t" anchorCtr="0" compatLnSpc="1">
            <a:prstTxWarp prst="textNoShape">
              <a:avLst/>
            </a:prstTxWarp>
          </a:bodyPr>
          <a:lstStyle/>
          <a:p>
            <a:pPr lvl="0"/>
            <a:r>
              <a:rPr lang="en-GB" noProof="0" smtClean="0"/>
              <a:t>Klicken Sie, um die Formate des Vorlagentextes zu bearbeiten</a:t>
            </a:r>
          </a:p>
          <a:p>
            <a:pPr lvl="1"/>
            <a:r>
              <a:rPr lang="en-GB" noProof="0" smtClean="0"/>
              <a:t>Zweite Ebene</a:t>
            </a:r>
          </a:p>
          <a:p>
            <a:pPr lvl="2"/>
            <a:r>
              <a:rPr lang="en-GB" noProof="0" smtClean="0"/>
              <a:t>Dritte Ebene</a:t>
            </a:r>
          </a:p>
          <a:p>
            <a:pPr lvl="3"/>
            <a:r>
              <a:rPr lang="en-GB" noProof="0" smtClean="0"/>
              <a:t>Vierte Ebene</a:t>
            </a:r>
          </a:p>
          <a:p>
            <a:pPr lvl="4"/>
            <a:r>
              <a:rPr lang="en-GB" noProof="0" smtClean="0"/>
              <a:t>Fünfte Ebene</a:t>
            </a:r>
          </a:p>
        </p:txBody>
      </p:sp>
      <p:sp>
        <p:nvSpPr>
          <p:cNvPr id="6150" name="Rectangle 6"/>
          <p:cNvSpPr>
            <a:spLocks noGrp="1" noChangeArrowheads="1"/>
          </p:cNvSpPr>
          <p:nvPr>
            <p:ph type="ftr" sz="quarter" idx="4"/>
          </p:nvPr>
        </p:nvSpPr>
        <p:spPr bwMode="auto">
          <a:xfrm>
            <a:off x="0" y="9345613"/>
            <a:ext cx="29019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b" anchorCtr="0" compatLnSpc="1">
            <a:prstTxWarp prst="textNoShape">
              <a:avLst/>
            </a:prstTxWarp>
          </a:bodyPr>
          <a:lstStyle>
            <a:lvl1pPr defTabSz="942975" eaLnBrk="1" hangingPunct="1">
              <a:defRPr sz="1300"/>
            </a:lvl1pPr>
          </a:lstStyle>
          <a:p>
            <a:pPr>
              <a:defRPr/>
            </a:pPr>
            <a:endParaRPr lang="en-GB" altLang="ja-JP"/>
          </a:p>
        </p:txBody>
      </p:sp>
      <p:sp>
        <p:nvSpPr>
          <p:cNvPr id="6151" name="Rectangle 7"/>
          <p:cNvSpPr>
            <a:spLocks noGrp="1" noChangeArrowheads="1"/>
          </p:cNvSpPr>
          <p:nvPr>
            <p:ph type="sldNum" sz="quarter" idx="5"/>
          </p:nvPr>
        </p:nvSpPr>
        <p:spPr bwMode="auto">
          <a:xfrm>
            <a:off x="3797300" y="9345613"/>
            <a:ext cx="29019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b" anchorCtr="0" compatLnSpc="1">
            <a:prstTxWarp prst="textNoShape">
              <a:avLst/>
            </a:prstTxWarp>
          </a:bodyPr>
          <a:lstStyle>
            <a:lvl1pPr algn="r" defTabSz="942975" eaLnBrk="1" hangingPunct="1">
              <a:defRPr sz="1300"/>
            </a:lvl1pPr>
          </a:lstStyle>
          <a:p>
            <a:pPr>
              <a:defRPr/>
            </a:pPr>
            <a:fld id="{77F74C08-9064-4C04-A8B9-78D756FDC2FA}" type="slidenum">
              <a:rPr lang="en-GB" altLang="ja-JP"/>
              <a:pPr>
                <a:defRPr/>
              </a:pPr>
              <a:t>‹#›</a:t>
            </a:fld>
            <a:endParaRPr lang="en-GB" altLang="ja-JP"/>
          </a:p>
        </p:txBody>
      </p:sp>
    </p:spTree>
    <p:extLst>
      <p:ext uri="{BB962C8B-B14F-4D97-AF65-F5344CB8AC3E}">
        <p14:creationId xmlns:p14="http://schemas.microsoft.com/office/powerpoint/2010/main" val="970428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9F8E62E6-B7B9-4797-81B4-2504881E1DFD}" type="slidenum">
              <a:rPr lang="en-GB" altLang="ja-JP" smtClean="0"/>
              <a:pPr/>
              <a:t>1</a:t>
            </a:fld>
            <a:endParaRPr lang="en-GB" altLang="ja-JP" smtClean="0"/>
          </a:p>
        </p:txBody>
      </p:sp>
      <p:sp>
        <p:nvSpPr>
          <p:cNvPr id="36867" name="Rectangle 1026"/>
          <p:cNvSpPr>
            <a:spLocks noGrp="1" noChangeArrowheads="1"/>
          </p:cNvSpPr>
          <p:nvPr>
            <p:ph type="body" idx="1"/>
          </p:nvPr>
        </p:nvSpPr>
        <p:spPr>
          <a:xfrm>
            <a:off x="242888" y="5253038"/>
            <a:ext cx="6283325" cy="4051300"/>
          </a:xfrm>
          <a:noFill/>
        </p:spPr>
        <p:txBody>
          <a:bodyPr lIns="89384" tIns="44694" rIns="89384" bIns="44694"/>
          <a:lstStyle/>
          <a:p>
            <a:pPr eaLnBrk="1" hangingPunct="1"/>
            <a:endParaRPr lang="en-GB" altLang="ja-JP" smtClean="0"/>
          </a:p>
        </p:txBody>
      </p:sp>
      <p:sp>
        <p:nvSpPr>
          <p:cNvPr id="36868" name="Rectangle 1027"/>
          <p:cNvSpPr>
            <a:spLocks noChangeArrowheads="1" noTextEdit="1"/>
          </p:cNvSpPr>
          <p:nvPr>
            <p:ph type="sldImg"/>
          </p:nvPr>
        </p:nvSpPr>
        <p:spPr>
          <a:xfrm>
            <a:off x="1588" y="0"/>
            <a:ext cx="6696075" cy="5022850"/>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8C4DD5B0-4553-44D1-A7E1-89A51ECF00DF}" type="slidenum">
              <a:rPr lang="en-GB" altLang="ja-JP" smtClean="0"/>
              <a:pPr/>
              <a:t>10</a:t>
            </a:fld>
            <a:endParaRPr lang="en-GB" altLang="ja-JP" smtClean="0"/>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1DA1707E-1835-42A7-BC38-49B1E492EB9C}" type="slidenum">
              <a:rPr lang="en-GB" altLang="ja-JP" smtClean="0"/>
              <a:pPr/>
              <a:t>11</a:t>
            </a:fld>
            <a:endParaRPr lang="en-GB" altLang="ja-JP" smtClean="0"/>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7A3B01F5-21ED-4CC8-BD21-C7D0870A02F6}" type="slidenum">
              <a:rPr lang="en-GB" altLang="ja-JP" smtClean="0"/>
              <a:pPr/>
              <a:t>12</a:t>
            </a:fld>
            <a:endParaRPr lang="en-GB" altLang="ja-JP" smtClean="0"/>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DB9A50A5-1AEB-4C59-A4B0-A6D7699C4F69}" type="slidenum">
              <a:rPr lang="en-GB" altLang="ja-JP" smtClean="0"/>
              <a:pPr/>
              <a:t>13</a:t>
            </a:fld>
            <a:endParaRPr lang="en-GB" altLang="ja-JP" smtClean="0"/>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8CF564EB-1191-4311-BDFA-E5C2666DB5D7}" type="slidenum">
              <a:rPr lang="en-GB" altLang="ja-JP" smtClean="0"/>
              <a:pPr/>
              <a:t>14</a:t>
            </a:fld>
            <a:endParaRPr lang="en-GB" altLang="ja-JP" smtClean="0"/>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D6B5AE8D-FA1C-48B7-BECF-0E0DB04BFD09}" type="slidenum">
              <a:rPr lang="en-GB" altLang="ja-JP" smtClean="0"/>
              <a:pPr/>
              <a:t>15</a:t>
            </a:fld>
            <a:endParaRPr lang="en-GB" altLang="ja-JP" smtClean="0"/>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9BF493FF-87B1-47A8-8406-563ADE7260AD}" type="slidenum">
              <a:rPr lang="en-GB" altLang="ja-JP" smtClean="0"/>
              <a:pPr/>
              <a:t>16</a:t>
            </a:fld>
            <a:endParaRPr lang="en-GB" altLang="ja-JP" smtClean="0"/>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7155D863-AC87-401D-B0CC-9A596D692E69}" type="slidenum">
              <a:rPr lang="en-GB" altLang="ja-JP" smtClean="0"/>
              <a:pPr/>
              <a:t>17</a:t>
            </a:fld>
            <a:endParaRPr lang="en-GB" altLang="ja-JP" smtClean="0"/>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8BDC1D54-902B-45FD-9703-D580EF6E7BB8}" type="slidenum">
              <a:rPr lang="en-GB" altLang="ja-JP" smtClean="0"/>
              <a:pPr/>
              <a:t>18</a:t>
            </a:fld>
            <a:endParaRPr lang="en-GB" altLang="ja-JP" smtClean="0"/>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56319B9C-9DC7-42D3-A6F7-58F2001D3A22}" type="slidenum">
              <a:rPr lang="en-GB" altLang="ja-JP" smtClean="0"/>
              <a:pPr/>
              <a:t>19</a:t>
            </a:fld>
            <a:endParaRPr lang="en-GB" altLang="ja-JP" smtClean="0"/>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28C9495A-5F7A-4C92-8F32-078F52EF8895}" type="slidenum">
              <a:rPr lang="en-GB" altLang="ja-JP" smtClean="0"/>
              <a:pPr/>
              <a:t>2</a:t>
            </a:fld>
            <a:endParaRPr lang="en-GB" altLang="ja-JP" smtClean="0"/>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7AE2DB07-1949-4860-8C20-A9FC28FEFF2E}" type="slidenum">
              <a:rPr lang="en-GB" altLang="ja-JP" smtClean="0"/>
              <a:pPr/>
              <a:t>20</a:t>
            </a:fld>
            <a:endParaRPr lang="en-GB" altLang="ja-JP" smtClean="0"/>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5BA302FA-3131-4EF6-AD43-0EB67CBF9FDE}" type="slidenum">
              <a:rPr lang="en-GB" altLang="ja-JP" smtClean="0"/>
              <a:pPr/>
              <a:t>21</a:t>
            </a:fld>
            <a:endParaRPr lang="en-GB" altLang="ja-JP" smtClean="0"/>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26D6FFA6-6DD9-43B4-BECF-4F19FC488A97}" type="slidenum">
              <a:rPr lang="en-GB" altLang="ja-JP" smtClean="0"/>
              <a:pPr/>
              <a:t>22</a:t>
            </a:fld>
            <a:endParaRPr lang="en-GB" altLang="ja-JP" smtClean="0"/>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AF0F68A7-B5EC-470E-8795-D1F0654C9B07}" type="slidenum">
              <a:rPr lang="en-GB" altLang="ja-JP" smtClean="0"/>
              <a:pPr/>
              <a:t>23</a:t>
            </a:fld>
            <a:endParaRPr lang="en-GB" altLang="ja-JP" smtClean="0"/>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59641752-CC83-4F0F-909C-193332D4E982}" type="slidenum">
              <a:rPr lang="en-GB" altLang="ja-JP" smtClean="0"/>
              <a:pPr/>
              <a:t>24</a:t>
            </a:fld>
            <a:endParaRPr lang="en-GB" altLang="ja-JP" smtClean="0"/>
          </a:p>
        </p:txBody>
      </p:sp>
      <p:sp>
        <p:nvSpPr>
          <p:cNvPr id="60419" name="Rectangle 2"/>
          <p:cNvSpPr>
            <a:spLocks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77A79F02-181C-47DB-A1F5-DFDD549EF9E7}" type="slidenum">
              <a:rPr lang="en-GB" altLang="ja-JP" smtClean="0"/>
              <a:pPr/>
              <a:t>25</a:t>
            </a:fld>
            <a:endParaRPr lang="en-GB" altLang="ja-JP" smtClean="0"/>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E78BBE5B-EE30-4111-834C-6EAB4E743813}" type="slidenum">
              <a:rPr lang="en-GB" altLang="ja-JP" smtClean="0"/>
              <a:pPr/>
              <a:t>26</a:t>
            </a:fld>
            <a:endParaRPr lang="en-GB" altLang="ja-JP" smtClean="0"/>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A2DE9FE8-909A-4B8B-812C-ABE5A5A4D982}" type="slidenum">
              <a:rPr lang="en-GB" altLang="ja-JP" smtClean="0"/>
              <a:pPr/>
              <a:t>27</a:t>
            </a:fld>
            <a:endParaRPr lang="en-GB" altLang="ja-JP" smtClean="0"/>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4EFDE3A8-95F0-4B82-8D01-AD4C4B6A7199}" type="slidenum">
              <a:rPr lang="en-GB" altLang="ja-JP" smtClean="0"/>
              <a:pPr/>
              <a:t>28</a:t>
            </a:fld>
            <a:endParaRPr lang="en-GB" altLang="ja-JP" smtClean="0"/>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BDDA9474-3EE4-47CA-9227-7E544E984196}" type="slidenum">
              <a:rPr lang="en-GB" altLang="ja-JP" smtClean="0"/>
              <a:pPr/>
              <a:t>29</a:t>
            </a:fld>
            <a:endParaRPr lang="en-GB" altLang="ja-JP" smtClean="0"/>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72DF0D04-E52C-4533-B540-FB9E0EC1FED9}" type="slidenum">
              <a:rPr lang="en-GB" altLang="ja-JP" smtClean="0"/>
              <a:pPr/>
              <a:t>3</a:t>
            </a:fld>
            <a:endParaRPr lang="en-GB" altLang="ja-JP" smtClean="0"/>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A0CDC8D4-3B3D-49D8-B779-45D25A34D619}" type="slidenum">
              <a:rPr lang="en-GB" altLang="ja-JP" smtClean="0"/>
              <a:pPr/>
              <a:t>30</a:t>
            </a:fld>
            <a:endParaRPr lang="en-GB" altLang="ja-JP" smtClean="0"/>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D75A62D5-2FB0-4734-A8F0-4DE6759958D7}" type="slidenum">
              <a:rPr lang="en-GB" altLang="ja-JP" smtClean="0"/>
              <a:pPr/>
              <a:t>31</a:t>
            </a:fld>
            <a:endParaRPr lang="en-GB" altLang="ja-JP" smtClean="0"/>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6ECC15B9-7914-45E2-9786-9EDB939EFEEF}" type="slidenum">
              <a:rPr lang="en-GB" altLang="ja-JP" smtClean="0"/>
              <a:pPr/>
              <a:t>4</a:t>
            </a:fld>
            <a:endParaRPr lang="en-GB" altLang="ja-JP" smtClean="0"/>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A6A43E7E-6A8E-4360-BED2-3C568D1B1EC3}" type="slidenum">
              <a:rPr lang="en-GB" altLang="ja-JP" smtClean="0"/>
              <a:pPr/>
              <a:t>5</a:t>
            </a:fld>
            <a:endParaRPr lang="en-GB" altLang="ja-JP" smtClean="0"/>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A55F9461-CA20-4C4F-B715-7C815BFA556D}" type="slidenum">
              <a:rPr lang="en-GB" altLang="ja-JP" smtClean="0"/>
              <a:pPr/>
              <a:t>6</a:t>
            </a:fld>
            <a:endParaRPr lang="en-GB" altLang="ja-JP" smtClean="0"/>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FCAC9F35-0923-4001-99DA-E86FE2979DDC}" type="slidenum">
              <a:rPr lang="en-GB" altLang="ja-JP" smtClean="0"/>
              <a:pPr/>
              <a:t>7</a:t>
            </a:fld>
            <a:endParaRPr lang="en-GB" altLang="ja-JP" smtClean="0"/>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41C183DC-F290-4060-BB05-36214634FDCD}" type="slidenum">
              <a:rPr lang="en-GB" altLang="ja-JP" smtClean="0"/>
              <a:pPr/>
              <a:t>8</a:t>
            </a:fld>
            <a:endParaRPr lang="en-GB" altLang="ja-JP" smtClean="0"/>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42975">
              <a:defRPr>
                <a:solidFill>
                  <a:schemeClr val="tx1"/>
                </a:solidFill>
                <a:latin typeface="Arial" charset="0"/>
              </a:defRPr>
            </a:lvl1pPr>
            <a:lvl2pPr marL="742950" indent="-285750" defTabSz="942975">
              <a:defRPr>
                <a:solidFill>
                  <a:schemeClr val="tx1"/>
                </a:solidFill>
                <a:latin typeface="Arial" charset="0"/>
              </a:defRPr>
            </a:lvl2pPr>
            <a:lvl3pPr marL="1143000" indent="-228600" defTabSz="942975">
              <a:defRPr>
                <a:solidFill>
                  <a:schemeClr val="tx1"/>
                </a:solidFill>
                <a:latin typeface="Arial" charset="0"/>
              </a:defRPr>
            </a:lvl3pPr>
            <a:lvl4pPr marL="1600200" indent="-228600" defTabSz="942975">
              <a:defRPr>
                <a:solidFill>
                  <a:schemeClr val="tx1"/>
                </a:solidFill>
                <a:latin typeface="Arial" charset="0"/>
              </a:defRPr>
            </a:lvl4pPr>
            <a:lvl5pPr marL="2057400" indent="-228600" defTabSz="942975">
              <a:defRPr>
                <a:solidFill>
                  <a:schemeClr val="tx1"/>
                </a:solidFill>
                <a:latin typeface="Arial" charset="0"/>
              </a:defRPr>
            </a:lvl5pPr>
            <a:lvl6pPr marL="2514600" indent="-228600" defTabSz="942975" eaLnBrk="0" fontAlgn="base" hangingPunct="0">
              <a:spcBef>
                <a:spcPct val="0"/>
              </a:spcBef>
              <a:spcAft>
                <a:spcPct val="0"/>
              </a:spcAft>
              <a:defRPr>
                <a:solidFill>
                  <a:schemeClr val="tx1"/>
                </a:solidFill>
                <a:latin typeface="Arial" charset="0"/>
              </a:defRPr>
            </a:lvl6pPr>
            <a:lvl7pPr marL="2971800" indent="-228600" defTabSz="942975" eaLnBrk="0" fontAlgn="base" hangingPunct="0">
              <a:spcBef>
                <a:spcPct val="0"/>
              </a:spcBef>
              <a:spcAft>
                <a:spcPct val="0"/>
              </a:spcAft>
              <a:defRPr>
                <a:solidFill>
                  <a:schemeClr val="tx1"/>
                </a:solidFill>
                <a:latin typeface="Arial" charset="0"/>
              </a:defRPr>
            </a:lvl7pPr>
            <a:lvl8pPr marL="3429000" indent="-228600" defTabSz="942975" eaLnBrk="0" fontAlgn="base" hangingPunct="0">
              <a:spcBef>
                <a:spcPct val="0"/>
              </a:spcBef>
              <a:spcAft>
                <a:spcPct val="0"/>
              </a:spcAft>
              <a:defRPr>
                <a:solidFill>
                  <a:schemeClr val="tx1"/>
                </a:solidFill>
                <a:latin typeface="Arial" charset="0"/>
              </a:defRPr>
            </a:lvl8pPr>
            <a:lvl9pPr marL="3886200" indent="-228600" defTabSz="942975" eaLnBrk="0" fontAlgn="base" hangingPunct="0">
              <a:spcBef>
                <a:spcPct val="0"/>
              </a:spcBef>
              <a:spcAft>
                <a:spcPct val="0"/>
              </a:spcAft>
              <a:defRPr>
                <a:solidFill>
                  <a:schemeClr val="tx1"/>
                </a:solidFill>
                <a:latin typeface="Arial" charset="0"/>
              </a:defRPr>
            </a:lvl9pPr>
          </a:lstStyle>
          <a:p>
            <a:fld id="{C6B60961-3780-4D58-9AB0-F80BE73562DA}" type="slidenum">
              <a:rPr lang="en-GB" altLang="ja-JP" smtClean="0"/>
              <a:pPr/>
              <a:t>9</a:t>
            </a:fld>
            <a:endParaRPr lang="en-GB" altLang="ja-JP" smtClean="0"/>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図 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2900" y="1120775"/>
            <a:ext cx="3182938"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506" name="Rectangle 2"/>
          <p:cNvSpPr>
            <a:spLocks noGrp="1" noChangeArrowheads="1"/>
          </p:cNvSpPr>
          <p:nvPr>
            <p:ph type="ctrTitle" sz="quarter"/>
          </p:nvPr>
        </p:nvSpPr>
        <p:spPr>
          <a:xfrm>
            <a:off x="477520" y="372110"/>
            <a:ext cx="8290560" cy="633729"/>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rIns="91440" anchor="b"/>
          <a:lstStyle>
            <a:lvl1pPr>
              <a:lnSpc>
                <a:spcPct val="115000"/>
              </a:lnSpc>
              <a:defRPr sz="3600" i="1"/>
            </a:lvl1pPr>
          </a:lstStyle>
          <a:p>
            <a:pPr lvl="0"/>
            <a:r>
              <a:rPr lang="ja-JP" altLang="en-US" noProof="0" smtClean="0"/>
              <a:t>マスター タイトルの書式設定</a:t>
            </a:r>
            <a:endParaRPr lang="de-DE" altLang="ja-JP" noProof="0" dirty="0" smtClean="0"/>
          </a:p>
        </p:txBody>
      </p:sp>
      <p:sp>
        <p:nvSpPr>
          <p:cNvPr id="1045507" name="Rectangle 3"/>
          <p:cNvSpPr>
            <a:spLocks noGrp="1" noChangeArrowheads="1"/>
          </p:cNvSpPr>
          <p:nvPr>
            <p:ph type="subTitle" sz="quarter" idx="1"/>
          </p:nvPr>
        </p:nvSpPr>
        <p:spPr>
          <a:xfrm>
            <a:off x="4338320" y="5090160"/>
            <a:ext cx="4643755" cy="535940"/>
          </a:xfrm>
        </p:spPr>
        <p:txBody>
          <a:bodyPr lIns="91440" rIns="91440"/>
          <a:lstStyle>
            <a:lvl1pPr marL="0" indent="0">
              <a:spcBef>
                <a:spcPct val="0"/>
              </a:spcBef>
              <a:buFont typeface="Wingdings" pitchFamily="2" charset="2"/>
              <a:buNone/>
              <a:defRPr sz="2000" b="1" baseline="0">
                <a:solidFill>
                  <a:schemeClr val="hlink"/>
                </a:solidFill>
              </a:defRPr>
            </a:lvl1pPr>
          </a:lstStyle>
          <a:p>
            <a:pPr lvl="0"/>
            <a:r>
              <a:rPr lang="ja-JP" altLang="en-US" noProof="0" smtClean="0"/>
              <a:t>マスター サブタイトルの書式設定</a:t>
            </a:r>
            <a:endParaRPr lang="en-US" noProof="0" dirty="0" smtClean="0"/>
          </a:p>
        </p:txBody>
      </p:sp>
    </p:spTree>
    <p:extLst>
      <p:ext uri="{BB962C8B-B14F-4D97-AF65-F5344CB8AC3E}">
        <p14:creationId xmlns:p14="http://schemas.microsoft.com/office/powerpoint/2010/main" val="2973876071"/>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de-DE" altLang="ja-JP"/>
              <a:t>Here comes your footer  </a:t>
            </a:r>
            <a:r>
              <a:rPr lang="de-DE" altLang="ja-JP">
                <a:sym typeface="Wingdings" pitchFamily="2" charset="2"/>
              </a:rPr>
              <a:t></a:t>
            </a:r>
            <a:r>
              <a:rPr lang="de-DE" altLang="ja-JP"/>
              <a:t>  Page </a:t>
            </a:r>
            <a:fld id="{BF2E821E-2E82-4EF6-8F0F-FE1FA100CCA1}" type="slidenum">
              <a:rPr lang="de-DE" altLang="ja-JP"/>
              <a:pPr>
                <a:defRPr/>
              </a:pPr>
              <a:t>‹#›</a:t>
            </a:fld>
            <a:endParaRPr lang="de-DE" altLang="ja-JP"/>
          </a:p>
        </p:txBody>
      </p:sp>
    </p:spTree>
    <p:extLst>
      <p:ext uri="{BB962C8B-B14F-4D97-AF65-F5344CB8AC3E}">
        <p14:creationId xmlns:p14="http://schemas.microsoft.com/office/powerpoint/2010/main" val="28305420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11950" y="250825"/>
            <a:ext cx="2132013" cy="50006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314325" y="250825"/>
            <a:ext cx="6245225" cy="50006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de-DE" altLang="ja-JP"/>
              <a:t>Here comes your footer  </a:t>
            </a:r>
            <a:r>
              <a:rPr lang="de-DE" altLang="ja-JP">
                <a:sym typeface="Wingdings" pitchFamily="2" charset="2"/>
              </a:rPr>
              <a:t></a:t>
            </a:r>
            <a:r>
              <a:rPr lang="de-DE" altLang="ja-JP"/>
              <a:t>  Page </a:t>
            </a:r>
            <a:fld id="{0D36237D-A1FA-430C-A64B-38CC5FFB0C3A}" type="slidenum">
              <a:rPr lang="de-DE" altLang="ja-JP"/>
              <a:pPr>
                <a:defRPr/>
              </a:pPr>
              <a:t>‹#›</a:t>
            </a:fld>
            <a:endParaRPr lang="de-DE" altLang="ja-JP"/>
          </a:p>
        </p:txBody>
      </p:sp>
    </p:spTree>
    <p:extLst>
      <p:ext uri="{BB962C8B-B14F-4D97-AF65-F5344CB8AC3E}">
        <p14:creationId xmlns:p14="http://schemas.microsoft.com/office/powerpoint/2010/main" val="3753589421"/>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ftr" sz="quarter" idx="10"/>
          </p:nvPr>
        </p:nvSpPr>
        <p:spPr/>
        <p:txBody>
          <a:bodyPr/>
          <a:lstStyle>
            <a:lvl1pPr>
              <a:defRPr/>
            </a:lvl1pPr>
          </a:lstStyle>
          <a:p>
            <a:pPr>
              <a:defRPr/>
            </a:pPr>
            <a:r>
              <a:rPr lang="de-DE" altLang="ja-JP"/>
              <a:t>Page </a:t>
            </a:r>
            <a:fld id="{67E45A5C-59D3-4774-AAF1-8544CE002A87}" type="slidenum">
              <a:rPr lang="de-DE" altLang="ja-JP"/>
              <a:pPr>
                <a:defRPr/>
              </a:pPr>
              <a:t>‹#›</a:t>
            </a:fld>
            <a:endParaRPr lang="de-DE" altLang="ja-JP"/>
          </a:p>
        </p:txBody>
      </p:sp>
    </p:spTree>
    <p:extLst>
      <p:ext uri="{BB962C8B-B14F-4D97-AF65-F5344CB8AC3E}">
        <p14:creationId xmlns:p14="http://schemas.microsoft.com/office/powerpoint/2010/main" val="840792641"/>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ftr" sz="quarter" idx="10"/>
          </p:nvPr>
        </p:nvSpPr>
        <p:spPr>
          <a:ln/>
        </p:spPr>
        <p:txBody>
          <a:bodyPr/>
          <a:lstStyle>
            <a:lvl1pPr>
              <a:defRPr/>
            </a:lvl1pPr>
          </a:lstStyle>
          <a:p>
            <a:pPr>
              <a:defRPr/>
            </a:pPr>
            <a:r>
              <a:rPr lang="de-DE" altLang="ja-JP"/>
              <a:t>Here comes your footer  </a:t>
            </a:r>
            <a:r>
              <a:rPr lang="de-DE" altLang="ja-JP">
                <a:sym typeface="Wingdings" pitchFamily="2" charset="2"/>
              </a:rPr>
              <a:t></a:t>
            </a:r>
            <a:r>
              <a:rPr lang="de-DE" altLang="ja-JP"/>
              <a:t>  Page </a:t>
            </a:r>
            <a:fld id="{3BF4F46B-B552-43BC-A8E8-35C357B42E72}" type="slidenum">
              <a:rPr lang="de-DE" altLang="ja-JP"/>
              <a:pPr>
                <a:defRPr/>
              </a:pPr>
              <a:t>‹#›</a:t>
            </a:fld>
            <a:endParaRPr lang="de-DE" altLang="ja-JP"/>
          </a:p>
        </p:txBody>
      </p:sp>
    </p:spTree>
    <p:extLst>
      <p:ext uri="{BB962C8B-B14F-4D97-AF65-F5344CB8AC3E}">
        <p14:creationId xmlns:p14="http://schemas.microsoft.com/office/powerpoint/2010/main" val="351762818"/>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319088" y="1374775"/>
            <a:ext cx="4186237" cy="387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57725" y="1374775"/>
            <a:ext cx="4186238" cy="387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5"/>
          <p:cNvSpPr>
            <a:spLocks noGrp="1" noChangeArrowheads="1"/>
          </p:cNvSpPr>
          <p:nvPr>
            <p:ph type="ftr" sz="quarter" idx="10"/>
          </p:nvPr>
        </p:nvSpPr>
        <p:spPr>
          <a:ln/>
        </p:spPr>
        <p:txBody>
          <a:bodyPr/>
          <a:lstStyle>
            <a:lvl1pPr>
              <a:defRPr/>
            </a:lvl1pPr>
          </a:lstStyle>
          <a:p>
            <a:pPr>
              <a:defRPr/>
            </a:pPr>
            <a:r>
              <a:rPr lang="de-DE" altLang="ja-JP"/>
              <a:t>Here comes your footer  </a:t>
            </a:r>
            <a:r>
              <a:rPr lang="de-DE" altLang="ja-JP">
                <a:sym typeface="Wingdings" pitchFamily="2" charset="2"/>
              </a:rPr>
              <a:t></a:t>
            </a:r>
            <a:r>
              <a:rPr lang="de-DE" altLang="ja-JP"/>
              <a:t>  Page </a:t>
            </a:r>
            <a:fld id="{44935A3B-5F10-43B1-B7B7-67BF53DDDF4E}" type="slidenum">
              <a:rPr lang="de-DE" altLang="ja-JP"/>
              <a:pPr>
                <a:defRPr/>
              </a:pPr>
              <a:t>‹#›</a:t>
            </a:fld>
            <a:endParaRPr lang="de-DE" altLang="ja-JP"/>
          </a:p>
        </p:txBody>
      </p:sp>
    </p:spTree>
    <p:extLst>
      <p:ext uri="{BB962C8B-B14F-4D97-AF65-F5344CB8AC3E}">
        <p14:creationId xmlns:p14="http://schemas.microsoft.com/office/powerpoint/2010/main" val="653519695"/>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ftr" sz="quarter" idx="10"/>
          </p:nvPr>
        </p:nvSpPr>
        <p:spPr>
          <a:ln/>
        </p:spPr>
        <p:txBody>
          <a:bodyPr/>
          <a:lstStyle>
            <a:lvl1pPr>
              <a:defRPr/>
            </a:lvl1pPr>
          </a:lstStyle>
          <a:p>
            <a:pPr>
              <a:defRPr/>
            </a:pPr>
            <a:r>
              <a:rPr lang="de-DE" altLang="ja-JP"/>
              <a:t>Here comes your footer  </a:t>
            </a:r>
            <a:r>
              <a:rPr lang="de-DE" altLang="ja-JP">
                <a:sym typeface="Wingdings" pitchFamily="2" charset="2"/>
              </a:rPr>
              <a:t></a:t>
            </a:r>
            <a:r>
              <a:rPr lang="de-DE" altLang="ja-JP"/>
              <a:t>  Page </a:t>
            </a:r>
            <a:fld id="{D07172C8-5D08-47AA-AF9F-918155767D02}" type="slidenum">
              <a:rPr lang="de-DE" altLang="ja-JP"/>
              <a:pPr>
                <a:defRPr/>
              </a:pPr>
              <a:t>‹#›</a:t>
            </a:fld>
            <a:endParaRPr lang="de-DE" altLang="ja-JP"/>
          </a:p>
        </p:txBody>
      </p:sp>
    </p:spTree>
    <p:extLst>
      <p:ext uri="{BB962C8B-B14F-4D97-AF65-F5344CB8AC3E}">
        <p14:creationId xmlns:p14="http://schemas.microsoft.com/office/powerpoint/2010/main" val="1693116901"/>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5"/>
          <p:cNvSpPr>
            <a:spLocks noGrp="1" noChangeArrowheads="1"/>
          </p:cNvSpPr>
          <p:nvPr>
            <p:ph type="ftr" sz="quarter" idx="10"/>
          </p:nvPr>
        </p:nvSpPr>
        <p:spPr>
          <a:ln/>
        </p:spPr>
        <p:txBody>
          <a:bodyPr/>
          <a:lstStyle>
            <a:lvl1pPr>
              <a:defRPr/>
            </a:lvl1pPr>
          </a:lstStyle>
          <a:p>
            <a:pPr>
              <a:defRPr/>
            </a:pPr>
            <a:r>
              <a:rPr lang="de-DE" altLang="ja-JP"/>
              <a:t>Here comes your footer  </a:t>
            </a:r>
            <a:r>
              <a:rPr lang="de-DE" altLang="ja-JP">
                <a:sym typeface="Wingdings" pitchFamily="2" charset="2"/>
              </a:rPr>
              <a:t></a:t>
            </a:r>
            <a:r>
              <a:rPr lang="de-DE" altLang="ja-JP"/>
              <a:t>  Page </a:t>
            </a:r>
            <a:fld id="{3C49DE32-6FB2-4FB8-BC4A-DDABCC27FFA9}" type="slidenum">
              <a:rPr lang="de-DE" altLang="ja-JP"/>
              <a:pPr>
                <a:defRPr/>
              </a:pPr>
              <a:t>‹#›</a:t>
            </a:fld>
            <a:endParaRPr lang="de-DE" altLang="ja-JP"/>
          </a:p>
        </p:txBody>
      </p:sp>
    </p:spTree>
    <p:extLst>
      <p:ext uri="{BB962C8B-B14F-4D97-AF65-F5344CB8AC3E}">
        <p14:creationId xmlns:p14="http://schemas.microsoft.com/office/powerpoint/2010/main" val="27091164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de-DE" altLang="ja-JP"/>
              <a:t>Here comes your footer  </a:t>
            </a:r>
            <a:r>
              <a:rPr lang="de-DE" altLang="ja-JP">
                <a:sym typeface="Wingdings" pitchFamily="2" charset="2"/>
              </a:rPr>
              <a:t></a:t>
            </a:r>
            <a:r>
              <a:rPr lang="de-DE" altLang="ja-JP"/>
              <a:t>  Page </a:t>
            </a:r>
            <a:fld id="{380FD452-6E79-49B0-98EE-AF209F9E1308}" type="slidenum">
              <a:rPr lang="de-DE" altLang="ja-JP"/>
              <a:pPr>
                <a:defRPr/>
              </a:pPr>
              <a:t>‹#›</a:t>
            </a:fld>
            <a:endParaRPr lang="de-DE" altLang="ja-JP"/>
          </a:p>
        </p:txBody>
      </p:sp>
    </p:spTree>
    <p:extLst>
      <p:ext uri="{BB962C8B-B14F-4D97-AF65-F5344CB8AC3E}">
        <p14:creationId xmlns:p14="http://schemas.microsoft.com/office/powerpoint/2010/main" val="146134230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ftr" sz="quarter" idx="10"/>
          </p:nvPr>
        </p:nvSpPr>
        <p:spPr>
          <a:ln/>
        </p:spPr>
        <p:txBody>
          <a:bodyPr/>
          <a:lstStyle>
            <a:lvl1pPr>
              <a:defRPr/>
            </a:lvl1pPr>
          </a:lstStyle>
          <a:p>
            <a:pPr>
              <a:defRPr/>
            </a:pPr>
            <a:r>
              <a:rPr lang="de-DE" altLang="ja-JP"/>
              <a:t>Here comes your footer  </a:t>
            </a:r>
            <a:r>
              <a:rPr lang="de-DE" altLang="ja-JP">
                <a:sym typeface="Wingdings" pitchFamily="2" charset="2"/>
              </a:rPr>
              <a:t></a:t>
            </a:r>
            <a:r>
              <a:rPr lang="de-DE" altLang="ja-JP"/>
              <a:t>  Page </a:t>
            </a:r>
            <a:fld id="{58014A44-1D20-40C2-ADDD-83A7C2524865}" type="slidenum">
              <a:rPr lang="de-DE" altLang="ja-JP"/>
              <a:pPr>
                <a:defRPr/>
              </a:pPr>
              <a:t>‹#›</a:t>
            </a:fld>
            <a:endParaRPr lang="de-DE" altLang="ja-JP"/>
          </a:p>
        </p:txBody>
      </p:sp>
    </p:spTree>
    <p:extLst>
      <p:ext uri="{BB962C8B-B14F-4D97-AF65-F5344CB8AC3E}">
        <p14:creationId xmlns:p14="http://schemas.microsoft.com/office/powerpoint/2010/main" val="2218159269"/>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ftr" sz="quarter" idx="10"/>
          </p:nvPr>
        </p:nvSpPr>
        <p:spPr>
          <a:ln/>
        </p:spPr>
        <p:txBody>
          <a:bodyPr/>
          <a:lstStyle>
            <a:lvl1pPr>
              <a:defRPr/>
            </a:lvl1pPr>
          </a:lstStyle>
          <a:p>
            <a:pPr>
              <a:defRPr/>
            </a:pPr>
            <a:r>
              <a:rPr lang="de-DE" altLang="ja-JP"/>
              <a:t>Here comes your footer  </a:t>
            </a:r>
            <a:r>
              <a:rPr lang="de-DE" altLang="ja-JP">
                <a:sym typeface="Wingdings" pitchFamily="2" charset="2"/>
              </a:rPr>
              <a:t></a:t>
            </a:r>
            <a:r>
              <a:rPr lang="de-DE" altLang="ja-JP"/>
              <a:t>  Page </a:t>
            </a:r>
            <a:fld id="{11D85AE6-7C08-4CA4-9516-7BFAB748BA7B}" type="slidenum">
              <a:rPr lang="de-DE" altLang="ja-JP"/>
              <a:pPr>
                <a:defRPr/>
              </a:pPr>
              <a:t>‹#›</a:t>
            </a:fld>
            <a:endParaRPr lang="de-DE" altLang="ja-JP"/>
          </a:p>
        </p:txBody>
      </p:sp>
    </p:spTree>
    <p:extLst>
      <p:ext uri="{BB962C8B-B14F-4D97-AF65-F5344CB8AC3E}">
        <p14:creationId xmlns:p14="http://schemas.microsoft.com/office/powerpoint/2010/main" val="3193938159"/>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4325" y="250825"/>
            <a:ext cx="85153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vert="horz" wrap="square" lIns="0" tIns="45720" rIns="0" bIns="45720" numCol="1" anchor="t" anchorCtr="0" compatLnSpc="1">
            <a:prstTxWarp prst="textNoShape">
              <a:avLst/>
            </a:prstTxWarp>
          </a:bodyPr>
          <a:lstStyle/>
          <a:p>
            <a:pPr lvl="0"/>
            <a:r>
              <a:rPr lang="en-US" altLang="ja-JP" smtClean="0"/>
              <a:t>Click to edit Master title style</a:t>
            </a:r>
            <a:endParaRPr lang="de-DE" altLang="ja-JP" smtClean="0"/>
          </a:p>
        </p:txBody>
      </p:sp>
      <p:sp>
        <p:nvSpPr>
          <p:cNvPr id="1027" name="Rectangle 3"/>
          <p:cNvSpPr>
            <a:spLocks noGrp="1" noChangeArrowheads="1"/>
          </p:cNvSpPr>
          <p:nvPr>
            <p:ph type="body" idx="1"/>
          </p:nvPr>
        </p:nvSpPr>
        <p:spPr bwMode="auto">
          <a:xfrm>
            <a:off x="319088" y="1374775"/>
            <a:ext cx="852487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044485" name="Rectangle 5"/>
          <p:cNvSpPr>
            <a:spLocks noGrp="1" noChangeArrowheads="1"/>
          </p:cNvSpPr>
          <p:nvPr>
            <p:ph type="ftr" sz="quarter" idx="3"/>
          </p:nvPr>
        </p:nvSpPr>
        <p:spPr bwMode="auto">
          <a:xfrm>
            <a:off x="285750" y="6167438"/>
            <a:ext cx="30480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solidFill>
                  <a:srgbClr val="4F4F4F"/>
                </a:solidFill>
                <a:ea typeface="ＭＳ Ｐゴシック" charset="-128"/>
              </a:defRPr>
            </a:lvl1pPr>
          </a:lstStyle>
          <a:p>
            <a:pPr>
              <a:defRPr/>
            </a:pPr>
            <a:r>
              <a:rPr lang="de-DE" altLang="ja-JP"/>
              <a:t>Here comes your footer  </a:t>
            </a:r>
            <a:r>
              <a:rPr lang="de-DE" altLang="ja-JP">
                <a:sym typeface="Wingdings" pitchFamily="2" charset="2"/>
              </a:rPr>
              <a:t></a:t>
            </a:r>
            <a:r>
              <a:rPr lang="de-DE" altLang="ja-JP"/>
              <a:t>  Page </a:t>
            </a:r>
            <a:fld id="{E810DC37-86F9-4006-84B1-944E6BE85A1C}" type="slidenum">
              <a:rPr lang="de-DE" altLang="ja-JP"/>
              <a:pPr>
                <a:defRPr/>
              </a:pPr>
              <a:t>‹#›</a:t>
            </a:fld>
            <a:endParaRPr lang="de-DE" altLang="ja-JP"/>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spd="med">
    <p:wipe dir="r"/>
  </p:transition>
  <p:timing>
    <p:tnLst>
      <p:par>
        <p:cTn id="1" dur="indefinite" restart="never" nodeType="tmRoot"/>
      </p:par>
    </p:tnLst>
  </p:timing>
  <p:hf sldNum="0" hdr="0" dt="0"/>
  <p:txStyles>
    <p:titleStyle>
      <a:lvl1pPr algn="l" rtl="0" eaLnBrk="0" fontAlgn="base" hangingPunct="0">
        <a:spcBef>
          <a:spcPct val="0"/>
        </a:spcBef>
        <a:spcAft>
          <a:spcPct val="0"/>
        </a:spcAft>
        <a:defRPr sz="2800" b="1">
          <a:solidFill>
            <a:srgbClr val="FFFFFF"/>
          </a:solidFill>
          <a:latin typeface="+mj-lt"/>
          <a:ea typeface="+mj-ea"/>
          <a:cs typeface="+mj-cs"/>
        </a:defRPr>
      </a:lvl1pPr>
      <a:lvl2pPr algn="l" rtl="0" eaLnBrk="0" fontAlgn="base" hangingPunct="0">
        <a:spcBef>
          <a:spcPct val="0"/>
        </a:spcBef>
        <a:spcAft>
          <a:spcPct val="0"/>
        </a:spcAft>
        <a:defRPr sz="2800" b="1">
          <a:solidFill>
            <a:srgbClr val="FFFFFF"/>
          </a:solidFill>
          <a:latin typeface="Arial" charset="0"/>
        </a:defRPr>
      </a:lvl2pPr>
      <a:lvl3pPr algn="l" rtl="0" eaLnBrk="0" fontAlgn="base" hangingPunct="0">
        <a:spcBef>
          <a:spcPct val="0"/>
        </a:spcBef>
        <a:spcAft>
          <a:spcPct val="0"/>
        </a:spcAft>
        <a:defRPr sz="2800" b="1">
          <a:solidFill>
            <a:srgbClr val="FFFFFF"/>
          </a:solidFill>
          <a:latin typeface="Arial" charset="0"/>
        </a:defRPr>
      </a:lvl3pPr>
      <a:lvl4pPr algn="l" rtl="0" eaLnBrk="0" fontAlgn="base" hangingPunct="0">
        <a:spcBef>
          <a:spcPct val="0"/>
        </a:spcBef>
        <a:spcAft>
          <a:spcPct val="0"/>
        </a:spcAft>
        <a:defRPr sz="2800" b="1">
          <a:solidFill>
            <a:srgbClr val="FFFFFF"/>
          </a:solidFill>
          <a:latin typeface="Arial" charset="0"/>
        </a:defRPr>
      </a:lvl4pPr>
      <a:lvl5pPr algn="l" rtl="0" eaLnBrk="0" fontAlgn="base" hangingPunct="0">
        <a:spcBef>
          <a:spcPct val="0"/>
        </a:spcBef>
        <a:spcAft>
          <a:spcPct val="0"/>
        </a:spcAft>
        <a:defRPr sz="2800" b="1">
          <a:solidFill>
            <a:srgbClr val="FFFFFF"/>
          </a:solidFill>
          <a:latin typeface="Arial" charset="0"/>
        </a:defRPr>
      </a:lvl5pPr>
      <a:lvl6pPr marL="457200" algn="l" rtl="0" fontAlgn="base">
        <a:spcBef>
          <a:spcPct val="0"/>
        </a:spcBef>
        <a:spcAft>
          <a:spcPct val="0"/>
        </a:spcAft>
        <a:defRPr sz="2800" b="1">
          <a:solidFill>
            <a:srgbClr val="FFFFFF"/>
          </a:solidFill>
          <a:latin typeface="Arial" charset="0"/>
        </a:defRPr>
      </a:lvl6pPr>
      <a:lvl7pPr marL="914400" algn="l" rtl="0" fontAlgn="base">
        <a:spcBef>
          <a:spcPct val="0"/>
        </a:spcBef>
        <a:spcAft>
          <a:spcPct val="0"/>
        </a:spcAft>
        <a:defRPr sz="2800" b="1">
          <a:solidFill>
            <a:srgbClr val="FFFFFF"/>
          </a:solidFill>
          <a:latin typeface="Arial" charset="0"/>
        </a:defRPr>
      </a:lvl7pPr>
      <a:lvl8pPr marL="1371600" algn="l" rtl="0" fontAlgn="base">
        <a:spcBef>
          <a:spcPct val="0"/>
        </a:spcBef>
        <a:spcAft>
          <a:spcPct val="0"/>
        </a:spcAft>
        <a:defRPr sz="2800" b="1">
          <a:solidFill>
            <a:srgbClr val="FFFFFF"/>
          </a:solidFill>
          <a:latin typeface="Arial" charset="0"/>
        </a:defRPr>
      </a:lvl8pPr>
      <a:lvl9pPr marL="1828800" algn="l" rtl="0" fontAlgn="base">
        <a:spcBef>
          <a:spcPct val="0"/>
        </a:spcBef>
        <a:spcAft>
          <a:spcPct val="0"/>
        </a:spcAft>
        <a:defRPr sz="2800" b="1">
          <a:solidFill>
            <a:srgbClr val="FFFFFF"/>
          </a:solidFill>
          <a:latin typeface="Arial" charset="0"/>
        </a:defRPr>
      </a:lvl9pPr>
    </p:titleStyle>
    <p:bodyStyle>
      <a:lvl1pPr marL="190500" indent="-190500" algn="l" rtl="0" eaLnBrk="0" fontAlgn="base" hangingPunct="0">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eaLnBrk="0" fontAlgn="base" hangingPunct="0">
        <a:spcBef>
          <a:spcPct val="20000"/>
        </a:spcBef>
        <a:spcAft>
          <a:spcPct val="0"/>
        </a:spcAft>
        <a:buClr>
          <a:schemeClr val="hlink"/>
        </a:buClr>
        <a:buChar char="-"/>
        <a:defRPr>
          <a:solidFill>
            <a:srgbClr val="FFFFFF"/>
          </a:solidFill>
          <a:latin typeface="+mn-lt"/>
        </a:defRPr>
      </a:lvl2pPr>
      <a:lvl3pPr marL="561975" indent="-179388" algn="l" rtl="0" eaLnBrk="0" fontAlgn="base" hangingPunct="0">
        <a:spcBef>
          <a:spcPct val="20000"/>
        </a:spcBef>
        <a:spcAft>
          <a:spcPct val="0"/>
        </a:spcAft>
        <a:buClr>
          <a:schemeClr val="hlink"/>
        </a:buClr>
        <a:buChar char="-"/>
        <a:defRPr>
          <a:solidFill>
            <a:srgbClr val="FFFFFF"/>
          </a:solidFill>
          <a:latin typeface="+mn-lt"/>
        </a:defRPr>
      </a:lvl3pPr>
      <a:lvl4pPr marL="752475" indent="-188913" algn="l" rtl="0" eaLnBrk="0" fontAlgn="base" hangingPunct="0">
        <a:spcBef>
          <a:spcPct val="20000"/>
        </a:spcBef>
        <a:spcAft>
          <a:spcPct val="0"/>
        </a:spcAft>
        <a:buClr>
          <a:schemeClr val="hlink"/>
        </a:buClr>
        <a:buChar char="-"/>
        <a:defRPr>
          <a:solidFill>
            <a:srgbClr val="FFFFFF"/>
          </a:solidFill>
          <a:latin typeface="+mn-lt"/>
        </a:defRPr>
      </a:lvl4pPr>
      <a:lvl5pPr marL="962025" indent="-207963" algn="l" rtl="0" eaLnBrk="0" fontAlgn="base" hangingPunct="0">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ja.wikipedia.org/wiki/Model_View_Controlle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eblogs.asp.net/scottgu/archive/2007/10/14/asp-net-mvc-framework.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weblogs.asp.net/scottgu/archive/2011/01/13/announcing-release-of-asp-net-mvc-3-iis-express-sql-ce-4-web-farm-framework-orchard-webmatrix.aspx" TargetMode="External"/><Relationship Id="rId5" Type="http://schemas.openxmlformats.org/officeDocument/2006/relationships/hyperlink" Target="http://www.atmarkit.co.jp/fdotnet/scottgublog/20100315aspnetmvc2/aspnetmvc2.html" TargetMode="External"/><Relationship Id="rId4" Type="http://schemas.openxmlformats.org/officeDocument/2006/relationships/hyperlink" Target="http://www.atmarkit.co.jp/fdotnet/scottgublog/20090406aspnetmvc/aspnetmvc.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msdn.microsoft.com/ja-jp/asp.net/gg193039.asp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orchard.codeplex.com/" TargetMode="External"/><Relationship Id="rId5" Type="http://schemas.openxmlformats.org/officeDocument/2006/relationships/hyperlink" Target="http://msdn.microsoft.com/en-us/library/hh994907.aspx" TargetMode="External"/><Relationship Id="rId4" Type="http://schemas.openxmlformats.org/officeDocument/2006/relationships/hyperlink" Target="http://download.microsoft.com/download/C/6/5/C65F439B-7E1C-4833-9B0D-88CAFDA29BCD/TF_20110117_4_akirain.pdf"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msdn.microsoft.com/ja-jp/library/system.componentmodel.dataannotations.aspx"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publickey1.jp/blog/12/javascript_mvc.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www.publickey1.jp/blog/12/javascript_mvc_2.html" TargetMode="External"/><Relationship Id="rId4" Type="http://schemas.openxmlformats.org/officeDocument/2006/relationships/hyperlink" Target="http://www.publickey1.jp/blog/12/javascript_mvc_1.h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cirw.in/blog/time-to-move-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12"/>
          <p:cNvSpPr>
            <a:spLocks noGrp="1" noChangeArrowheads="1"/>
          </p:cNvSpPr>
          <p:nvPr>
            <p:ph type="ctrTitle"/>
          </p:nvPr>
        </p:nvSpPr>
        <p:spPr>
          <a:xfrm>
            <a:off x="955675" y="371475"/>
            <a:ext cx="7253288" cy="635000"/>
          </a:xfrm>
        </p:spPr>
        <p:txBody>
          <a:bodyPr/>
          <a:lstStyle/>
          <a:p>
            <a:pPr algn="ctr" eaLnBrk="1" hangingPunct="1"/>
            <a:r>
              <a:rPr lang="en-US" altLang="ja-JP" smtClean="0">
                <a:ea typeface="ＭＳ Ｐゴシック" pitchFamily="50" charset="-128"/>
              </a:rPr>
              <a:t>MVC</a:t>
            </a:r>
            <a:r>
              <a:rPr lang="ja-JP" altLang="en-US" smtClean="0">
                <a:ea typeface="ＭＳ Ｐゴシック" pitchFamily="50" charset="-128"/>
              </a:rPr>
              <a:t>は死んだ？</a:t>
            </a:r>
            <a:endParaRPr lang="de-DE" altLang="ja-JP" smtClean="0">
              <a:ea typeface="ＭＳ Ｐゴシック" pitchFamily="50" charset="-128"/>
            </a:endParaRPr>
          </a:p>
        </p:txBody>
      </p:sp>
      <p:sp>
        <p:nvSpPr>
          <p:cNvPr id="4099" name="Rectangle 13"/>
          <p:cNvSpPr>
            <a:spLocks noGrp="1" noChangeArrowheads="1"/>
          </p:cNvSpPr>
          <p:nvPr>
            <p:ph type="subTitle" idx="1"/>
          </p:nvPr>
        </p:nvSpPr>
        <p:spPr>
          <a:xfrm>
            <a:off x="4338638" y="5089525"/>
            <a:ext cx="4643437" cy="536575"/>
          </a:xfrm>
        </p:spPr>
        <p:txBody>
          <a:bodyPr/>
          <a:lstStyle/>
          <a:p>
            <a:pPr eaLnBrk="1" hangingPunct="1"/>
            <a:r>
              <a:rPr lang="de-DE" altLang="ja-JP" smtClean="0">
                <a:ea typeface="ＭＳ Ｐゴシック" pitchFamily="50" charset="-128"/>
              </a:rPr>
              <a:t>Presented by : </a:t>
            </a:r>
            <a:r>
              <a:rPr lang="ja-JP" altLang="en-US" smtClean="0">
                <a:ea typeface="ＭＳ Ｐゴシック" pitchFamily="50" charset="-128"/>
              </a:rPr>
              <a:t>高田明宏</a:t>
            </a:r>
            <a:endParaRPr lang="de-DE" altLang="ja-JP"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ja-JP" altLang="en-US" smtClean="0">
                <a:ea typeface="ＭＳ Ｐゴシック" pitchFamily="50" charset="-128"/>
              </a:rPr>
              <a:t>そもそも</a:t>
            </a:r>
            <a:r>
              <a:rPr lang="en-US" altLang="ja-JP" smtClean="0">
                <a:ea typeface="ＭＳ Ｐゴシック" pitchFamily="50" charset="-128"/>
              </a:rPr>
              <a:t>MVC</a:t>
            </a:r>
            <a:r>
              <a:rPr lang="ja-JP" altLang="en-US" smtClean="0">
                <a:ea typeface="ＭＳ Ｐゴシック" pitchFamily="50" charset="-128"/>
              </a:rPr>
              <a:t>って？</a:t>
            </a:r>
            <a:endParaRPr lang="de-DE" altLang="ja-JP"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ja-JP" altLang="en-US" smtClean="0">
                <a:ea typeface="ＭＳ Ｐゴシック" pitchFamily="50" charset="-128"/>
              </a:rPr>
              <a:t>定義</a:t>
            </a:r>
            <a:endParaRPr lang="de-DE" altLang="ja-JP" smtClean="0">
              <a:ea typeface="ＭＳ Ｐゴシック" pitchFamily="50" charset="-128"/>
            </a:endParaRPr>
          </a:p>
        </p:txBody>
      </p:sp>
      <p:sp>
        <p:nvSpPr>
          <p:cNvPr id="14339" name="Rectangle 5"/>
          <p:cNvSpPr>
            <a:spLocks noChangeArrowheads="1"/>
          </p:cNvSpPr>
          <p:nvPr/>
        </p:nvSpPr>
        <p:spPr bwMode="gray">
          <a:xfrm>
            <a:off x="373063" y="1473200"/>
            <a:ext cx="8358187" cy="13541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63500" dir="2212194" algn="ctr" rotWithShape="0">
                    <a:schemeClr val="tx1">
                      <a:alpha val="50000"/>
                    </a:schemeClr>
                  </a:outerShdw>
                </a:effectLst>
              </a14:hiddenEffects>
            </a:ext>
          </a:extLst>
        </p:spPr>
        <p:txBody>
          <a:bodyPr lIns="126000" tIns="180000" rIns="108000" bIns="180000" anchor="ctr"/>
          <a:lstStyle/>
          <a:p>
            <a:pPr defTabSz="801688">
              <a:spcBef>
                <a:spcPct val="25000"/>
              </a:spcBef>
              <a:buClr>
                <a:schemeClr val="hlink"/>
              </a:buClr>
            </a:pPr>
            <a:r>
              <a:rPr lang="en-US" altLang="ja-JP" sz="1600">
                <a:solidFill>
                  <a:srgbClr val="FFFFFF"/>
                </a:solidFill>
                <a:ea typeface="ＭＳ Ｐゴシック" pitchFamily="50" charset="-128"/>
              </a:rPr>
              <a:t> </a:t>
            </a:r>
            <a:endParaRPr lang="de-DE" altLang="ja-JP" sz="1600">
              <a:solidFill>
                <a:srgbClr val="FFFFFF"/>
              </a:solidFill>
              <a:ea typeface="ＭＳ Ｐゴシック" pitchFamily="50" charset="-128"/>
            </a:endParaRPr>
          </a:p>
        </p:txBody>
      </p:sp>
      <p:sp>
        <p:nvSpPr>
          <p:cNvPr id="14340" name="Rectangle 13"/>
          <p:cNvSpPr>
            <a:spLocks noChangeArrowheads="1"/>
          </p:cNvSpPr>
          <p:nvPr/>
        </p:nvSpPr>
        <p:spPr bwMode="gray">
          <a:xfrm>
            <a:off x="373063" y="1035050"/>
            <a:ext cx="8358187"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71842" dir="2700000" algn="ctr" rotWithShape="0">
                    <a:schemeClr val="tx1">
                      <a:alpha val="50000"/>
                    </a:schemeClr>
                  </a:outerShdw>
                </a:effectLst>
              </a14:hiddenEffects>
            </a:ext>
          </a:extLst>
        </p:spPr>
        <p:txBody>
          <a:bodyPr lIns="0" tIns="0" rIns="0" bIns="0" anchor="ctr"/>
          <a:lstStyle/>
          <a:p>
            <a:pPr defTabSz="801688"/>
            <a:r>
              <a:rPr lang="en-US" altLang="ja-JP" sz="2000" b="1">
                <a:solidFill>
                  <a:srgbClr val="FFFFFF"/>
                </a:solidFill>
                <a:ea typeface="ＭＳ Ｐゴシック" pitchFamily="50" charset="-128"/>
              </a:rPr>
              <a:t>Wikipedia</a:t>
            </a:r>
            <a:r>
              <a:rPr lang="ja-JP" altLang="en-US" sz="2000" b="1">
                <a:solidFill>
                  <a:srgbClr val="FFFFFF"/>
                </a:solidFill>
                <a:ea typeface="ＭＳ Ｐゴシック" pitchFamily="50" charset="-128"/>
              </a:rPr>
              <a:t>の定義（</a:t>
            </a:r>
            <a:r>
              <a:rPr lang="en-US" altLang="ja-JP" sz="2000">
                <a:ea typeface="ＭＳ Ｐゴシック" pitchFamily="50" charset="-128"/>
                <a:hlinkClick r:id="rId3"/>
              </a:rPr>
              <a:t>http://ja.wikipedia.org/wiki/Model_View_Controller</a:t>
            </a:r>
            <a:r>
              <a:rPr lang="ja-JP" altLang="en-US" sz="2000" b="1">
                <a:solidFill>
                  <a:srgbClr val="FFFFFF"/>
                </a:solidFill>
                <a:ea typeface="ＭＳ Ｐゴシック" pitchFamily="50" charset="-128"/>
              </a:rPr>
              <a:t>）</a:t>
            </a:r>
            <a:endParaRPr lang="de-DE" altLang="ja-JP" sz="2000" b="1">
              <a:solidFill>
                <a:srgbClr val="FFFF00"/>
              </a:solidFill>
              <a:ea typeface="ＭＳ Ｐゴシック" pitchFamily="50" charset="-128"/>
            </a:endParaRPr>
          </a:p>
        </p:txBody>
      </p:sp>
      <p:sp>
        <p:nvSpPr>
          <p:cNvPr id="14341" name="Rectangle 3"/>
          <p:cNvSpPr txBox="1">
            <a:spLocks noChangeArrowheads="1"/>
          </p:cNvSpPr>
          <p:nvPr/>
        </p:nvSpPr>
        <p:spPr bwMode="auto">
          <a:xfrm>
            <a:off x="615950" y="1520825"/>
            <a:ext cx="81153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Model View Controller</a:t>
            </a:r>
            <a:r>
              <a:rPr lang="ja-JP" altLang="en-US" sz="1600">
                <a:solidFill>
                  <a:srgbClr val="FFFFFF"/>
                </a:solidFill>
                <a:ea typeface="ＭＳ Ｐゴシック" pitchFamily="50" charset="-128"/>
              </a:rPr>
              <a:t>（モデル・ビュー・コントローラ</a:t>
            </a:r>
            <a:r>
              <a:rPr lang="en-US" altLang="ja-JP" sz="1600">
                <a:solidFill>
                  <a:srgbClr val="FFFFFF"/>
                </a:solidFill>
                <a:ea typeface="ＭＳ Ｐゴシック" pitchFamily="50" charset="-128"/>
              </a:rPr>
              <a:t>; MVC</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アプリケーションを</a:t>
            </a:r>
            <a:r>
              <a:rPr lang="en-US" altLang="ja-JP" sz="1600">
                <a:solidFill>
                  <a:srgbClr val="FFFFFF"/>
                </a:solidFill>
                <a:ea typeface="ＭＳ Ｐゴシック" pitchFamily="50" charset="-128"/>
              </a:rPr>
              <a:t>Model, View, Controller</a:t>
            </a:r>
            <a:r>
              <a:rPr lang="ja-JP" altLang="en-US" sz="1600">
                <a:solidFill>
                  <a:srgbClr val="FFFFFF"/>
                </a:solidFill>
                <a:ea typeface="ＭＳ Ｐゴシック" pitchFamily="50" charset="-128"/>
              </a:rPr>
              <a:t>の</a:t>
            </a:r>
            <a:r>
              <a:rPr lang="en-US" altLang="ja-JP" sz="1600">
                <a:solidFill>
                  <a:srgbClr val="FFFFFF"/>
                </a:solidFill>
                <a:ea typeface="ＭＳ Ｐゴシック" pitchFamily="50" charset="-128"/>
              </a:rPr>
              <a:t>3</a:t>
            </a:r>
            <a:r>
              <a:rPr lang="ja-JP" altLang="en-US" sz="1600">
                <a:solidFill>
                  <a:srgbClr val="FFFFFF"/>
                </a:solidFill>
                <a:ea typeface="ＭＳ Ｐゴシック" pitchFamily="50" charset="-128"/>
              </a:rPr>
              <a:t>つの部分に分割して設計・実装する技法または構造</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Model</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アプリケーションのデータと手続きを表現する要素</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データの変更を</a:t>
            </a:r>
            <a:r>
              <a:rPr lang="en-US" altLang="ja-JP" sz="1600">
                <a:solidFill>
                  <a:srgbClr val="FFFFFF"/>
                </a:solidFill>
                <a:ea typeface="ＭＳ Ｐゴシック" pitchFamily="50" charset="-128"/>
              </a:rPr>
              <a:t>View</a:t>
            </a:r>
            <a:r>
              <a:rPr lang="ja-JP" altLang="en-US" sz="1600">
                <a:solidFill>
                  <a:srgbClr val="FFFFFF"/>
                </a:solidFill>
                <a:ea typeface="ＭＳ Ｐゴシック" pitchFamily="50" charset="-128"/>
              </a:rPr>
              <a:t>に通知する</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View</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Model</a:t>
            </a:r>
            <a:r>
              <a:rPr lang="ja-JP" altLang="en-US" sz="1600">
                <a:solidFill>
                  <a:srgbClr val="FFFFFF"/>
                </a:solidFill>
                <a:ea typeface="ＭＳ Ｐゴシック" pitchFamily="50" charset="-128"/>
              </a:rPr>
              <a:t>のデータをユーザーに見やすい形で表示する要素</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Controller</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ユーザーの入力に対して応答し、それを処理する要素</a:t>
            </a:r>
            <a:endParaRPr lang="en-US" altLang="ja-JP" sz="1600">
              <a:solidFill>
                <a:srgbClr val="FFFFFF"/>
              </a:solidFill>
              <a:ea typeface="ＭＳ Ｐゴシック" pitchFamily="50" charset="-128"/>
            </a:endParaRPr>
          </a:p>
        </p:txBody>
      </p:sp>
      <p:pic>
        <p:nvPicPr>
          <p:cNvPr id="2" name="図 1"/>
          <p:cNvPicPr>
            <a:picLocks noChangeAspect="1"/>
          </p:cNvPicPr>
          <p:nvPr/>
        </p:nvPicPr>
        <p:blipFill>
          <a:blip r:embed="rId4"/>
          <a:stretch>
            <a:fillRect/>
          </a:stretch>
        </p:blipFill>
        <p:spPr>
          <a:xfrm>
            <a:off x="5614988" y="3989388"/>
            <a:ext cx="3333750" cy="1524000"/>
          </a:xfrm>
          <a:prstGeom prst="rect">
            <a:avLst/>
          </a:prstGeom>
          <a:solidFill>
            <a:schemeClr val="accent5">
              <a:lumMod val="20000"/>
              <a:lumOff val="80000"/>
            </a:schemeClr>
          </a:solidFill>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de-DE" altLang="ja-JP" smtClean="0">
                <a:ea typeface="ＭＳ Ｐゴシック" pitchFamily="50" charset="-128"/>
              </a:rPr>
              <a:t>PoEAA</a:t>
            </a:r>
            <a:r>
              <a:rPr lang="ja-JP" altLang="en-US" smtClean="0">
                <a:ea typeface="ＭＳ Ｐゴシック" pitchFamily="50" charset="-128"/>
              </a:rPr>
              <a:t>の</a:t>
            </a:r>
            <a:r>
              <a:rPr lang="en-US" altLang="ja-JP" smtClean="0">
                <a:ea typeface="ＭＳ Ｐゴシック" pitchFamily="50" charset="-128"/>
              </a:rPr>
              <a:t>MVC</a:t>
            </a:r>
            <a:r>
              <a:rPr lang="ja-JP" altLang="en-US" smtClean="0">
                <a:ea typeface="ＭＳ Ｐゴシック" pitchFamily="50" charset="-128"/>
              </a:rPr>
              <a:t>に関する記述</a:t>
            </a:r>
            <a:endParaRPr lang="de-DE" altLang="ja-JP" smtClean="0">
              <a:ea typeface="ＭＳ Ｐゴシック" pitchFamily="50" charset="-128"/>
            </a:endParaRPr>
          </a:p>
        </p:txBody>
      </p:sp>
      <p:sp>
        <p:nvSpPr>
          <p:cNvPr id="15363" name="Rectangle 3"/>
          <p:cNvSpPr txBox="1">
            <a:spLocks noChangeArrowheads="1"/>
          </p:cNvSpPr>
          <p:nvPr/>
        </p:nvSpPr>
        <p:spPr bwMode="auto">
          <a:xfrm>
            <a:off x="506413" y="947738"/>
            <a:ext cx="81153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ja-JP" altLang="en-US" sz="1600">
                <a:solidFill>
                  <a:srgbClr val="FFFFFF"/>
                </a:solidFill>
                <a:ea typeface="ＭＳ Ｐゴシック" pitchFamily="50" charset="-128"/>
              </a:rPr>
              <a:t>「</a:t>
            </a:r>
            <a:r>
              <a:rPr lang="en-US" altLang="ja-JP" sz="1600">
                <a:solidFill>
                  <a:srgbClr val="FFFFFF"/>
                </a:solidFill>
                <a:ea typeface="ＭＳ Ｐゴシック" pitchFamily="50" charset="-128"/>
              </a:rPr>
              <a:t>Web</a:t>
            </a:r>
            <a:r>
              <a:rPr lang="ja-JP" altLang="en-US" sz="1600">
                <a:solidFill>
                  <a:srgbClr val="FFFFFF"/>
                </a:solidFill>
                <a:ea typeface="ＭＳ Ｐゴシック" pitchFamily="50" charset="-128"/>
              </a:rPr>
              <a:t>プレゼンテーションパターン」（第</a:t>
            </a:r>
            <a:r>
              <a:rPr lang="en-US" altLang="ja-JP" sz="1600">
                <a:solidFill>
                  <a:srgbClr val="FFFFFF"/>
                </a:solidFill>
                <a:ea typeface="ＭＳ Ｐゴシック" pitchFamily="50" charset="-128"/>
              </a:rPr>
              <a:t>4</a:t>
            </a:r>
            <a:r>
              <a:rPr lang="ja-JP" altLang="en-US" sz="1600">
                <a:solidFill>
                  <a:srgbClr val="FFFFFF"/>
                </a:solidFill>
                <a:ea typeface="ＭＳ Ｐゴシック" pitchFamily="50" charset="-128"/>
              </a:rPr>
              <a:t>章、第</a:t>
            </a:r>
            <a:r>
              <a:rPr lang="en-US" altLang="ja-JP" sz="1600">
                <a:solidFill>
                  <a:srgbClr val="FFFFFF"/>
                </a:solidFill>
                <a:ea typeface="ＭＳ Ｐゴシック" pitchFamily="50" charset="-128"/>
              </a:rPr>
              <a:t>14</a:t>
            </a:r>
            <a:r>
              <a:rPr lang="ja-JP" altLang="en-US" sz="1600">
                <a:solidFill>
                  <a:srgbClr val="FFFFFF"/>
                </a:solidFill>
                <a:ea typeface="ＭＳ Ｐゴシック" pitchFamily="50" charset="-128"/>
              </a:rPr>
              <a:t>章）に分類</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1600">
                <a:solidFill>
                  <a:srgbClr val="FFFFFF"/>
                </a:solidFill>
                <a:ea typeface="ＭＳ Ｐゴシック" pitchFamily="50" charset="-128"/>
              </a:rPr>
              <a:t>同じ章で「ページコントローラ」や「フロントコントローラ」についても記述がある。</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ASP.NET Web</a:t>
            </a:r>
            <a:r>
              <a:rPr lang="ja-JP" altLang="en-US" sz="1600">
                <a:solidFill>
                  <a:srgbClr val="FFFFFF"/>
                </a:solidFill>
                <a:ea typeface="ＭＳ Ｐゴシック" pitchFamily="50" charset="-128"/>
              </a:rPr>
              <a:t>フォームは前者、</a:t>
            </a:r>
            <a:r>
              <a:rPr lang="en-US" altLang="ja-JP" sz="1600">
                <a:solidFill>
                  <a:srgbClr val="FFFFFF"/>
                </a:solidFill>
                <a:ea typeface="ＭＳ Ｐゴシック" pitchFamily="50" charset="-128"/>
              </a:rPr>
              <a:t>ASP.NET MVC</a:t>
            </a:r>
            <a:r>
              <a:rPr lang="ja-JP" altLang="en-US" sz="1600">
                <a:solidFill>
                  <a:srgbClr val="FFFFFF"/>
                </a:solidFill>
                <a:ea typeface="ＭＳ Ｐゴシック" pitchFamily="50" charset="-128"/>
              </a:rPr>
              <a:t>は後者に分類される。</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1600">
                <a:solidFill>
                  <a:srgbClr val="FFFFFF"/>
                </a:solidFill>
                <a:ea typeface="ＭＳ Ｐゴシック" pitchFamily="50" charset="-128"/>
              </a:rPr>
              <a:t>「</a:t>
            </a:r>
            <a:r>
              <a:rPr lang="en-US" altLang="ja-JP" sz="1600">
                <a:solidFill>
                  <a:srgbClr val="FFFFFF"/>
                </a:solidFill>
                <a:ea typeface="ＭＳ Ｐゴシック" pitchFamily="50" charset="-128"/>
              </a:rPr>
              <a:t>MVC</a:t>
            </a:r>
            <a:r>
              <a:rPr lang="ja-JP" altLang="en-US" sz="1600">
                <a:solidFill>
                  <a:srgbClr val="FFFFFF"/>
                </a:solidFill>
                <a:ea typeface="ＭＳ Ｐゴシック" pitchFamily="50" charset="-128"/>
              </a:rPr>
              <a:t>を考えるとき、そこには根本的に異なる</a:t>
            </a:r>
            <a:r>
              <a:rPr lang="en-US" altLang="ja-JP" sz="1600">
                <a:solidFill>
                  <a:srgbClr val="FFFFFF"/>
                </a:solidFill>
                <a:ea typeface="ＭＳ Ｐゴシック" pitchFamily="50" charset="-128"/>
              </a:rPr>
              <a:t>2</a:t>
            </a:r>
            <a:r>
              <a:rPr lang="ja-JP" altLang="en-US" sz="1600">
                <a:solidFill>
                  <a:srgbClr val="FFFFFF"/>
                </a:solidFill>
                <a:ea typeface="ＭＳ Ｐゴシック" pitchFamily="50" charset="-128"/>
              </a:rPr>
              <a:t>種類の分離がある。</a:t>
            </a:r>
            <a:r>
              <a:rPr lang="ja-JP" altLang="en-US" sz="1600" b="1">
                <a:solidFill>
                  <a:srgbClr val="FFFF00"/>
                </a:solidFill>
                <a:ea typeface="ＭＳ Ｐゴシック" pitchFamily="50" charset="-128"/>
              </a:rPr>
              <a:t>モデルからのプレゼンテーションの分離</a:t>
            </a:r>
            <a:r>
              <a:rPr lang="ja-JP" altLang="en-US" sz="1600">
                <a:solidFill>
                  <a:srgbClr val="FFFFFF"/>
                </a:solidFill>
                <a:ea typeface="ＭＳ Ｐゴシック" pitchFamily="50" charset="-128"/>
              </a:rPr>
              <a:t>と、</a:t>
            </a:r>
            <a:r>
              <a:rPr lang="ja-JP" altLang="en-US" sz="1600" b="1">
                <a:solidFill>
                  <a:srgbClr val="FFFF00"/>
                </a:solidFill>
                <a:ea typeface="ＭＳ Ｐゴシック" pitchFamily="50" charset="-128"/>
              </a:rPr>
              <a:t>ビューからのコントローラの分離</a:t>
            </a:r>
            <a:r>
              <a:rPr lang="ja-JP" altLang="en-US" sz="1600">
                <a:solidFill>
                  <a:srgbClr val="FFFFFF"/>
                </a:solidFill>
                <a:ea typeface="ＭＳ Ｐゴシック" pitchFamily="50" charset="-128"/>
              </a:rPr>
              <a:t>である。」</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1600">
                <a:solidFill>
                  <a:srgbClr val="FFFFFF"/>
                </a:solidFill>
                <a:ea typeface="ＭＳ Ｐゴシック" pitchFamily="50" charset="-128"/>
              </a:rPr>
              <a:t>モデル－プレゼンテーションの分離について</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モデルとプレゼンテーションでは考慮するポイントが異なる</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一つのモデルに対し、複数のプレゼンテーション（</a:t>
            </a:r>
            <a:r>
              <a:rPr lang="en-US" altLang="ja-JP" sz="1600">
                <a:solidFill>
                  <a:srgbClr val="FFFFFF"/>
                </a:solidFill>
                <a:ea typeface="ＭＳ Ｐゴシック" pitchFamily="50" charset="-128"/>
              </a:rPr>
              <a:t>Web</a:t>
            </a:r>
            <a:r>
              <a:rPr lang="ja-JP" altLang="en-US" sz="1600">
                <a:solidFill>
                  <a:srgbClr val="FFFFFF"/>
                </a:solidFill>
                <a:ea typeface="ＭＳ Ｐゴシック" pitchFamily="50" charset="-128"/>
              </a:rPr>
              <a:t>、リッチクライアントなど）の開発が容易になる</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非ビジュアルなオブジェクトは、通常ビジュアルなオブジェクトよりもテストが容易である</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1600">
                <a:solidFill>
                  <a:srgbClr val="FFFFFF"/>
                </a:solidFill>
                <a:ea typeface="ＭＳ Ｐゴシック" pitchFamily="50" charset="-128"/>
              </a:rPr>
              <a:t>ビュー－コントローラの分離について</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重要度はモデル－プレゼンテーションの分離よりも低い</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GUI</a:t>
            </a:r>
            <a:r>
              <a:rPr lang="ja-JP" altLang="en-US" sz="1600">
                <a:solidFill>
                  <a:srgbClr val="FFFFFF"/>
                </a:solidFill>
                <a:ea typeface="ＭＳ Ｐゴシック" pitchFamily="50" charset="-128"/>
              </a:rPr>
              <a:t>アプリではビューとコントローラが分離できないが、</a:t>
            </a:r>
            <a:r>
              <a:rPr lang="en-US" altLang="ja-JP" sz="1600">
                <a:solidFill>
                  <a:srgbClr val="FFFFFF"/>
                </a:solidFill>
                <a:ea typeface="ＭＳ Ｐゴシック" pitchFamily="50" charset="-128"/>
              </a:rPr>
              <a:t>Web</a:t>
            </a:r>
            <a:r>
              <a:rPr lang="ja-JP" altLang="en-US" sz="1600">
                <a:solidFill>
                  <a:srgbClr val="FFFFFF"/>
                </a:solidFill>
                <a:ea typeface="ＭＳ Ｐゴシック" pitchFamily="50" charset="-128"/>
              </a:rPr>
              <a:t>アプリでは分離可能なため有効である</a:t>
            </a:r>
            <a:endParaRPr lang="en-US" altLang="ja-JP" sz="160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de-DE" altLang="ja-JP" smtClean="0">
                <a:ea typeface="ＭＳ Ｐゴシック" pitchFamily="50" charset="-128"/>
              </a:rPr>
              <a:t>Web</a:t>
            </a:r>
            <a:r>
              <a:rPr lang="ja-JP" altLang="en-US" smtClean="0">
                <a:ea typeface="ＭＳ Ｐゴシック" pitchFamily="50" charset="-128"/>
              </a:rPr>
              <a:t>アプリケーションの</a:t>
            </a:r>
            <a:r>
              <a:rPr lang="en-US" altLang="ja-JP" smtClean="0">
                <a:ea typeface="ＭＳ Ｐゴシック" pitchFamily="50" charset="-128"/>
              </a:rPr>
              <a:t>MVC</a:t>
            </a:r>
            <a:r>
              <a:rPr lang="ja-JP" altLang="en-US" smtClean="0">
                <a:ea typeface="ＭＳ Ｐゴシック" pitchFamily="50" charset="-128"/>
              </a:rPr>
              <a:t>フレームワークの例</a:t>
            </a:r>
            <a:endParaRPr lang="de-DE" altLang="ja-JP" smtClean="0">
              <a:ea typeface="ＭＳ Ｐゴシック" pitchFamily="50" charset="-128"/>
            </a:endParaRPr>
          </a:p>
        </p:txBody>
      </p:sp>
      <p:sp>
        <p:nvSpPr>
          <p:cNvPr id="13316" name="Rectangle 3"/>
          <p:cNvSpPr txBox="1">
            <a:spLocks noChangeArrowheads="1"/>
          </p:cNvSpPr>
          <p:nvPr/>
        </p:nvSpPr>
        <p:spPr bwMode="auto">
          <a:xfrm>
            <a:off x="506413" y="947738"/>
            <a:ext cx="81153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Java</a:t>
            </a:r>
          </a:p>
          <a:p>
            <a:pPr lvl="1">
              <a:spcBef>
                <a:spcPct val="20000"/>
              </a:spcBef>
              <a:buClr>
                <a:schemeClr val="hlink"/>
              </a:buClr>
              <a:buFontTx/>
              <a:buChar char="-"/>
              <a:defRPr/>
            </a:pPr>
            <a:r>
              <a:rPr lang="en-US" altLang="ja-JP" sz="1600" dirty="0" smtClean="0">
                <a:solidFill>
                  <a:srgbClr val="FFFFFF"/>
                </a:solidFill>
                <a:ea typeface="ＭＳ Ｐゴシック" pitchFamily="50" charset="-128"/>
              </a:rPr>
              <a:t>Struts</a:t>
            </a:r>
          </a:p>
          <a:p>
            <a:pPr lvl="1">
              <a:spcBef>
                <a:spcPct val="20000"/>
              </a:spcBef>
              <a:buClr>
                <a:schemeClr val="hlink"/>
              </a:buClr>
              <a:buFontTx/>
              <a:buChar char="-"/>
              <a:defRPr/>
            </a:pPr>
            <a:r>
              <a:rPr lang="en-US" altLang="ja-JP" sz="1600" dirty="0" smtClean="0">
                <a:solidFill>
                  <a:srgbClr val="FFFFFF"/>
                </a:solidFill>
                <a:ea typeface="ＭＳ Ｐゴシック" pitchFamily="50" charset="-128"/>
              </a:rPr>
              <a:t>JSF</a:t>
            </a: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Ruby</a:t>
            </a:r>
          </a:p>
          <a:p>
            <a:pPr lvl="1">
              <a:spcBef>
                <a:spcPct val="20000"/>
              </a:spcBef>
              <a:buClr>
                <a:schemeClr val="hlink"/>
              </a:buClr>
              <a:buFontTx/>
              <a:buChar char="-"/>
              <a:defRPr/>
            </a:pPr>
            <a:r>
              <a:rPr lang="en-US" altLang="ja-JP" sz="1600" b="1" dirty="0" smtClean="0">
                <a:solidFill>
                  <a:srgbClr val="FFFF00"/>
                </a:solidFill>
                <a:ea typeface="ＭＳ Ｐゴシック" pitchFamily="50" charset="-128"/>
              </a:rPr>
              <a:t>Ruby on Rails</a:t>
            </a: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PHP</a:t>
            </a:r>
          </a:p>
          <a:p>
            <a:pPr lvl="1">
              <a:spcBef>
                <a:spcPct val="20000"/>
              </a:spcBef>
              <a:buClr>
                <a:schemeClr val="hlink"/>
              </a:buClr>
              <a:buFontTx/>
              <a:buChar char="-"/>
              <a:defRPr/>
            </a:pPr>
            <a:r>
              <a:rPr lang="en-US" altLang="ja-JP" sz="1600" dirty="0" err="1" smtClean="0">
                <a:solidFill>
                  <a:srgbClr val="FFFFFF"/>
                </a:solidFill>
                <a:ea typeface="ＭＳ Ｐゴシック" pitchFamily="50" charset="-128"/>
              </a:rPr>
              <a:t>Zend</a:t>
            </a:r>
            <a:r>
              <a:rPr lang="en-US" altLang="ja-JP" sz="1600" dirty="0" smtClean="0">
                <a:solidFill>
                  <a:srgbClr val="FFFFFF"/>
                </a:solidFill>
                <a:ea typeface="ＭＳ Ｐゴシック" pitchFamily="50" charset="-128"/>
              </a:rPr>
              <a:t> Framework</a:t>
            </a:r>
          </a:p>
          <a:p>
            <a:pPr lvl="1">
              <a:spcBef>
                <a:spcPct val="20000"/>
              </a:spcBef>
              <a:buClr>
                <a:schemeClr val="hlink"/>
              </a:buClr>
              <a:buFontTx/>
              <a:buChar char="-"/>
              <a:defRPr/>
            </a:pPr>
            <a:r>
              <a:rPr lang="en-US" altLang="ja-JP" sz="1600" dirty="0" smtClean="0">
                <a:solidFill>
                  <a:srgbClr val="FFFFFF"/>
                </a:solidFill>
                <a:ea typeface="ＭＳ Ｐゴシック" pitchFamily="50" charset="-128"/>
              </a:rPr>
              <a:t>Symphony</a:t>
            </a:r>
          </a:p>
          <a:p>
            <a:pPr lvl="1">
              <a:spcBef>
                <a:spcPct val="20000"/>
              </a:spcBef>
              <a:buClr>
                <a:schemeClr val="hlink"/>
              </a:buClr>
              <a:buFontTx/>
              <a:buChar char="-"/>
              <a:defRPr/>
            </a:pPr>
            <a:r>
              <a:rPr lang="en-US" altLang="ja-JP" sz="1600" dirty="0" smtClean="0">
                <a:solidFill>
                  <a:srgbClr val="FFFFFF"/>
                </a:solidFill>
                <a:ea typeface="ＭＳ Ｐゴシック" pitchFamily="50" charset="-128"/>
              </a:rPr>
              <a:t>Cake PHP</a:t>
            </a: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.NET Framework</a:t>
            </a:r>
          </a:p>
          <a:p>
            <a:pPr lvl="1">
              <a:spcBef>
                <a:spcPct val="20000"/>
              </a:spcBef>
              <a:buClr>
                <a:schemeClr val="hlink"/>
              </a:buClr>
              <a:buFontTx/>
              <a:buChar char="-"/>
              <a:defRPr/>
            </a:pPr>
            <a:r>
              <a:rPr lang="en-US" altLang="ja-JP" sz="1600" b="1" dirty="0" smtClean="0">
                <a:solidFill>
                  <a:srgbClr val="FFFF00"/>
                </a:solidFill>
                <a:ea typeface="ＭＳ Ｐゴシック" pitchFamily="50" charset="-128"/>
              </a:rPr>
              <a:t>ASP.NET MVC</a:t>
            </a:r>
          </a:p>
          <a:p>
            <a:pPr marL="192087" lvl="1" indent="0">
              <a:spcBef>
                <a:spcPct val="20000"/>
              </a:spcBef>
              <a:buClr>
                <a:schemeClr val="hlink"/>
              </a:buClr>
              <a:defRPr/>
            </a:pPr>
            <a:endParaRPr lang="en-US" altLang="ja-JP" sz="1600" dirty="0" smtClean="0">
              <a:solidFill>
                <a:srgbClr val="FFFFFF"/>
              </a:solidFill>
              <a:ea typeface="ＭＳ Ｐゴシック" pitchFamily="50" charset="-128"/>
            </a:endParaRPr>
          </a:p>
          <a:p>
            <a:pPr marL="0" indent="0">
              <a:spcBef>
                <a:spcPct val="20000"/>
              </a:spcBef>
              <a:buClr>
                <a:schemeClr val="hlink"/>
              </a:buClr>
              <a:defRPr/>
            </a:pPr>
            <a:endParaRPr lang="en-US" altLang="ja-JP" sz="1600" dirty="0" smtClean="0">
              <a:solidFill>
                <a:srgbClr val="FFFFFF"/>
              </a:solidFill>
              <a:ea typeface="ＭＳ Ｐゴシック" pitchFamily="50" charset="-128"/>
            </a:endParaRPr>
          </a:p>
          <a:p>
            <a:pPr>
              <a:spcBef>
                <a:spcPct val="20000"/>
              </a:spcBef>
              <a:buClr>
                <a:schemeClr val="hlink"/>
              </a:buClr>
              <a:buFontTx/>
              <a:buChar char="-"/>
              <a:defRPr/>
            </a:pP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endParaRPr lang="en-US" altLang="ja-JP" sz="1600" dirty="0" smtClean="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de-DE" altLang="ja-JP" smtClean="0">
                <a:ea typeface="ＭＳ Ｐゴシック" pitchFamily="50" charset="-128"/>
              </a:rPr>
              <a:t>ASP.NET MVC</a:t>
            </a:r>
            <a:r>
              <a:rPr lang="ja-JP" altLang="en-US" smtClean="0">
                <a:ea typeface="ＭＳ Ｐゴシック" pitchFamily="50" charset="-128"/>
              </a:rPr>
              <a:t>について</a:t>
            </a:r>
            <a:endParaRPr lang="de-DE" altLang="ja-JP"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ja-JP" altLang="en-US" smtClean="0">
                <a:ea typeface="ＭＳ Ｐゴシック" pitchFamily="50" charset="-128"/>
              </a:rPr>
              <a:t>概要</a:t>
            </a:r>
            <a:endParaRPr lang="de-DE" altLang="ja-JP" smtClean="0">
              <a:ea typeface="ＭＳ Ｐゴシック" pitchFamily="50" charset="-128"/>
            </a:endParaRPr>
          </a:p>
        </p:txBody>
      </p:sp>
      <p:sp>
        <p:nvSpPr>
          <p:cNvPr id="18435" name="Rectangle 3"/>
          <p:cNvSpPr txBox="1">
            <a:spLocks noChangeArrowheads="1"/>
          </p:cNvSpPr>
          <p:nvPr/>
        </p:nvSpPr>
        <p:spPr bwMode="auto">
          <a:xfrm>
            <a:off x="506413" y="947738"/>
            <a:ext cx="8115300" cy="472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719138"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ASP.NET</a:t>
            </a:r>
            <a:r>
              <a:rPr lang="ja-JP" altLang="en-US" sz="1600">
                <a:solidFill>
                  <a:srgbClr val="FFFFFF"/>
                </a:solidFill>
                <a:ea typeface="ＭＳ Ｐゴシック" pitchFamily="50" charset="-128"/>
              </a:rPr>
              <a:t>をベースに開発された、</a:t>
            </a:r>
            <a:r>
              <a:rPr lang="en-US" altLang="ja-JP" sz="1600">
                <a:solidFill>
                  <a:srgbClr val="FFFFFF"/>
                </a:solidFill>
                <a:ea typeface="ＭＳ Ｐゴシック" pitchFamily="50" charset="-128"/>
              </a:rPr>
              <a:t>Web</a:t>
            </a:r>
            <a:r>
              <a:rPr lang="ja-JP" altLang="en-US" sz="1600">
                <a:solidFill>
                  <a:srgbClr val="FFFFFF"/>
                </a:solidFill>
                <a:ea typeface="ＭＳ Ｐゴシック" pitchFamily="50" charset="-128"/>
              </a:rPr>
              <a:t>開発のための新しいフレームワーク</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1600">
                <a:solidFill>
                  <a:srgbClr val="FFFFFF"/>
                </a:solidFill>
                <a:ea typeface="ＭＳ Ｐゴシック" pitchFamily="50" charset="-128"/>
              </a:rPr>
              <a:t>以下の特徴を持つ</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Model-View-Controller</a:t>
            </a:r>
            <a:r>
              <a:rPr lang="ja-JP" altLang="en-US" sz="1600">
                <a:solidFill>
                  <a:srgbClr val="FFFFFF"/>
                </a:solidFill>
                <a:ea typeface="ＭＳ Ｐゴシック" pitchFamily="50" charset="-128"/>
              </a:rPr>
              <a:t>方式を採用</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フロントコントローラ方式を採用</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ja-JP" altLang="en-US" sz="1600">
                <a:solidFill>
                  <a:srgbClr val="FFFFFF"/>
                </a:solidFill>
                <a:ea typeface="ＭＳ Ｐゴシック" pitchFamily="50" charset="-128"/>
              </a:rPr>
              <a:t>クライアントからのリクエストを一か所（</a:t>
            </a:r>
            <a:r>
              <a:rPr lang="en-US" altLang="ja-JP" sz="1600">
                <a:solidFill>
                  <a:srgbClr val="FFFFFF"/>
                </a:solidFill>
                <a:ea typeface="ＭＳ Ｐゴシック" pitchFamily="50" charset="-128"/>
              </a:rPr>
              <a:t>MvcHttpHandler</a:t>
            </a:r>
            <a:r>
              <a:rPr lang="ja-JP" altLang="en-US" sz="1600">
                <a:solidFill>
                  <a:srgbClr val="FFFFFF"/>
                </a:solidFill>
                <a:ea typeface="ＭＳ Ｐゴシック" pitchFamily="50" charset="-128"/>
              </a:rPr>
              <a:t>クラス）で受け付け、その後個々のコントローラに処理を振り分ける</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単体テストが行いやすい</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en-US" altLang="ja-JP" sz="1600">
                <a:solidFill>
                  <a:srgbClr val="FFFFFF"/>
                </a:solidFill>
                <a:ea typeface="ＭＳ Ｐゴシック" pitchFamily="50" charset="-128"/>
              </a:rPr>
              <a:t>M-V-C</a:t>
            </a:r>
            <a:r>
              <a:rPr lang="ja-JP" altLang="en-US" sz="1600">
                <a:solidFill>
                  <a:srgbClr val="FFFFFF"/>
                </a:solidFill>
                <a:ea typeface="ＭＳ Ｐゴシック" pitchFamily="50" charset="-128"/>
              </a:rPr>
              <a:t>のモジュールごとに単体テストを実施可能</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en-US" altLang="ja-JP" sz="1600">
                <a:solidFill>
                  <a:srgbClr val="FFFFFF"/>
                </a:solidFill>
                <a:ea typeface="ＭＳ Ｐゴシック" pitchFamily="50" charset="-128"/>
              </a:rPr>
              <a:t>Moq</a:t>
            </a:r>
            <a:r>
              <a:rPr lang="ja-JP" altLang="en-US" sz="1600">
                <a:solidFill>
                  <a:srgbClr val="FFFFFF"/>
                </a:solidFill>
                <a:ea typeface="ＭＳ Ｐゴシック" pitchFamily="50" charset="-128"/>
              </a:rPr>
              <a:t>などを使用し</a:t>
            </a:r>
            <a:r>
              <a:rPr lang="en-US" altLang="ja-JP" sz="1600">
                <a:solidFill>
                  <a:srgbClr val="FFFFFF"/>
                </a:solidFill>
                <a:ea typeface="ＭＳ Ｐゴシック" pitchFamily="50" charset="-128"/>
              </a:rPr>
              <a:t>Controller</a:t>
            </a:r>
            <a:r>
              <a:rPr lang="ja-JP" altLang="en-US" sz="1600">
                <a:solidFill>
                  <a:srgbClr val="FFFFFF"/>
                </a:solidFill>
                <a:ea typeface="ＭＳ Ｐゴシック" pitchFamily="50" charset="-128"/>
              </a:rPr>
              <a:t>の</a:t>
            </a:r>
            <a:r>
              <a:rPr lang="en-US" altLang="ja-JP" sz="1600">
                <a:solidFill>
                  <a:srgbClr val="FFFFFF"/>
                </a:solidFill>
                <a:ea typeface="ＭＳ Ｐゴシック" pitchFamily="50" charset="-128"/>
              </a:rPr>
              <a:t>Context</a:t>
            </a:r>
            <a:r>
              <a:rPr lang="ja-JP" altLang="en-US" sz="1600">
                <a:solidFill>
                  <a:srgbClr val="FFFFFF"/>
                </a:solidFill>
                <a:ea typeface="ＭＳ Ｐゴシック" pitchFamily="50" charset="-128"/>
              </a:rPr>
              <a:t>や</a:t>
            </a:r>
            <a:r>
              <a:rPr lang="en-US" altLang="ja-JP" sz="1600">
                <a:solidFill>
                  <a:srgbClr val="FFFFFF"/>
                </a:solidFill>
                <a:ea typeface="ＭＳ Ｐゴシック" pitchFamily="50" charset="-128"/>
              </a:rPr>
              <a:t>HttpRequest</a:t>
            </a:r>
            <a:r>
              <a:rPr lang="ja-JP" altLang="en-US" sz="1600">
                <a:solidFill>
                  <a:srgbClr val="FFFFFF"/>
                </a:solidFill>
                <a:ea typeface="ＭＳ Ｐゴシック" pitchFamily="50" charset="-128"/>
              </a:rPr>
              <a:t>を外から与えるテストが可能</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サーバーコントロールを使わない（</a:t>
            </a:r>
            <a:r>
              <a:rPr lang="en-US" altLang="ja-JP" sz="1600">
                <a:solidFill>
                  <a:srgbClr val="FFFFFF"/>
                </a:solidFill>
                <a:ea typeface="ＭＳ Ｐゴシック" pitchFamily="50" charset="-128"/>
              </a:rPr>
              <a:t>※ASPX</a:t>
            </a:r>
            <a:r>
              <a:rPr lang="ja-JP" altLang="en-US" sz="1600">
                <a:solidFill>
                  <a:srgbClr val="FFFFFF"/>
                </a:solidFill>
                <a:ea typeface="ＭＳ Ｐゴシック" pitchFamily="50" charset="-128"/>
              </a:rPr>
              <a:t>ビューエンジンでは一部使用可能）</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ja-JP" altLang="en-US" sz="1600">
                <a:solidFill>
                  <a:srgbClr val="FFFFFF"/>
                </a:solidFill>
                <a:ea typeface="ＭＳ Ｐゴシック" pitchFamily="50" charset="-128"/>
              </a:rPr>
              <a:t>ポストバックイベントが発生しないため、意図しない不具合が発生する危険性がある</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en-US" altLang="ja-JP" sz="1600">
                <a:solidFill>
                  <a:srgbClr val="FFFFFF"/>
                </a:solidFill>
                <a:ea typeface="ＭＳ Ｐゴシック" pitchFamily="50" charset="-128"/>
              </a:rPr>
              <a:t>UI</a:t>
            </a:r>
            <a:r>
              <a:rPr lang="ja-JP" altLang="en-US" sz="1600">
                <a:solidFill>
                  <a:srgbClr val="FFFFFF"/>
                </a:solidFill>
                <a:ea typeface="ＭＳ Ｐゴシック" pitchFamily="50" charset="-128"/>
              </a:rPr>
              <a:t>コントロールの出力には</a:t>
            </a:r>
            <a:r>
              <a:rPr lang="en-US" altLang="ja-JP" sz="1600">
                <a:solidFill>
                  <a:srgbClr val="FFFFFF"/>
                </a:solidFill>
                <a:ea typeface="ＭＳ Ｐゴシック" pitchFamily="50" charset="-128"/>
              </a:rPr>
              <a:t>HtmlHelper</a:t>
            </a:r>
            <a:r>
              <a:rPr lang="ja-JP" altLang="en-US" sz="1600">
                <a:solidFill>
                  <a:srgbClr val="FFFFFF"/>
                </a:solidFill>
                <a:ea typeface="ＭＳ Ｐゴシック" pitchFamily="50" charset="-128"/>
              </a:rPr>
              <a:t>や</a:t>
            </a:r>
            <a:r>
              <a:rPr lang="en-US" altLang="ja-JP" sz="1600">
                <a:solidFill>
                  <a:srgbClr val="FFFFFF"/>
                </a:solidFill>
                <a:ea typeface="ＭＳ Ｐゴシック" pitchFamily="50" charset="-128"/>
              </a:rPr>
              <a:t>jQueryUI</a:t>
            </a:r>
            <a:r>
              <a:rPr lang="ja-JP" altLang="en-US" sz="1600">
                <a:solidFill>
                  <a:srgbClr val="FFFFFF"/>
                </a:solidFill>
                <a:ea typeface="ＭＳ Ｐゴシック" pitchFamily="50" charset="-128"/>
              </a:rPr>
              <a:t>を使用する</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ja-JP" altLang="en-US" sz="1600">
                <a:solidFill>
                  <a:srgbClr val="FFFFFF"/>
                </a:solidFill>
                <a:ea typeface="ＭＳ Ｐゴシック" pitchFamily="50" charset="-128"/>
              </a:rPr>
              <a:t>イベント処理にはクライアントサイド</a:t>
            </a:r>
            <a:r>
              <a:rPr lang="en-US" altLang="ja-JP" sz="1600">
                <a:solidFill>
                  <a:srgbClr val="FFFFFF"/>
                </a:solidFill>
                <a:ea typeface="ＭＳ Ｐゴシック" pitchFamily="50" charset="-128"/>
              </a:rPr>
              <a:t>JavaScript</a:t>
            </a:r>
            <a:r>
              <a:rPr lang="ja-JP" altLang="en-US" sz="1600">
                <a:solidFill>
                  <a:srgbClr val="FFFFFF"/>
                </a:solidFill>
                <a:ea typeface="ＭＳ Ｐゴシック" pitchFamily="50" charset="-128"/>
              </a:rPr>
              <a:t>や</a:t>
            </a:r>
            <a:r>
              <a:rPr lang="en-US" altLang="ja-JP" sz="1600">
                <a:solidFill>
                  <a:srgbClr val="FFFFFF"/>
                </a:solidFill>
                <a:ea typeface="ＭＳ Ｐゴシック" pitchFamily="50" charset="-128"/>
              </a:rPr>
              <a:t>AJAX</a:t>
            </a:r>
            <a:r>
              <a:rPr lang="ja-JP" altLang="en-US" sz="1600">
                <a:solidFill>
                  <a:srgbClr val="FFFFFF"/>
                </a:solidFill>
                <a:ea typeface="ＭＳ Ｐゴシック" pitchFamily="50" charset="-128"/>
              </a:rPr>
              <a:t>を使用する</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ASP.NET</a:t>
            </a:r>
            <a:r>
              <a:rPr lang="ja-JP" altLang="en-US" sz="1600">
                <a:solidFill>
                  <a:srgbClr val="FFFFFF"/>
                </a:solidFill>
                <a:ea typeface="ＭＳ Ｐゴシック" pitchFamily="50" charset="-128"/>
              </a:rPr>
              <a:t>の共通機能が使用可能</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en-US" altLang="ja-JP" sz="1600">
                <a:solidFill>
                  <a:srgbClr val="FFFFFF"/>
                </a:solidFill>
                <a:ea typeface="ＭＳ Ｐゴシック" pitchFamily="50" charset="-128"/>
              </a:rPr>
              <a:t>Session, Profile, Cookie, Membership</a:t>
            </a:r>
            <a:r>
              <a:rPr lang="ja-JP" altLang="en-US" sz="1600">
                <a:solidFill>
                  <a:srgbClr val="FFFFFF"/>
                </a:solidFill>
                <a:ea typeface="ＭＳ Ｐゴシック" pitchFamily="50" charset="-128"/>
              </a:rPr>
              <a:t>などの</a:t>
            </a:r>
            <a:r>
              <a:rPr lang="en-US" altLang="ja-JP" sz="1600">
                <a:solidFill>
                  <a:srgbClr val="FFFFFF"/>
                </a:solidFill>
                <a:ea typeface="ＭＳ Ｐゴシック" pitchFamily="50" charset="-128"/>
              </a:rPr>
              <a:t>API</a:t>
            </a:r>
            <a:r>
              <a:rPr lang="ja-JP" altLang="en-US" sz="1600">
                <a:solidFill>
                  <a:srgbClr val="FFFFFF"/>
                </a:solidFill>
                <a:ea typeface="ＭＳ Ｐゴシック" pitchFamily="50" charset="-128"/>
              </a:rPr>
              <a:t>は</a:t>
            </a:r>
            <a:r>
              <a:rPr lang="en-US" altLang="ja-JP" sz="1600">
                <a:solidFill>
                  <a:srgbClr val="FFFFFF"/>
                </a:solidFill>
                <a:ea typeface="ＭＳ Ｐゴシック" pitchFamily="50" charset="-128"/>
              </a:rPr>
              <a:t>MVC</a:t>
            </a:r>
            <a:r>
              <a:rPr lang="ja-JP" altLang="en-US" sz="1600">
                <a:solidFill>
                  <a:srgbClr val="FFFFFF"/>
                </a:solidFill>
                <a:ea typeface="ＭＳ Ｐゴシック" pitchFamily="50" charset="-128"/>
              </a:rPr>
              <a:t>でも使用可能</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en-US" altLang="ja-JP" sz="1600">
                <a:solidFill>
                  <a:srgbClr val="FFFFFF"/>
                </a:solidFill>
                <a:ea typeface="ＭＳ Ｐゴシック" pitchFamily="50" charset="-128"/>
              </a:rPr>
              <a:t>Routing</a:t>
            </a:r>
            <a:r>
              <a:rPr lang="ja-JP" altLang="en-US" sz="1600">
                <a:solidFill>
                  <a:srgbClr val="FFFFFF"/>
                </a:solidFill>
                <a:ea typeface="ＭＳ Ｐゴシック" pitchFamily="50" charset="-128"/>
              </a:rPr>
              <a:t>機能など、</a:t>
            </a:r>
            <a:r>
              <a:rPr lang="en-US" altLang="ja-JP" sz="1600">
                <a:solidFill>
                  <a:srgbClr val="FFFFFF"/>
                </a:solidFill>
                <a:ea typeface="ＭＳ Ｐゴシック" pitchFamily="50" charset="-128"/>
              </a:rPr>
              <a:t>MVC</a:t>
            </a:r>
            <a:r>
              <a:rPr lang="ja-JP" altLang="en-US" sz="1600">
                <a:solidFill>
                  <a:srgbClr val="FFFFFF"/>
                </a:solidFill>
                <a:ea typeface="ＭＳ Ｐゴシック" pitchFamily="50" charset="-128"/>
              </a:rPr>
              <a:t>のために拡充された共通機能も存在する</a:t>
            </a:r>
            <a:endParaRPr lang="en-US" altLang="ja-JP" sz="160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ja-JP" altLang="en-US" smtClean="0">
                <a:ea typeface="ＭＳ Ｐゴシック" pitchFamily="50" charset="-128"/>
              </a:rPr>
              <a:t>沿革</a:t>
            </a:r>
            <a:endParaRPr lang="de-DE" altLang="ja-JP" smtClean="0">
              <a:ea typeface="ＭＳ Ｐゴシック" pitchFamily="50" charset="-128"/>
            </a:endParaRPr>
          </a:p>
        </p:txBody>
      </p:sp>
      <p:sp>
        <p:nvSpPr>
          <p:cNvPr id="19459" name="Rectangle 3"/>
          <p:cNvSpPr txBox="1">
            <a:spLocks noChangeArrowheads="1"/>
          </p:cNvSpPr>
          <p:nvPr/>
        </p:nvSpPr>
        <p:spPr bwMode="auto">
          <a:xfrm>
            <a:off x="506413" y="947738"/>
            <a:ext cx="81153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2007</a:t>
            </a:r>
            <a:r>
              <a:rPr lang="ja-JP" altLang="en-US" sz="1600">
                <a:solidFill>
                  <a:srgbClr val="FFFFFF"/>
                </a:solidFill>
                <a:ea typeface="ＭＳ Ｐゴシック" pitchFamily="50" charset="-128"/>
              </a:rPr>
              <a:t>年</a:t>
            </a:r>
            <a:r>
              <a:rPr lang="en-US" altLang="ja-JP" sz="1600">
                <a:solidFill>
                  <a:srgbClr val="FFFFFF"/>
                </a:solidFill>
                <a:ea typeface="ＭＳ Ｐゴシック" pitchFamily="50" charset="-128"/>
              </a:rPr>
              <a:t>10</a:t>
            </a:r>
            <a:r>
              <a:rPr lang="ja-JP" altLang="en-US" sz="1600">
                <a:solidFill>
                  <a:srgbClr val="FFFFFF"/>
                </a:solidFill>
                <a:ea typeface="ＭＳ Ｐゴシック" pitchFamily="50" charset="-128"/>
              </a:rPr>
              <a:t>月：</a:t>
            </a:r>
            <a:r>
              <a:rPr lang="en-US" altLang="ja-JP" sz="1600">
                <a:solidFill>
                  <a:srgbClr val="FFFFFF"/>
                </a:solidFill>
                <a:ea typeface="ＭＳ Ｐゴシック" pitchFamily="50" charset="-128"/>
              </a:rPr>
              <a:t>ScottGu’s Blog</a:t>
            </a:r>
            <a:r>
              <a:rPr lang="ja-JP" altLang="en-US" sz="1600">
                <a:solidFill>
                  <a:srgbClr val="FFFFFF"/>
                </a:solidFill>
                <a:ea typeface="ＭＳ Ｐゴシック" pitchFamily="50" charset="-128"/>
              </a:rPr>
              <a:t>で</a:t>
            </a:r>
            <a:r>
              <a:rPr lang="en-US" altLang="ja-JP" sz="1600">
                <a:solidFill>
                  <a:srgbClr val="FFFFFF"/>
                </a:solidFill>
                <a:ea typeface="ＭＳ Ｐゴシック" pitchFamily="50" charset="-128"/>
              </a:rPr>
              <a:t>ASP.NET MVC</a:t>
            </a:r>
            <a:r>
              <a:rPr lang="ja-JP" altLang="en-US" sz="1600">
                <a:solidFill>
                  <a:srgbClr val="FFFFFF"/>
                </a:solidFill>
                <a:ea typeface="ＭＳ Ｐゴシック" pitchFamily="50" charset="-128"/>
              </a:rPr>
              <a:t>について初めて言及（</a:t>
            </a:r>
            <a:r>
              <a:rPr lang="ja-JP" altLang="en-US" sz="1600">
                <a:solidFill>
                  <a:srgbClr val="FFFFFF"/>
                </a:solidFill>
                <a:ea typeface="ＭＳ Ｐゴシック" pitchFamily="50" charset="-128"/>
                <a:hlinkClick r:id="rId3"/>
              </a:rPr>
              <a:t>参考記事</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2009</a:t>
            </a:r>
            <a:r>
              <a:rPr lang="ja-JP" altLang="en-US" sz="1600">
                <a:solidFill>
                  <a:srgbClr val="FFFFFF"/>
                </a:solidFill>
                <a:ea typeface="ＭＳ Ｐゴシック" pitchFamily="50" charset="-128"/>
              </a:rPr>
              <a:t>年</a:t>
            </a:r>
            <a:r>
              <a:rPr lang="en-US" altLang="ja-JP" sz="1600">
                <a:solidFill>
                  <a:srgbClr val="FFFFFF"/>
                </a:solidFill>
                <a:ea typeface="ＭＳ Ｐゴシック" pitchFamily="50" charset="-128"/>
              </a:rPr>
              <a:t>3</a:t>
            </a:r>
            <a:r>
              <a:rPr lang="ja-JP" altLang="en-US" sz="1600">
                <a:solidFill>
                  <a:srgbClr val="FFFFFF"/>
                </a:solidFill>
                <a:ea typeface="ＭＳ Ｐゴシック" pitchFamily="50" charset="-128"/>
              </a:rPr>
              <a:t>月：バージョン</a:t>
            </a:r>
            <a:r>
              <a:rPr lang="en-US" altLang="ja-JP" sz="1600">
                <a:solidFill>
                  <a:srgbClr val="FFFFFF"/>
                </a:solidFill>
                <a:ea typeface="ＭＳ Ｐゴシック" pitchFamily="50" charset="-128"/>
              </a:rPr>
              <a:t>1.0</a:t>
            </a:r>
            <a:r>
              <a:rPr lang="ja-JP" altLang="en-US" sz="1600">
                <a:solidFill>
                  <a:srgbClr val="FFFFFF"/>
                </a:solidFill>
                <a:ea typeface="ＭＳ Ｐゴシック" pitchFamily="50" charset="-128"/>
              </a:rPr>
              <a:t>リリース（</a:t>
            </a:r>
            <a:r>
              <a:rPr lang="ja-JP" altLang="en-US" sz="1600">
                <a:solidFill>
                  <a:srgbClr val="FFFFFF"/>
                </a:solidFill>
                <a:ea typeface="ＭＳ Ｐゴシック" pitchFamily="50" charset="-128"/>
                <a:hlinkClick r:id="rId4"/>
              </a:rPr>
              <a:t>参考記事</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2010</a:t>
            </a:r>
            <a:r>
              <a:rPr lang="ja-JP" altLang="en-US" sz="1600">
                <a:solidFill>
                  <a:srgbClr val="FFFFFF"/>
                </a:solidFill>
                <a:ea typeface="ＭＳ Ｐゴシック" pitchFamily="50" charset="-128"/>
              </a:rPr>
              <a:t>年</a:t>
            </a:r>
            <a:r>
              <a:rPr lang="en-US" altLang="ja-JP" sz="1600">
                <a:solidFill>
                  <a:srgbClr val="FFFFFF"/>
                </a:solidFill>
                <a:ea typeface="ＭＳ Ｐゴシック" pitchFamily="50" charset="-128"/>
              </a:rPr>
              <a:t>3</a:t>
            </a:r>
            <a:r>
              <a:rPr lang="ja-JP" altLang="en-US" sz="1600">
                <a:solidFill>
                  <a:srgbClr val="FFFFFF"/>
                </a:solidFill>
                <a:ea typeface="ＭＳ Ｐゴシック" pitchFamily="50" charset="-128"/>
              </a:rPr>
              <a:t>月：バージョン</a:t>
            </a:r>
            <a:r>
              <a:rPr lang="en-US" altLang="ja-JP" sz="1600">
                <a:solidFill>
                  <a:srgbClr val="FFFFFF"/>
                </a:solidFill>
                <a:ea typeface="ＭＳ Ｐゴシック" pitchFamily="50" charset="-128"/>
              </a:rPr>
              <a:t>2.0</a:t>
            </a:r>
            <a:r>
              <a:rPr lang="ja-JP" altLang="en-US" sz="1600">
                <a:solidFill>
                  <a:srgbClr val="FFFFFF"/>
                </a:solidFill>
                <a:ea typeface="ＭＳ Ｐゴシック" pitchFamily="50" charset="-128"/>
              </a:rPr>
              <a:t>リリース（</a:t>
            </a:r>
            <a:r>
              <a:rPr lang="ja-JP" altLang="en-US" sz="1600">
                <a:solidFill>
                  <a:srgbClr val="FFFFFF"/>
                </a:solidFill>
                <a:ea typeface="ＭＳ Ｐゴシック" pitchFamily="50" charset="-128"/>
                <a:hlinkClick r:id="rId5"/>
              </a:rPr>
              <a:t>参考記事</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強く型付けされた</a:t>
            </a:r>
            <a:r>
              <a:rPr lang="en-US" altLang="ja-JP" sz="1600">
                <a:solidFill>
                  <a:srgbClr val="FFFFFF"/>
                </a:solidFill>
                <a:ea typeface="ＭＳ Ｐゴシック" pitchFamily="50" charset="-128"/>
              </a:rPr>
              <a:t>HTML</a:t>
            </a:r>
            <a:r>
              <a:rPr lang="ja-JP" altLang="en-US" sz="1600">
                <a:solidFill>
                  <a:srgbClr val="FFFFFF"/>
                </a:solidFill>
                <a:ea typeface="ＭＳ Ｐゴシック" pitchFamily="50" charset="-128"/>
              </a:rPr>
              <a:t>ヘルパーメソッド</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データ検証機能の強化（</a:t>
            </a:r>
            <a:r>
              <a:rPr lang="en-US" altLang="ja-JP" sz="1600">
                <a:solidFill>
                  <a:srgbClr val="FFFFFF"/>
                </a:solidFill>
                <a:ea typeface="ＭＳ Ｐゴシック" pitchFamily="50" charset="-128"/>
              </a:rPr>
              <a:t>DataAnnotation</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区分（</a:t>
            </a:r>
            <a:r>
              <a:rPr lang="en-US" altLang="ja-JP" sz="1600">
                <a:solidFill>
                  <a:srgbClr val="FFFFFF"/>
                </a:solidFill>
                <a:ea typeface="ＭＳ Ｐゴシック" pitchFamily="50" charset="-128"/>
              </a:rPr>
              <a:t>Area</a:t>
            </a:r>
            <a:r>
              <a:rPr lang="ja-JP" altLang="en-US" sz="1600">
                <a:solidFill>
                  <a:srgbClr val="FFFFFF"/>
                </a:solidFill>
                <a:ea typeface="ＭＳ Ｐゴシック" pitchFamily="50" charset="-128"/>
              </a:rPr>
              <a:t>）によるアプリケーションの分割</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2011</a:t>
            </a:r>
            <a:r>
              <a:rPr lang="ja-JP" altLang="en-US" sz="1600">
                <a:solidFill>
                  <a:srgbClr val="FFFFFF"/>
                </a:solidFill>
                <a:ea typeface="ＭＳ Ｐゴシック" pitchFamily="50" charset="-128"/>
              </a:rPr>
              <a:t>年</a:t>
            </a:r>
            <a:r>
              <a:rPr lang="en-US" altLang="ja-JP" sz="1600">
                <a:solidFill>
                  <a:srgbClr val="FFFFFF"/>
                </a:solidFill>
                <a:ea typeface="ＭＳ Ｐゴシック" pitchFamily="50" charset="-128"/>
              </a:rPr>
              <a:t>1</a:t>
            </a:r>
            <a:r>
              <a:rPr lang="ja-JP" altLang="en-US" sz="1600">
                <a:solidFill>
                  <a:srgbClr val="FFFFFF"/>
                </a:solidFill>
                <a:ea typeface="ＭＳ Ｐゴシック" pitchFamily="50" charset="-128"/>
              </a:rPr>
              <a:t>月：バージョン</a:t>
            </a:r>
            <a:r>
              <a:rPr lang="en-US" altLang="ja-JP" sz="1600">
                <a:solidFill>
                  <a:srgbClr val="FFFFFF"/>
                </a:solidFill>
                <a:ea typeface="ＭＳ Ｐゴシック" pitchFamily="50" charset="-128"/>
              </a:rPr>
              <a:t>3.0</a:t>
            </a:r>
            <a:r>
              <a:rPr lang="ja-JP" altLang="en-US" sz="1600">
                <a:solidFill>
                  <a:srgbClr val="FFFFFF"/>
                </a:solidFill>
                <a:ea typeface="ＭＳ Ｐゴシック" pitchFamily="50" charset="-128"/>
              </a:rPr>
              <a:t>リリース（</a:t>
            </a:r>
            <a:r>
              <a:rPr lang="ja-JP" altLang="en-US" sz="1600">
                <a:solidFill>
                  <a:srgbClr val="FFFFFF"/>
                </a:solidFill>
                <a:ea typeface="ＭＳ Ｐゴシック" pitchFamily="50" charset="-128"/>
                <a:hlinkClick r:id="rId6"/>
              </a:rPr>
              <a:t>参考記事</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Razor</a:t>
            </a:r>
            <a:r>
              <a:rPr lang="ja-JP" altLang="en-US" sz="1600">
                <a:solidFill>
                  <a:srgbClr val="FFFFFF"/>
                </a:solidFill>
                <a:ea typeface="ＭＳ Ｐゴシック" pitchFamily="50" charset="-128"/>
              </a:rPr>
              <a:t>構文の導入</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NuGet</a:t>
            </a:r>
            <a:r>
              <a:rPr lang="ja-JP" altLang="en-US" sz="1600">
                <a:solidFill>
                  <a:srgbClr val="FFFFFF"/>
                </a:solidFill>
                <a:ea typeface="ＭＳ Ｐゴシック" pitchFamily="50" charset="-128"/>
              </a:rPr>
              <a:t>によるパッケージ管理機能の強化</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2012</a:t>
            </a:r>
            <a:r>
              <a:rPr lang="ja-JP" altLang="en-US" sz="1600">
                <a:solidFill>
                  <a:srgbClr val="FFFFFF"/>
                </a:solidFill>
                <a:ea typeface="ＭＳ Ｐゴシック" pitchFamily="50" charset="-128"/>
              </a:rPr>
              <a:t>年</a:t>
            </a:r>
            <a:r>
              <a:rPr lang="en-US" altLang="ja-JP" sz="1600">
                <a:solidFill>
                  <a:srgbClr val="FFFFFF"/>
                </a:solidFill>
                <a:ea typeface="ＭＳ Ｐゴシック" pitchFamily="50" charset="-128"/>
              </a:rPr>
              <a:t>6</a:t>
            </a:r>
            <a:r>
              <a:rPr lang="ja-JP" altLang="en-US" sz="1600">
                <a:solidFill>
                  <a:srgbClr val="FFFFFF"/>
                </a:solidFill>
                <a:ea typeface="ＭＳ Ｐゴシック" pitchFamily="50" charset="-128"/>
              </a:rPr>
              <a:t>月：バージョン</a:t>
            </a:r>
            <a:r>
              <a:rPr lang="en-US" altLang="ja-JP" sz="1600">
                <a:solidFill>
                  <a:srgbClr val="FFFFFF"/>
                </a:solidFill>
                <a:ea typeface="ＭＳ Ｐゴシック" pitchFamily="50" charset="-128"/>
              </a:rPr>
              <a:t>4.0RC</a:t>
            </a:r>
            <a:r>
              <a:rPr lang="ja-JP" altLang="en-US" sz="1600">
                <a:solidFill>
                  <a:srgbClr val="FFFFFF"/>
                </a:solidFill>
                <a:ea typeface="ＭＳ Ｐゴシック" pitchFamily="50" charset="-128"/>
              </a:rPr>
              <a:t>リリース（</a:t>
            </a:r>
            <a:r>
              <a:rPr lang="en-US" altLang="ja-JP" sz="1600">
                <a:solidFill>
                  <a:srgbClr val="FFFFFF"/>
                </a:solidFill>
                <a:ea typeface="ＭＳ Ｐゴシック" pitchFamily="50" charset="-128"/>
              </a:rPr>
              <a:t>VS2010, VS2012RC</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ASP.NET Web API</a:t>
            </a:r>
          </a:p>
          <a:p>
            <a:pPr lvl="1">
              <a:spcBef>
                <a:spcPct val="20000"/>
              </a:spcBef>
              <a:buClr>
                <a:schemeClr val="hlink"/>
              </a:buClr>
              <a:buFontTx/>
              <a:buChar char="-"/>
            </a:pPr>
            <a:r>
              <a:rPr lang="ja-JP" altLang="en-US" sz="1600">
                <a:solidFill>
                  <a:srgbClr val="FFFFFF"/>
                </a:solidFill>
                <a:ea typeface="ＭＳ Ｐゴシック" pitchFamily="50" charset="-128"/>
              </a:rPr>
              <a:t>インターネット向け／モバイル向けテンプレート</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de-DE" altLang="ja-JP" smtClean="0">
                <a:ea typeface="ＭＳ Ｐゴシック" pitchFamily="50" charset="-128"/>
              </a:rPr>
              <a:t>ASP.NET WebForm vs ASP.NET MVC</a:t>
            </a:r>
          </a:p>
        </p:txBody>
      </p:sp>
      <p:sp>
        <p:nvSpPr>
          <p:cNvPr id="20483" name="Rectangle 3"/>
          <p:cNvSpPr txBox="1">
            <a:spLocks noChangeArrowheads="1"/>
          </p:cNvSpPr>
          <p:nvPr/>
        </p:nvSpPr>
        <p:spPr bwMode="auto">
          <a:xfrm>
            <a:off x="506413" y="981075"/>
            <a:ext cx="81153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719138"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ASP.NET WebForm</a:t>
            </a:r>
            <a:r>
              <a:rPr lang="ja-JP" altLang="en-US" sz="1600">
                <a:solidFill>
                  <a:srgbClr val="FFFFFF"/>
                </a:solidFill>
                <a:ea typeface="ＭＳ Ｐゴシック" pitchFamily="50" charset="-128"/>
              </a:rPr>
              <a:t>の特徴</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Visual Studio WebForm</a:t>
            </a:r>
            <a:r>
              <a:rPr lang="ja-JP" altLang="en-US" sz="1600">
                <a:solidFill>
                  <a:srgbClr val="FFFFFF"/>
                </a:solidFill>
                <a:ea typeface="ＭＳ Ｐゴシック" pitchFamily="50" charset="-128"/>
              </a:rPr>
              <a:t>デザイナとサーバーコントロールによる開発生産性</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ViewState</a:t>
            </a:r>
            <a:r>
              <a:rPr lang="ja-JP" altLang="en-US" sz="1600">
                <a:solidFill>
                  <a:srgbClr val="FFFFFF"/>
                </a:solidFill>
                <a:ea typeface="ＭＳ Ｐゴシック" pitchFamily="50" charset="-128"/>
              </a:rPr>
              <a:t>や</a:t>
            </a:r>
            <a:r>
              <a:rPr lang="en-US" altLang="ja-JP" sz="1600">
                <a:solidFill>
                  <a:srgbClr val="FFFFFF"/>
                </a:solidFill>
                <a:ea typeface="ＭＳ Ｐゴシック" pitchFamily="50" charset="-128"/>
              </a:rPr>
              <a:t>Postback</a:t>
            </a:r>
            <a:r>
              <a:rPr lang="ja-JP" altLang="en-US" sz="1600">
                <a:solidFill>
                  <a:srgbClr val="FFFFFF"/>
                </a:solidFill>
                <a:ea typeface="ＭＳ Ｐゴシック" pitchFamily="50" charset="-128"/>
              </a:rPr>
              <a:t>イベントによる状態管理の簡略化</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HTTP/HTML/CSS/JavaScript</a:t>
            </a:r>
            <a:r>
              <a:rPr lang="ja-JP" altLang="en-US" sz="1600">
                <a:solidFill>
                  <a:srgbClr val="FFFFFF"/>
                </a:solidFill>
                <a:ea typeface="ＭＳ Ｐゴシック" pitchFamily="50" charset="-128"/>
              </a:rPr>
              <a:t>などの</a:t>
            </a:r>
            <a:r>
              <a:rPr lang="en-US" altLang="ja-JP" sz="1600">
                <a:solidFill>
                  <a:srgbClr val="FFFFFF"/>
                </a:solidFill>
                <a:ea typeface="ＭＳ Ｐゴシック" pitchFamily="50" charset="-128"/>
              </a:rPr>
              <a:t>Web</a:t>
            </a:r>
            <a:r>
              <a:rPr lang="ja-JP" altLang="en-US" sz="1600">
                <a:solidFill>
                  <a:srgbClr val="FFFFFF"/>
                </a:solidFill>
                <a:ea typeface="ＭＳ Ｐゴシック" pitchFamily="50" charset="-128"/>
              </a:rPr>
              <a:t>技術を抽象化</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企業内基幹システムの開発などに適性</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ASP.NET MVC</a:t>
            </a:r>
            <a:r>
              <a:rPr lang="ja-JP" altLang="en-US" sz="1600">
                <a:solidFill>
                  <a:srgbClr val="FFFFFF"/>
                </a:solidFill>
                <a:ea typeface="ＭＳ Ｐゴシック" pitchFamily="50" charset="-128"/>
              </a:rPr>
              <a:t>の特徴</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関心の分離（</a:t>
            </a:r>
            <a:r>
              <a:rPr lang="en-US" altLang="ja-JP" sz="1600">
                <a:solidFill>
                  <a:srgbClr val="FFFFFF"/>
                </a:solidFill>
                <a:ea typeface="ＭＳ Ｐゴシック" pitchFamily="50" charset="-128"/>
              </a:rPr>
              <a:t>SoC</a:t>
            </a:r>
            <a:r>
              <a:rPr lang="ja-JP" altLang="en-US" sz="1600">
                <a:solidFill>
                  <a:srgbClr val="FFFFFF"/>
                </a:solidFill>
                <a:ea typeface="ＭＳ Ｐゴシック" pitchFamily="50" charset="-128"/>
              </a:rPr>
              <a:t>）を意識した設計</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テスト駆動開発との親和性</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シンプルかつコントローラブルな</a:t>
            </a:r>
            <a:r>
              <a:rPr lang="en-US" altLang="ja-JP" sz="1600">
                <a:solidFill>
                  <a:srgbClr val="FFFFFF"/>
                </a:solidFill>
                <a:ea typeface="ＭＳ Ｐゴシック" pitchFamily="50" charset="-128"/>
              </a:rPr>
              <a:t>HTML</a:t>
            </a:r>
            <a:r>
              <a:rPr lang="ja-JP" altLang="en-US" sz="1600">
                <a:solidFill>
                  <a:srgbClr val="FFFFFF"/>
                </a:solidFill>
                <a:ea typeface="ＭＳ Ｐゴシック" pitchFamily="50" charset="-128"/>
              </a:rPr>
              <a:t>⇒マルチデバイス／モダンブラウザとの親和性</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SEO</a:t>
            </a:r>
            <a:r>
              <a:rPr lang="ja-JP" altLang="en-US" sz="1600">
                <a:solidFill>
                  <a:srgbClr val="FFFFFF"/>
                </a:solidFill>
                <a:ea typeface="ＭＳ Ｐゴシック" pitchFamily="50" charset="-128"/>
              </a:rPr>
              <a:t>や</a:t>
            </a:r>
            <a:r>
              <a:rPr lang="en-US" altLang="ja-JP" sz="1600">
                <a:solidFill>
                  <a:srgbClr val="FFFFFF"/>
                </a:solidFill>
                <a:ea typeface="ＭＳ Ｐゴシック" pitchFamily="50" charset="-128"/>
              </a:rPr>
              <a:t>REST</a:t>
            </a:r>
            <a:r>
              <a:rPr lang="ja-JP" altLang="en-US" sz="1600">
                <a:solidFill>
                  <a:srgbClr val="FFFFFF"/>
                </a:solidFill>
                <a:ea typeface="ＭＳ Ｐゴシック" pitchFamily="50" charset="-128"/>
              </a:rPr>
              <a:t>アーキテクチャスタイルとの親和性</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ja-JP" altLang="en-US" sz="1600">
                <a:solidFill>
                  <a:srgbClr val="FFFFFF"/>
                </a:solidFill>
                <a:ea typeface="ＭＳ Ｐゴシック" pitchFamily="50" charset="-128"/>
              </a:rPr>
              <a:t>パラメータを使用した</a:t>
            </a:r>
            <a:r>
              <a:rPr lang="en-US" altLang="ja-JP" sz="1600">
                <a:solidFill>
                  <a:srgbClr val="FFFFFF"/>
                </a:solidFill>
                <a:ea typeface="ＭＳ Ｐゴシック" pitchFamily="50" charset="-128"/>
              </a:rPr>
              <a:t>URL</a:t>
            </a:r>
            <a:r>
              <a:rPr lang="ja-JP" altLang="en-US" sz="1600">
                <a:solidFill>
                  <a:srgbClr val="FFFFFF"/>
                </a:solidFill>
                <a:ea typeface="ＭＳ Ｐゴシック" pitchFamily="50" charset="-128"/>
              </a:rPr>
              <a:t>／ページ遷移</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en-US" altLang="ja-JP" sz="1600">
                <a:solidFill>
                  <a:srgbClr val="FFFFFF"/>
                </a:solidFill>
                <a:ea typeface="ＭＳ Ｐゴシック" pitchFamily="50" charset="-128"/>
              </a:rPr>
              <a:t>HTTP</a:t>
            </a:r>
            <a:r>
              <a:rPr lang="ja-JP" altLang="en-US" sz="1600">
                <a:solidFill>
                  <a:srgbClr val="FFFFFF"/>
                </a:solidFill>
                <a:ea typeface="ＭＳ Ｐゴシック" pitchFamily="50" charset="-128"/>
              </a:rPr>
              <a:t>メソッド（</a:t>
            </a:r>
            <a:r>
              <a:rPr lang="en-US" altLang="ja-JP" sz="1600">
                <a:solidFill>
                  <a:srgbClr val="FFFFFF"/>
                </a:solidFill>
                <a:ea typeface="ＭＳ Ｐゴシック" pitchFamily="50" charset="-128"/>
              </a:rPr>
              <a:t>GET</a:t>
            </a:r>
            <a:r>
              <a:rPr lang="ja-JP" altLang="en-US" sz="1600">
                <a:solidFill>
                  <a:srgbClr val="FFFFFF"/>
                </a:solidFill>
                <a:ea typeface="ＭＳ Ｐゴシック" pitchFamily="50" charset="-128"/>
              </a:rPr>
              <a:t>／</a:t>
            </a:r>
            <a:r>
              <a:rPr lang="en-US" altLang="ja-JP" sz="1600">
                <a:solidFill>
                  <a:srgbClr val="FFFFFF"/>
                </a:solidFill>
                <a:ea typeface="ＭＳ Ｐゴシック" pitchFamily="50" charset="-128"/>
              </a:rPr>
              <a:t>POST</a:t>
            </a:r>
            <a:r>
              <a:rPr lang="ja-JP" altLang="en-US" sz="1600">
                <a:solidFill>
                  <a:srgbClr val="FFFFFF"/>
                </a:solidFill>
                <a:ea typeface="ＭＳ Ｐゴシック" pitchFamily="50" charset="-128"/>
              </a:rPr>
              <a:t>／</a:t>
            </a:r>
            <a:r>
              <a:rPr lang="en-US" altLang="ja-JP" sz="1600">
                <a:solidFill>
                  <a:srgbClr val="FFFFFF"/>
                </a:solidFill>
                <a:ea typeface="ＭＳ Ｐゴシック" pitchFamily="50" charset="-128"/>
              </a:rPr>
              <a:t>PUT</a:t>
            </a:r>
            <a:r>
              <a:rPr lang="ja-JP" altLang="en-US" sz="1600">
                <a:solidFill>
                  <a:srgbClr val="FFFFFF"/>
                </a:solidFill>
                <a:ea typeface="ＭＳ Ｐゴシック" pitchFamily="50" charset="-128"/>
              </a:rPr>
              <a:t>／</a:t>
            </a:r>
            <a:r>
              <a:rPr lang="en-US" altLang="ja-JP" sz="1600">
                <a:solidFill>
                  <a:srgbClr val="FFFFFF"/>
                </a:solidFill>
                <a:ea typeface="ＭＳ Ｐゴシック" pitchFamily="50" charset="-128"/>
              </a:rPr>
              <a:t>DELETE</a:t>
            </a:r>
            <a:r>
              <a:rPr lang="ja-JP" altLang="en-US" sz="1600">
                <a:solidFill>
                  <a:srgbClr val="FFFFFF"/>
                </a:solidFill>
                <a:ea typeface="ＭＳ Ｐゴシック" pitchFamily="50" charset="-128"/>
              </a:rPr>
              <a:t>）の適切な使用</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クライアント</a:t>
            </a:r>
            <a:r>
              <a:rPr lang="en-US" altLang="ja-JP" sz="1600">
                <a:solidFill>
                  <a:srgbClr val="FFFFFF"/>
                </a:solidFill>
                <a:ea typeface="ＭＳ Ｐゴシック" pitchFamily="50" charset="-128"/>
              </a:rPr>
              <a:t>JavaScript</a:t>
            </a:r>
            <a:r>
              <a:rPr lang="ja-JP" altLang="en-US" sz="1600">
                <a:solidFill>
                  <a:srgbClr val="FFFFFF"/>
                </a:solidFill>
                <a:ea typeface="ＭＳ Ｐゴシック" pitchFamily="50" charset="-128"/>
              </a:rPr>
              <a:t>フレームワークとの親和性</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コンシューマー向け</a:t>
            </a:r>
            <a:r>
              <a:rPr lang="en-US" altLang="ja-JP" sz="1600">
                <a:solidFill>
                  <a:srgbClr val="FFFFFF"/>
                </a:solidFill>
                <a:ea typeface="ＭＳ Ｐゴシック" pitchFamily="50" charset="-128"/>
              </a:rPr>
              <a:t>Web</a:t>
            </a:r>
            <a:r>
              <a:rPr lang="ja-JP" altLang="en-US" sz="1600">
                <a:solidFill>
                  <a:srgbClr val="FFFFFF"/>
                </a:solidFill>
                <a:ea typeface="ＭＳ Ｐゴシック" pitchFamily="50" charset="-128"/>
              </a:rPr>
              <a:t>アプリ、モバイル</a:t>
            </a:r>
            <a:r>
              <a:rPr lang="en-US" altLang="ja-JP" sz="1600">
                <a:solidFill>
                  <a:srgbClr val="FFFFFF"/>
                </a:solidFill>
                <a:ea typeface="ＭＳ Ｐゴシック" pitchFamily="50" charset="-128"/>
              </a:rPr>
              <a:t>Web</a:t>
            </a:r>
            <a:r>
              <a:rPr lang="ja-JP" altLang="en-US" sz="1600">
                <a:solidFill>
                  <a:srgbClr val="FFFFFF"/>
                </a:solidFill>
                <a:ea typeface="ＭＳ Ｐゴシック" pitchFamily="50" charset="-128"/>
              </a:rPr>
              <a:t>アプリに適性</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ja-JP" smtClean="0">
                <a:ea typeface="ＭＳ Ｐゴシック" pitchFamily="50" charset="-128"/>
              </a:rPr>
              <a:t>ASP.NET MVP</a:t>
            </a:r>
            <a:r>
              <a:rPr lang="ja-JP" altLang="en-US" smtClean="0">
                <a:ea typeface="ＭＳ Ｐゴシック" pitchFamily="50" charset="-128"/>
              </a:rPr>
              <a:t>アプリケーション開発の基本</a:t>
            </a:r>
            <a:endParaRPr lang="en-US" altLang="ja-JP"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ja-JP" altLang="en-US" smtClean="0">
                <a:ea typeface="ＭＳ Ｐゴシック" pitchFamily="50" charset="-128"/>
              </a:rPr>
              <a:t>プロジェクトの作成</a:t>
            </a:r>
            <a:endParaRPr lang="de-DE" altLang="ja-JP" smtClean="0">
              <a:ea typeface="ＭＳ Ｐゴシック" pitchFamily="50" charset="-128"/>
            </a:endParaRPr>
          </a:p>
        </p:txBody>
      </p:sp>
      <p:sp>
        <p:nvSpPr>
          <p:cNvPr id="22531" name="Rectangle 3"/>
          <p:cNvSpPr txBox="1">
            <a:spLocks noChangeArrowheads="1"/>
          </p:cNvSpPr>
          <p:nvPr/>
        </p:nvSpPr>
        <p:spPr bwMode="auto">
          <a:xfrm>
            <a:off x="506413" y="947738"/>
            <a:ext cx="81153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ASP.NET MVC 4</a:t>
            </a:r>
            <a:r>
              <a:rPr lang="ja-JP" altLang="en-US" sz="1600">
                <a:solidFill>
                  <a:srgbClr val="FFFFFF"/>
                </a:solidFill>
                <a:ea typeface="ＭＳ Ｐゴシック" pitchFamily="50" charset="-128"/>
              </a:rPr>
              <a:t>の標準テンプレート</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基本テンプレート（空／</a:t>
            </a:r>
            <a:r>
              <a:rPr lang="en-US" altLang="ja-JP" sz="1600">
                <a:solidFill>
                  <a:srgbClr val="FFFFFF"/>
                </a:solidFill>
                <a:ea typeface="ＭＳ Ｐゴシック" pitchFamily="50" charset="-128"/>
              </a:rPr>
              <a:t>Basic</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インターネットアプリケーション</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イントラネットアプリケーション</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モバイルアプリケーション</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Web API</a:t>
            </a: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ja-JP" altLang="en-US" smtClean="0">
                <a:ea typeface="ＭＳ Ｐゴシック" pitchFamily="50" charset="-128"/>
              </a:rPr>
              <a:t>アジェンダ（基本編）</a:t>
            </a:r>
            <a:endParaRPr lang="de-DE" altLang="ja-JP" smtClean="0">
              <a:ea typeface="ＭＳ Ｐゴシック" pitchFamily="50" charset="-128"/>
            </a:endParaRPr>
          </a:p>
        </p:txBody>
      </p:sp>
      <p:sp>
        <p:nvSpPr>
          <p:cNvPr id="5123" name="Rectangle 3"/>
          <p:cNvSpPr>
            <a:spLocks noGrp="1" noChangeArrowheads="1"/>
          </p:cNvSpPr>
          <p:nvPr>
            <p:ph type="body" idx="1"/>
          </p:nvPr>
        </p:nvSpPr>
        <p:spPr>
          <a:xfrm>
            <a:off x="319088" y="858838"/>
            <a:ext cx="8524875" cy="4803775"/>
          </a:xfrm>
        </p:spPr>
        <p:txBody>
          <a:bodyPr/>
          <a:lstStyle/>
          <a:p>
            <a:pPr eaLnBrk="1" hangingPunct="1"/>
            <a:r>
              <a:rPr lang="ja-JP" altLang="en-US" smtClean="0">
                <a:ea typeface="ＭＳ Ｐゴシック" pitchFamily="50" charset="-128"/>
              </a:rPr>
              <a:t>発端</a:t>
            </a:r>
            <a:endParaRPr lang="en-US" altLang="ja-JP" smtClean="0">
              <a:ea typeface="ＭＳ Ｐゴシック" pitchFamily="50" charset="-128"/>
            </a:endParaRPr>
          </a:p>
          <a:p>
            <a:pPr lvl="1" eaLnBrk="1" hangingPunct="1"/>
            <a:r>
              <a:rPr lang="ja-JP" altLang="en-US" smtClean="0">
                <a:ea typeface="ＭＳ Ｐゴシック" pitchFamily="50" charset="-128"/>
              </a:rPr>
              <a:t>「</a:t>
            </a:r>
            <a:r>
              <a:rPr lang="en-US" altLang="ja-JP" smtClean="0">
                <a:ea typeface="ＭＳ Ｐゴシック" pitchFamily="50" charset="-128"/>
              </a:rPr>
              <a:t>MVC</a:t>
            </a:r>
            <a:r>
              <a:rPr lang="ja-JP" altLang="en-US" smtClean="0">
                <a:ea typeface="ＭＳ Ｐゴシック" pitchFamily="50" charset="-128"/>
              </a:rPr>
              <a:t>は死んだ」の記事について</a:t>
            </a:r>
            <a:endParaRPr lang="en-US" altLang="ja-JP" smtClean="0">
              <a:ea typeface="ＭＳ Ｐゴシック" pitchFamily="50" charset="-128"/>
            </a:endParaRPr>
          </a:p>
          <a:p>
            <a:pPr lvl="1" eaLnBrk="1" hangingPunct="1"/>
            <a:r>
              <a:rPr lang="ja-JP" altLang="en-US" smtClean="0">
                <a:ea typeface="ＭＳ Ｐゴシック" pitchFamily="50" charset="-128"/>
              </a:rPr>
              <a:t>業界の反応</a:t>
            </a:r>
            <a:endParaRPr lang="en-US" altLang="ja-JP" smtClean="0">
              <a:ea typeface="ＭＳ Ｐゴシック" pitchFamily="50" charset="-128"/>
            </a:endParaRPr>
          </a:p>
          <a:p>
            <a:pPr lvl="1" eaLnBrk="1" hangingPunct="1"/>
            <a:r>
              <a:rPr lang="ja-JP" altLang="en-US" smtClean="0">
                <a:ea typeface="ＭＳ Ｐゴシック" pitchFamily="50" charset="-128"/>
              </a:rPr>
              <a:t>記事の概要</a:t>
            </a:r>
            <a:endParaRPr lang="en-US" altLang="ja-JP" smtClean="0">
              <a:ea typeface="ＭＳ Ｐゴシック" pitchFamily="50" charset="-128"/>
            </a:endParaRPr>
          </a:p>
          <a:p>
            <a:pPr lvl="1" eaLnBrk="1" hangingPunct="1"/>
            <a:r>
              <a:rPr lang="ja-JP" altLang="en-US" smtClean="0">
                <a:ea typeface="ＭＳ Ｐゴシック" pitchFamily="50" charset="-128"/>
              </a:rPr>
              <a:t>勉強会への流れ</a:t>
            </a:r>
            <a:endParaRPr lang="en-US" altLang="ja-JP" smtClean="0">
              <a:ea typeface="ＭＳ Ｐゴシック" pitchFamily="50" charset="-128"/>
            </a:endParaRPr>
          </a:p>
          <a:p>
            <a:pPr lvl="1" eaLnBrk="1" hangingPunct="1"/>
            <a:r>
              <a:rPr lang="ja-JP" altLang="en-US" smtClean="0">
                <a:ea typeface="ＭＳ Ｐゴシック" pitchFamily="50" charset="-128"/>
              </a:rPr>
              <a:t>今回お話ししたいこと</a:t>
            </a:r>
            <a:endParaRPr lang="en-US" altLang="ja-JP" smtClean="0">
              <a:ea typeface="ＭＳ Ｐゴシック" pitchFamily="50" charset="-128"/>
            </a:endParaRPr>
          </a:p>
          <a:p>
            <a:pPr eaLnBrk="1" hangingPunct="1"/>
            <a:r>
              <a:rPr lang="ja-JP" altLang="en-US" smtClean="0">
                <a:ea typeface="ＭＳ Ｐゴシック" pitchFamily="50" charset="-128"/>
              </a:rPr>
              <a:t>そもそも</a:t>
            </a:r>
            <a:r>
              <a:rPr lang="en-US" altLang="ja-JP" smtClean="0">
                <a:ea typeface="ＭＳ Ｐゴシック" pitchFamily="50" charset="-128"/>
              </a:rPr>
              <a:t>MVC</a:t>
            </a:r>
            <a:r>
              <a:rPr lang="ja-JP" altLang="en-US" smtClean="0">
                <a:ea typeface="ＭＳ Ｐゴシック" pitchFamily="50" charset="-128"/>
              </a:rPr>
              <a:t>って？</a:t>
            </a:r>
            <a:endParaRPr lang="en-US" altLang="ja-JP" smtClean="0">
              <a:ea typeface="ＭＳ Ｐゴシック" pitchFamily="50" charset="-128"/>
            </a:endParaRPr>
          </a:p>
          <a:p>
            <a:pPr lvl="1" eaLnBrk="1" hangingPunct="1"/>
            <a:r>
              <a:rPr lang="ja-JP" altLang="en-US" smtClean="0">
                <a:ea typeface="ＭＳ Ｐゴシック" pitchFamily="50" charset="-128"/>
              </a:rPr>
              <a:t>定義</a:t>
            </a:r>
            <a:endParaRPr lang="en-US" altLang="ja-JP" smtClean="0">
              <a:ea typeface="ＭＳ Ｐゴシック" pitchFamily="50" charset="-128"/>
            </a:endParaRPr>
          </a:p>
          <a:p>
            <a:pPr lvl="1" eaLnBrk="1" hangingPunct="1"/>
            <a:r>
              <a:rPr lang="en-US" altLang="ja-JP" smtClean="0">
                <a:ea typeface="ＭＳ Ｐゴシック" pitchFamily="50" charset="-128"/>
              </a:rPr>
              <a:t>PoEAA</a:t>
            </a:r>
            <a:r>
              <a:rPr lang="ja-JP" altLang="en-US" smtClean="0">
                <a:ea typeface="ＭＳ Ｐゴシック" pitchFamily="50" charset="-128"/>
              </a:rPr>
              <a:t>の</a:t>
            </a:r>
            <a:r>
              <a:rPr lang="en-US" altLang="ja-JP" smtClean="0">
                <a:ea typeface="ＭＳ Ｐゴシック" pitchFamily="50" charset="-128"/>
              </a:rPr>
              <a:t>MVC</a:t>
            </a:r>
            <a:r>
              <a:rPr lang="ja-JP" altLang="en-US" smtClean="0">
                <a:ea typeface="ＭＳ Ｐゴシック" pitchFamily="50" charset="-128"/>
              </a:rPr>
              <a:t>に関する記述</a:t>
            </a:r>
            <a:endParaRPr lang="en-US" altLang="ja-JP" smtClean="0">
              <a:ea typeface="ＭＳ Ｐゴシック" pitchFamily="50" charset="-128"/>
            </a:endParaRPr>
          </a:p>
          <a:p>
            <a:pPr lvl="1" eaLnBrk="1" hangingPunct="1"/>
            <a:r>
              <a:rPr lang="en-US" altLang="ja-JP" smtClean="0">
                <a:ea typeface="ＭＳ Ｐゴシック" pitchFamily="50" charset="-128"/>
              </a:rPr>
              <a:t>MVC</a:t>
            </a:r>
            <a:r>
              <a:rPr lang="ja-JP" altLang="en-US" smtClean="0">
                <a:ea typeface="ＭＳ Ｐゴシック" pitchFamily="50" charset="-128"/>
              </a:rPr>
              <a:t>フレームワークの例</a:t>
            </a:r>
            <a:endParaRPr lang="en-US" altLang="ja-JP" smtClean="0">
              <a:ea typeface="ＭＳ Ｐゴシック" pitchFamily="50" charset="-128"/>
            </a:endParaRPr>
          </a:p>
          <a:p>
            <a:pPr eaLnBrk="1" hangingPunct="1"/>
            <a:r>
              <a:rPr lang="en-US" altLang="ja-JP" smtClean="0">
                <a:ea typeface="ＭＳ Ｐゴシック" pitchFamily="50" charset="-128"/>
              </a:rPr>
              <a:t>ASP.NET MVC</a:t>
            </a:r>
            <a:r>
              <a:rPr lang="ja-JP" altLang="en-US" smtClean="0">
                <a:ea typeface="ＭＳ Ｐゴシック" pitchFamily="50" charset="-128"/>
              </a:rPr>
              <a:t>について</a:t>
            </a:r>
            <a:endParaRPr lang="en-US" altLang="ja-JP" smtClean="0">
              <a:ea typeface="ＭＳ Ｐゴシック" pitchFamily="50" charset="-128"/>
            </a:endParaRPr>
          </a:p>
          <a:p>
            <a:pPr lvl="1" eaLnBrk="1" hangingPunct="1"/>
            <a:r>
              <a:rPr lang="ja-JP" altLang="en-US" smtClean="0">
                <a:ea typeface="ＭＳ Ｐゴシック" pitchFamily="50" charset="-128"/>
              </a:rPr>
              <a:t>概要</a:t>
            </a:r>
            <a:endParaRPr lang="en-US" altLang="ja-JP" smtClean="0">
              <a:ea typeface="ＭＳ Ｐゴシック" pitchFamily="50" charset="-128"/>
            </a:endParaRPr>
          </a:p>
          <a:p>
            <a:pPr lvl="1" eaLnBrk="1" hangingPunct="1"/>
            <a:r>
              <a:rPr lang="ja-JP" altLang="en-US" smtClean="0">
                <a:ea typeface="ＭＳ Ｐゴシック" pitchFamily="50" charset="-128"/>
              </a:rPr>
              <a:t>沿革</a:t>
            </a:r>
            <a:endParaRPr lang="en-US" altLang="ja-JP" smtClean="0">
              <a:ea typeface="ＭＳ Ｐゴシック" pitchFamily="50" charset="-128"/>
            </a:endParaRPr>
          </a:p>
          <a:p>
            <a:pPr lvl="1" eaLnBrk="1" hangingPunct="1"/>
            <a:r>
              <a:rPr lang="en-US" altLang="ja-JP" smtClean="0">
                <a:ea typeface="ＭＳ Ｐゴシック" pitchFamily="50" charset="-128"/>
              </a:rPr>
              <a:t>ASP.NET MVC vs ASP.NET WebForm</a:t>
            </a: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e-DE" altLang="ja-JP" smtClean="0">
                <a:ea typeface="ＭＳ Ｐゴシック" pitchFamily="50" charset="-128"/>
              </a:rPr>
              <a:t>Controller</a:t>
            </a:r>
            <a:r>
              <a:rPr lang="ja-JP" altLang="en-US" smtClean="0">
                <a:ea typeface="ＭＳ Ｐゴシック" pitchFamily="50" charset="-128"/>
              </a:rPr>
              <a:t>／</a:t>
            </a:r>
            <a:r>
              <a:rPr lang="en-US" altLang="ja-JP" smtClean="0">
                <a:ea typeface="ＭＳ Ｐゴシック" pitchFamily="50" charset="-128"/>
              </a:rPr>
              <a:t>Model</a:t>
            </a:r>
            <a:r>
              <a:rPr lang="ja-JP" altLang="en-US" smtClean="0">
                <a:ea typeface="ＭＳ Ｐゴシック" pitchFamily="50" charset="-128"/>
              </a:rPr>
              <a:t>／</a:t>
            </a:r>
            <a:r>
              <a:rPr lang="en-US" altLang="ja-JP" smtClean="0">
                <a:ea typeface="ＭＳ Ｐゴシック" pitchFamily="50" charset="-128"/>
              </a:rPr>
              <a:t>View</a:t>
            </a:r>
            <a:r>
              <a:rPr lang="ja-JP" altLang="en-US" smtClean="0">
                <a:ea typeface="ＭＳ Ｐゴシック" pitchFamily="50" charset="-128"/>
              </a:rPr>
              <a:t>の作成</a:t>
            </a:r>
            <a:endParaRPr lang="de-DE" altLang="ja-JP" smtClean="0">
              <a:ea typeface="ＭＳ Ｐゴシック" pitchFamily="50" charset="-128"/>
            </a:endParaRPr>
          </a:p>
        </p:txBody>
      </p:sp>
      <p:sp>
        <p:nvSpPr>
          <p:cNvPr id="19460" name="Rectangle 3"/>
          <p:cNvSpPr txBox="1">
            <a:spLocks noChangeArrowheads="1"/>
          </p:cNvSpPr>
          <p:nvPr/>
        </p:nvSpPr>
        <p:spPr bwMode="auto">
          <a:xfrm>
            <a:off x="506413" y="738188"/>
            <a:ext cx="81153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Controller</a:t>
            </a:r>
          </a:p>
          <a:p>
            <a:pPr lvl="1">
              <a:spcBef>
                <a:spcPct val="20000"/>
              </a:spcBef>
              <a:buClr>
                <a:schemeClr val="hlink"/>
              </a:buClr>
              <a:buFontTx/>
              <a:buChar char="-"/>
              <a:defRPr/>
            </a:pPr>
            <a:r>
              <a:rPr lang="en-US" altLang="ja-JP" sz="1600" dirty="0" smtClean="0">
                <a:solidFill>
                  <a:srgbClr val="FFFFFF"/>
                </a:solidFill>
                <a:ea typeface="ＭＳ Ｐゴシック" pitchFamily="50" charset="-128"/>
              </a:rPr>
              <a:t>HTTP</a:t>
            </a:r>
            <a:r>
              <a:rPr lang="ja-JP" altLang="en-US" sz="1600" dirty="0" smtClean="0">
                <a:solidFill>
                  <a:srgbClr val="FFFFFF"/>
                </a:solidFill>
                <a:ea typeface="ＭＳ Ｐゴシック" pitchFamily="50" charset="-128"/>
              </a:rPr>
              <a:t>リクエストを受け取り、モデルの作成やビジネスロジックなどの処理を実行し、処理結果を</a:t>
            </a:r>
            <a:r>
              <a:rPr lang="en-US" altLang="ja-JP" sz="1600" dirty="0" err="1" smtClean="0">
                <a:solidFill>
                  <a:srgbClr val="FFFFFF"/>
                </a:solidFill>
                <a:ea typeface="ＭＳ Ｐゴシック" pitchFamily="50" charset="-128"/>
              </a:rPr>
              <a:t>ActionResult</a:t>
            </a:r>
            <a:r>
              <a:rPr lang="ja-JP" altLang="en-US" sz="1600" dirty="0" smtClean="0">
                <a:solidFill>
                  <a:srgbClr val="FFFFFF"/>
                </a:solidFill>
                <a:ea typeface="ＭＳ Ｐゴシック" pitchFamily="50" charset="-128"/>
              </a:rPr>
              <a:t>として返す</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err="1" smtClean="0">
                <a:solidFill>
                  <a:srgbClr val="FFFFFF"/>
                </a:solidFill>
                <a:ea typeface="ＭＳ Ｐゴシック" pitchFamily="50" charset="-128"/>
              </a:rPr>
              <a:t>System.Web.Mvc.Controller</a:t>
            </a:r>
            <a:r>
              <a:rPr lang="ja-JP" altLang="en-US" sz="1600" dirty="0" smtClean="0">
                <a:solidFill>
                  <a:srgbClr val="FFFFFF"/>
                </a:solidFill>
                <a:ea typeface="ＭＳ Ｐゴシック" pitchFamily="50" charset="-128"/>
              </a:rPr>
              <a:t>基本クラスを継承</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プロジェクト直下の</a:t>
            </a:r>
            <a:r>
              <a:rPr lang="en-US" altLang="ja-JP" sz="1600" dirty="0" smtClean="0">
                <a:solidFill>
                  <a:srgbClr val="FFFFFF"/>
                </a:solidFill>
                <a:ea typeface="ＭＳ Ｐゴシック" pitchFamily="50" charset="-128"/>
              </a:rPr>
              <a:t>Controllers</a:t>
            </a:r>
            <a:r>
              <a:rPr lang="ja-JP" altLang="en-US" sz="1600" dirty="0" smtClean="0">
                <a:solidFill>
                  <a:srgbClr val="FFFFFF"/>
                </a:solidFill>
                <a:ea typeface="ＭＳ Ｐゴシック" pitchFamily="50" charset="-128"/>
              </a:rPr>
              <a:t>フォルダまたは区分配下の</a:t>
            </a:r>
            <a:r>
              <a:rPr lang="en-US" altLang="ja-JP" sz="1600" dirty="0" smtClean="0">
                <a:solidFill>
                  <a:srgbClr val="FFFFFF"/>
                </a:solidFill>
                <a:ea typeface="ＭＳ Ｐゴシック" pitchFamily="50" charset="-128"/>
              </a:rPr>
              <a:t>Controllers</a:t>
            </a:r>
            <a:r>
              <a:rPr lang="ja-JP" altLang="en-US" sz="1600" dirty="0" smtClean="0">
                <a:solidFill>
                  <a:srgbClr val="FFFFFF"/>
                </a:solidFill>
                <a:ea typeface="ＭＳ Ｐゴシック" pitchFamily="50" charset="-128"/>
              </a:rPr>
              <a:t>フォルダに配置</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Model</a:t>
            </a: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主に</a:t>
            </a:r>
            <a:r>
              <a:rPr lang="en-US" altLang="ja-JP" sz="1600" dirty="0" smtClean="0">
                <a:solidFill>
                  <a:srgbClr val="FFFFFF"/>
                </a:solidFill>
                <a:ea typeface="ＭＳ Ｐゴシック" pitchFamily="50" charset="-128"/>
              </a:rPr>
              <a:t>2</a:t>
            </a:r>
            <a:r>
              <a:rPr lang="ja-JP" altLang="en-US" sz="1600" dirty="0" err="1" smtClean="0">
                <a:solidFill>
                  <a:srgbClr val="FFFFFF"/>
                </a:solidFill>
                <a:ea typeface="ＭＳ Ｐゴシック" pitchFamily="50" charset="-128"/>
              </a:rPr>
              <a:t>つの</a:t>
            </a:r>
            <a:r>
              <a:rPr lang="ja-JP" altLang="en-US" sz="1600" dirty="0" smtClean="0">
                <a:solidFill>
                  <a:srgbClr val="FFFFFF"/>
                </a:solidFill>
                <a:ea typeface="ＭＳ Ｐゴシック" pitchFamily="50" charset="-128"/>
              </a:rPr>
              <a:t>役割</a:t>
            </a:r>
            <a:endParaRPr lang="en-US" altLang="ja-JP" sz="1600" dirty="0" smtClean="0">
              <a:solidFill>
                <a:srgbClr val="FFFFFF"/>
              </a:solidFill>
              <a:ea typeface="ＭＳ Ｐゴシック" pitchFamily="50" charset="-128"/>
            </a:endParaRPr>
          </a:p>
          <a:p>
            <a:pPr marL="720000" lvl="2">
              <a:spcBef>
                <a:spcPct val="20000"/>
              </a:spcBef>
              <a:buClr>
                <a:schemeClr val="hlink"/>
              </a:buClr>
              <a:buFontTx/>
              <a:buChar char="-"/>
              <a:defRPr/>
            </a:pPr>
            <a:r>
              <a:rPr lang="ja-JP" altLang="en-US" sz="1600" dirty="0" smtClean="0">
                <a:solidFill>
                  <a:srgbClr val="FFFFFF"/>
                </a:solidFill>
                <a:ea typeface="ＭＳ Ｐゴシック" pitchFamily="50" charset="-128"/>
              </a:rPr>
              <a:t>ビューにバインドするデータ（</a:t>
            </a:r>
            <a:r>
              <a:rPr lang="en-US" altLang="ja-JP" sz="1600" dirty="0" err="1" smtClean="0">
                <a:solidFill>
                  <a:srgbClr val="FFFFFF"/>
                </a:solidFill>
                <a:ea typeface="ＭＳ Ｐゴシック" pitchFamily="50" charset="-128"/>
              </a:rPr>
              <a:t>ViewModel</a:t>
            </a:r>
            <a:r>
              <a:rPr lang="ja-JP" altLang="en-US" sz="1600" dirty="0" smtClean="0">
                <a:solidFill>
                  <a:srgbClr val="FFFFFF"/>
                </a:solidFill>
                <a:ea typeface="ＭＳ Ｐゴシック" pitchFamily="50" charset="-128"/>
              </a:rPr>
              <a:t>）</a:t>
            </a:r>
            <a:endParaRPr lang="en-US" altLang="ja-JP" sz="1600" dirty="0" smtClean="0">
              <a:solidFill>
                <a:srgbClr val="FFFFFF"/>
              </a:solidFill>
              <a:ea typeface="ＭＳ Ｐゴシック" pitchFamily="50" charset="-128"/>
            </a:endParaRPr>
          </a:p>
          <a:p>
            <a:pPr marL="720000" lvl="2">
              <a:spcBef>
                <a:spcPct val="20000"/>
              </a:spcBef>
              <a:buClr>
                <a:schemeClr val="hlink"/>
              </a:buClr>
              <a:buFontTx/>
              <a:buChar char="-"/>
              <a:defRPr/>
            </a:pPr>
            <a:r>
              <a:rPr lang="ja-JP" altLang="en-US" sz="1600" dirty="0" smtClean="0">
                <a:solidFill>
                  <a:srgbClr val="FFFFFF"/>
                </a:solidFill>
                <a:ea typeface="ＭＳ Ｐゴシック" pitchFamily="50" charset="-128"/>
              </a:rPr>
              <a:t>データの取得／更新やバッチなどのビジネスロジック、外部サービスへのアクセス</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特定の基本クラスや作成先フォルダなどの制限はなく、</a:t>
            </a:r>
            <a:r>
              <a:rPr lang="en-US" altLang="ja-JP" sz="1600" dirty="0" err="1" smtClean="0">
                <a:solidFill>
                  <a:srgbClr val="FFFFFF"/>
                </a:solidFill>
                <a:ea typeface="ＭＳ Ｐゴシック" pitchFamily="50" charset="-128"/>
              </a:rPr>
              <a:t>EntityFramework</a:t>
            </a:r>
            <a:r>
              <a:rPr lang="ja-JP" altLang="en-US" sz="1600" dirty="0" smtClean="0">
                <a:solidFill>
                  <a:srgbClr val="FFFFFF"/>
                </a:solidFill>
                <a:ea typeface="ＭＳ Ｐゴシック" pitchFamily="50" charset="-128"/>
              </a:rPr>
              <a:t>のエンティティオブジェクトや</a:t>
            </a:r>
            <a:r>
              <a:rPr lang="en-US" altLang="ja-JP" sz="1600" dirty="0" smtClean="0">
                <a:solidFill>
                  <a:srgbClr val="FFFFFF"/>
                </a:solidFill>
                <a:ea typeface="ＭＳ Ｐゴシック" pitchFamily="50" charset="-128"/>
              </a:rPr>
              <a:t>POCO</a:t>
            </a:r>
            <a:r>
              <a:rPr lang="ja-JP" altLang="en-US" sz="1600" dirty="0" smtClean="0">
                <a:solidFill>
                  <a:srgbClr val="FFFFFF"/>
                </a:solidFill>
                <a:ea typeface="ＭＳ Ｐゴシック" pitchFamily="50" charset="-128"/>
              </a:rPr>
              <a:t>オブジェクトなどを使用可能</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View</a:t>
            </a:r>
          </a:p>
          <a:p>
            <a:pPr lvl="1">
              <a:spcBef>
                <a:spcPct val="20000"/>
              </a:spcBef>
              <a:buClr>
                <a:schemeClr val="hlink"/>
              </a:buClr>
              <a:buFontTx/>
              <a:buChar char="-"/>
              <a:defRPr/>
            </a:pPr>
            <a:r>
              <a:rPr lang="en-US" altLang="ja-JP" sz="1600" dirty="0" err="1" smtClean="0">
                <a:solidFill>
                  <a:srgbClr val="FFFFFF"/>
                </a:solidFill>
                <a:ea typeface="ＭＳ Ｐゴシック" pitchFamily="50" charset="-128"/>
              </a:rPr>
              <a:t>WebForm</a:t>
            </a:r>
            <a:r>
              <a:rPr lang="ja-JP" altLang="en-US" sz="1600" dirty="0" smtClean="0">
                <a:solidFill>
                  <a:srgbClr val="FFFFFF"/>
                </a:solidFill>
                <a:ea typeface="ＭＳ Ｐゴシック" pitchFamily="50" charset="-128"/>
              </a:rPr>
              <a:t>と異なり、拡張可能なコードビハインドクラスは持たない</a:t>
            </a:r>
            <a:endParaRPr lang="en-US" altLang="ja-JP" sz="1600" dirty="0" smtClean="0">
              <a:solidFill>
                <a:srgbClr val="FFFFFF"/>
              </a:solidFill>
              <a:ea typeface="ＭＳ Ｐゴシック" pitchFamily="50" charset="-128"/>
            </a:endParaRPr>
          </a:p>
          <a:p>
            <a:pPr marL="720000" lvl="2">
              <a:spcBef>
                <a:spcPct val="20000"/>
              </a:spcBef>
              <a:buClr>
                <a:schemeClr val="hlink"/>
              </a:buClr>
              <a:buFontTx/>
              <a:buChar char="-"/>
              <a:defRPr/>
            </a:pPr>
            <a:r>
              <a:rPr lang="ja-JP" altLang="en-US" sz="1600" dirty="0" smtClean="0">
                <a:solidFill>
                  <a:srgbClr val="FFFFFF"/>
                </a:solidFill>
                <a:ea typeface="ＭＳ Ｐゴシック" pitchFamily="50" charset="-128"/>
              </a:rPr>
              <a:t>ただし、コードブロック部分は</a:t>
            </a:r>
            <a:r>
              <a:rPr lang="en-US" altLang="ja-JP" sz="1600" dirty="0" err="1" smtClean="0">
                <a:solidFill>
                  <a:srgbClr val="FFFFFF"/>
                </a:solidFill>
                <a:ea typeface="ＭＳ Ｐゴシック" pitchFamily="50" charset="-128"/>
              </a:rPr>
              <a:t>System.Web.Mvc.WebViewPage</a:t>
            </a:r>
            <a:r>
              <a:rPr lang="en-US" altLang="ja-JP" sz="1600" dirty="0" smtClean="0">
                <a:solidFill>
                  <a:srgbClr val="FFFFFF"/>
                </a:solidFill>
                <a:ea typeface="ＭＳ Ｐゴシック" pitchFamily="50" charset="-128"/>
              </a:rPr>
              <a:t>&lt;Model&gt;</a:t>
            </a:r>
            <a:r>
              <a:rPr lang="ja-JP" altLang="en-US" sz="1600" dirty="0" smtClean="0">
                <a:solidFill>
                  <a:srgbClr val="FFFFFF"/>
                </a:solidFill>
                <a:ea typeface="ＭＳ Ｐゴシック" pitchFamily="50" charset="-128"/>
              </a:rPr>
              <a:t>クラスの継承クラスとなっている</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標準ビューエンジンとして</a:t>
            </a:r>
            <a:r>
              <a:rPr lang="en-US" altLang="ja-JP" sz="1600" dirty="0" smtClean="0">
                <a:solidFill>
                  <a:srgbClr val="FFFFFF"/>
                </a:solidFill>
                <a:ea typeface="ＭＳ Ｐゴシック" pitchFamily="50" charset="-128"/>
              </a:rPr>
              <a:t>ASPX</a:t>
            </a:r>
            <a:r>
              <a:rPr lang="ja-JP" altLang="en-US" sz="1600" dirty="0" smtClean="0">
                <a:solidFill>
                  <a:srgbClr val="FFFFFF"/>
                </a:solidFill>
                <a:ea typeface="ＭＳ Ｐゴシック" pitchFamily="50" charset="-128"/>
              </a:rPr>
              <a:t>と</a:t>
            </a:r>
            <a:r>
              <a:rPr lang="en-US" altLang="ja-JP" sz="1600" dirty="0" smtClean="0">
                <a:solidFill>
                  <a:srgbClr val="FFFFFF"/>
                </a:solidFill>
                <a:ea typeface="ＭＳ Ｐゴシック" pitchFamily="50" charset="-128"/>
              </a:rPr>
              <a:t>Razor</a:t>
            </a:r>
            <a:r>
              <a:rPr lang="ja-JP" altLang="en-US" sz="1600" dirty="0" smtClean="0">
                <a:solidFill>
                  <a:srgbClr val="FFFFFF"/>
                </a:solidFill>
                <a:ea typeface="ＭＳ Ｐゴシック" pitchFamily="50" charset="-128"/>
              </a:rPr>
              <a:t>の２種類が用意されている</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プロジェクト直下の</a:t>
            </a:r>
            <a:r>
              <a:rPr lang="en-US" altLang="ja-JP" sz="1600" dirty="0" smtClean="0">
                <a:solidFill>
                  <a:srgbClr val="FFFFFF"/>
                </a:solidFill>
                <a:ea typeface="ＭＳ Ｐゴシック" pitchFamily="50" charset="-128"/>
              </a:rPr>
              <a:t>Views</a:t>
            </a:r>
            <a:r>
              <a:rPr lang="ja-JP" altLang="en-US" sz="1600" dirty="0" smtClean="0">
                <a:solidFill>
                  <a:srgbClr val="FFFFFF"/>
                </a:solidFill>
                <a:ea typeface="ＭＳ Ｐゴシック" pitchFamily="50" charset="-128"/>
              </a:rPr>
              <a:t>フォルダまたは区分は以下の</a:t>
            </a:r>
            <a:r>
              <a:rPr lang="en-US" altLang="ja-JP" sz="1600" dirty="0" smtClean="0">
                <a:solidFill>
                  <a:srgbClr val="FFFFFF"/>
                </a:solidFill>
                <a:ea typeface="ＭＳ Ｐゴシック" pitchFamily="50" charset="-128"/>
              </a:rPr>
              <a:t>Views</a:t>
            </a:r>
            <a:r>
              <a:rPr lang="ja-JP" altLang="en-US" sz="1600" dirty="0" smtClean="0">
                <a:solidFill>
                  <a:srgbClr val="FFFFFF"/>
                </a:solidFill>
                <a:ea typeface="ＭＳ Ｐゴシック" pitchFamily="50" charset="-128"/>
              </a:rPr>
              <a:t>フォルダに配置</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endParaRPr lang="en-US" altLang="ja-JP" sz="1600" dirty="0" smtClean="0">
              <a:solidFill>
                <a:srgbClr val="FFFFFF"/>
              </a:solidFill>
              <a:ea typeface="ＭＳ Ｐゴシック" pitchFamily="50" charset="-128"/>
            </a:endParaRPr>
          </a:p>
          <a:p>
            <a:pPr marL="192087" lvl="1" indent="0">
              <a:spcBef>
                <a:spcPct val="20000"/>
              </a:spcBef>
              <a:buClr>
                <a:schemeClr val="hlink"/>
              </a:buClr>
              <a:defRPr/>
            </a:pP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endParaRPr lang="en-US" altLang="ja-JP" sz="1600" dirty="0" smtClean="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ja-JP" smtClean="0">
                <a:ea typeface="ＭＳ Ｐゴシック" pitchFamily="50" charset="-128"/>
              </a:rPr>
              <a:t>Razor</a:t>
            </a:r>
            <a:r>
              <a:rPr lang="ja-JP" altLang="en-US" smtClean="0">
                <a:ea typeface="ＭＳ Ｐゴシック" pitchFamily="50" charset="-128"/>
              </a:rPr>
              <a:t>構文</a:t>
            </a:r>
            <a:endParaRPr lang="de-DE" altLang="ja-JP" smtClean="0">
              <a:ea typeface="ＭＳ Ｐゴシック" pitchFamily="50" charset="-128"/>
            </a:endParaRPr>
          </a:p>
        </p:txBody>
      </p:sp>
      <p:sp>
        <p:nvSpPr>
          <p:cNvPr id="24579" name="Rectangle 3"/>
          <p:cNvSpPr txBox="1">
            <a:spLocks noChangeArrowheads="1"/>
          </p:cNvSpPr>
          <p:nvPr/>
        </p:nvSpPr>
        <p:spPr bwMode="auto">
          <a:xfrm>
            <a:off x="506413" y="947738"/>
            <a:ext cx="81153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719138"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ASP.NET MVC 3</a:t>
            </a:r>
            <a:r>
              <a:rPr lang="ja-JP" altLang="en-US" sz="1600">
                <a:solidFill>
                  <a:srgbClr val="FFFFFF"/>
                </a:solidFill>
                <a:ea typeface="ＭＳ Ｐゴシック" pitchFamily="50" charset="-128"/>
              </a:rPr>
              <a:t>で導入された新しい</a:t>
            </a:r>
            <a:r>
              <a:rPr lang="en-US" altLang="ja-JP" sz="1600">
                <a:solidFill>
                  <a:srgbClr val="FFFFFF"/>
                </a:solidFill>
                <a:ea typeface="ＭＳ Ｐゴシック" pitchFamily="50" charset="-128"/>
              </a:rPr>
              <a:t>View</a:t>
            </a:r>
            <a:r>
              <a:rPr lang="ja-JP" altLang="en-US" sz="1600">
                <a:solidFill>
                  <a:srgbClr val="FFFFFF"/>
                </a:solidFill>
                <a:ea typeface="ＭＳ Ｐゴシック" pitchFamily="50" charset="-128"/>
              </a:rPr>
              <a:t>記述用構文</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a:t>
            </a:r>
            <a:r>
              <a:rPr lang="ja-JP" altLang="en-US" sz="1600">
                <a:solidFill>
                  <a:srgbClr val="FFFFFF"/>
                </a:solidFill>
                <a:ea typeface="ＭＳ Ｐゴシック" pitchFamily="50" charset="-128"/>
              </a:rPr>
              <a:t>をつけて変数やコードブロックを記述することで、従来の</a:t>
            </a:r>
            <a:r>
              <a:rPr lang="en-US" altLang="ja-JP" sz="1600">
                <a:solidFill>
                  <a:srgbClr val="FFFFFF"/>
                </a:solidFill>
                <a:ea typeface="ＭＳ Ｐゴシック" pitchFamily="50" charset="-128"/>
              </a:rPr>
              <a:t>ASPX</a:t>
            </a:r>
            <a:r>
              <a:rPr lang="ja-JP" altLang="en-US" sz="1600">
                <a:solidFill>
                  <a:srgbClr val="FFFFFF"/>
                </a:solidFill>
                <a:ea typeface="ＭＳ Ｐゴシック" pitchFamily="50" charset="-128"/>
              </a:rPr>
              <a:t>構文よりも少ないコード量でページを記述できる</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ASPX</a:t>
            </a:r>
            <a:r>
              <a:rPr lang="ja-JP" altLang="en-US" sz="1600">
                <a:solidFill>
                  <a:srgbClr val="FFFFFF"/>
                </a:solidFill>
                <a:ea typeface="ＭＳ Ｐゴシック" pitchFamily="50" charset="-128"/>
              </a:rPr>
              <a:t>ビューエンジンと異なり、ビジュアルデザイナを持たない</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MasterPage</a:t>
            </a:r>
            <a:r>
              <a:rPr lang="ja-JP" altLang="en-US" sz="1600">
                <a:solidFill>
                  <a:srgbClr val="FFFFFF"/>
                </a:solidFill>
                <a:ea typeface="ＭＳ Ｐゴシック" pitchFamily="50" charset="-128"/>
              </a:rPr>
              <a:t>や</a:t>
            </a:r>
            <a:r>
              <a:rPr lang="en-US" altLang="ja-JP" sz="1600">
                <a:solidFill>
                  <a:srgbClr val="FFFFFF"/>
                </a:solidFill>
                <a:ea typeface="ＭＳ Ｐゴシック" pitchFamily="50" charset="-128"/>
              </a:rPr>
              <a:t>ASCX</a:t>
            </a:r>
            <a:r>
              <a:rPr lang="ja-JP" altLang="en-US" sz="1600">
                <a:solidFill>
                  <a:srgbClr val="FFFFFF"/>
                </a:solidFill>
                <a:ea typeface="ＭＳ Ｐゴシック" pitchFamily="50" charset="-128"/>
              </a:rPr>
              <a:t>（ユーザコントロール）などの別用途のテンプレートはなく、特定のファイル名の指定やフォルダへの配置により同等の機能を実現する</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学習用として以下のドキュメントが参考になる</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en-US" altLang="ja-JP" sz="1600">
                <a:solidFill>
                  <a:srgbClr val="FFFFFF"/>
                </a:solidFill>
                <a:ea typeface="ＭＳ Ｐゴシック" pitchFamily="50" charset="-128"/>
                <a:hlinkClick r:id="rId3"/>
              </a:rPr>
              <a:t>Razor</a:t>
            </a:r>
            <a:r>
              <a:rPr lang="ja-JP" altLang="en-US" sz="1600">
                <a:solidFill>
                  <a:srgbClr val="FFFFFF"/>
                </a:solidFill>
                <a:ea typeface="ＭＳ Ｐゴシック" pitchFamily="50" charset="-128"/>
                <a:hlinkClick r:id="rId3"/>
              </a:rPr>
              <a:t>構文と</a:t>
            </a:r>
            <a:r>
              <a:rPr lang="en-US" altLang="ja-JP" sz="1600">
                <a:solidFill>
                  <a:srgbClr val="FFFFFF"/>
                </a:solidFill>
                <a:ea typeface="ＭＳ Ｐゴシック" pitchFamily="50" charset="-128"/>
                <a:hlinkClick r:id="rId3"/>
              </a:rPr>
              <a:t>ASP.NET Web</a:t>
            </a:r>
            <a:r>
              <a:rPr lang="ja-JP" altLang="en-US" sz="1600">
                <a:solidFill>
                  <a:srgbClr val="FFFFFF"/>
                </a:solidFill>
                <a:ea typeface="ＭＳ Ｐゴシック" pitchFamily="50" charset="-128"/>
                <a:hlinkClick r:id="rId3"/>
              </a:rPr>
              <a:t>ページ</a:t>
            </a:r>
            <a:endParaRPr lang="en-US" altLang="ja-JP" sz="1600">
              <a:solidFill>
                <a:srgbClr val="FFFFFF"/>
              </a:solidFill>
              <a:ea typeface="ＭＳ Ｐゴシック" pitchFamily="50" charset="-128"/>
            </a:endParaRPr>
          </a:p>
          <a:p>
            <a:pPr lvl="2">
              <a:spcBef>
                <a:spcPct val="20000"/>
              </a:spcBef>
              <a:buClr>
                <a:schemeClr val="hlink"/>
              </a:buClr>
              <a:buFontTx/>
              <a:buChar char="-"/>
            </a:pPr>
            <a:r>
              <a:rPr lang="en-US" altLang="ja-JP" sz="1600">
                <a:solidFill>
                  <a:srgbClr val="FFFFFF"/>
                </a:solidFill>
                <a:ea typeface="ＭＳ Ｐゴシック" pitchFamily="50" charset="-128"/>
                <a:hlinkClick r:id="rId4"/>
              </a:rPr>
              <a:t>Razor</a:t>
            </a:r>
            <a:r>
              <a:rPr lang="ja-JP" altLang="en-US" sz="1600">
                <a:solidFill>
                  <a:srgbClr val="FFFFFF"/>
                </a:solidFill>
                <a:ea typeface="ＭＳ Ｐゴシック" pitchFamily="50" charset="-128"/>
                <a:hlinkClick r:id="rId4"/>
              </a:rPr>
              <a:t>構文による</a:t>
            </a:r>
            <a:r>
              <a:rPr lang="en-US" altLang="ja-JP" sz="1600">
                <a:solidFill>
                  <a:srgbClr val="FFFFFF"/>
                </a:solidFill>
                <a:ea typeface="ＭＳ Ｐゴシック" pitchFamily="50" charset="-128"/>
                <a:hlinkClick r:id="rId4"/>
              </a:rPr>
              <a:t>ASP.NET Web</a:t>
            </a:r>
            <a:r>
              <a:rPr lang="ja-JP" altLang="en-US" sz="1600">
                <a:solidFill>
                  <a:srgbClr val="FFFFFF"/>
                </a:solidFill>
                <a:ea typeface="ＭＳ Ｐゴシック" pitchFamily="50" charset="-128"/>
                <a:hlinkClick r:id="rId4"/>
              </a:rPr>
              <a:t>ページの開発</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1600">
                <a:solidFill>
                  <a:srgbClr val="FFFFFF"/>
                </a:solidFill>
                <a:ea typeface="ＭＳ Ｐゴシック" pitchFamily="50" charset="-128"/>
              </a:rPr>
              <a:t>現在では</a:t>
            </a:r>
            <a:r>
              <a:rPr lang="en-US" altLang="ja-JP" sz="1600">
                <a:solidFill>
                  <a:srgbClr val="FFFFFF"/>
                </a:solidFill>
                <a:ea typeface="ＭＳ Ｐゴシック" pitchFamily="50" charset="-128"/>
              </a:rPr>
              <a:t>ASPX</a:t>
            </a:r>
            <a:r>
              <a:rPr lang="ja-JP" altLang="en-US" sz="1600">
                <a:solidFill>
                  <a:srgbClr val="FFFFFF"/>
                </a:solidFill>
                <a:ea typeface="ＭＳ Ｐゴシック" pitchFamily="50" charset="-128"/>
              </a:rPr>
              <a:t>に代わりリファレンス言語となりつつある</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hlinkClick r:id="rId5"/>
              </a:rPr>
              <a:t>P&amp;P: Building Modern Mobile Web Apps</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hlinkClick r:id="rId6"/>
              </a:rPr>
              <a:t>Orchard</a:t>
            </a:r>
            <a:r>
              <a:rPr lang="ja-JP" altLang="en-US" sz="1600">
                <a:solidFill>
                  <a:srgbClr val="FFFFFF"/>
                </a:solidFill>
                <a:ea typeface="ＭＳ Ｐゴシック" pitchFamily="50" charset="-128"/>
              </a:rPr>
              <a:t>（</a:t>
            </a:r>
            <a:r>
              <a:rPr lang="en-US" altLang="ja-JP" sz="1600">
                <a:solidFill>
                  <a:srgbClr val="FFFFFF"/>
                </a:solidFill>
                <a:ea typeface="ＭＳ Ｐゴシック" pitchFamily="50" charset="-128"/>
              </a:rPr>
              <a:t>ASP.NET MVC</a:t>
            </a:r>
            <a:r>
              <a:rPr lang="ja-JP" altLang="en-US" sz="1600">
                <a:solidFill>
                  <a:srgbClr val="FFFFFF"/>
                </a:solidFill>
                <a:ea typeface="ＭＳ Ｐゴシック" pitchFamily="50" charset="-128"/>
              </a:rPr>
              <a:t>で作成された</a:t>
            </a:r>
            <a:r>
              <a:rPr lang="en-US" altLang="ja-JP" sz="1600">
                <a:solidFill>
                  <a:srgbClr val="FFFFFF"/>
                </a:solidFill>
                <a:ea typeface="ＭＳ Ｐゴシック" pitchFamily="50" charset="-128"/>
              </a:rPr>
              <a:t>CMS</a:t>
            </a:r>
            <a:r>
              <a:rPr lang="ja-JP" altLang="en-US" sz="1600">
                <a:solidFill>
                  <a:srgbClr val="FFFFFF"/>
                </a:solidFill>
                <a:ea typeface="ＭＳ Ｐゴシック" pitchFamily="50" charset="-128"/>
              </a:rPr>
              <a:t>）</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en-US" altLang="ja-JP" sz="1600">
                <a:solidFill>
                  <a:srgbClr val="FFFFFF"/>
                </a:solidFill>
                <a:ea typeface="ＭＳ Ｐゴシック" pitchFamily="50" charset="-128"/>
              </a:rPr>
              <a:t>NuGet</a:t>
            </a:r>
            <a:r>
              <a:rPr lang="ja-JP" altLang="en-US" sz="1600">
                <a:solidFill>
                  <a:srgbClr val="FFFFFF"/>
                </a:solidFill>
                <a:ea typeface="ＭＳ Ｐゴシック" pitchFamily="50" charset="-128"/>
              </a:rPr>
              <a:t>パッケージで</a:t>
            </a:r>
            <a:r>
              <a:rPr lang="en-US" altLang="ja-JP" sz="1600">
                <a:solidFill>
                  <a:srgbClr val="FFFFFF"/>
                </a:solidFill>
                <a:ea typeface="ＭＳ Ｐゴシック" pitchFamily="50" charset="-128"/>
              </a:rPr>
              <a:t>Razor</a:t>
            </a:r>
            <a:r>
              <a:rPr lang="ja-JP" altLang="en-US" sz="1600">
                <a:solidFill>
                  <a:srgbClr val="FFFFFF"/>
                </a:solidFill>
                <a:ea typeface="ＭＳ Ｐゴシック" pitchFamily="50" charset="-128"/>
              </a:rPr>
              <a:t>の使用を前提とするもの（</a:t>
            </a:r>
            <a:r>
              <a:rPr lang="en-US" altLang="ja-JP" sz="1600">
                <a:solidFill>
                  <a:srgbClr val="FFFFFF"/>
                </a:solidFill>
                <a:ea typeface="ＭＳ Ｐゴシック" pitchFamily="50" charset="-128"/>
              </a:rPr>
              <a:t>jQuery.Mobile.MVC</a:t>
            </a:r>
            <a:r>
              <a:rPr lang="ja-JP" altLang="en-US" sz="1600">
                <a:solidFill>
                  <a:srgbClr val="FFFFFF"/>
                </a:solidFill>
                <a:ea typeface="ＭＳ Ｐゴシック" pitchFamily="50" charset="-128"/>
              </a:rPr>
              <a:t>など）</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de-DE" altLang="ja-JP" smtClean="0">
                <a:ea typeface="ＭＳ Ｐゴシック" pitchFamily="50" charset="-128"/>
              </a:rPr>
              <a:t>HTML</a:t>
            </a:r>
            <a:r>
              <a:rPr lang="ja-JP" altLang="en-US" smtClean="0">
                <a:ea typeface="ＭＳ Ｐゴシック" pitchFamily="50" charset="-128"/>
              </a:rPr>
              <a:t>ヘルパー</a:t>
            </a:r>
            <a:endParaRPr lang="de-DE" altLang="ja-JP" smtClean="0">
              <a:ea typeface="ＭＳ Ｐゴシック" pitchFamily="50" charset="-128"/>
            </a:endParaRPr>
          </a:p>
        </p:txBody>
      </p:sp>
      <p:sp>
        <p:nvSpPr>
          <p:cNvPr id="25603" name="Rectangle 3"/>
          <p:cNvSpPr txBox="1">
            <a:spLocks noChangeArrowheads="1"/>
          </p:cNvSpPr>
          <p:nvPr/>
        </p:nvSpPr>
        <p:spPr bwMode="auto">
          <a:xfrm>
            <a:off x="506413" y="947738"/>
            <a:ext cx="81153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ja-JP" altLang="en-US" sz="1600">
                <a:solidFill>
                  <a:srgbClr val="FFFFFF"/>
                </a:solidFill>
                <a:ea typeface="ＭＳ Ｐゴシック" pitchFamily="50" charset="-128"/>
              </a:rPr>
              <a:t>ビュー内で</a:t>
            </a:r>
            <a:r>
              <a:rPr lang="en-US" altLang="ja-JP" sz="1600">
                <a:solidFill>
                  <a:srgbClr val="FFFFFF"/>
                </a:solidFill>
                <a:ea typeface="ＭＳ Ｐゴシック" pitchFamily="50" charset="-128"/>
              </a:rPr>
              <a:t>HTML</a:t>
            </a:r>
            <a:r>
              <a:rPr lang="ja-JP" altLang="en-US" sz="1600">
                <a:solidFill>
                  <a:srgbClr val="FFFFFF"/>
                </a:solidFill>
                <a:ea typeface="ＭＳ Ｐゴシック" pitchFamily="50" charset="-128"/>
              </a:rPr>
              <a:t>コードをカプセル化／再利用するための仕組み</a:t>
            </a:r>
            <a:endParaRPr lang="en-US" altLang="ja-JP" sz="1600">
              <a:solidFill>
                <a:srgbClr val="FFFFFF"/>
              </a:solidFill>
              <a:ea typeface="ＭＳ Ｐゴシック" pitchFamily="50" charset="-128"/>
            </a:endParaRPr>
          </a:p>
          <a:p>
            <a:pPr lvl="1">
              <a:spcBef>
                <a:spcPct val="20000"/>
              </a:spcBef>
              <a:buClr>
                <a:schemeClr val="hlink"/>
              </a:buClr>
              <a:buFontTx/>
              <a:buChar char="-"/>
            </a:pPr>
            <a:r>
              <a:rPr lang="ja-JP" altLang="en-US" sz="1600">
                <a:solidFill>
                  <a:srgbClr val="FFFFFF"/>
                </a:solidFill>
                <a:ea typeface="ＭＳ Ｐゴシック" pitchFamily="50" charset="-128"/>
              </a:rPr>
              <a:t>サーバーサイドでパラメータを受け取り、</a:t>
            </a:r>
            <a:r>
              <a:rPr lang="en-US" altLang="ja-JP" sz="1600">
                <a:solidFill>
                  <a:srgbClr val="FFFFFF"/>
                </a:solidFill>
                <a:ea typeface="ＭＳ Ｐゴシック" pitchFamily="50" charset="-128"/>
              </a:rPr>
              <a:t>HTML</a:t>
            </a:r>
            <a:r>
              <a:rPr lang="ja-JP" altLang="en-US" sz="1600">
                <a:solidFill>
                  <a:srgbClr val="FFFFFF"/>
                </a:solidFill>
                <a:ea typeface="ＭＳ Ｐゴシック" pitchFamily="50" charset="-128"/>
              </a:rPr>
              <a:t>文字列を返す一連の</a:t>
            </a:r>
            <a:r>
              <a:rPr lang="en-US" altLang="ja-JP" sz="1600">
                <a:solidFill>
                  <a:srgbClr val="FFFFFF"/>
                </a:solidFill>
                <a:ea typeface="ＭＳ Ｐゴシック" pitchFamily="50" charset="-128"/>
              </a:rPr>
              <a:t>API</a:t>
            </a:r>
            <a:r>
              <a:rPr lang="ja-JP" altLang="en-US" sz="1600">
                <a:solidFill>
                  <a:srgbClr val="FFFFFF"/>
                </a:solidFill>
                <a:ea typeface="ＭＳ Ｐゴシック" pitchFamily="50" charset="-128"/>
              </a:rPr>
              <a:t>の集合</a:t>
            </a: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ja-JP" altLang="en-US" smtClean="0">
                <a:ea typeface="ＭＳ Ｐゴシック" pitchFamily="50" charset="-128"/>
              </a:rPr>
              <a:t>実践的</a:t>
            </a:r>
            <a:r>
              <a:rPr lang="en-US" altLang="ja-JP" smtClean="0">
                <a:ea typeface="ＭＳ Ｐゴシック" pitchFamily="50" charset="-128"/>
              </a:rPr>
              <a:t>MVC</a:t>
            </a:r>
            <a:r>
              <a:rPr lang="ja-JP" altLang="en-US" smtClean="0">
                <a:ea typeface="ＭＳ Ｐゴシック" pitchFamily="50" charset="-128"/>
              </a:rPr>
              <a:t>アプリ開発</a:t>
            </a:r>
            <a:endParaRPr lang="en-US" altLang="ja-JP"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ja-JP" altLang="en-US" smtClean="0">
                <a:ea typeface="ＭＳ Ｐゴシック" pitchFamily="50" charset="-128"/>
              </a:rPr>
              <a:t>エリアによるアプリケーションの分割</a:t>
            </a:r>
            <a:endParaRPr lang="de-DE" altLang="ja-JP" smtClean="0">
              <a:ea typeface="ＭＳ Ｐゴシック" pitchFamily="50" charset="-128"/>
            </a:endParaRPr>
          </a:p>
        </p:txBody>
      </p:sp>
      <p:sp>
        <p:nvSpPr>
          <p:cNvPr id="27651" name="Rectangle 3"/>
          <p:cNvSpPr txBox="1">
            <a:spLocks noChangeArrowheads="1"/>
          </p:cNvSpPr>
          <p:nvPr/>
        </p:nvSpPr>
        <p:spPr bwMode="auto">
          <a:xfrm>
            <a:off x="506413" y="947738"/>
            <a:ext cx="81153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1</a:t>
            </a:r>
            <a:r>
              <a:rPr lang="ja-JP" altLang="en-US" sz="1600">
                <a:solidFill>
                  <a:srgbClr val="FFFFFF"/>
                </a:solidFill>
                <a:ea typeface="ＭＳ Ｐゴシック" pitchFamily="50" charset="-128"/>
              </a:rPr>
              <a:t>つの</a:t>
            </a:r>
            <a:r>
              <a:rPr lang="en-US" altLang="ja-JP" sz="1600">
                <a:solidFill>
                  <a:srgbClr val="FFFFFF"/>
                </a:solidFill>
                <a:ea typeface="ＭＳ Ｐゴシック" pitchFamily="50" charset="-128"/>
              </a:rPr>
              <a:t>ASP.NET MVC</a:t>
            </a:r>
            <a:r>
              <a:rPr lang="ja-JP" altLang="en-US" sz="1600">
                <a:solidFill>
                  <a:srgbClr val="FFFFFF"/>
                </a:solidFill>
                <a:ea typeface="ＭＳ Ｐゴシック" pitchFamily="50" charset="-128"/>
              </a:rPr>
              <a:t>アプリケーションを複数のサブ領域に分割するための仕組み</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1600">
                <a:solidFill>
                  <a:srgbClr val="FFFFFF"/>
                </a:solidFill>
                <a:ea typeface="ＭＳ Ｐゴシック" pitchFamily="50" charset="-128"/>
              </a:rPr>
              <a:t>/Areas/</a:t>
            </a:r>
            <a:r>
              <a:rPr lang="ja-JP" altLang="en-US" sz="1600">
                <a:solidFill>
                  <a:srgbClr val="FFFFFF"/>
                </a:solidFill>
                <a:ea typeface="ＭＳ Ｐゴシック" pitchFamily="50" charset="-128"/>
              </a:rPr>
              <a:t>（区分名）フォルダ配下に</a:t>
            </a:r>
            <a:r>
              <a:rPr lang="en-US" altLang="ja-JP" sz="1600">
                <a:solidFill>
                  <a:srgbClr val="FFFFFF"/>
                </a:solidFill>
                <a:ea typeface="ＭＳ Ｐゴシック" pitchFamily="50" charset="-128"/>
              </a:rPr>
              <a:t>Controllers/Models/Views</a:t>
            </a:r>
            <a:r>
              <a:rPr lang="ja-JP" altLang="en-US" sz="1600">
                <a:solidFill>
                  <a:srgbClr val="FFFFFF"/>
                </a:solidFill>
                <a:ea typeface="ＭＳ Ｐゴシック" pitchFamily="50" charset="-128"/>
              </a:rPr>
              <a:t>フォルダが作成される</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1600">
                <a:solidFill>
                  <a:srgbClr val="FFFFFF"/>
                </a:solidFill>
                <a:ea typeface="ＭＳ Ｐゴシック" pitchFamily="50" charset="-128"/>
              </a:rPr>
              <a:t>親エリア－子エリア、子エリア</a:t>
            </a:r>
            <a:r>
              <a:rPr lang="en-US" altLang="ja-JP" sz="1600">
                <a:solidFill>
                  <a:srgbClr val="FFFFFF"/>
                </a:solidFill>
                <a:ea typeface="ＭＳ Ｐゴシック" pitchFamily="50" charset="-128"/>
              </a:rPr>
              <a:t>A</a:t>
            </a:r>
            <a:r>
              <a:rPr lang="ja-JP" altLang="en-US" sz="1600">
                <a:solidFill>
                  <a:srgbClr val="FFFFFF"/>
                </a:solidFill>
                <a:ea typeface="ＭＳ Ｐゴシック" pitchFamily="50" charset="-128"/>
              </a:rPr>
              <a:t>－子エリア</a:t>
            </a:r>
            <a:r>
              <a:rPr lang="en-US" altLang="ja-JP" sz="1600">
                <a:solidFill>
                  <a:srgbClr val="FFFFFF"/>
                </a:solidFill>
                <a:ea typeface="ＭＳ Ｐゴシック" pitchFamily="50" charset="-128"/>
              </a:rPr>
              <a:t>B</a:t>
            </a:r>
            <a:r>
              <a:rPr lang="ja-JP" altLang="en-US" sz="1600">
                <a:solidFill>
                  <a:srgbClr val="FFFFFF"/>
                </a:solidFill>
                <a:ea typeface="ＭＳ Ｐゴシック" pitchFamily="50" charset="-128"/>
              </a:rPr>
              <a:t>などエリアをまたがるリンクを作成する際は、ルートパラメータ（</a:t>
            </a:r>
            <a:r>
              <a:rPr lang="en-US" altLang="ja-JP" sz="1600">
                <a:solidFill>
                  <a:srgbClr val="FFFFFF"/>
                </a:solidFill>
                <a:ea typeface="ＭＳ Ｐゴシック" pitchFamily="50" charset="-128"/>
              </a:rPr>
              <a:t>HtmlHelper.ActionLink</a:t>
            </a:r>
            <a:r>
              <a:rPr lang="ja-JP" altLang="en-US" sz="1600">
                <a:solidFill>
                  <a:srgbClr val="FFFFFF"/>
                </a:solidFill>
                <a:ea typeface="ＭＳ Ｐゴシック" pitchFamily="50" charset="-128"/>
              </a:rPr>
              <a:t>の</a:t>
            </a:r>
            <a:r>
              <a:rPr lang="en-US" altLang="ja-JP" sz="1600">
                <a:solidFill>
                  <a:srgbClr val="FFFFFF"/>
                </a:solidFill>
                <a:ea typeface="ＭＳ Ｐゴシック" pitchFamily="50" charset="-128"/>
              </a:rPr>
              <a:t>routeValues</a:t>
            </a:r>
            <a:r>
              <a:rPr lang="ja-JP" altLang="en-US" sz="1600">
                <a:solidFill>
                  <a:srgbClr val="FFFFFF"/>
                </a:solidFill>
                <a:ea typeface="ＭＳ Ｐゴシック" pitchFamily="50" charset="-128"/>
              </a:rPr>
              <a:t>パラメータなど）にエリア名を含む匿名オブジェクトを渡す</a:t>
            </a: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ja-JP" smtClean="0">
                <a:ea typeface="ＭＳ Ｐゴシック" pitchFamily="50" charset="-128"/>
              </a:rPr>
              <a:t>Controller</a:t>
            </a:r>
            <a:r>
              <a:rPr lang="ja-JP" altLang="en-US" smtClean="0">
                <a:ea typeface="ＭＳ Ｐゴシック" pitchFamily="50" charset="-128"/>
              </a:rPr>
              <a:t>と</a:t>
            </a:r>
            <a:r>
              <a:rPr lang="en-US" altLang="ja-JP" smtClean="0">
                <a:ea typeface="ＭＳ Ｐゴシック" pitchFamily="50" charset="-128"/>
              </a:rPr>
              <a:t>HTTP</a:t>
            </a:r>
            <a:r>
              <a:rPr lang="ja-JP" altLang="en-US" smtClean="0">
                <a:ea typeface="ＭＳ Ｐゴシック" pitchFamily="50" charset="-128"/>
              </a:rPr>
              <a:t>メソッド</a:t>
            </a:r>
            <a:endParaRPr lang="de-DE" altLang="ja-JP" smtClean="0">
              <a:ea typeface="ＭＳ Ｐゴシック" pitchFamily="50" charset="-128"/>
            </a:endParaRPr>
          </a:p>
        </p:txBody>
      </p:sp>
      <p:sp>
        <p:nvSpPr>
          <p:cNvPr id="28675" name="Rectangle 3"/>
          <p:cNvSpPr txBox="1">
            <a:spLocks noChangeArrowheads="1"/>
          </p:cNvSpPr>
          <p:nvPr/>
        </p:nvSpPr>
        <p:spPr bwMode="auto">
          <a:xfrm>
            <a:off x="506413" y="947738"/>
            <a:ext cx="81153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Controller</a:t>
            </a:r>
            <a:r>
              <a:rPr lang="ja-JP" altLang="en-US" sz="1600" dirty="0" smtClean="0">
                <a:solidFill>
                  <a:srgbClr val="FFFFFF"/>
                </a:solidFill>
                <a:ea typeface="ＭＳ Ｐゴシック" pitchFamily="50" charset="-128"/>
              </a:rPr>
              <a:t>のアクションメソッドは</a:t>
            </a:r>
            <a:r>
              <a:rPr lang="en-US" altLang="ja-JP" sz="1600" dirty="0" smtClean="0">
                <a:solidFill>
                  <a:srgbClr val="FFFFFF"/>
                </a:solidFill>
                <a:ea typeface="ＭＳ Ｐゴシック" pitchFamily="50" charset="-128"/>
              </a:rPr>
              <a:t>2</a:t>
            </a:r>
            <a:r>
              <a:rPr lang="ja-JP" altLang="en-US" sz="1600" dirty="0" err="1" smtClean="0">
                <a:solidFill>
                  <a:srgbClr val="FFFFFF"/>
                </a:solidFill>
                <a:ea typeface="ＭＳ Ｐゴシック" pitchFamily="50" charset="-128"/>
              </a:rPr>
              <a:t>つの</a:t>
            </a:r>
            <a:r>
              <a:rPr lang="ja-JP" altLang="en-US" sz="1600" dirty="0" smtClean="0">
                <a:solidFill>
                  <a:srgbClr val="FFFFFF"/>
                </a:solidFill>
                <a:ea typeface="ＭＳ Ｐゴシック" pitchFamily="50" charset="-128"/>
              </a:rPr>
              <a:t>重要な要素を持つ</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戻り値 ⇒ </a:t>
            </a:r>
            <a:r>
              <a:rPr lang="en-US" altLang="ja-JP" sz="1600" dirty="0" err="1" smtClean="0">
                <a:solidFill>
                  <a:srgbClr val="FFFFFF"/>
                </a:solidFill>
                <a:ea typeface="ＭＳ Ｐゴシック" pitchFamily="50" charset="-128"/>
              </a:rPr>
              <a:t>ActionResult</a:t>
            </a:r>
            <a:r>
              <a:rPr lang="ja-JP" altLang="en-US" sz="1600" dirty="0" smtClean="0">
                <a:solidFill>
                  <a:srgbClr val="FFFFFF"/>
                </a:solidFill>
                <a:ea typeface="ＭＳ Ｐゴシック" pitchFamily="50" charset="-128"/>
              </a:rPr>
              <a:t>オブジェクト</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smtClean="0">
                <a:solidFill>
                  <a:srgbClr val="FFFFFF"/>
                </a:solidFill>
                <a:ea typeface="ＭＳ Ｐゴシック" pitchFamily="50" charset="-128"/>
              </a:rPr>
              <a:t>HTTP</a:t>
            </a:r>
            <a:r>
              <a:rPr lang="ja-JP" altLang="en-US" sz="1600" dirty="0" smtClean="0">
                <a:solidFill>
                  <a:srgbClr val="FFFFFF"/>
                </a:solidFill>
                <a:ea typeface="ＭＳ Ｐゴシック" pitchFamily="50" charset="-128"/>
              </a:rPr>
              <a:t>メソッド ⇒ </a:t>
            </a:r>
            <a:r>
              <a:rPr lang="en-US" altLang="ja-JP" sz="1600" dirty="0" smtClean="0">
                <a:solidFill>
                  <a:srgbClr val="FFFFFF"/>
                </a:solidFill>
                <a:ea typeface="ＭＳ Ｐゴシック" pitchFamily="50" charset="-128"/>
              </a:rPr>
              <a:t>Http(</a:t>
            </a:r>
            <a:r>
              <a:rPr lang="en-US" altLang="ja-JP" sz="1600" dirty="0" err="1" smtClean="0">
                <a:solidFill>
                  <a:srgbClr val="FFFFFF"/>
                </a:solidFill>
                <a:ea typeface="ＭＳ Ｐゴシック" pitchFamily="50" charset="-128"/>
              </a:rPr>
              <a:t>Get|Post|Put|Delete</a:t>
            </a:r>
            <a:r>
              <a:rPr lang="en-US" altLang="ja-JP" sz="1600" dirty="0" smtClean="0">
                <a:solidFill>
                  <a:srgbClr val="FFFFFF"/>
                </a:solidFill>
                <a:ea typeface="ＭＳ Ｐゴシック" pitchFamily="50" charset="-128"/>
              </a:rPr>
              <a:t>)</a:t>
            </a:r>
            <a:r>
              <a:rPr lang="ja-JP" altLang="en-US" sz="1600" dirty="0" smtClean="0">
                <a:solidFill>
                  <a:srgbClr val="FFFFFF"/>
                </a:solidFill>
                <a:ea typeface="ＭＳ Ｐゴシック" pitchFamily="50" charset="-128"/>
              </a:rPr>
              <a:t>属性</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ja-JP" altLang="en-US" sz="1600" dirty="0" smtClean="0">
                <a:solidFill>
                  <a:srgbClr val="FFFFFF"/>
                </a:solidFill>
                <a:ea typeface="ＭＳ Ｐゴシック" pitchFamily="50" charset="-128"/>
              </a:rPr>
              <a:t>戻り値の種類は以下の通り</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ビュー</a:t>
            </a:r>
            <a:r>
              <a:rPr lang="en-US" altLang="ja-JP" sz="1600" dirty="0" smtClean="0">
                <a:solidFill>
                  <a:srgbClr val="FFFFFF"/>
                </a:solidFill>
                <a:ea typeface="ＭＳ Ｐゴシック" pitchFamily="50" charset="-128"/>
              </a:rPr>
              <a:t>, </a:t>
            </a:r>
            <a:r>
              <a:rPr lang="ja-JP" altLang="en-US" sz="1600" dirty="0" smtClean="0">
                <a:solidFill>
                  <a:srgbClr val="FFFFFF"/>
                </a:solidFill>
                <a:ea typeface="ＭＳ Ｐゴシック" pitchFamily="50" charset="-128"/>
              </a:rPr>
              <a:t>ページ遷移 ⇒ </a:t>
            </a:r>
            <a:r>
              <a:rPr lang="en-US" altLang="ja-JP" sz="1600" dirty="0" err="1" smtClean="0">
                <a:solidFill>
                  <a:srgbClr val="FFFFFF"/>
                </a:solidFill>
                <a:ea typeface="ＭＳ Ｐゴシック" pitchFamily="50" charset="-128"/>
              </a:rPr>
              <a:t>ViewResult</a:t>
            </a:r>
            <a:r>
              <a:rPr lang="en-US" altLang="ja-JP" sz="1600" dirty="0" smtClean="0">
                <a:solidFill>
                  <a:srgbClr val="FFFFFF"/>
                </a:solidFill>
                <a:ea typeface="ＭＳ Ｐゴシック" pitchFamily="50" charset="-128"/>
              </a:rPr>
              <a:t>, </a:t>
            </a:r>
            <a:r>
              <a:rPr lang="en-US" altLang="ja-JP" sz="1600" dirty="0" err="1" smtClean="0">
                <a:solidFill>
                  <a:srgbClr val="FFFFFF"/>
                </a:solidFill>
                <a:ea typeface="ＭＳ Ｐゴシック" pitchFamily="50" charset="-128"/>
              </a:rPr>
              <a:t>RedirectResult</a:t>
            </a:r>
            <a:r>
              <a:rPr lang="ja-JP" altLang="en-US" sz="1600" dirty="0" smtClean="0">
                <a:solidFill>
                  <a:srgbClr val="FFFFFF"/>
                </a:solidFill>
                <a:ea typeface="ＭＳ Ｐゴシック" pitchFamily="50" charset="-128"/>
              </a:rPr>
              <a:t>など</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ファイル ⇒ </a:t>
            </a:r>
            <a:r>
              <a:rPr lang="en-US" altLang="ja-JP" sz="1600" dirty="0" err="1" smtClean="0">
                <a:solidFill>
                  <a:srgbClr val="FFFFFF"/>
                </a:solidFill>
                <a:ea typeface="ＭＳ Ｐゴシック" pitchFamily="50" charset="-128"/>
              </a:rPr>
              <a:t>FileContentResult</a:t>
            </a:r>
            <a:r>
              <a:rPr lang="en-US" altLang="ja-JP" sz="1600" dirty="0" smtClean="0">
                <a:solidFill>
                  <a:srgbClr val="FFFFFF"/>
                </a:solidFill>
                <a:ea typeface="ＭＳ Ｐゴシック" pitchFamily="50" charset="-128"/>
              </a:rPr>
              <a:t>, </a:t>
            </a:r>
            <a:r>
              <a:rPr lang="en-US" altLang="ja-JP" sz="1600" dirty="0" err="1" smtClean="0">
                <a:solidFill>
                  <a:srgbClr val="FFFFFF"/>
                </a:solidFill>
                <a:ea typeface="ＭＳ Ｐゴシック" pitchFamily="50" charset="-128"/>
              </a:rPr>
              <a:t>FilePathResult</a:t>
            </a:r>
            <a:r>
              <a:rPr lang="en-US" altLang="ja-JP" sz="1600" dirty="0" smtClean="0">
                <a:solidFill>
                  <a:srgbClr val="FFFFFF"/>
                </a:solidFill>
                <a:ea typeface="ＭＳ Ｐゴシック" pitchFamily="50" charset="-128"/>
              </a:rPr>
              <a:t>, </a:t>
            </a:r>
            <a:r>
              <a:rPr lang="en-US" altLang="ja-JP" sz="1600" dirty="0" err="1" smtClean="0">
                <a:solidFill>
                  <a:srgbClr val="FFFFFF"/>
                </a:solidFill>
                <a:ea typeface="ＭＳ Ｐゴシック" pitchFamily="50" charset="-128"/>
              </a:rPr>
              <a:t>FileStreamResult</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セキュリティ ⇒ </a:t>
            </a:r>
            <a:r>
              <a:rPr lang="en-US" altLang="ja-JP" sz="1600" dirty="0" err="1" smtClean="0">
                <a:solidFill>
                  <a:srgbClr val="FFFFFF"/>
                </a:solidFill>
                <a:ea typeface="ＭＳ Ｐゴシック" pitchFamily="50" charset="-128"/>
              </a:rPr>
              <a:t>HttpUnauthorizedResult</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スクリプト</a:t>
            </a:r>
            <a:r>
              <a:rPr lang="en-US" altLang="ja-JP" sz="1600" dirty="0" smtClean="0">
                <a:solidFill>
                  <a:srgbClr val="FFFFFF"/>
                </a:solidFill>
                <a:ea typeface="ＭＳ Ｐゴシック" pitchFamily="50" charset="-128"/>
              </a:rPr>
              <a:t>,</a:t>
            </a:r>
            <a:r>
              <a:rPr lang="en-US" altLang="ja-JP" sz="1600" dirty="0" err="1" smtClean="0">
                <a:solidFill>
                  <a:srgbClr val="FFFFFF"/>
                </a:solidFill>
                <a:ea typeface="ＭＳ Ｐゴシック" pitchFamily="50" charset="-128"/>
              </a:rPr>
              <a:t>Json</a:t>
            </a:r>
            <a:r>
              <a:rPr lang="en-US" altLang="ja-JP" sz="1600" dirty="0" smtClean="0">
                <a:solidFill>
                  <a:srgbClr val="FFFFFF"/>
                </a:solidFill>
                <a:ea typeface="ＭＳ Ｐゴシック" pitchFamily="50" charset="-128"/>
              </a:rPr>
              <a:t> </a:t>
            </a:r>
            <a:r>
              <a:rPr lang="ja-JP" altLang="en-US" sz="1600" dirty="0" smtClean="0">
                <a:solidFill>
                  <a:srgbClr val="FFFFFF"/>
                </a:solidFill>
                <a:ea typeface="ＭＳ Ｐゴシック" pitchFamily="50" charset="-128"/>
              </a:rPr>
              <a:t>⇒ </a:t>
            </a:r>
            <a:r>
              <a:rPr lang="en-US" altLang="ja-JP" sz="1600" dirty="0" err="1" smtClean="0">
                <a:solidFill>
                  <a:srgbClr val="FFFFFF"/>
                </a:solidFill>
                <a:ea typeface="ＭＳ Ｐゴシック" pitchFamily="50" charset="-128"/>
              </a:rPr>
              <a:t>JavaScriptResult</a:t>
            </a:r>
            <a:r>
              <a:rPr lang="en-US" altLang="ja-JP" sz="1600" dirty="0" smtClean="0">
                <a:solidFill>
                  <a:srgbClr val="FFFFFF"/>
                </a:solidFill>
                <a:ea typeface="ＭＳ Ｐゴシック" pitchFamily="50" charset="-128"/>
              </a:rPr>
              <a:t>, </a:t>
            </a:r>
            <a:r>
              <a:rPr lang="en-US" altLang="ja-JP" sz="1600" dirty="0" err="1" smtClean="0">
                <a:solidFill>
                  <a:srgbClr val="FFFFFF"/>
                </a:solidFill>
                <a:ea typeface="ＭＳ Ｐゴシック" pitchFamily="50" charset="-128"/>
              </a:rPr>
              <a:t>JsonResult</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HTTP</a:t>
            </a:r>
            <a:r>
              <a:rPr lang="ja-JP" altLang="en-US" sz="1600" dirty="0" smtClean="0">
                <a:solidFill>
                  <a:srgbClr val="FFFFFF"/>
                </a:solidFill>
                <a:ea typeface="ＭＳ Ｐゴシック" pitchFamily="50" charset="-128"/>
              </a:rPr>
              <a:t>メソッドについて</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原則として（</a:t>
            </a:r>
            <a:r>
              <a:rPr lang="en-US" altLang="ja-JP" sz="1600" dirty="0" smtClean="0">
                <a:solidFill>
                  <a:srgbClr val="FFFFFF"/>
                </a:solidFill>
                <a:ea typeface="ＭＳ Ｐゴシック" pitchFamily="50" charset="-128"/>
              </a:rPr>
              <a:t>C, R, U, D) </a:t>
            </a:r>
            <a:r>
              <a:rPr lang="ja-JP" altLang="en-US" sz="1600" dirty="0" smtClean="0">
                <a:solidFill>
                  <a:srgbClr val="FFFFFF"/>
                </a:solidFill>
                <a:ea typeface="ＭＳ Ｐゴシック" pitchFamily="50" charset="-128"/>
              </a:rPr>
              <a:t>⇒ </a:t>
            </a:r>
            <a:r>
              <a:rPr lang="en-US" altLang="ja-JP" sz="1600" dirty="0" smtClean="0">
                <a:solidFill>
                  <a:srgbClr val="FFFFFF"/>
                </a:solidFill>
                <a:ea typeface="ＭＳ Ｐゴシック" pitchFamily="50" charset="-128"/>
              </a:rPr>
              <a:t>(Post, Get, Put, Delete</a:t>
            </a:r>
            <a:r>
              <a:rPr lang="ja-JP" altLang="en-US" sz="1600" dirty="0" smtClean="0">
                <a:solidFill>
                  <a:srgbClr val="FFFFFF"/>
                </a:solidFill>
                <a:ea typeface="ＭＳ Ｐゴシック" pitchFamily="50" charset="-128"/>
              </a:rPr>
              <a:t>）の対応</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ja-JP" altLang="en-US" sz="1600" dirty="0" smtClean="0">
                <a:solidFill>
                  <a:srgbClr val="FFFFFF"/>
                </a:solidFill>
                <a:ea typeface="ＭＳ Ｐゴシック" pitchFamily="50" charset="-128"/>
              </a:rPr>
              <a:t>ただし、セキュリティ絡みの制限により、参照用のアクションメソッドに</a:t>
            </a:r>
            <a:r>
              <a:rPr lang="en-US" altLang="ja-JP" sz="1600" dirty="0" err="1" smtClean="0">
                <a:solidFill>
                  <a:srgbClr val="FFFFFF"/>
                </a:solidFill>
                <a:ea typeface="ＭＳ Ｐゴシック" pitchFamily="50" charset="-128"/>
              </a:rPr>
              <a:t>HttpPost</a:t>
            </a:r>
            <a:r>
              <a:rPr lang="ja-JP" altLang="en-US" sz="1600" dirty="0" smtClean="0">
                <a:solidFill>
                  <a:srgbClr val="FFFFFF"/>
                </a:solidFill>
                <a:ea typeface="ＭＳ Ｐゴシック" pitchFamily="50" charset="-128"/>
              </a:rPr>
              <a:t>属性を付けるなどの例外がある</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smtClean="0">
                <a:solidFill>
                  <a:srgbClr val="FFFFFF"/>
                </a:solidFill>
                <a:ea typeface="ＭＳ Ｐゴシック" pitchFamily="50" charset="-128"/>
              </a:rPr>
              <a:t>ASP.NET MVC 4</a:t>
            </a:r>
            <a:r>
              <a:rPr lang="ja-JP" altLang="en-US" sz="1600" smtClean="0">
                <a:solidFill>
                  <a:srgbClr val="FFFFFF"/>
                </a:solidFill>
                <a:ea typeface="ＭＳ Ｐゴシック" pitchFamily="50" charset="-128"/>
              </a:rPr>
              <a:t>の新機能</a:t>
            </a:r>
            <a:endParaRPr lang="en-US" altLang="ja-JP" sz="1600" dirty="0" smtClean="0">
              <a:solidFill>
                <a:srgbClr val="FFFFFF"/>
              </a:solidFill>
              <a:ea typeface="ＭＳ Ｐゴシック" pitchFamily="50" charset="-128"/>
            </a:endParaRPr>
          </a:p>
          <a:p>
            <a:pPr marL="192087" lvl="1" indent="0">
              <a:spcBef>
                <a:spcPct val="20000"/>
              </a:spcBef>
              <a:buClr>
                <a:schemeClr val="hlink"/>
              </a:buClr>
              <a:defRPr/>
            </a:pPr>
            <a:endParaRPr lang="en-US" altLang="ja-JP" sz="1600" dirty="0" smtClean="0">
              <a:solidFill>
                <a:srgbClr val="FFFFFF"/>
              </a:solidFill>
              <a:ea typeface="ＭＳ Ｐゴシック" pitchFamily="50" charset="-128"/>
            </a:endParaRPr>
          </a:p>
          <a:p>
            <a:pPr marL="192087" lvl="1" indent="0">
              <a:spcBef>
                <a:spcPct val="20000"/>
              </a:spcBef>
              <a:buClr>
                <a:schemeClr val="hlink"/>
              </a:buClr>
              <a:defRPr/>
            </a:pP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endParaRPr lang="en-US" altLang="ja-JP" sz="1600" dirty="0" smtClean="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e-DE" altLang="ja-JP" smtClean="0">
                <a:ea typeface="ＭＳ Ｐゴシック" pitchFamily="50" charset="-128"/>
              </a:rPr>
              <a:t>Model</a:t>
            </a:r>
            <a:r>
              <a:rPr lang="ja-JP" altLang="en-US" smtClean="0">
                <a:ea typeface="ＭＳ Ｐゴシック" pitchFamily="50" charset="-128"/>
              </a:rPr>
              <a:t>と検証</a:t>
            </a:r>
            <a:endParaRPr lang="de-DE" altLang="ja-JP" smtClean="0">
              <a:ea typeface="ＭＳ Ｐゴシック" pitchFamily="50" charset="-128"/>
            </a:endParaRPr>
          </a:p>
        </p:txBody>
      </p:sp>
      <p:sp>
        <p:nvSpPr>
          <p:cNvPr id="29699" name="Rectangle 3"/>
          <p:cNvSpPr txBox="1">
            <a:spLocks noChangeArrowheads="1"/>
          </p:cNvSpPr>
          <p:nvPr/>
        </p:nvSpPr>
        <p:spPr bwMode="auto">
          <a:xfrm>
            <a:off x="506413" y="947738"/>
            <a:ext cx="81153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hlinkClick r:id="rId3"/>
              </a:rPr>
              <a:t>System.ComponentModel.DataAnnotations</a:t>
            </a:r>
            <a:r>
              <a:rPr lang="ja-JP" altLang="en-US" sz="1600" dirty="0" smtClean="0">
                <a:solidFill>
                  <a:srgbClr val="FFFFFF"/>
                </a:solidFill>
                <a:ea typeface="ＭＳ Ｐゴシック" pitchFamily="50" charset="-128"/>
              </a:rPr>
              <a:t>名前空間に検証用属性が定義されている</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err="1" smtClean="0">
                <a:solidFill>
                  <a:srgbClr val="FFFFFF"/>
                </a:solidFill>
                <a:ea typeface="ＭＳ Ｐゴシック" pitchFamily="50" charset="-128"/>
              </a:rPr>
              <a:t>CustomValidationAttribute</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err="1" smtClean="0">
                <a:solidFill>
                  <a:srgbClr val="FFFFFF"/>
                </a:solidFill>
                <a:ea typeface="ＭＳ Ｐゴシック" pitchFamily="50" charset="-128"/>
              </a:rPr>
              <a:t>EditableAttribute</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err="1" smtClean="0">
                <a:solidFill>
                  <a:srgbClr val="FFFFFF"/>
                </a:solidFill>
                <a:ea typeface="ＭＳ Ｐゴシック" pitchFamily="50" charset="-128"/>
              </a:rPr>
              <a:t>RangeAttribute</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err="1" smtClean="0">
                <a:solidFill>
                  <a:srgbClr val="FFFFFF"/>
                </a:solidFill>
                <a:ea typeface="ＭＳ Ｐゴシック" pitchFamily="50" charset="-128"/>
              </a:rPr>
              <a:t>RegularExpressionAttribute</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err="1" smtClean="0">
                <a:solidFill>
                  <a:srgbClr val="FFFFFF"/>
                </a:solidFill>
                <a:ea typeface="ＭＳ Ｐゴシック" pitchFamily="50" charset="-128"/>
              </a:rPr>
              <a:t>RequiredAttribute</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err="1" smtClean="0">
                <a:solidFill>
                  <a:srgbClr val="FFFFFF"/>
                </a:solidFill>
                <a:ea typeface="ＭＳ Ｐゴシック" pitchFamily="50" charset="-128"/>
              </a:rPr>
              <a:t>StringLengthAttribute</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ja-JP" altLang="en-US" sz="1600" dirty="0" smtClean="0">
                <a:solidFill>
                  <a:srgbClr val="FFFFFF"/>
                </a:solidFill>
                <a:ea typeface="ＭＳ Ｐゴシック" pitchFamily="50" charset="-128"/>
              </a:rPr>
              <a:t>ビューにバインドする</a:t>
            </a:r>
            <a:r>
              <a:rPr lang="en-US" altLang="ja-JP" sz="1600" dirty="0" smtClean="0">
                <a:solidFill>
                  <a:srgbClr val="FFFFFF"/>
                </a:solidFill>
                <a:ea typeface="ＭＳ Ｐゴシック" pitchFamily="50" charset="-128"/>
              </a:rPr>
              <a:t>Model</a:t>
            </a:r>
            <a:r>
              <a:rPr lang="ja-JP" altLang="en-US" sz="1600" dirty="0" smtClean="0">
                <a:solidFill>
                  <a:srgbClr val="FFFFFF"/>
                </a:solidFill>
                <a:ea typeface="ＭＳ Ｐゴシック" pitchFamily="50" charset="-128"/>
              </a:rPr>
              <a:t>のフィールドに上記属性を定義することで、宣言型の検証が可能</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jquery.validate.js</a:t>
            </a:r>
            <a:r>
              <a:rPr lang="ja-JP" altLang="en-US" sz="1600" dirty="0" smtClean="0">
                <a:solidFill>
                  <a:srgbClr val="FFFFFF"/>
                </a:solidFill>
                <a:ea typeface="ＭＳ Ｐゴシック" pitchFamily="50" charset="-128"/>
              </a:rPr>
              <a:t>プラグインをインクルードすることで、</a:t>
            </a:r>
            <a:r>
              <a:rPr lang="en-US" altLang="ja-JP" sz="1600" dirty="0" smtClean="0">
                <a:solidFill>
                  <a:srgbClr val="FFFFFF"/>
                </a:solidFill>
                <a:ea typeface="ＭＳ Ｐゴシック" pitchFamily="50" charset="-128"/>
              </a:rPr>
              <a:t>HTML</a:t>
            </a:r>
            <a:r>
              <a:rPr lang="ja-JP" altLang="en-US" sz="1600" dirty="0" smtClean="0">
                <a:solidFill>
                  <a:srgbClr val="FFFFFF"/>
                </a:solidFill>
                <a:ea typeface="ＭＳ Ｐゴシック" pitchFamily="50" charset="-128"/>
              </a:rPr>
              <a:t>フォームの</a:t>
            </a:r>
            <a:r>
              <a:rPr lang="en-US" altLang="ja-JP" sz="1600" dirty="0" smtClean="0">
                <a:solidFill>
                  <a:srgbClr val="FFFFFF"/>
                </a:solidFill>
                <a:ea typeface="ＭＳ Ｐゴシック" pitchFamily="50" charset="-128"/>
              </a:rPr>
              <a:t>POST</a:t>
            </a:r>
            <a:r>
              <a:rPr lang="ja-JP" altLang="en-US" sz="1600" dirty="0" smtClean="0">
                <a:solidFill>
                  <a:srgbClr val="FFFFFF"/>
                </a:solidFill>
                <a:ea typeface="ＭＳ Ｐゴシック" pitchFamily="50" charset="-128"/>
              </a:rPr>
              <a:t>時に上記の宣言型検証がクライアントサイドで自動的に実行される</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ja-JP" altLang="en-US" sz="1600" dirty="0" smtClean="0">
                <a:solidFill>
                  <a:srgbClr val="FFFFFF"/>
                </a:solidFill>
                <a:ea typeface="ＭＳ Ｐゴシック" pitchFamily="50" charset="-128"/>
              </a:rPr>
              <a:t>サーバーサイドでは、</a:t>
            </a:r>
            <a:r>
              <a:rPr lang="en-US" altLang="ja-JP" sz="1600" dirty="0" smtClean="0">
                <a:solidFill>
                  <a:srgbClr val="FFFFFF"/>
                </a:solidFill>
                <a:ea typeface="ＭＳ Ｐゴシック" pitchFamily="50" charset="-128"/>
              </a:rPr>
              <a:t>Controller</a:t>
            </a:r>
            <a:r>
              <a:rPr lang="ja-JP" altLang="en-US" sz="1600" dirty="0" smtClean="0">
                <a:solidFill>
                  <a:srgbClr val="FFFFFF"/>
                </a:solidFill>
                <a:ea typeface="ＭＳ Ｐゴシック" pitchFamily="50" charset="-128"/>
              </a:rPr>
              <a:t>で</a:t>
            </a:r>
            <a:r>
              <a:rPr lang="en-US" altLang="ja-JP" sz="1600" dirty="0" err="1" smtClean="0">
                <a:solidFill>
                  <a:srgbClr val="FFFFFF"/>
                </a:solidFill>
                <a:ea typeface="ＭＳ Ｐゴシック" pitchFamily="50" charset="-128"/>
              </a:rPr>
              <a:t>ModelState.IsValid</a:t>
            </a:r>
            <a:r>
              <a:rPr lang="ja-JP" altLang="en-US" sz="1600" dirty="0" smtClean="0">
                <a:solidFill>
                  <a:srgbClr val="FFFFFF"/>
                </a:solidFill>
                <a:ea typeface="ＭＳ Ｐゴシック" pitchFamily="50" charset="-128"/>
              </a:rPr>
              <a:t>プロパティをチェックすることで同様に検証が実行される</a:t>
            </a:r>
            <a:endParaRPr lang="en-US" altLang="ja-JP" sz="1600" dirty="0" smtClean="0">
              <a:solidFill>
                <a:srgbClr val="FFFFFF"/>
              </a:solidFill>
              <a:ea typeface="ＭＳ Ｐゴシック" pitchFamily="50" charset="-128"/>
            </a:endParaRPr>
          </a:p>
          <a:p>
            <a:pPr marL="192087" lvl="1" indent="0">
              <a:spcBef>
                <a:spcPct val="20000"/>
              </a:spcBef>
              <a:buClr>
                <a:schemeClr val="hlink"/>
              </a:buClr>
              <a:defRPr/>
            </a:pPr>
            <a:endParaRPr lang="en-US" altLang="ja-JP" sz="1600" dirty="0" smtClean="0">
              <a:solidFill>
                <a:srgbClr val="FFFFFF"/>
              </a:solidFill>
              <a:ea typeface="ＭＳ Ｐゴシック" pitchFamily="50" charset="-128"/>
            </a:endParaRPr>
          </a:p>
          <a:p>
            <a:pPr marL="192087" lvl="1" indent="0">
              <a:spcBef>
                <a:spcPct val="20000"/>
              </a:spcBef>
              <a:buClr>
                <a:schemeClr val="hlink"/>
              </a:buClr>
              <a:defRPr/>
            </a:pP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endParaRPr lang="en-US" altLang="ja-JP" sz="1600" dirty="0" smtClean="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ja-JP" altLang="en-US" smtClean="0">
                <a:ea typeface="ＭＳ Ｐゴシック" pitchFamily="50" charset="-128"/>
              </a:rPr>
              <a:t>クライアント</a:t>
            </a:r>
            <a:r>
              <a:rPr lang="en-US" altLang="ja-JP" smtClean="0">
                <a:ea typeface="ＭＳ Ｐゴシック" pitchFamily="50" charset="-128"/>
              </a:rPr>
              <a:t>JavaScript</a:t>
            </a:r>
            <a:r>
              <a:rPr lang="ja-JP" altLang="en-US" smtClean="0">
                <a:ea typeface="ＭＳ Ｐゴシック" pitchFamily="50" charset="-128"/>
              </a:rPr>
              <a:t>フレームワーク</a:t>
            </a:r>
            <a:endParaRPr lang="en-US" altLang="ja-JP"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marL="342900" indent="-342900" eaLnBrk="1" hangingPunct="1"/>
            <a:r>
              <a:rPr lang="en-US" altLang="ja-JP" smtClean="0">
                <a:ea typeface="ＭＳ Ｐゴシック" pitchFamily="50" charset="-128"/>
              </a:rPr>
              <a:t>JavaScript MVC</a:t>
            </a:r>
            <a:r>
              <a:rPr lang="ja-JP" altLang="en-US" smtClean="0">
                <a:ea typeface="ＭＳ Ｐゴシック" pitchFamily="50" charset="-128"/>
              </a:rPr>
              <a:t>について</a:t>
            </a:r>
            <a:endParaRPr lang="en-US" altLang="ja-JP" smtClean="0">
              <a:ea typeface="ＭＳ Ｐゴシック" pitchFamily="50" charset="-128"/>
            </a:endParaRPr>
          </a:p>
        </p:txBody>
      </p:sp>
      <p:sp>
        <p:nvSpPr>
          <p:cNvPr id="31747" name="Rectangle 3"/>
          <p:cNvSpPr txBox="1">
            <a:spLocks noChangeArrowheads="1"/>
          </p:cNvSpPr>
          <p:nvPr/>
        </p:nvSpPr>
        <p:spPr bwMode="auto">
          <a:xfrm>
            <a:off x="506413" y="947738"/>
            <a:ext cx="81153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p:txBody>
      </p:sp>
      <p:sp>
        <p:nvSpPr>
          <p:cNvPr id="4" name="Rectangle 3"/>
          <p:cNvSpPr txBox="1">
            <a:spLocks noChangeArrowheads="1"/>
          </p:cNvSpPr>
          <p:nvPr/>
        </p:nvSpPr>
        <p:spPr bwMode="auto">
          <a:xfrm>
            <a:off x="506413" y="947738"/>
            <a:ext cx="81153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719138"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defRPr/>
            </a:pPr>
            <a:r>
              <a:rPr lang="en-US" altLang="ja-JP" sz="1600" dirty="0" err="1" smtClean="0">
                <a:solidFill>
                  <a:srgbClr val="FFFFFF"/>
                </a:solidFill>
                <a:ea typeface="ＭＳ Ｐゴシック" pitchFamily="50" charset="-128"/>
              </a:rPr>
              <a:t>jQuery</a:t>
            </a:r>
            <a:r>
              <a:rPr lang="ja-JP" altLang="en-US" sz="1600" dirty="0" smtClean="0">
                <a:solidFill>
                  <a:srgbClr val="FFFFFF"/>
                </a:solidFill>
                <a:ea typeface="ＭＳ Ｐゴシック" pitchFamily="50" charset="-128"/>
              </a:rPr>
              <a:t>の流行を契機として、クライアントサイドの</a:t>
            </a:r>
            <a:r>
              <a:rPr lang="en-US" altLang="ja-JP" sz="1600" dirty="0" smtClean="0">
                <a:solidFill>
                  <a:srgbClr val="FFFFFF"/>
                </a:solidFill>
                <a:ea typeface="ＭＳ Ｐゴシック" pitchFamily="50" charset="-128"/>
              </a:rPr>
              <a:t>DOM</a:t>
            </a:r>
            <a:r>
              <a:rPr lang="ja-JP" altLang="en-US" sz="1600" dirty="0" smtClean="0">
                <a:solidFill>
                  <a:srgbClr val="FFFFFF"/>
                </a:solidFill>
                <a:ea typeface="ＭＳ Ｐゴシック" pitchFamily="50" charset="-128"/>
              </a:rPr>
              <a:t>操作やイベント処理、</a:t>
            </a:r>
            <a:r>
              <a:rPr lang="en-US" altLang="ja-JP" sz="1600" dirty="0" smtClean="0">
                <a:solidFill>
                  <a:srgbClr val="FFFFFF"/>
                </a:solidFill>
                <a:ea typeface="ＭＳ Ｐゴシック" pitchFamily="50" charset="-128"/>
              </a:rPr>
              <a:t>AJAX</a:t>
            </a:r>
            <a:r>
              <a:rPr lang="ja-JP" altLang="en-US" sz="1600" dirty="0" smtClean="0">
                <a:solidFill>
                  <a:srgbClr val="FFFFFF"/>
                </a:solidFill>
                <a:ea typeface="ＭＳ Ｐゴシック" pitchFamily="50" charset="-128"/>
              </a:rPr>
              <a:t>などのコードが極めて簡潔に書けるようになった</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HTML5</a:t>
            </a:r>
            <a:r>
              <a:rPr lang="ja-JP" altLang="en-US" sz="1600" dirty="0" smtClean="0">
                <a:solidFill>
                  <a:srgbClr val="FFFFFF"/>
                </a:solidFill>
                <a:ea typeface="ＭＳ Ｐゴシック" pitchFamily="50" charset="-128"/>
              </a:rPr>
              <a:t>のカスタムデータ属性を使うことで、バリデーションや型定義などに利用可能な情報を</a:t>
            </a:r>
            <a:r>
              <a:rPr lang="en-US" altLang="ja-JP" sz="1600" dirty="0" smtClean="0">
                <a:solidFill>
                  <a:srgbClr val="FFFFFF"/>
                </a:solidFill>
                <a:ea typeface="ＭＳ Ｐゴシック" pitchFamily="50" charset="-128"/>
              </a:rPr>
              <a:t>HTML</a:t>
            </a:r>
            <a:r>
              <a:rPr lang="ja-JP" altLang="en-US" sz="1600" dirty="0" smtClean="0">
                <a:solidFill>
                  <a:srgbClr val="FFFFFF"/>
                </a:solidFill>
                <a:ea typeface="ＭＳ Ｐゴシック" pitchFamily="50" charset="-128"/>
              </a:rPr>
              <a:t>タグに付加する宣言的なプログラミングが可能になった</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node.js</a:t>
            </a:r>
            <a:r>
              <a:rPr lang="ja-JP" altLang="en-US" sz="1600" dirty="0" smtClean="0">
                <a:solidFill>
                  <a:srgbClr val="FFFFFF"/>
                </a:solidFill>
                <a:ea typeface="ＭＳ Ｐゴシック" pitchFamily="50" charset="-128"/>
              </a:rPr>
              <a:t>に代表されるサーバーサイド</a:t>
            </a:r>
            <a:r>
              <a:rPr lang="en-US" altLang="ja-JP" sz="1600" dirty="0" smtClean="0">
                <a:solidFill>
                  <a:srgbClr val="FFFFFF"/>
                </a:solidFill>
                <a:ea typeface="ＭＳ Ｐゴシック" pitchFamily="50" charset="-128"/>
              </a:rPr>
              <a:t>JavaScript</a:t>
            </a:r>
            <a:r>
              <a:rPr lang="ja-JP" altLang="en-US" sz="1600" dirty="0" smtClean="0">
                <a:solidFill>
                  <a:srgbClr val="FFFFFF"/>
                </a:solidFill>
                <a:ea typeface="ＭＳ Ｐゴシック" pitchFamily="50" charset="-128"/>
              </a:rPr>
              <a:t>が流行の兆しを見せている</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ja-JP" altLang="en-US" sz="1600" dirty="0" smtClean="0">
                <a:solidFill>
                  <a:srgbClr val="FFFFFF"/>
                </a:solidFill>
                <a:ea typeface="ＭＳ Ｐゴシック" pitchFamily="50" charset="-128"/>
              </a:rPr>
              <a:t>以上の点を背景に、</a:t>
            </a:r>
            <a:r>
              <a:rPr lang="en-US" altLang="ja-JP" sz="1600" dirty="0" smtClean="0">
                <a:solidFill>
                  <a:srgbClr val="FFFFFF"/>
                </a:solidFill>
                <a:ea typeface="ＭＳ Ｐゴシック" pitchFamily="50" charset="-128"/>
              </a:rPr>
              <a:t>JavaScript</a:t>
            </a:r>
            <a:r>
              <a:rPr lang="ja-JP" altLang="en-US" sz="1600" dirty="0" smtClean="0">
                <a:solidFill>
                  <a:srgbClr val="FFFFFF"/>
                </a:solidFill>
                <a:ea typeface="ＭＳ Ｐゴシック" pitchFamily="50" charset="-128"/>
              </a:rPr>
              <a:t>による</a:t>
            </a:r>
            <a:r>
              <a:rPr lang="en-US" altLang="ja-JP" sz="1600" dirty="0" smtClean="0">
                <a:solidFill>
                  <a:srgbClr val="FFFFFF"/>
                </a:solidFill>
                <a:ea typeface="ＭＳ Ｐゴシック" pitchFamily="50" charset="-128"/>
              </a:rPr>
              <a:t>Web</a:t>
            </a:r>
            <a:r>
              <a:rPr lang="ja-JP" altLang="en-US" sz="1600" dirty="0" smtClean="0">
                <a:solidFill>
                  <a:srgbClr val="FFFFFF"/>
                </a:solidFill>
                <a:ea typeface="ＭＳ Ｐゴシック" pitchFamily="50" charset="-128"/>
              </a:rPr>
              <a:t>アプリケーションフレームワークが現在</a:t>
            </a:r>
            <a:r>
              <a:rPr lang="en-US" altLang="ja-JP" sz="1600" dirty="0" smtClean="0">
                <a:solidFill>
                  <a:srgbClr val="FFFFFF"/>
                </a:solidFill>
                <a:ea typeface="ＭＳ Ｐゴシック" pitchFamily="50" charset="-128"/>
              </a:rPr>
              <a:t>10</a:t>
            </a:r>
            <a:r>
              <a:rPr lang="ja-JP" altLang="en-US" sz="1600" dirty="0" smtClean="0">
                <a:solidFill>
                  <a:srgbClr val="FFFFFF"/>
                </a:solidFill>
                <a:ea typeface="ＭＳ Ｐゴシック" pitchFamily="50" charset="-128"/>
              </a:rPr>
              <a:t>種類以上登場しており、</a:t>
            </a:r>
            <a:r>
              <a:rPr lang="en-US" altLang="ja-JP" sz="1600" dirty="0" smtClean="0">
                <a:solidFill>
                  <a:srgbClr val="FFFFFF"/>
                </a:solidFill>
                <a:ea typeface="ＭＳ Ｐゴシック" pitchFamily="50" charset="-128"/>
              </a:rPr>
              <a:t>Ruby on Rails</a:t>
            </a:r>
            <a:r>
              <a:rPr lang="ja-JP" altLang="en-US" sz="1600" dirty="0" smtClean="0">
                <a:solidFill>
                  <a:srgbClr val="FFFFFF"/>
                </a:solidFill>
                <a:ea typeface="ＭＳ Ｐゴシック" pitchFamily="50" charset="-128"/>
              </a:rPr>
              <a:t>や</a:t>
            </a:r>
            <a:r>
              <a:rPr lang="en-US" altLang="ja-JP" sz="1600" dirty="0" smtClean="0">
                <a:solidFill>
                  <a:srgbClr val="FFFFFF"/>
                </a:solidFill>
                <a:ea typeface="ＭＳ Ｐゴシック" pitchFamily="50" charset="-128"/>
              </a:rPr>
              <a:t>ASP.NET MVC</a:t>
            </a:r>
            <a:r>
              <a:rPr lang="ja-JP" altLang="en-US" sz="1600" dirty="0" smtClean="0">
                <a:solidFill>
                  <a:srgbClr val="FFFFFF"/>
                </a:solidFill>
                <a:ea typeface="ＭＳ Ｐゴシック" pitchFamily="50" charset="-128"/>
              </a:rPr>
              <a:t>に代表されるサーバーサイド</a:t>
            </a:r>
            <a:r>
              <a:rPr lang="en-US" altLang="ja-JP" sz="1600" dirty="0" smtClean="0">
                <a:solidFill>
                  <a:srgbClr val="FFFFFF"/>
                </a:solidFill>
                <a:ea typeface="ＭＳ Ｐゴシック" pitchFamily="50" charset="-128"/>
              </a:rPr>
              <a:t>MVC</a:t>
            </a:r>
            <a:r>
              <a:rPr lang="ja-JP" altLang="en-US" sz="1600" dirty="0" smtClean="0">
                <a:solidFill>
                  <a:srgbClr val="FFFFFF"/>
                </a:solidFill>
                <a:ea typeface="ＭＳ Ｐゴシック" pitchFamily="50" charset="-128"/>
              </a:rPr>
              <a:t>フレームワークとの住み分けを考慮する必要が出てきつつある</a:t>
            </a:r>
            <a:endParaRPr lang="en-US" altLang="ja-JP" sz="1600" dirty="0" smtClean="0">
              <a:solidFill>
                <a:srgbClr val="FFFFFF"/>
              </a:solidFill>
              <a:ea typeface="ＭＳ Ｐゴシック" pitchFamily="50" charset="-128"/>
            </a:endParaRPr>
          </a:p>
          <a:p>
            <a:pPr>
              <a:spcBef>
                <a:spcPct val="20000"/>
              </a:spcBef>
              <a:buClr>
                <a:schemeClr val="hlink"/>
              </a:buClr>
              <a:buFont typeface="Wingdings" pitchFamily="2" charset="2"/>
              <a:buChar char="§"/>
              <a:defRPr/>
            </a:pPr>
            <a:r>
              <a:rPr lang="en-US" altLang="ja-JP" sz="1600" dirty="0" smtClean="0">
                <a:solidFill>
                  <a:srgbClr val="FFFFFF"/>
                </a:solidFill>
                <a:ea typeface="ＭＳ Ｐゴシック" pitchFamily="50" charset="-128"/>
              </a:rPr>
              <a:t>JavaScript MVC</a:t>
            </a:r>
            <a:r>
              <a:rPr lang="ja-JP" altLang="en-US" sz="1600" dirty="0" smtClean="0">
                <a:solidFill>
                  <a:srgbClr val="FFFFFF"/>
                </a:solidFill>
                <a:ea typeface="ＭＳ Ｐゴシック" pitchFamily="50" charset="-128"/>
              </a:rPr>
              <a:t>フレームワークについては以下の記事が詳しい</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smtClean="0">
                <a:solidFill>
                  <a:srgbClr val="FFFFFF"/>
                </a:solidFill>
                <a:ea typeface="ＭＳ Ｐゴシック" pitchFamily="50" charset="-128"/>
                <a:hlinkClick r:id="rId3"/>
              </a:rPr>
              <a:t>JavaScript MVC</a:t>
            </a:r>
            <a:r>
              <a:rPr lang="ja-JP" altLang="en-US" sz="1600" dirty="0" smtClean="0">
                <a:solidFill>
                  <a:srgbClr val="FFFFFF"/>
                </a:solidFill>
                <a:ea typeface="ＭＳ Ｐゴシック" pitchFamily="50" charset="-128"/>
                <a:hlinkClick r:id="rId3"/>
              </a:rPr>
              <a:t>フレームワークはすでに十種類以上</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smtClean="0">
                <a:solidFill>
                  <a:srgbClr val="FFFFFF"/>
                </a:solidFill>
                <a:ea typeface="ＭＳ Ｐゴシック" pitchFamily="50" charset="-128"/>
                <a:hlinkClick r:id="rId4"/>
              </a:rPr>
              <a:t>JavaScript MVC</a:t>
            </a:r>
            <a:r>
              <a:rPr lang="ja-JP" altLang="en-US" sz="1600" dirty="0" smtClean="0">
                <a:solidFill>
                  <a:srgbClr val="FFFFFF"/>
                </a:solidFill>
                <a:ea typeface="ＭＳ Ｐゴシック" pitchFamily="50" charset="-128"/>
                <a:hlinkClick r:id="rId4"/>
              </a:rPr>
              <a:t>座談会（前篇）</a:t>
            </a:r>
            <a:endParaRPr lang="en-US" altLang="ja-JP" sz="1600" dirty="0" smtClean="0">
              <a:solidFill>
                <a:srgbClr val="FFFFFF"/>
              </a:solidFill>
              <a:ea typeface="ＭＳ Ｐゴシック" pitchFamily="50" charset="-128"/>
            </a:endParaRPr>
          </a:p>
          <a:p>
            <a:pPr lvl="1">
              <a:spcBef>
                <a:spcPct val="20000"/>
              </a:spcBef>
              <a:buClr>
                <a:schemeClr val="hlink"/>
              </a:buClr>
              <a:buFontTx/>
              <a:buChar char="-"/>
              <a:defRPr/>
            </a:pPr>
            <a:r>
              <a:rPr lang="en-US" altLang="ja-JP" sz="1600" dirty="0" smtClean="0">
                <a:solidFill>
                  <a:srgbClr val="FFFFFF"/>
                </a:solidFill>
                <a:ea typeface="ＭＳ Ｐゴシック" pitchFamily="50" charset="-128"/>
                <a:hlinkClick r:id="rId5"/>
              </a:rPr>
              <a:t>JavaScript MVC</a:t>
            </a:r>
            <a:r>
              <a:rPr lang="ja-JP" altLang="en-US" sz="1600" dirty="0" smtClean="0">
                <a:solidFill>
                  <a:srgbClr val="FFFFFF"/>
                </a:solidFill>
                <a:ea typeface="ＭＳ Ｐゴシック" pitchFamily="50" charset="-128"/>
                <a:hlinkClick r:id="rId5"/>
              </a:rPr>
              <a:t>座談会（後編）</a:t>
            </a:r>
            <a:endParaRPr lang="en-US" altLang="ja-JP" sz="1600" dirty="0" smtClean="0">
              <a:solidFill>
                <a:srgbClr val="FFFFFF"/>
              </a:solidFill>
              <a:ea typeface="ＭＳ Ｐゴシック" pitchFamily="50" charset="-128"/>
            </a:endParaRPr>
          </a:p>
          <a:p>
            <a:pPr marL="192087" lvl="1" indent="0">
              <a:spcBef>
                <a:spcPct val="20000"/>
              </a:spcBef>
              <a:buClr>
                <a:schemeClr val="hlink"/>
              </a:buClr>
              <a:defRPr/>
            </a:pPr>
            <a:endParaRPr lang="en-US" altLang="ja-JP" sz="1600" dirty="0" smtClean="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ja-JP" smtClean="0">
                <a:ea typeface="ＭＳ Ｐゴシック" pitchFamily="50" charset="-128"/>
              </a:rPr>
              <a:t>Mobile Web</a:t>
            </a:r>
            <a:r>
              <a:rPr lang="ja-JP" altLang="en-US" smtClean="0">
                <a:ea typeface="ＭＳ Ｐゴシック" pitchFamily="50" charset="-128"/>
              </a:rPr>
              <a:t>アプリケーション</a:t>
            </a:r>
            <a:endParaRPr lang="en-US" altLang="ja-JP"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ja-JP" altLang="en-US" smtClean="0">
                <a:ea typeface="ＭＳ Ｐゴシック" pitchFamily="50" charset="-128"/>
              </a:rPr>
              <a:t>アジェンダ（実践編）</a:t>
            </a:r>
            <a:endParaRPr lang="de-DE" altLang="ja-JP" smtClean="0">
              <a:ea typeface="ＭＳ Ｐゴシック" pitchFamily="50" charset="-128"/>
            </a:endParaRPr>
          </a:p>
        </p:txBody>
      </p:sp>
      <p:sp>
        <p:nvSpPr>
          <p:cNvPr id="4100" name="Rectangle 3"/>
          <p:cNvSpPr>
            <a:spLocks noGrp="1" noChangeArrowheads="1"/>
          </p:cNvSpPr>
          <p:nvPr>
            <p:ph type="body" idx="1"/>
          </p:nvPr>
        </p:nvSpPr>
        <p:spPr>
          <a:xfrm>
            <a:off x="319088" y="858838"/>
            <a:ext cx="8524875" cy="4803775"/>
          </a:xfrm>
        </p:spPr>
        <p:txBody>
          <a:bodyPr/>
          <a:lstStyle/>
          <a:p>
            <a:pPr eaLnBrk="1" hangingPunct="1">
              <a:defRPr/>
            </a:pPr>
            <a:r>
              <a:rPr lang="en-US" altLang="ja-JP" dirty="0" smtClean="0">
                <a:ea typeface="ＭＳ Ｐゴシック" pitchFamily="50" charset="-128"/>
              </a:rPr>
              <a:t>ASP.NET MVP</a:t>
            </a:r>
            <a:r>
              <a:rPr lang="ja-JP" altLang="en-US" dirty="0" smtClean="0">
                <a:ea typeface="ＭＳ Ｐゴシック" pitchFamily="50" charset="-128"/>
              </a:rPr>
              <a:t>アプリケーション開発の基本</a:t>
            </a:r>
            <a:endParaRPr lang="en-US" altLang="ja-JP" dirty="0" smtClean="0">
              <a:ea typeface="ＭＳ Ｐゴシック" pitchFamily="50" charset="-128"/>
            </a:endParaRPr>
          </a:p>
          <a:p>
            <a:pPr lvl="1" eaLnBrk="1" hangingPunct="1">
              <a:defRPr/>
            </a:pPr>
            <a:r>
              <a:rPr lang="ja-JP" altLang="en-US" dirty="0">
                <a:ea typeface="ＭＳ Ｐゴシック" pitchFamily="50" charset="-128"/>
              </a:rPr>
              <a:t>プロジェクトの</a:t>
            </a:r>
            <a:r>
              <a:rPr lang="ja-JP" altLang="en-US" dirty="0" smtClean="0">
                <a:ea typeface="ＭＳ Ｐゴシック" pitchFamily="50" charset="-128"/>
              </a:rPr>
              <a:t>作成</a:t>
            </a:r>
            <a:endParaRPr lang="en-US" altLang="ja-JP" dirty="0" smtClean="0">
              <a:ea typeface="ＭＳ Ｐゴシック" pitchFamily="50" charset="-128"/>
            </a:endParaRPr>
          </a:p>
          <a:p>
            <a:pPr lvl="1" eaLnBrk="1" hangingPunct="1">
              <a:defRPr/>
            </a:pPr>
            <a:r>
              <a:rPr lang="en-US" altLang="ja-JP" dirty="0" smtClean="0">
                <a:ea typeface="ＭＳ Ｐゴシック" pitchFamily="50" charset="-128"/>
              </a:rPr>
              <a:t>Model</a:t>
            </a:r>
            <a:r>
              <a:rPr lang="ja-JP" altLang="en-US" dirty="0" smtClean="0">
                <a:ea typeface="ＭＳ Ｐゴシック" pitchFamily="50" charset="-128"/>
              </a:rPr>
              <a:t>／</a:t>
            </a:r>
            <a:r>
              <a:rPr lang="en-US" altLang="ja-JP" dirty="0" smtClean="0">
                <a:ea typeface="ＭＳ Ｐゴシック" pitchFamily="50" charset="-128"/>
              </a:rPr>
              <a:t>Controller</a:t>
            </a:r>
            <a:r>
              <a:rPr lang="ja-JP" altLang="en-US" dirty="0" smtClean="0">
                <a:ea typeface="ＭＳ Ｐゴシック" pitchFamily="50" charset="-128"/>
              </a:rPr>
              <a:t>／</a:t>
            </a:r>
            <a:r>
              <a:rPr lang="en-US" altLang="ja-JP" dirty="0" smtClean="0">
                <a:ea typeface="ＭＳ Ｐゴシック" pitchFamily="50" charset="-128"/>
              </a:rPr>
              <a:t>View</a:t>
            </a:r>
            <a:r>
              <a:rPr lang="ja-JP" altLang="en-US" dirty="0" smtClean="0">
                <a:ea typeface="ＭＳ Ｐゴシック" pitchFamily="50" charset="-128"/>
              </a:rPr>
              <a:t>の作成</a:t>
            </a:r>
            <a:endParaRPr lang="en-US" altLang="ja-JP" dirty="0" smtClean="0">
              <a:ea typeface="ＭＳ Ｐゴシック" pitchFamily="50" charset="-128"/>
            </a:endParaRPr>
          </a:p>
          <a:p>
            <a:pPr lvl="1" eaLnBrk="1" hangingPunct="1">
              <a:defRPr/>
            </a:pPr>
            <a:r>
              <a:rPr lang="en-US" altLang="ja-JP" dirty="0" smtClean="0">
                <a:ea typeface="ＭＳ Ｐゴシック" pitchFamily="50" charset="-128"/>
              </a:rPr>
              <a:t>Razor</a:t>
            </a:r>
            <a:r>
              <a:rPr lang="ja-JP" altLang="en-US" dirty="0" smtClean="0">
                <a:ea typeface="ＭＳ Ｐゴシック" pitchFamily="50" charset="-128"/>
              </a:rPr>
              <a:t>構文</a:t>
            </a:r>
            <a:endParaRPr lang="en-US" altLang="ja-JP" dirty="0" smtClean="0">
              <a:ea typeface="ＭＳ Ｐゴシック" pitchFamily="50" charset="-128"/>
            </a:endParaRPr>
          </a:p>
          <a:p>
            <a:pPr lvl="1" eaLnBrk="1" hangingPunct="1">
              <a:defRPr/>
            </a:pPr>
            <a:r>
              <a:rPr lang="en-US" altLang="ja-JP" dirty="0" smtClean="0">
                <a:ea typeface="ＭＳ Ｐゴシック" pitchFamily="50" charset="-128"/>
              </a:rPr>
              <a:t>HTML</a:t>
            </a:r>
            <a:r>
              <a:rPr lang="ja-JP" altLang="en-US" dirty="0" smtClean="0">
                <a:ea typeface="ＭＳ Ｐゴシック" pitchFamily="50" charset="-128"/>
              </a:rPr>
              <a:t>ヘルパー</a:t>
            </a:r>
            <a:endParaRPr lang="en-US" altLang="ja-JP" dirty="0" smtClean="0">
              <a:ea typeface="ＭＳ Ｐゴシック" pitchFamily="50" charset="-128"/>
            </a:endParaRPr>
          </a:p>
          <a:p>
            <a:pPr eaLnBrk="1" hangingPunct="1">
              <a:defRPr/>
            </a:pPr>
            <a:r>
              <a:rPr lang="ja-JP" altLang="en-US" dirty="0" smtClean="0">
                <a:ea typeface="ＭＳ Ｐゴシック" pitchFamily="50" charset="-128"/>
              </a:rPr>
              <a:t>実践的</a:t>
            </a:r>
            <a:r>
              <a:rPr lang="en-US" altLang="ja-JP" dirty="0" smtClean="0">
                <a:ea typeface="ＭＳ Ｐゴシック" pitchFamily="50" charset="-128"/>
              </a:rPr>
              <a:t>MVC</a:t>
            </a:r>
            <a:r>
              <a:rPr lang="ja-JP" altLang="en-US" dirty="0" smtClean="0">
                <a:ea typeface="ＭＳ Ｐゴシック" pitchFamily="50" charset="-128"/>
              </a:rPr>
              <a:t>アプリ開発</a:t>
            </a:r>
            <a:endParaRPr lang="en-US" altLang="ja-JP" dirty="0" smtClean="0">
              <a:ea typeface="ＭＳ Ｐゴシック" pitchFamily="50" charset="-128"/>
            </a:endParaRPr>
          </a:p>
          <a:p>
            <a:pPr lvl="1" eaLnBrk="1" hangingPunct="1">
              <a:defRPr/>
            </a:pPr>
            <a:r>
              <a:rPr lang="ja-JP" altLang="en-US" dirty="0" smtClean="0">
                <a:ea typeface="ＭＳ Ｐゴシック" pitchFamily="50" charset="-128"/>
              </a:rPr>
              <a:t>エリアによるアプリケーションの分割</a:t>
            </a:r>
            <a:endParaRPr lang="en-US" altLang="ja-JP" dirty="0" smtClean="0">
              <a:ea typeface="ＭＳ Ｐゴシック" pitchFamily="50" charset="-128"/>
            </a:endParaRPr>
          </a:p>
          <a:p>
            <a:pPr lvl="1" eaLnBrk="1" hangingPunct="1">
              <a:defRPr/>
            </a:pPr>
            <a:r>
              <a:rPr lang="en-US" altLang="ja-JP" dirty="0" smtClean="0">
                <a:ea typeface="ＭＳ Ｐゴシック" pitchFamily="50" charset="-128"/>
              </a:rPr>
              <a:t>Controller</a:t>
            </a:r>
            <a:r>
              <a:rPr lang="ja-JP" altLang="en-US" dirty="0" smtClean="0">
                <a:ea typeface="ＭＳ Ｐゴシック" pitchFamily="50" charset="-128"/>
              </a:rPr>
              <a:t>と</a:t>
            </a:r>
            <a:r>
              <a:rPr lang="en-US" altLang="ja-JP" dirty="0" smtClean="0">
                <a:ea typeface="ＭＳ Ｐゴシック" pitchFamily="50" charset="-128"/>
              </a:rPr>
              <a:t>HTTP</a:t>
            </a:r>
            <a:r>
              <a:rPr lang="ja-JP" altLang="en-US" dirty="0" smtClean="0">
                <a:ea typeface="ＭＳ Ｐゴシック" pitchFamily="50" charset="-128"/>
              </a:rPr>
              <a:t>メソッド</a:t>
            </a:r>
            <a:endParaRPr lang="en-US" altLang="ja-JP" dirty="0" smtClean="0">
              <a:ea typeface="ＭＳ Ｐゴシック" pitchFamily="50" charset="-128"/>
            </a:endParaRPr>
          </a:p>
          <a:p>
            <a:pPr lvl="1" eaLnBrk="1" hangingPunct="1">
              <a:defRPr/>
            </a:pPr>
            <a:r>
              <a:rPr lang="en-US" altLang="ja-JP" dirty="0" smtClean="0">
                <a:ea typeface="ＭＳ Ｐゴシック" pitchFamily="50" charset="-128"/>
              </a:rPr>
              <a:t>Model</a:t>
            </a:r>
            <a:r>
              <a:rPr lang="ja-JP" altLang="en-US" dirty="0" smtClean="0">
                <a:ea typeface="ＭＳ Ｐゴシック" pitchFamily="50" charset="-128"/>
              </a:rPr>
              <a:t>と検証</a:t>
            </a:r>
            <a:endParaRPr lang="en-US" altLang="ja-JP" dirty="0" smtClean="0">
              <a:ea typeface="ＭＳ Ｐゴシック" pitchFamily="50" charset="-128"/>
            </a:endParaRPr>
          </a:p>
          <a:p>
            <a:pPr eaLnBrk="1" hangingPunct="1">
              <a:defRPr/>
            </a:pPr>
            <a:r>
              <a:rPr lang="ja-JP" altLang="en-US" dirty="0" smtClean="0">
                <a:ea typeface="ＭＳ Ｐゴシック" pitchFamily="50" charset="-128"/>
              </a:rPr>
              <a:t>クライアント</a:t>
            </a:r>
            <a:r>
              <a:rPr lang="en-US" altLang="ja-JP" dirty="0" smtClean="0">
                <a:ea typeface="ＭＳ Ｐゴシック" pitchFamily="50" charset="-128"/>
              </a:rPr>
              <a:t>JavaScript</a:t>
            </a:r>
            <a:r>
              <a:rPr lang="ja-JP" altLang="en-US" dirty="0" smtClean="0">
                <a:ea typeface="ＭＳ Ｐゴシック" pitchFamily="50" charset="-128"/>
              </a:rPr>
              <a:t>フレームワーク</a:t>
            </a:r>
            <a:endParaRPr lang="en-US" altLang="ja-JP" dirty="0" smtClean="0">
              <a:ea typeface="ＭＳ Ｐゴシック" pitchFamily="50" charset="-128"/>
            </a:endParaRPr>
          </a:p>
          <a:p>
            <a:pPr lvl="1" eaLnBrk="1" hangingPunct="1">
              <a:defRPr/>
            </a:pPr>
            <a:r>
              <a:rPr lang="en-US" altLang="ja-JP" dirty="0" smtClean="0">
                <a:ea typeface="ＭＳ Ｐゴシック" pitchFamily="50" charset="-128"/>
              </a:rPr>
              <a:t>JavaScript MVC</a:t>
            </a:r>
            <a:r>
              <a:rPr lang="ja-JP" altLang="en-US" dirty="0" smtClean="0">
                <a:ea typeface="ＭＳ Ｐゴシック" pitchFamily="50" charset="-128"/>
              </a:rPr>
              <a:t>について</a:t>
            </a:r>
            <a:endParaRPr lang="en-US" altLang="ja-JP" dirty="0" smtClean="0">
              <a:ea typeface="ＭＳ Ｐゴシック" pitchFamily="50" charset="-128"/>
            </a:endParaRPr>
          </a:p>
          <a:p>
            <a:pPr>
              <a:defRPr/>
            </a:pPr>
            <a:r>
              <a:rPr lang="ja-JP" altLang="en-US" sz="1600" dirty="0" smtClean="0">
                <a:ea typeface="ＭＳ Ｐゴシック" pitchFamily="50" charset="-128"/>
              </a:rPr>
              <a:t>モバイル</a:t>
            </a:r>
            <a:r>
              <a:rPr lang="en-US" altLang="ja-JP" sz="1600" dirty="0" smtClean="0">
                <a:ea typeface="ＭＳ Ｐゴシック" pitchFamily="50" charset="-128"/>
              </a:rPr>
              <a:t>Web</a:t>
            </a:r>
            <a:r>
              <a:rPr lang="ja-JP" altLang="en-US" sz="1600" dirty="0" smtClean="0">
                <a:ea typeface="ＭＳ Ｐゴシック" pitchFamily="50" charset="-128"/>
              </a:rPr>
              <a:t>アプリケーション</a:t>
            </a:r>
            <a:endParaRPr lang="en-US" altLang="ja-JP" sz="1600" dirty="0">
              <a:ea typeface="ＭＳ Ｐゴシック" pitchFamily="50" charset="-128"/>
            </a:endParaRPr>
          </a:p>
          <a:p>
            <a:pPr lvl="1">
              <a:defRPr/>
            </a:pPr>
            <a:r>
              <a:rPr lang="en-US" altLang="ja-JP" sz="1600" dirty="0" err="1" smtClean="0">
                <a:ea typeface="ＭＳ Ｐゴシック" pitchFamily="50" charset="-128"/>
              </a:rPr>
              <a:t>jQuery</a:t>
            </a:r>
            <a:r>
              <a:rPr lang="en-US" altLang="ja-JP" sz="1600" dirty="0" smtClean="0">
                <a:ea typeface="ＭＳ Ｐゴシック" pitchFamily="50" charset="-128"/>
              </a:rPr>
              <a:t> Mobile</a:t>
            </a:r>
            <a:r>
              <a:rPr lang="ja-JP" altLang="en-US" sz="1600" dirty="0" smtClean="0">
                <a:ea typeface="ＭＳ Ｐゴシック" pitchFamily="50" charset="-128"/>
              </a:rPr>
              <a:t>を使用したモバイル向け</a:t>
            </a:r>
            <a:r>
              <a:rPr lang="en-US" altLang="ja-JP" sz="1600" dirty="0" smtClean="0">
                <a:ea typeface="ＭＳ Ｐゴシック" pitchFamily="50" charset="-128"/>
              </a:rPr>
              <a:t>View</a:t>
            </a:r>
            <a:r>
              <a:rPr lang="ja-JP" altLang="en-US" sz="1600" dirty="0" smtClean="0">
                <a:ea typeface="ＭＳ Ｐゴシック" pitchFamily="50" charset="-128"/>
              </a:rPr>
              <a:t>の</a:t>
            </a:r>
            <a:r>
              <a:rPr lang="ja-JP" altLang="en-US" sz="1600" dirty="0">
                <a:ea typeface="ＭＳ Ｐゴシック" pitchFamily="50" charset="-128"/>
              </a:rPr>
              <a:t>実装</a:t>
            </a:r>
            <a:endParaRPr lang="en-US" altLang="ja-JP" sz="1600" dirty="0" smtClean="0">
              <a:ea typeface="ＭＳ Ｐゴシック" pitchFamily="50" charset="-128"/>
            </a:endParaRPr>
          </a:p>
          <a:p>
            <a:pPr>
              <a:defRPr/>
            </a:pPr>
            <a:endParaRPr lang="en-US" altLang="ja-JP" sz="1600" dirty="0">
              <a:ea typeface="ＭＳ Ｐゴシック" pitchFamily="50" charset="-128"/>
            </a:endParaRPr>
          </a:p>
          <a:p>
            <a:pPr>
              <a:defRPr/>
            </a:pPr>
            <a:r>
              <a:rPr lang="ja-JP" altLang="en-US" sz="1600" dirty="0" smtClean="0">
                <a:ea typeface="ＭＳ Ｐゴシック" pitchFamily="50" charset="-128"/>
              </a:rPr>
              <a:t>まとめ</a:t>
            </a:r>
            <a:endParaRPr lang="en-US" altLang="ja-JP" sz="1600" dirty="0">
              <a:ea typeface="ＭＳ Ｐゴシック" pitchFamily="50" charset="-128"/>
            </a:endParaRPr>
          </a:p>
          <a:p>
            <a:pPr marL="192087" lvl="1" indent="0" eaLnBrk="1" hangingPunct="1">
              <a:buFontTx/>
              <a:buNone/>
              <a:defRPr/>
            </a:pPr>
            <a:endParaRPr lang="en-US" altLang="ja-JP" dirty="0"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342900" indent="-342900" eaLnBrk="1" hangingPunct="1"/>
            <a:r>
              <a:rPr lang="en-US" altLang="ja-JP" smtClean="0">
                <a:ea typeface="ＭＳ Ｐゴシック" pitchFamily="50" charset="-128"/>
              </a:rPr>
              <a:t>jQuery Mobile</a:t>
            </a:r>
            <a:r>
              <a:rPr lang="ja-JP" altLang="en-US" smtClean="0">
                <a:ea typeface="ＭＳ Ｐゴシック" pitchFamily="50" charset="-128"/>
              </a:rPr>
              <a:t>を使用したモバイル向けビューの実装</a:t>
            </a:r>
            <a:endParaRPr lang="en-US" altLang="ja-JP" smtClean="0">
              <a:ea typeface="ＭＳ Ｐゴシック" pitchFamily="50" charset="-128"/>
            </a:endParaRPr>
          </a:p>
        </p:txBody>
      </p:sp>
      <p:sp>
        <p:nvSpPr>
          <p:cNvPr id="33795" name="Rectangle 3"/>
          <p:cNvSpPr txBox="1">
            <a:spLocks noChangeArrowheads="1"/>
          </p:cNvSpPr>
          <p:nvPr/>
        </p:nvSpPr>
        <p:spPr bwMode="auto">
          <a:xfrm>
            <a:off x="506413" y="947738"/>
            <a:ext cx="81153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381000" indent="-188913">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1600">
              <a:solidFill>
                <a:srgbClr val="FFFFFF"/>
              </a:solidFill>
              <a:ea typeface="ＭＳ Ｐゴシック" pitchFamily="50" charset="-128"/>
            </a:endParaRPr>
          </a:p>
          <a:p>
            <a:pPr lvl="1">
              <a:spcBef>
                <a:spcPct val="20000"/>
              </a:spcBef>
              <a:buClr>
                <a:schemeClr val="hlink"/>
              </a:buClr>
              <a:buFontTx/>
              <a:buChar char="-"/>
            </a:pPr>
            <a:endParaRPr lang="en-US" altLang="ja-JP" sz="1600">
              <a:solidFill>
                <a:srgbClr val="FFFFFF"/>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ja-JP" altLang="en-US" smtClean="0">
                <a:ea typeface="ＭＳ Ｐゴシック" pitchFamily="50" charset="-128"/>
              </a:rPr>
              <a:t>まとめ</a:t>
            </a:r>
            <a:endParaRPr lang="de-DE" altLang="ja-JP" smtClean="0">
              <a:ea typeface="ＭＳ Ｐゴシック" pitchFamily="50" charset="-128"/>
            </a:endParaRPr>
          </a:p>
        </p:txBody>
      </p:sp>
      <p:sp>
        <p:nvSpPr>
          <p:cNvPr id="34819" name="Rectangle 3"/>
          <p:cNvSpPr>
            <a:spLocks noGrp="1" noChangeArrowheads="1"/>
          </p:cNvSpPr>
          <p:nvPr>
            <p:ph type="body" idx="1"/>
          </p:nvPr>
        </p:nvSpPr>
        <p:spPr>
          <a:xfrm>
            <a:off x="319088" y="858838"/>
            <a:ext cx="8524875" cy="4803775"/>
          </a:xfrm>
        </p:spPr>
        <p:txBody>
          <a:bodyPr/>
          <a:lstStyle/>
          <a:p>
            <a:pPr eaLnBrk="1" hangingPunct="1"/>
            <a:r>
              <a:rPr lang="ja-JP" altLang="en-US" sz="1600" smtClean="0">
                <a:ea typeface="ＭＳ Ｐゴシック" pitchFamily="50" charset="-128"/>
              </a:rPr>
              <a:t>コンシューマー向け</a:t>
            </a:r>
            <a:r>
              <a:rPr lang="en-US" altLang="ja-JP" sz="1600" smtClean="0">
                <a:ea typeface="ＭＳ Ｐゴシック" pitchFamily="50" charset="-128"/>
              </a:rPr>
              <a:t>Web</a:t>
            </a:r>
            <a:r>
              <a:rPr lang="ja-JP" altLang="en-US" sz="1600" smtClean="0">
                <a:ea typeface="ＭＳ Ｐゴシック" pitchFamily="50" charset="-128"/>
              </a:rPr>
              <a:t>アプリなどの分野を中心に、</a:t>
            </a:r>
            <a:r>
              <a:rPr lang="en-US" altLang="ja-JP" sz="1600" smtClean="0">
                <a:ea typeface="ＭＳ Ｐゴシック" pitchFamily="50" charset="-128"/>
              </a:rPr>
              <a:t>HTML5</a:t>
            </a:r>
            <a:r>
              <a:rPr lang="ja-JP" altLang="en-US" sz="1600" smtClean="0">
                <a:ea typeface="ＭＳ Ｐゴシック" pitchFamily="50" charset="-128"/>
              </a:rPr>
              <a:t>や</a:t>
            </a:r>
            <a:r>
              <a:rPr lang="en-US" altLang="ja-JP" sz="1600" smtClean="0">
                <a:ea typeface="ＭＳ Ｐゴシック" pitchFamily="50" charset="-128"/>
              </a:rPr>
              <a:t>CSS3</a:t>
            </a:r>
            <a:r>
              <a:rPr lang="ja-JP" altLang="en-US" sz="1600" smtClean="0">
                <a:ea typeface="ＭＳ Ｐゴシック" pitchFamily="50" charset="-128"/>
              </a:rPr>
              <a:t>などの</a:t>
            </a:r>
            <a:r>
              <a:rPr lang="en-US" altLang="ja-JP" sz="1600" smtClean="0">
                <a:ea typeface="ＭＳ Ｐゴシック" pitchFamily="50" charset="-128"/>
              </a:rPr>
              <a:t>Web</a:t>
            </a:r>
            <a:r>
              <a:rPr lang="ja-JP" altLang="en-US" sz="1600" smtClean="0">
                <a:ea typeface="ＭＳ Ｐゴシック" pitchFamily="50" charset="-128"/>
              </a:rPr>
              <a:t>標準に準拠し、マルチデバイス／モダンブラウザに対応する</a:t>
            </a:r>
            <a:r>
              <a:rPr lang="en-US" altLang="ja-JP" sz="1600" smtClean="0">
                <a:ea typeface="ＭＳ Ｐゴシック" pitchFamily="50" charset="-128"/>
              </a:rPr>
              <a:t>Web</a:t>
            </a:r>
            <a:r>
              <a:rPr lang="ja-JP" altLang="en-US" sz="1600" smtClean="0">
                <a:ea typeface="ＭＳ Ｐゴシック" pitchFamily="50" charset="-128"/>
              </a:rPr>
              <a:t>アプリの重要性が高まっており、その開発に最適なフレームワークとしての</a:t>
            </a:r>
            <a:r>
              <a:rPr lang="en-US" altLang="ja-JP" sz="1600" smtClean="0">
                <a:ea typeface="ＭＳ Ｐゴシック" pitchFamily="50" charset="-128"/>
              </a:rPr>
              <a:t>ASP.NET MVC</a:t>
            </a:r>
            <a:r>
              <a:rPr lang="ja-JP" altLang="en-US" sz="1600" smtClean="0">
                <a:ea typeface="ＭＳ Ｐゴシック" pitchFamily="50" charset="-128"/>
              </a:rPr>
              <a:t>の重要性も並行して高まっている。</a:t>
            </a:r>
            <a:endParaRPr lang="en-US" altLang="ja-JP" sz="1600" smtClean="0">
              <a:ea typeface="ＭＳ Ｐゴシック" pitchFamily="50" charset="-128"/>
            </a:endParaRPr>
          </a:p>
          <a:p>
            <a:pPr eaLnBrk="1" hangingPunct="1"/>
            <a:r>
              <a:rPr lang="ja-JP" altLang="en-US" sz="1600" smtClean="0">
                <a:ea typeface="ＭＳ Ｐゴシック" pitchFamily="50" charset="-128"/>
              </a:rPr>
              <a:t>ただし、企業内の基幹システムのフロントエンド開発などの分野では、従来の</a:t>
            </a:r>
            <a:r>
              <a:rPr lang="en-US" altLang="ja-JP" sz="1600" smtClean="0">
                <a:ea typeface="ＭＳ Ｐゴシック" pitchFamily="50" charset="-128"/>
              </a:rPr>
              <a:t>ASP.NET WebForm</a:t>
            </a:r>
            <a:r>
              <a:rPr lang="ja-JP" altLang="en-US" sz="1600" smtClean="0">
                <a:ea typeface="ＭＳ Ｐゴシック" pitchFamily="50" charset="-128"/>
              </a:rPr>
              <a:t>アプリがノウハウやアセットの蓄積、開発生産性といった点で依然優位性があることから、当分の間は開発者は両方のスキルを習得する必要がある。</a:t>
            </a:r>
            <a:endParaRPr lang="en-US" altLang="ja-JP" sz="1600" smtClean="0">
              <a:ea typeface="ＭＳ Ｐゴシック" pitchFamily="50" charset="-128"/>
            </a:endParaRPr>
          </a:p>
          <a:p>
            <a:pPr eaLnBrk="1" hangingPunct="1"/>
            <a:r>
              <a:rPr lang="ja-JP" altLang="en-US" sz="1600" smtClean="0">
                <a:ea typeface="ＭＳ Ｐゴシック" pitchFamily="50" charset="-128"/>
              </a:rPr>
              <a:t>「</a:t>
            </a:r>
            <a:r>
              <a:rPr lang="en-US" altLang="ja-JP" sz="1600" smtClean="0">
                <a:ea typeface="ＭＳ Ｐゴシック" pitchFamily="50" charset="-128"/>
              </a:rPr>
              <a:t>MVC</a:t>
            </a:r>
            <a:r>
              <a:rPr lang="ja-JP" altLang="en-US" sz="1600" smtClean="0">
                <a:ea typeface="ＭＳ Ｐゴシック" pitchFamily="50" charset="-128"/>
              </a:rPr>
              <a:t>から</a:t>
            </a:r>
            <a:r>
              <a:rPr lang="en-US" altLang="ja-JP" sz="1600" smtClean="0">
                <a:ea typeface="ＭＳ Ｐゴシック" pitchFamily="50" charset="-128"/>
              </a:rPr>
              <a:t>MOVE</a:t>
            </a:r>
            <a:r>
              <a:rPr lang="ja-JP" altLang="en-US" sz="1600" smtClean="0">
                <a:ea typeface="ＭＳ Ｐゴシック" pitchFamily="50" charset="-128"/>
              </a:rPr>
              <a:t>へ」のエントリの指摘から類推できる課題として、以下の</a:t>
            </a:r>
            <a:r>
              <a:rPr lang="en-US" altLang="ja-JP" sz="1600" smtClean="0">
                <a:ea typeface="ＭＳ Ｐゴシック" pitchFamily="50" charset="-128"/>
              </a:rPr>
              <a:t>2</a:t>
            </a:r>
            <a:r>
              <a:rPr lang="ja-JP" altLang="en-US" sz="1600" smtClean="0">
                <a:ea typeface="ＭＳ Ｐゴシック" pitchFamily="50" charset="-128"/>
              </a:rPr>
              <a:t>点が挙げられる。</a:t>
            </a:r>
            <a:endParaRPr lang="en-US" altLang="ja-JP" sz="1600" smtClean="0">
              <a:ea typeface="ＭＳ Ｐゴシック" pitchFamily="50" charset="-128"/>
            </a:endParaRPr>
          </a:p>
          <a:p>
            <a:pPr lvl="1" eaLnBrk="1" hangingPunct="1"/>
            <a:r>
              <a:rPr lang="ja-JP" altLang="en-US" sz="1600" smtClean="0">
                <a:ea typeface="ＭＳ Ｐゴシック" pitchFamily="50" charset="-128"/>
              </a:rPr>
              <a:t>①</a:t>
            </a:r>
            <a:r>
              <a:rPr lang="en-US" altLang="ja-JP" sz="1600" smtClean="0">
                <a:ea typeface="ＭＳ Ｐゴシック" pitchFamily="50" charset="-128"/>
              </a:rPr>
              <a:t>Model</a:t>
            </a:r>
            <a:r>
              <a:rPr lang="ja-JP" altLang="en-US" sz="1600" smtClean="0">
                <a:ea typeface="ＭＳ Ｐゴシック" pitchFamily="50" charset="-128"/>
              </a:rPr>
              <a:t>や</a:t>
            </a:r>
            <a:r>
              <a:rPr lang="en-US" altLang="ja-JP" sz="1600" smtClean="0">
                <a:ea typeface="ＭＳ Ｐゴシック" pitchFamily="50" charset="-128"/>
              </a:rPr>
              <a:t>Controller</a:t>
            </a:r>
            <a:r>
              <a:rPr lang="ja-JP" altLang="en-US" sz="1600" smtClean="0">
                <a:ea typeface="ＭＳ Ｐゴシック" pitchFamily="50" charset="-128"/>
              </a:rPr>
              <a:t>の特定のクラスが肥大化しないように、クラスの細分化やサブシステムへの分解に注意を払う必要がある。</a:t>
            </a:r>
            <a:endParaRPr lang="en-US" altLang="ja-JP" sz="1600" smtClean="0">
              <a:ea typeface="ＭＳ Ｐゴシック" pitchFamily="50" charset="-128"/>
            </a:endParaRPr>
          </a:p>
          <a:p>
            <a:pPr lvl="1" eaLnBrk="1" hangingPunct="1"/>
            <a:r>
              <a:rPr lang="ja-JP" altLang="en-US" sz="1600" smtClean="0">
                <a:ea typeface="ＭＳ Ｐゴシック" pitchFamily="50" charset="-128"/>
              </a:rPr>
              <a:t>②これまでの</a:t>
            </a:r>
            <a:r>
              <a:rPr lang="en-US" altLang="ja-JP" sz="1600" smtClean="0">
                <a:ea typeface="ＭＳ Ｐゴシック" pitchFamily="50" charset="-128"/>
              </a:rPr>
              <a:t>M-V-C</a:t>
            </a:r>
            <a:r>
              <a:rPr lang="ja-JP" altLang="en-US" sz="1600" smtClean="0">
                <a:ea typeface="ＭＳ Ｐゴシック" pitchFamily="50" charset="-128"/>
              </a:rPr>
              <a:t>の軸に加え、サーバーサイド（</a:t>
            </a:r>
            <a:r>
              <a:rPr lang="en-US" altLang="ja-JP" sz="1600" smtClean="0">
                <a:ea typeface="ＭＳ Ｐゴシック" pitchFamily="50" charset="-128"/>
              </a:rPr>
              <a:t>.NET</a:t>
            </a:r>
            <a:r>
              <a:rPr lang="ja-JP" altLang="en-US" sz="1600" smtClean="0">
                <a:ea typeface="ＭＳ Ｐゴシック" pitchFamily="50" charset="-128"/>
              </a:rPr>
              <a:t>）とクライアントサイド（</a:t>
            </a:r>
            <a:r>
              <a:rPr lang="en-US" altLang="ja-JP" sz="1600" smtClean="0">
                <a:ea typeface="ＭＳ Ｐゴシック" pitchFamily="50" charset="-128"/>
              </a:rPr>
              <a:t>JavaScript</a:t>
            </a:r>
            <a:r>
              <a:rPr lang="ja-JP" altLang="en-US" sz="1600" smtClean="0">
                <a:ea typeface="ＭＳ Ｐゴシック" pitchFamily="50" charset="-128"/>
              </a:rPr>
              <a:t>）、その間をつなぐ</a:t>
            </a:r>
            <a:r>
              <a:rPr lang="en-US" altLang="ja-JP" sz="1600" smtClean="0">
                <a:ea typeface="ＭＳ Ｐゴシック" pitchFamily="50" charset="-128"/>
              </a:rPr>
              <a:t>AJAX</a:t>
            </a:r>
            <a:r>
              <a:rPr lang="ja-JP" altLang="en-US" sz="1600" smtClean="0">
                <a:ea typeface="ＭＳ Ｐゴシック" pitchFamily="50" charset="-128"/>
              </a:rPr>
              <a:t>というレイヤーの軸を考慮する必要がある。</a:t>
            </a:r>
            <a:endParaRPr lang="en-US" altLang="ja-JP" sz="1600" smtClean="0">
              <a:ea typeface="ＭＳ Ｐゴシック" pitchFamily="50" charset="-128"/>
            </a:endParaRPr>
          </a:p>
          <a:p>
            <a:pPr lvl="1" eaLnBrk="1" hangingPunct="1"/>
            <a:endParaRPr lang="en-US" altLang="ja-JP" sz="1600"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ja-JP" altLang="en-US" smtClean="0">
                <a:ea typeface="ＭＳ Ｐゴシック" pitchFamily="50" charset="-128"/>
              </a:rPr>
              <a:t>発端</a:t>
            </a:r>
            <a:endParaRPr lang="de-DE" altLang="ja-JP"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ja-JP" altLang="en-US" smtClean="0">
                <a:ea typeface="ＭＳ Ｐゴシック" pitchFamily="50" charset="-128"/>
              </a:rPr>
              <a:t>「</a:t>
            </a:r>
            <a:r>
              <a:rPr lang="en-US" altLang="ja-JP" smtClean="0">
                <a:ea typeface="ＭＳ Ｐゴシック" pitchFamily="50" charset="-128"/>
              </a:rPr>
              <a:t>MVC</a:t>
            </a:r>
            <a:r>
              <a:rPr lang="ja-JP" altLang="en-US" smtClean="0">
                <a:ea typeface="ＭＳ Ｐゴシック" pitchFamily="50" charset="-128"/>
              </a:rPr>
              <a:t>は死んだ」の記事について</a:t>
            </a:r>
            <a:endParaRPr lang="de-DE" altLang="ja-JP" smtClean="0">
              <a:ea typeface="ＭＳ Ｐゴシック" pitchFamily="50" charset="-128"/>
            </a:endParaRPr>
          </a:p>
        </p:txBody>
      </p:sp>
      <p:pic>
        <p:nvPicPr>
          <p:cNvPr id="8195" name="コンテンツ プレースホルダー 2"/>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655763" y="1639888"/>
            <a:ext cx="5851525" cy="3876675"/>
          </a:xfrm>
        </p:spPr>
      </p:pic>
      <p:sp>
        <p:nvSpPr>
          <p:cNvPr id="8196" name="Rectangle 8"/>
          <p:cNvSpPr>
            <a:spLocks noChangeArrowheads="1"/>
          </p:cNvSpPr>
          <p:nvPr/>
        </p:nvSpPr>
        <p:spPr bwMode="auto">
          <a:xfrm>
            <a:off x="1736725" y="788988"/>
            <a:ext cx="5753100" cy="358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accent1"/>
                </a:solidFill>
                <a:miter lim="800000"/>
                <a:headEnd/>
                <a:tailEnd/>
              </a14:hiddenLine>
            </a:ext>
          </a:extLst>
        </p:spPr>
        <p:txBody>
          <a:bodyPr lIns="0" tIns="0" rIns="0" bIns="0" anchor="ctr"/>
          <a:lstStyle/>
          <a:p>
            <a:pPr defTabSz="801688"/>
            <a:r>
              <a:rPr lang="de-DE" altLang="ja-JP">
                <a:solidFill>
                  <a:schemeClr val="tx2"/>
                </a:solidFill>
                <a:ea typeface="ＭＳ Ｐゴシック" pitchFamily="50" charset="-128"/>
              </a:rPr>
              <a:t>MVC is dead, it‘s time to MOVE on</a:t>
            </a:r>
          </a:p>
        </p:txBody>
      </p:sp>
      <p:sp>
        <p:nvSpPr>
          <p:cNvPr id="8197" name="Rectangle 8"/>
          <p:cNvSpPr>
            <a:spLocks noChangeArrowheads="1"/>
          </p:cNvSpPr>
          <p:nvPr/>
        </p:nvSpPr>
        <p:spPr bwMode="auto">
          <a:xfrm>
            <a:off x="1736725" y="1120775"/>
            <a:ext cx="5753100" cy="358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accent1"/>
                </a:solidFill>
                <a:miter lim="800000"/>
                <a:headEnd/>
                <a:tailEnd/>
              </a14:hiddenLine>
            </a:ext>
          </a:extLst>
        </p:spPr>
        <p:txBody>
          <a:bodyPr lIns="0" tIns="0" rIns="0" bIns="0" anchor="ctr"/>
          <a:lstStyle/>
          <a:p>
            <a:pPr defTabSz="801688"/>
            <a:r>
              <a:rPr lang="en-US" altLang="ja-JP">
                <a:ea typeface="ＭＳ Ｐゴシック" pitchFamily="50" charset="-128"/>
                <a:hlinkClick r:id="rId4"/>
              </a:rPr>
              <a:t>http://cirw.in/blog/time-to-move-on</a:t>
            </a:r>
            <a:endParaRPr lang="de-DE" altLang="ja-JP">
              <a:solidFill>
                <a:schemeClr val="tx2"/>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50" y="1493838"/>
            <a:ext cx="4456113" cy="270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図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4163" y="817563"/>
            <a:ext cx="4983162" cy="334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図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6325" y="1150938"/>
            <a:ext cx="7364413"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図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87638" y="1493838"/>
            <a:ext cx="6202362" cy="399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Rectangle 2"/>
          <p:cNvSpPr>
            <a:spLocks noGrp="1" noChangeArrowheads="1"/>
          </p:cNvSpPr>
          <p:nvPr>
            <p:ph type="title"/>
          </p:nvPr>
        </p:nvSpPr>
        <p:spPr/>
        <p:txBody>
          <a:bodyPr/>
          <a:lstStyle/>
          <a:p>
            <a:pPr eaLnBrk="1" hangingPunct="1"/>
            <a:r>
              <a:rPr lang="ja-JP" altLang="en-US" smtClean="0">
                <a:ea typeface="ＭＳ Ｐゴシック" pitchFamily="50" charset="-128"/>
              </a:rPr>
              <a:t>業界の反応</a:t>
            </a:r>
            <a:endParaRPr lang="de-DE" altLang="ja-JP" smtClean="0">
              <a:ea typeface="ＭＳ Ｐゴシック" pitchFamily="50"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ja-JP" altLang="en-US" smtClean="0">
                <a:ea typeface="ＭＳ Ｐゴシック" pitchFamily="50" charset="-128"/>
              </a:rPr>
              <a:t>記事の概要</a:t>
            </a:r>
            <a:endParaRPr lang="de-DE" altLang="ja-JP" smtClean="0">
              <a:ea typeface="ＭＳ Ｐゴシック" pitchFamily="50" charset="-128"/>
            </a:endParaRPr>
          </a:p>
        </p:txBody>
      </p:sp>
      <p:sp>
        <p:nvSpPr>
          <p:cNvPr id="10243" name="Rectangle 3"/>
          <p:cNvSpPr>
            <a:spLocks noGrp="1" noChangeArrowheads="1"/>
          </p:cNvSpPr>
          <p:nvPr>
            <p:ph type="body" idx="1"/>
          </p:nvPr>
        </p:nvSpPr>
        <p:spPr>
          <a:xfrm>
            <a:off x="319088" y="1112838"/>
            <a:ext cx="8524875" cy="4138612"/>
          </a:xfrm>
        </p:spPr>
        <p:txBody>
          <a:bodyPr/>
          <a:lstStyle/>
          <a:p>
            <a:pPr eaLnBrk="1" hangingPunct="1"/>
            <a:r>
              <a:rPr lang="en-US" altLang="ja-JP" sz="2000" smtClean="0">
                <a:ea typeface="ＭＳ Ｐゴシック" pitchFamily="50" charset="-128"/>
              </a:rPr>
              <a:t>MVC</a:t>
            </a:r>
            <a:r>
              <a:rPr lang="ja-JP" altLang="en-US" sz="2000" smtClean="0">
                <a:ea typeface="ＭＳ Ｐゴシック" pitchFamily="50" charset="-128"/>
              </a:rPr>
              <a:t>は</a:t>
            </a:r>
            <a:r>
              <a:rPr lang="en-US" altLang="ja-JP" sz="2000" smtClean="0">
                <a:ea typeface="ＭＳ Ｐゴシック" pitchFamily="50" charset="-128"/>
              </a:rPr>
              <a:t>Controller</a:t>
            </a:r>
            <a:r>
              <a:rPr lang="ja-JP" altLang="en-US" sz="2000" smtClean="0">
                <a:ea typeface="ＭＳ Ｐゴシック" pitchFamily="50" charset="-128"/>
              </a:rPr>
              <a:t>が肥大化しやすい</a:t>
            </a:r>
            <a:endParaRPr lang="en-US" altLang="ja-JP" sz="2000" smtClean="0">
              <a:ea typeface="ＭＳ Ｐゴシック" pitchFamily="50" charset="-128"/>
            </a:endParaRPr>
          </a:p>
          <a:p>
            <a:pPr eaLnBrk="1" hangingPunct="1"/>
            <a:r>
              <a:rPr lang="en-US" altLang="ja-JP" sz="2000" smtClean="0">
                <a:ea typeface="ＭＳ Ｐゴシック" pitchFamily="50" charset="-128"/>
              </a:rPr>
              <a:t>MVC</a:t>
            </a:r>
            <a:r>
              <a:rPr lang="ja-JP" altLang="en-US" sz="2000" smtClean="0">
                <a:ea typeface="ＭＳ Ｐゴシック" pitchFamily="50" charset="-128"/>
              </a:rPr>
              <a:t>の代替案として</a:t>
            </a:r>
            <a:r>
              <a:rPr lang="en-US" altLang="ja-JP" sz="2000" smtClean="0">
                <a:ea typeface="ＭＳ Ｐゴシック" pitchFamily="50" charset="-128"/>
              </a:rPr>
              <a:t>MOVE</a:t>
            </a:r>
            <a:r>
              <a:rPr lang="ja-JP" altLang="en-US" sz="2000" smtClean="0">
                <a:ea typeface="ＭＳ Ｐゴシック" pitchFamily="50" charset="-128"/>
              </a:rPr>
              <a:t>という仕組みを提案する</a:t>
            </a:r>
            <a:endParaRPr lang="en-US" altLang="ja-JP" sz="2000" smtClean="0">
              <a:ea typeface="ＭＳ Ｐゴシック" pitchFamily="50" charset="-128"/>
            </a:endParaRPr>
          </a:p>
          <a:p>
            <a:pPr eaLnBrk="1" hangingPunct="1"/>
            <a:r>
              <a:rPr lang="en-US" altLang="ja-JP" sz="2000" smtClean="0">
                <a:ea typeface="ＭＳ Ｐゴシック" pitchFamily="50" charset="-128"/>
              </a:rPr>
              <a:t>Model</a:t>
            </a:r>
            <a:r>
              <a:rPr lang="ja-JP" altLang="en-US" sz="2000" smtClean="0">
                <a:ea typeface="ＭＳ Ｐゴシック" pitchFamily="50" charset="-128"/>
              </a:rPr>
              <a:t>には永続化処理や外部</a:t>
            </a:r>
            <a:r>
              <a:rPr lang="en-US" altLang="ja-JP" sz="2000" smtClean="0">
                <a:ea typeface="ＭＳ Ｐゴシック" pitchFamily="50" charset="-128"/>
              </a:rPr>
              <a:t>IF</a:t>
            </a:r>
            <a:r>
              <a:rPr lang="ja-JP" altLang="en-US" sz="2000" smtClean="0">
                <a:ea typeface="ＭＳ Ｐゴシック" pitchFamily="50" charset="-128"/>
              </a:rPr>
              <a:t>連携処理は含めない</a:t>
            </a:r>
            <a:endParaRPr lang="en-US" altLang="ja-JP" sz="2000" smtClean="0">
              <a:ea typeface="ＭＳ Ｐゴシック" pitchFamily="50" charset="-128"/>
            </a:endParaRPr>
          </a:p>
          <a:p>
            <a:pPr eaLnBrk="1" hangingPunct="1"/>
            <a:r>
              <a:rPr lang="en-US" altLang="ja-JP" sz="2000" smtClean="0">
                <a:ea typeface="ＭＳ Ｐゴシック" pitchFamily="50" charset="-128"/>
              </a:rPr>
              <a:t>Operation</a:t>
            </a:r>
            <a:r>
              <a:rPr lang="ja-JP" altLang="en-US" sz="2000" smtClean="0">
                <a:ea typeface="ＭＳ Ｐゴシック" pitchFamily="50" charset="-128"/>
              </a:rPr>
              <a:t>は</a:t>
            </a:r>
            <a:r>
              <a:rPr lang="en-US" altLang="ja-JP" sz="2000" smtClean="0">
                <a:ea typeface="ＭＳ Ｐゴシック" pitchFamily="50" charset="-128"/>
              </a:rPr>
              <a:t>Model</a:t>
            </a:r>
            <a:r>
              <a:rPr lang="ja-JP" altLang="en-US" sz="2000" smtClean="0">
                <a:ea typeface="ＭＳ Ｐゴシック" pitchFamily="50" charset="-128"/>
              </a:rPr>
              <a:t>の更新と</a:t>
            </a:r>
            <a:r>
              <a:rPr lang="en-US" altLang="ja-JP" sz="2000" smtClean="0">
                <a:ea typeface="ＭＳ Ｐゴシック" pitchFamily="50" charset="-128"/>
              </a:rPr>
              <a:t>View</a:t>
            </a:r>
            <a:r>
              <a:rPr lang="ja-JP" altLang="en-US" sz="2000" smtClean="0">
                <a:ea typeface="ＭＳ Ｐゴシック" pitchFamily="50" charset="-128"/>
              </a:rPr>
              <a:t>の表示を担当</a:t>
            </a:r>
            <a:endParaRPr lang="en-US" altLang="ja-JP" sz="2000" smtClean="0">
              <a:ea typeface="ＭＳ Ｐゴシック" pitchFamily="50" charset="-128"/>
            </a:endParaRPr>
          </a:p>
          <a:p>
            <a:pPr eaLnBrk="1" hangingPunct="1"/>
            <a:r>
              <a:rPr lang="en-US" altLang="ja-JP" sz="2000" smtClean="0">
                <a:ea typeface="ＭＳ Ｐゴシック" pitchFamily="50" charset="-128"/>
              </a:rPr>
              <a:t>Operation</a:t>
            </a:r>
            <a:r>
              <a:rPr lang="ja-JP" altLang="en-US" sz="2000" smtClean="0">
                <a:ea typeface="ＭＳ Ｐゴシック" pitchFamily="50" charset="-128"/>
              </a:rPr>
              <a:t>は分割／階層化し、システム全体が一つの</a:t>
            </a:r>
            <a:r>
              <a:rPr lang="en-US" altLang="ja-JP" sz="2000" smtClean="0">
                <a:ea typeface="ＭＳ Ｐゴシック" pitchFamily="50" charset="-128"/>
              </a:rPr>
              <a:t>Operation</a:t>
            </a:r>
            <a:r>
              <a:rPr lang="ja-JP" altLang="en-US" sz="2000" smtClean="0">
                <a:ea typeface="ＭＳ Ｐゴシック" pitchFamily="50" charset="-128"/>
              </a:rPr>
              <a:t>とみなせる</a:t>
            </a:r>
            <a:endParaRPr lang="en-US" altLang="ja-JP" sz="2000" smtClean="0">
              <a:ea typeface="ＭＳ Ｐゴシック" pitchFamily="50" charset="-128"/>
            </a:endParaRPr>
          </a:p>
          <a:p>
            <a:pPr eaLnBrk="1" hangingPunct="1"/>
            <a:r>
              <a:rPr lang="en-US" altLang="ja-JP" sz="2000" smtClean="0">
                <a:ea typeface="ＭＳ Ｐゴシック" pitchFamily="50" charset="-128"/>
              </a:rPr>
              <a:t>View</a:t>
            </a:r>
            <a:r>
              <a:rPr lang="ja-JP" altLang="en-US" sz="2000" smtClean="0">
                <a:ea typeface="ＭＳ Ｐゴシック" pitchFamily="50" charset="-128"/>
              </a:rPr>
              <a:t>は</a:t>
            </a:r>
            <a:r>
              <a:rPr lang="en-US" altLang="ja-JP" sz="2000" smtClean="0">
                <a:ea typeface="ＭＳ Ｐゴシック" pitchFamily="50" charset="-128"/>
              </a:rPr>
              <a:t>Controller</a:t>
            </a:r>
            <a:r>
              <a:rPr lang="ja-JP" altLang="en-US" sz="2000" smtClean="0">
                <a:ea typeface="ＭＳ Ｐゴシック" pitchFamily="50" charset="-128"/>
              </a:rPr>
              <a:t>ではなく</a:t>
            </a:r>
            <a:r>
              <a:rPr lang="en-US" altLang="ja-JP" sz="2000" smtClean="0">
                <a:ea typeface="ＭＳ Ｐゴシック" pitchFamily="50" charset="-128"/>
              </a:rPr>
              <a:t>Event</a:t>
            </a:r>
            <a:r>
              <a:rPr lang="ja-JP" altLang="en-US" sz="2000" smtClean="0">
                <a:ea typeface="ＭＳ Ｐゴシック" pitchFamily="50" charset="-128"/>
              </a:rPr>
              <a:t>経由で</a:t>
            </a:r>
            <a:r>
              <a:rPr lang="en-US" altLang="ja-JP" sz="2000" smtClean="0">
                <a:ea typeface="ＭＳ Ｐゴシック" pitchFamily="50" charset="-128"/>
              </a:rPr>
              <a:t>Model</a:t>
            </a:r>
            <a:r>
              <a:rPr lang="ja-JP" altLang="en-US" sz="2000" smtClean="0">
                <a:ea typeface="ＭＳ Ｐゴシック" pitchFamily="50" charset="-128"/>
              </a:rPr>
              <a:t>を変更する</a:t>
            </a:r>
            <a:endParaRPr lang="en-US" altLang="ja-JP" sz="2000" smtClean="0">
              <a:ea typeface="ＭＳ Ｐゴシック" pitchFamily="50" charset="-128"/>
            </a:endParaRPr>
          </a:p>
          <a:p>
            <a:pPr eaLnBrk="1" hangingPunct="1"/>
            <a:r>
              <a:rPr lang="en-US" altLang="ja-JP" sz="2000" smtClean="0">
                <a:ea typeface="ＭＳ Ｐゴシック" pitchFamily="50" charset="-128"/>
              </a:rPr>
              <a:t>Model-Operation-View</a:t>
            </a:r>
            <a:r>
              <a:rPr lang="ja-JP" altLang="en-US" sz="2000" smtClean="0">
                <a:ea typeface="ＭＳ Ｐゴシック" pitchFamily="50" charset="-128"/>
              </a:rPr>
              <a:t>間の連携は</a:t>
            </a:r>
            <a:r>
              <a:rPr lang="en-US" altLang="ja-JP" sz="2000" smtClean="0">
                <a:ea typeface="ＭＳ Ｐゴシック" pitchFamily="50" charset="-128"/>
              </a:rPr>
              <a:t>Event</a:t>
            </a:r>
            <a:r>
              <a:rPr lang="ja-JP" altLang="en-US" sz="2000" smtClean="0">
                <a:ea typeface="ＭＳ Ｐゴシック" pitchFamily="50" charset="-128"/>
              </a:rPr>
              <a:t>で実現する</a:t>
            </a:r>
            <a:endParaRPr lang="en-US" altLang="ja-JP" sz="2000" smtClean="0">
              <a:ea typeface="ＭＳ Ｐゴシック" pitchFamily="50" charset="-128"/>
            </a:endParaRPr>
          </a:p>
          <a:p>
            <a:pPr eaLnBrk="1" hangingPunct="1"/>
            <a:r>
              <a:rPr lang="en-US" altLang="ja-JP" sz="2000" smtClean="0">
                <a:ea typeface="ＭＳ Ｐゴシック" pitchFamily="50" charset="-128"/>
              </a:rPr>
              <a:t>MVC</a:t>
            </a:r>
            <a:r>
              <a:rPr lang="ja-JP" altLang="en-US" sz="2000" smtClean="0">
                <a:ea typeface="ＭＳ Ｐゴシック" pitchFamily="50" charset="-128"/>
              </a:rPr>
              <a:t>は</a:t>
            </a:r>
            <a:r>
              <a:rPr lang="en-US" altLang="ja-JP" sz="2000" smtClean="0">
                <a:ea typeface="ＭＳ Ｐゴシック" pitchFamily="50" charset="-128"/>
              </a:rPr>
              <a:t>10</a:t>
            </a:r>
            <a:r>
              <a:rPr lang="ja-JP" altLang="en-US" sz="2000" smtClean="0">
                <a:ea typeface="ＭＳ Ｐゴシック" pitchFamily="50" charset="-128"/>
              </a:rPr>
              <a:t>年以上前の技術に基づく設計である</a:t>
            </a:r>
            <a:endParaRPr lang="en-US" altLang="ja-JP" sz="2000" smtClean="0">
              <a:ea typeface="ＭＳ Ｐゴシック" pitchFamily="50" charset="-128"/>
            </a:endParaRPr>
          </a:p>
          <a:p>
            <a:pPr eaLnBrk="1" hangingPunct="1"/>
            <a:r>
              <a:rPr lang="ja-JP" altLang="en-US" sz="2000" smtClean="0">
                <a:ea typeface="ＭＳ Ｐゴシック" pitchFamily="50" charset="-128"/>
              </a:rPr>
              <a:t>クロージャや遅延評価などの新しいプログラミング技術をもとに、</a:t>
            </a:r>
            <a:r>
              <a:rPr lang="en-US" altLang="ja-JP" sz="2000" smtClean="0">
                <a:ea typeface="ＭＳ Ｐゴシック" pitchFamily="50" charset="-128"/>
              </a:rPr>
              <a:t>MVC</a:t>
            </a:r>
            <a:r>
              <a:rPr lang="ja-JP" altLang="en-US" sz="2000" smtClean="0">
                <a:ea typeface="ＭＳ Ｐゴシック" pitchFamily="50" charset="-128"/>
              </a:rPr>
              <a:t>を改善したものが</a:t>
            </a:r>
            <a:r>
              <a:rPr lang="en-US" altLang="ja-JP" sz="2000" smtClean="0">
                <a:ea typeface="ＭＳ Ｐゴシック" pitchFamily="50" charset="-128"/>
              </a:rPr>
              <a:t>MOVE</a:t>
            </a:r>
            <a:r>
              <a:rPr lang="ja-JP" altLang="en-US" sz="2000" smtClean="0">
                <a:ea typeface="ＭＳ Ｐゴシック" pitchFamily="50" charset="-128"/>
              </a:rPr>
              <a:t>である</a:t>
            </a:r>
            <a:endParaRPr lang="en-US" altLang="ja-JP" sz="2000" smtClean="0">
              <a:ea typeface="ＭＳ Ｐゴシック" pitchFamily="50" charset="-128"/>
            </a:endParaRPr>
          </a:p>
          <a:p>
            <a:pPr eaLnBrk="1" hangingPunct="1"/>
            <a:endParaRPr lang="en-US" altLang="ja-JP" sz="2800" smtClean="0">
              <a:ea typeface="ＭＳ Ｐゴシック" pitchFamily="50" charset="-128"/>
            </a:endParaRPr>
          </a:p>
          <a:p>
            <a:pPr eaLnBrk="1" hangingPunct="1"/>
            <a:endParaRPr lang="de-DE" altLang="ja-JP" sz="2800" smtClean="0">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ja-JP" altLang="en-US" smtClean="0">
                <a:ea typeface="ＭＳ Ｐゴシック" pitchFamily="50" charset="-128"/>
              </a:rPr>
              <a:t>勉強会への流れ</a:t>
            </a:r>
            <a:endParaRPr lang="de-DE" altLang="ja-JP" smtClean="0">
              <a:ea typeface="ＭＳ Ｐゴシック"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400" y="808038"/>
            <a:ext cx="687705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図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68550" y="2589213"/>
            <a:ext cx="29527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図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2513" y="1112838"/>
            <a:ext cx="7038975"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図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4025" y="2730500"/>
            <a:ext cx="4867275"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図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78275" y="3814763"/>
            <a:ext cx="48672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ja-JP" altLang="en-US" smtClean="0">
                <a:ea typeface="ＭＳ Ｐゴシック" pitchFamily="50" charset="-128"/>
              </a:rPr>
              <a:t>今回お話ししたいこと</a:t>
            </a:r>
            <a:endParaRPr lang="de-DE" altLang="ja-JP" smtClean="0">
              <a:ea typeface="ＭＳ Ｐゴシック" pitchFamily="50" charset="-128"/>
            </a:endParaRPr>
          </a:p>
        </p:txBody>
      </p:sp>
      <p:sp>
        <p:nvSpPr>
          <p:cNvPr id="12291" name="Rectangle 5"/>
          <p:cNvSpPr>
            <a:spLocks noChangeArrowheads="1"/>
          </p:cNvSpPr>
          <p:nvPr/>
        </p:nvSpPr>
        <p:spPr bwMode="gray">
          <a:xfrm>
            <a:off x="373063" y="1473200"/>
            <a:ext cx="8358187" cy="13541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63500" dir="2212194" algn="ctr" rotWithShape="0">
                    <a:schemeClr val="tx1">
                      <a:alpha val="50000"/>
                    </a:schemeClr>
                  </a:outerShdw>
                </a:effectLst>
              </a14:hiddenEffects>
            </a:ext>
          </a:extLst>
        </p:spPr>
        <p:txBody>
          <a:bodyPr lIns="126000" tIns="180000" rIns="108000" bIns="180000" anchor="ctr"/>
          <a:lstStyle/>
          <a:p>
            <a:pPr defTabSz="801688">
              <a:spcBef>
                <a:spcPct val="25000"/>
              </a:spcBef>
              <a:buClr>
                <a:schemeClr val="hlink"/>
              </a:buClr>
            </a:pPr>
            <a:r>
              <a:rPr lang="en-US" altLang="ja-JP" sz="1600">
                <a:solidFill>
                  <a:srgbClr val="FFFFFF"/>
                </a:solidFill>
                <a:ea typeface="ＭＳ Ｐゴシック" pitchFamily="50" charset="-128"/>
              </a:rPr>
              <a:t> </a:t>
            </a:r>
            <a:endParaRPr lang="de-DE" altLang="ja-JP" sz="1600">
              <a:solidFill>
                <a:srgbClr val="FFFFFF"/>
              </a:solidFill>
              <a:ea typeface="ＭＳ Ｐゴシック" pitchFamily="50" charset="-128"/>
            </a:endParaRPr>
          </a:p>
        </p:txBody>
      </p:sp>
      <p:sp>
        <p:nvSpPr>
          <p:cNvPr id="12292" name="Rectangle 13"/>
          <p:cNvSpPr>
            <a:spLocks noChangeArrowheads="1"/>
          </p:cNvSpPr>
          <p:nvPr/>
        </p:nvSpPr>
        <p:spPr bwMode="gray">
          <a:xfrm>
            <a:off x="373063" y="1035050"/>
            <a:ext cx="8358187"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71842" dir="2700000" algn="ctr" rotWithShape="0">
                    <a:schemeClr val="tx1">
                      <a:alpha val="50000"/>
                    </a:schemeClr>
                  </a:outerShdw>
                </a:effectLst>
              </a14:hiddenEffects>
            </a:ext>
          </a:extLst>
        </p:spPr>
        <p:txBody>
          <a:bodyPr lIns="0" tIns="0" rIns="0" bIns="0" anchor="ctr"/>
          <a:lstStyle/>
          <a:p>
            <a:pPr defTabSz="801688"/>
            <a:r>
              <a:rPr lang="ja-JP" altLang="en-US" sz="2000" b="1">
                <a:solidFill>
                  <a:srgbClr val="FFFFFF"/>
                </a:solidFill>
                <a:ea typeface="ＭＳ Ｐゴシック" pitchFamily="50" charset="-128"/>
              </a:rPr>
              <a:t>「</a:t>
            </a:r>
            <a:r>
              <a:rPr lang="de-DE" altLang="ja-JP" sz="2000" b="1">
                <a:solidFill>
                  <a:srgbClr val="FFFFFF"/>
                </a:solidFill>
                <a:ea typeface="ＭＳ Ｐゴシック" pitchFamily="50" charset="-128"/>
              </a:rPr>
              <a:t>MVC</a:t>
            </a:r>
            <a:r>
              <a:rPr lang="ja-JP" altLang="en-US" sz="2000" b="1">
                <a:solidFill>
                  <a:srgbClr val="FFFFFF"/>
                </a:solidFill>
                <a:ea typeface="ＭＳ Ｐゴシック" pitchFamily="50" charset="-128"/>
              </a:rPr>
              <a:t> </a:t>
            </a:r>
            <a:r>
              <a:rPr lang="en-US" altLang="ja-JP" sz="2000" b="1">
                <a:solidFill>
                  <a:srgbClr val="FFFFFF"/>
                </a:solidFill>
                <a:ea typeface="ＭＳ Ｐゴシック" pitchFamily="50" charset="-128"/>
              </a:rPr>
              <a:t>vs MOVE</a:t>
            </a:r>
            <a:r>
              <a:rPr lang="ja-JP" altLang="en-US" sz="2000" b="1">
                <a:solidFill>
                  <a:srgbClr val="FFFFFF"/>
                </a:solidFill>
                <a:ea typeface="ＭＳ Ｐゴシック" pitchFamily="50" charset="-128"/>
              </a:rPr>
              <a:t>」みたいな話は、</a:t>
            </a:r>
            <a:r>
              <a:rPr lang="ja-JP" altLang="en-US" sz="2000" b="1">
                <a:solidFill>
                  <a:srgbClr val="FFFF00"/>
                </a:solidFill>
                <a:ea typeface="ＭＳ Ｐゴシック" pitchFamily="50" charset="-128"/>
              </a:rPr>
              <a:t>とりあえず置いておいて</a:t>
            </a:r>
            <a:endParaRPr lang="de-DE" altLang="ja-JP" sz="2000" b="1">
              <a:solidFill>
                <a:srgbClr val="FFFF00"/>
              </a:solidFill>
              <a:ea typeface="ＭＳ Ｐゴシック" pitchFamily="50" charset="-128"/>
            </a:endParaRPr>
          </a:p>
        </p:txBody>
      </p:sp>
      <p:sp>
        <p:nvSpPr>
          <p:cNvPr id="12293" name="Rectangle 3"/>
          <p:cNvSpPr txBox="1">
            <a:spLocks noChangeArrowheads="1"/>
          </p:cNvSpPr>
          <p:nvPr/>
        </p:nvSpPr>
        <p:spPr bwMode="auto">
          <a:xfrm>
            <a:off x="615950" y="1520825"/>
            <a:ext cx="8115300" cy="130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ja-JP" altLang="en-US" sz="2000">
                <a:solidFill>
                  <a:srgbClr val="FFFFFF"/>
                </a:solidFill>
                <a:ea typeface="ＭＳ Ｐゴシック" pitchFamily="50" charset="-128"/>
              </a:rPr>
              <a:t>そもそも</a:t>
            </a:r>
            <a:r>
              <a:rPr lang="en-US" altLang="ja-JP" sz="2000">
                <a:solidFill>
                  <a:srgbClr val="FFFFFF"/>
                </a:solidFill>
                <a:ea typeface="ＭＳ Ｐゴシック" pitchFamily="50" charset="-128"/>
              </a:rPr>
              <a:t>MVC</a:t>
            </a:r>
            <a:r>
              <a:rPr lang="ja-JP" altLang="en-US" sz="2000">
                <a:solidFill>
                  <a:srgbClr val="FFFFFF"/>
                </a:solidFill>
                <a:ea typeface="ＭＳ Ｐゴシック" pitchFamily="50" charset="-128"/>
              </a:rPr>
              <a:t>って何？</a:t>
            </a:r>
            <a:endParaRPr lang="en-US" altLang="ja-JP" sz="20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2000">
                <a:solidFill>
                  <a:srgbClr val="FFFFFF"/>
                </a:solidFill>
                <a:ea typeface="ＭＳ Ｐゴシック" pitchFamily="50" charset="-128"/>
              </a:rPr>
              <a:t>今までの</a:t>
            </a:r>
            <a:r>
              <a:rPr lang="en-US" altLang="ja-JP" sz="2000">
                <a:solidFill>
                  <a:srgbClr val="FFFFFF"/>
                </a:solidFill>
                <a:ea typeface="ＭＳ Ｐゴシック" pitchFamily="50" charset="-128"/>
              </a:rPr>
              <a:t>ASP.NET</a:t>
            </a:r>
            <a:r>
              <a:rPr lang="ja-JP" altLang="en-US" sz="2000">
                <a:solidFill>
                  <a:srgbClr val="FFFFFF"/>
                </a:solidFill>
                <a:ea typeface="ＭＳ Ｐゴシック" pitchFamily="50" charset="-128"/>
              </a:rPr>
              <a:t>（</a:t>
            </a:r>
            <a:r>
              <a:rPr lang="en-US" altLang="ja-JP" sz="2000">
                <a:solidFill>
                  <a:srgbClr val="FFFFFF"/>
                </a:solidFill>
                <a:ea typeface="ＭＳ Ｐゴシック" pitchFamily="50" charset="-128"/>
              </a:rPr>
              <a:t>Web</a:t>
            </a:r>
            <a:r>
              <a:rPr lang="ja-JP" altLang="en-US" sz="2000">
                <a:solidFill>
                  <a:srgbClr val="FFFFFF"/>
                </a:solidFill>
                <a:ea typeface="ＭＳ Ｐゴシック" pitchFamily="50" charset="-128"/>
              </a:rPr>
              <a:t>フォーム）とどこが違うの？</a:t>
            </a:r>
            <a:endParaRPr lang="en-US" altLang="ja-JP" sz="20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2000">
                <a:solidFill>
                  <a:srgbClr val="FFFFFF"/>
                </a:solidFill>
                <a:ea typeface="ＭＳ Ｐゴシック" pitchFamily="50" charset="-128"/>
              </a:rPr>
              <a:t>なぜ</a:t>
            </a:r>
            <a:r>
              <a:rPr lang="en-US" altLang="ja-JP" sz="2000">
                <a:solidFill>
                  <a:srgbClr val="FFFFFF"/>
                </a:solidFill>
                <a:ea typeface="ＭＳ Ｐゴシック" pitchFamily="50" charset="-128"/>
              </a:rPr>
              <a:t>MVC</a:t>
            </a:r>
            <a:r>
              <a:rPr lang="ja-JP" altLang="en-US" sz="2000">
                <a:solidFill>
                  <a:srgbClr val="FFFFFF"/>
                </a:solidFill>
                <a:ea typeface="ＭＳ Ｐゴシック" pitchFamily="50" charset="-128"/>
              </a:rPr>
              <a:t>が登場してきたの？</a:t>
            </a:r>
            <a:endParaRPr lang="de-DE" altLang="ja-JP" sz="2000">
              <a:solidFill>
                <a:srgbClr val="FFFFFF"/>
              </a:solidFill>
              <a:ea typeface="ＭＳ Ｐゴシック" pitchFamily="50" charset="-128"/>
            </a:endParaRPr>
          </a:p>
        </p:txBody>
      </p:sp>
      <p:sp>
        <p:nvSpPr>
          <p:cNvPr id="12294" name="Rectangle 13"/>
          <p:cNvSpPr>
            <a:spLocks noChangeArrowheads="1"/>
          </p:cNvSpPr>
          <p:nvPr/>
        </p:nvSpPr>
        <p:spPr bwMode="gray">
          <a:xfrm>
            <a:off x="373063" y="2806700"/>
            <a:ext cx="8358187"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71842" dir="2700000" algn="ctr" rotWithShape="0">
                    <a:schemeClr val="tx1">
                      <a:alpha val="50000"/>
                    </a:schemeClr>
                  </a:outerShdw>
                </a:effectLst>
              </a14:hiddenEffects>
            </a:ext>
          </a:extLst>
        </p:spPr>
        <p:txBody>
          <a:bodyPr lIns="0" tIns="0" rIns="0" bIns="0" anchor="ctr"/>
          <a:lstStyle/>
          <a:p>
            <a:pPr defTabSz="801688"/>
            <a:r>
              <a:rPr lang="ja-JP" altLang="en-US" sz="2000" b="1">
                <a:solidFill>
                  <a:srgbClr val="FFFFFF"/>
                </a:solidFill>
                <a:ea typeface="ＭＳ Ｐゴシック" pitchFamily="50" charset="-128"/>
              </a:rPr>
              <a:t>あたりの話をまとめつつ</a:t>
            </a:r>
            <a:endParaRPr lang="de-DE" altLang="ja-JP" sz="2000" b="1">
              <a:solidFill>
                <a:srgbClr val="FFFF00"/>
              </a:solidFill>
              <a:ea typeface="ＭＳ Ｐゴシック" pitchFamily="50" charset="-128"/>
            </a:endParaRPr>
          </a:p>
        </p:txBody>
      </p:sp>
      <p:sp>
        <p:nvSpPr>
          <p:cNvPr id="12295" name="Rectangle 3"/>
          <p:cNvSpPr txBox="1">
            <a:spLocks noChangeArrowheads="1"/>
          </p:cNvSpPr>
          <p:nvPr/>
        </p:nvSpPr>
        <p:spPr bwMode="auto">
          <a:xfrm>
            <a:off x="615950" y="3357563"/>
            <a:ext cx="8115300" cy="156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190500" indent="-1905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hlink"/>
              </a:buClr>
              <a:buFont typeface="Wingdings" pitchFamily="2" charset="2"/>
              <a:buChar char="§"/>
            </a:pPr>
            <a:r>
              <a:rPr lang="ja-JP" altLang="en-US" sz="2000">
                <a:solidFill>
                  <a:srgbClr val="FFFFFF"/>
                </a:solidFill>
                <a:ea typeface="ＭＳ Ｐゴシック" pitchFamily="50" charset="-128"/>
              </a:rPr>
              <a:t>記事にあるような、特定のコンポーネントの肥大化などの現象を回避するにはどうすればよいか？</a:t>
            </a:r>
            <a:endParaRPr lang="en-US" altLang="ja-JP" sz="2000">
              <a:solidFill>
                <a:srgbClr val="FFFFFF"/>
              </a:solidFill>
              <a:ea typeface="ＭＳ Ｐゴシック" pitchFamily="50" charset="-128"/>
            </a:endParaRPr>
          </a:p>
          <a:p>
            <a:pPr>
              <a:spcBef>
                <a:spcPct val="20000"/>
              </a:spcBef>
              <a:buClr>
                <a:schemeClr val="hlink"/>
              </a:buClr>
              <a:buFont typeface="Wingdings" pitchFamily="2" charset="2"/>
              <a:buChar char="§"/>
            </a:pPr>
            <a:r>
              <a:rPr lang="ja-JP" altLang="en-US" sz="2000">
                <a:solidFill>
                  <a:srgbClr val="FFFFFF"/>
                </a:solidFill>
                <a:ea typeface="ＭＳ Ｐゴシック" pitchFamily="50" charset="-128"/>
              </a:rPr>
              <a:t>新しい技術を使い、</a:t>
            </a:r>
            <a:r>
              <a:rPr lang="en-US" altLang="ja-JP" sz="2000">
                <a:solidFill>
                  <a:srgbClr val="FFFFFF"/>
                </a:solidFill>
                <a:ea typeface="ＭＳ Ｐゴシック" pitchFamily="50" charset="-128"/>
              </a:rPr>
              <a:t>MVC</a:t>
            </a:r>
            <a:r>
              <a:rPr lang="ja-JP" altLang="en-US" sz="2000">
                <a:solidFill>
                  <a:srgbClr val="FFFFFF"/>
                </a:solidFill>
                <a:ea typeface="ＭＳ Ｐゴシック" pitchFamily="50" charset="-128"/>
              </a:rPr>
              <a:t>を改善する設計が可能か？</a:t>
            </a:r>
            <a:endParaRPr lang="en-US" altLang="ja-JP" sz="2000">
              <a:solidFill>
                <a:srgbClr val="FFFFFF"/>
              </a:solidFill>
              <a:ea typeface="ＭＳ Ｐゴシック" pitchFamily="50" charset="-128"/>
            </a:endParaRPr>
          </a:p>
          <a:p>
            <a:pPr>
              <a:spcBef>
                <a:spcPct val="20000"/>
              </a:spcBef>
              <a:buClr>
                <a:schemeClr val="hlink"/>
              </a:buClr>
              <a:buFont typeface="Wingdings" pitchFamily="2" charset="2"/>
              <a:buChar char="§"/>
            </a:pPr>
            <a:r>
              <a:rPr lang="en-US" altLang="ja-JP" sz="2000">
                <a:solidFill>
                  <a:srgbClr val="FFFFFF"/>
                </a:solidFill>
                <a:ea typeface="ＭＳ Ｐゴシック" pitchFamily="50" charset="-128"/>
              </a:rPr>
              <a:t>Web</a:t>
            </a:r>
            <a:r>
              <a:rPr lang="ja-JP" altLang="en-US" sz="2000">
                <a:solidFill>
                  <a:srgbClr val="FFFFFF"/>
                </a:solidFill>
                <a:ea typeface="ＭＳ Ｐゴシック" pitchFamily="50" charset="-128"/>
              </a:rPr>
              <a:t>フォームと</a:t>
            </a:r>
            <a:r>
              <a:rPr lang="en-US" altLang="ja-JP" sz="2000">
                <a:solidFill>
                  <a:srgbClr val="FFFFFF"/>
                </a:solidFill>
                <a:ea typeface="ＭＳ Ｐゴシック" pitchFamily="50" charset="-128"/>
              </a:rPr>
              <a:t>MVC</a:t>
            </a:r>
            <a:r>
              <a:rPr lang="ja-JP" altLang="en-US" sz="2000">
                <a:solidFill>
                  <a:srgbClr val="FFFFFF"/>
                </a:solidFill>
                <a:ea typeface="ＭＳ Ｐゴシック" pitchFamily="50" charset="-128"/>
              </a:rPr>
              <a:t>の使い分けは？</a:t>
            </a:r>
            <a:endParaRPr lang="en-US" altLang="ja-JP" sz="2000">
              <a:solidFill>
                <a:srgbClr val="FFFFFF"/>
              </a:solidFill>
              <a:ea typeface="ＭＳ Ｐゴシック" pitchFamily="50" charset="-128"/>
            </a:endParaRPr>
          </a:p>
          <a:p>
            <a:pPr>
              <a:spcBef>
                <a:spcPct val="20000"/>
              </a:spcBef>
              <a:buClr>
                <a:schemeClr val="hlink"/>
              </a:buClr>
              <a:buFont typeface="Wingdings" pitchFamily="2" charset="2"/>
              <a:buChar char="§"/>
            </a:pPr>
            <a:endParaRPr lang="en-US" altLang="ja-JP" sz="2000">
              <a:solidFill>
                <a:srgbClr val="FFFFFF"/>
              </a:solidFill>
              <a:ea typeface="ＭＳ Ｐゴシック" pitchFamily="50" charset="-128"/>
            </a:endParaRPr>
          </a:p>
        </p:txBody>
      </p:sp>
      <p:sp>
        <p:nvSpPr>
          <p:cNvPr id="12296" name="Rectangle 13"/>
          <p:cNvSpPr>
            <a:spLocks noChangeArrowheads="1"/>
          </p:cNvSpPr>
          <p:nvPr/>
        </p:nvSpPr>
        <p:spPr bwMode="gray">
          <a:xfrm>
            <a:off x="373063" y="4910138"/>
            <a:ext cx="8358187"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71842" dir="2700000" algn="ctr" rotWithShape="0">
                    <a:schemeClr val="tx1">
                      <a:alpha val="50000"/>
                    </a:schemeClr>
                  </a:outerShdw>
                </a:effectLst>
              </a14:hiddenEffects>
            </a:ext>
          </a:extLst>
        </p:spPr>
        <p:txBody>
          <a:bodyPr lIns="0" tIns="0" rIns="0" bIns="0" anchor="ctr"/>
          <a:lstStyle/>
          <a:p>
            <a:pPr defTabSz="801688"/>
            <a:r>
              <a:rPr lang="ja-JP" altLang="en-US" sz="2000" b="1">
                <a:solidFill>
                  <a:srgbClr val="FFFFFF"/>
                </a:solidFill>
                <a:ea typeface="ＭＳ Ｐゴシック" pitchFamily="50" charset="-128"/>
              </a:rPr>
              <a:t>あたりにまで話を展開したいと思います。</a:t>
            </a:r>
            <a:endParaRPr lang="de-DE" altLang="ja-JP" sz="2000" b="1">
              <a:solidFill>
                <a:srgbClr val="FFFF00"/>
              </a:solidFill>
              <a:ea typeface="ＭＳ Ｐゴシック" pitchFamily="50" charset="-128"/>
            </a:endParaRPr>
          </a:p>
        </p:txBody>
      </p:sp>
    </p:spTree>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KE-OFF DISPLAYTYPE" val="0"/>
</p:tagLst>
</file>

<file path=ppt/theme/theme1.xml><?xml version="1.0" encoding="utf-8"?>
<a:theme xmlns:a="http://schemas.openxmlformats.org/drawingml/2006/main" name="Standarddesign">
  <a:themeElements>
    <a:clrScheme name="Standarddesign 2">
      <a:dk1>
        <a:srgbClr val="000000"/>
      </a:dk1>
      <a:lt1>
        <a:srgbClr val="254430"/>
      </a:lt1>
      <a:dk2>
        <a:srgbClr val="F49B17"/>
      </a:dk2>
      <a:lt2>
        <a:srgbClr val="B5412C"/>
      </a:lt2>
      <a:accent1>
        <a:srgbClr val="496954"/>
      </a:accent1>
      <a:accent2>
        <a:srgbClr val="658570"/>
      </a:accent2>
      <a:accent3>
        <a:srgbClr val="ACB0AD"/>
      </a:accent3>
      <a:accent4>
        <a:srgbClr val="000000"/>
      </a:accent4>
      <a:accent5>
        <a:srgbClr val="B1B9B3"/>
      </a:accent5>
      <a:accent6>
        <a:srgbClr val="5B7865"/>
      </a:accent6>
      <a:hlink>
        <a:srgbClr val="9EBEA9"/>
      </a:hlink>
      <a:folHlink>
        <a:srgbClr val="CAEAD5"/>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F49B17"/>
        </a:dk2>
        <a:lt2>
          <a:srgbClr val="B5412C"/>
        </a:lt2>
        <a:accent1>
          <a:srgbClr val="496954"/>
        </a:accent1>
        <a:accent2>
          <a:srgbClr val="658570"/>
        </a:accent2>
        <a:accent3>
          <a:srgbClr val="FFFFFF"/>
        </a:accent3>
        <a:accent4>
          <a:srgbClr val="000000"/>
        </a:accent4>
        <a:accent5>
          <a:srgbClr val="B1B9B3"/>
        </a:accent5>
        <a:accent6>
          <a:srgbClr val="5B7865"/>
        </a:accent6>
        <a:hlink>
          <a:srgbClr val="9EBEA9"/>
        </a:hlink>
        <a:folHlink>
          <a:srgbClr val="CAEAD5"/>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254430"/>
        </a:lt1>
        <a:dk2>
          <a:srgbClr val="F49B17"/>
        </a:dk2>
        <a:lt2>
          <a:srgbClr val="B5412C"/>
        </a:lt2>
        <a:accent1>
          <a:srgbClr val="496954"/>
        </a:accent1>
        <a:accent2>
          <a:srgbClr val="658570"/>
        </a:accent2>
        <a:accent3>
          <a:srgbClr val="ACB0AD"/>
        </a:accent3>
        <a:accent4>
          <a:srgbClr val="000000"/>
        </a:accent4>
        <a:accent5>
          <a:srgbClr val="B1B9B3"/>
        </a:accent5>
        <a:accent6>
          <a:srgbClr val="5B7865"/>
        </a:accent6>
        <a:hlink>
          <a:srgbClr val="9EBEA9"/>
        </a:hlink>
        <a:folHlink>
          <a:srgbClr val="CAEA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1978</TotalTime>
  <Words>2116</Words>
  <Application>Microsoft Office PowerPoint</Application>
  <PresentationFormat>画面に合わせる (4:3)</PresentationFormat>
  <Paragraphs>287</Paragraphs>
  <Slides>31</Slides>
  <Notes>31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31</vt:i4>
      </vt:variant>
    </vt:vector>
  </HeadingPairs>
  <TitlesOfParts>
    <vt:vector size="35" baseType="lpstr">
      <vt:lpstr>Arial</vt:lpstr>
      <vt:lpstr>Wingdings</vt:lpstr>
      <vt:lpstr>ＭＳ Ｐゴシック</vt:lpstr>
      <vt:lpstr>Standarddesign</vt:lpstr>
      <vt:lpstr>MVCは死んだ？</vt:lpstr>
      <vt:lpstr>アジェンダ（基本編）</vt:lpstr>
      <vt:lpstr>アジェンダ（実践編）</vt:lpstr>
      <vt:lpstr>発端</vt:lpstr>
      <vt:lpstr>「MVCは死んだ」の記事について</vt:lpstr>
      <vt:lpstr>業界の反応</vt:lpstr>
      <vt:lpstr>記事の概要</vt:lpstr>
      <vt:lpstr>勉強会への流れ</vt:lpstr>
      <vt:lpstr>今回お話ししたいこと</vt:lpstr>
      <vt:lpstr>そもそもMVCって？</vt:lpstr>
      <vt:lpstr>定義</vt:lpstr>
      <vt:lpstr>PoEAAのMVCに関する記述</vt:lpstr>
      <vt:lpstr>WebアプリケーションのMVCフレームワークの例</vt:lpstr>
      <vt:lpstr>ASP.NET MVCについて</vt:lpstr>
      <vt:lpstr>概要</vt:lpstr>
      <vt:lpstr>沿革</vt:lpstr>
      <vt:lpstr>ASP.NET WebForm vs ASP.NET MVC</vt:lpstr>
      <vt:lpstr>ASP.NET MVPアプリケーション開発の基本</vt:lpstr>
      <vt:lpstr>プロジェクトの作成</vt:lpstr>
      <vt:lpstr>Controller／Model／Viewの作成</vt:lpstr>
      <vt:lpstr>Razor構文</vt:lpstr>
      <vt:lpstr>HTMLヘルパー</vt:lpstr>
      <vt:lpstr>実践的MVCアプリ開発</vt:lpstr>
      <vt:lpstr>エリアによるアプリケーションの分割</vt:lpstr>
      <vt:lpstr>ControllerとHTTPメソッド</vt:lpstr>
      <vt:lpstr>Modelと検証</vt:lpstr>
      <vt:lpstr>クライアントJavaScriptフレームワーク</vt:lpstr>
      <vt:lpstr>JavaScript MVCについて</vt:lpstr>
      <vt:lpstr>Mobile Webアプリケーション</vt:lpstr>
      <vt:lpstr>jQuery Mobileを使用したモバイル向けビューの実装</vt:lpstr>
      <vt:lpstr>まとめ</vt:lpstr>
    </vt:vector>
  </TitlesOfParts>
  <Company>PresentationPoint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chalkboard</dc:title>
  <dc:creator>PresentationPoint</dc:creator>
  <cp:lastModifiedBy>Akihiro Takada</cp:lastModifiedBy>
  <cp:revision>612</cp:revision>
  <cp:lastPrinted>2005-03-15T07:48:11Z</cp:lastPrinted>
  <dcterms:created xsi:type="dcterms:W3CDTF">2004-11-16T16:03:16Z</dcterms:created>
  <dcterms:modified xsi:type="dcterms:W3CDTF">2012-07-25T15:28:33Z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PPL_Language">
    <vt:i4>1031</vt:i4>
  </property>
</Properties>
</file>