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3"/>
  </p:notesMasterIdLst>
  <p:handoutMasterIdLst>
    <p:handoutMasterId r:id="rId34"/>
  </p:handoutMasterIdLst>
  <p:sldIdLst>
    <p:sldId id="485" r:id="rId2"/>
    <p:sldId id="586" r:id="rId3"/>
    <p:sldId id="602" r:id="rId4"/>
    <p:sldId id="587" r:id="rId5"/>
    <p:sldId id="588" r:id="rId6"/>
    <p:sldId id="589" r:id="rId7"/>
    <p:sldId id="590" r:id="rId8"/>
    <p:sldId id="591" r:id="rId9"/>
    <p:sldId id="584" r:id="rId10"/>
    <p:sldId id="594" r:id="rId11"/>
    <p:sldId id="595" r:id="rId12"/>
    <p:sldId id="596" r:id="rId13"/>
    <p:sldId id="599" r:id="rId14"/>
    <p:sldId id="597" r:id="rId15"/>
    <p:sldId id="598" r:id="rId16"/>
    <p:sldId id="600" r:id="rId17"/>
    <p:sldId id="601" r:id="rId18"/>
    <p:sldId id="603" r:id="rId19"/>
    <p:sldId id="606" r:id="rId20"/>
    <p:sldId id="607" r:id="rId21"/>
    <p:sldId id="608" r:id="rId22"/>
    <p:sldId id="609" r:id="rId23"/>
    <p:sldId id="604" r:id="rId24"/>
    <p:sldId id="610" r:id="rId25"/>
    <p:sldId id="611" r:id="rId26"/>
    <p:sldId id="612" r:id="rId27"/>
    <p:sldId id="605" r:id="rId28"/>
    <p:sldId id="613" r:id="rId29"/>
    <p:sldId id="614" r:id="rId30"/>
    <p:sldId id="615" r:id="rId31"/>
    <p:sldId id="616" r:id="rId32"/>
  </p:sldIdLst>
  <p:sldSz cx="9144000" cy="6858000" type="screen4x3"/>
  <p:notesSz cx="6699250" cy="9836150"/>
  <p:custDataLst>
    <p:tags r:id="rId35"/>
  </p:custDataLst>
  <p:defaultTextStyle>
    <a:defPPr>
      <a:defRPr lang="de-DE"/>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00" autoAdjust="0"/>
    <p:restoredTop sz="94900" autoAdjust="0"/>
  </p:normalViewPr>
  <p:slideViewPr>
    <p:cSldViewPr snapToGrid="0">
      <p:cViewPr varScale="1">
        <p:scale>
          <a:sx n="83" d="100"/>
          <a:sy n="83" d="100"/>
        </p:scale>
        <p:origin x="-1877" y="-77"/>
      </p:cViewPr>
      <p:guideLst>
        <p:guide orient="horz" pos="4319"/>
        <p:guide orient="horz" pos="3197"/>
        <p:guide orient="horz" pos="917"/>
        <p:guide pos="235"/>
        <p:guide pos="550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9106" name="Rectangle 2"/>
          <p:cNvSpPr>
            <a:spLocks noGrp="1" noChangeArrowheads="1"/>
          </p:cNvSpPr>
          <p:nvPr>
            <p:ph type="hdr" sz="quarter"/>
          </p:nvPr>
        </p:nvSpPr>
        <p:spPr bwMode="auto">
          <a:xfrm>
            <a:off x="0" y="0"/>
            <a:ext cx="2878138"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01" tIns="44550" rIns="89101" bIns="44550" numCol="1" anchor="t" anchorCtr="0" compatLnSpc="1">
            <a:prstTxWarp prst="textNoShape">
              <a:avLst/>
            </a:prstTxWarp>
          </a:bodyPr>
          <a:lstStyle>
            <a:lvl1pPr defTabSz="889000" eaLnBrk="1" hangingPunct="1">
              <a:defRPr sz="1200"/>
            </a:lvl1pPr>
          </a:lstStyle>
          <a:p>
            <a:pPr>
              <a:defRPr/>
            </a:pPr>
            <a:endParaRPr lang="en-GB" altLang="ja-JP"/>
          </a:p>
        </p:txBody>
      </p:sp>
      <p:sp>
        <p:nvSpPr>
          <p:cNvPr id="559107" name="Rectangle 3"/>
          <p:cNvSpPr>
            <a:spLocks noGrp="1" noChangeArrowheads="1"/>
          </p:cNvSpPr>
          <p:nvPr>
            <p:ph type="dt" sz="quarter" idx="1"/>
          </p:nvPr>
        </p:nvSpPr>
        <p:spPr bwMode="auto">
          <a:xfrm>
            <a:off x="3762375" y="0"/>
            <a:ext cx="29527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01" tIns="44550" rIns="89101" bIns="44550" numCol="1" anchor="t" anchorCtr="0" compatLnSpc="1">
            <a:prstTxWarp prst="textNoShape">
              <a:avLst/>
            </a:prstTxWarp>
          </a:bodyPr>
          <a:lstStyle>
            <a:lvl1pPr algn="r" defTabSz="889000" eaLnBrk="1" hangingPunct="1">
              <a:defRPr sz="1200"/>
            </a:lvl1pPr>
          </a:lstStyle>
          <a:p>
            <a:pPr>
              <a:defRPr/>
            </a:pPr>
            <a:endParaRPr lang="en-GB" altLang="ja-JP"/>
          </a:p>
        </p:txBody>
      </p:sp>
      <p:sp>
        <p:nvSpPr>
          <p:cNvPr id="559108" name="Rectangle 4"/>
          <p:cNvSpPr>
            <a:spLocks noGrp="1" noChangeArrowheads="1"/>
          </p:cNvSpPr>
          <p:nvPr>
            <p:ph type="ftr" sz="quarter" idx="2"/>
          </p:nvPr>
        </p:nvSpPr>
        <p:spPr bwMode="auto">
          <a:xfrm>
            <a:off x="0" y="9323388"/>
            <a:ext cx="2878138"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01" tIns="44550" rIns="89101" bIns="44550" numCol="1" anchor="b" anchorCtr="0" compatLnSpc="1">
            <a:prstTxWarp prst="textNoShape">
              <a:avLst/>
            </a:prstTxWarp>
          </a:bodyPr>
          <a:lstStyle>
            <a:lvl1pPr defTabSz="889000" eaLnBrk="1" hangingPunct="1">
              <a:defRPr sz="1200"/>
            </a:lvl1pPr>
          </a:lstStyle>
          <a:p>
            <a:pPr>
              <a:defRPr/>
            </a:pPr>
            <a:endParaRPr lang="en-GB" altLang="ja-JP"/>
          </a:p>
        </p:txBody>
      </p:sp>
      <p:sp>
        <p:nvSpPr>
          <p:cNvPr id="559109" name="Rectangle 5"/>
          <p:cNvSpPr>
            <a:spLocks noGrp="1" noChangeArrowheads="1"/>
          </p:cNvSpPr>
          <p:nvPr>
            <p:ph type="sldNum" sz="quarter" idx="3"/>
          </p:nvPr>
        </p:nvSpPr>
        <p:spPr bwMode="auto">
          <a:xfrm>
            <a:off x="3762375" y="9323388"/>
            <a:ext cx="295275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01" tIns="44550" rIns="89101" bIns="44550" numCol="1" anchor="b" anchorCtr="0" compatLnSpc="1">
            <a:prstTxWarp prst="textNoShape">
              <a:avLst/>
            </a:prstTxWarp>
          </a:bodyPr>
          <a:lstStyle>
            <a:lvl1pPr algn="r" defTabSz="889000" eaLnBrk="1" hangingPunct="1">
              <a:defRPr sz="1200"/>
            </a:lvl1pPr>
          </a:lstStyle>
          <a:p>
            <a:pPr>
              <a:defRPr/>
            </a:pPr>
            <a:fld id="{C30CEEF0-EA71-473F-9E7B-AE13B742E728}" type="slidenum">
              <a:rPr lang="en-GB" altLang="ja-JP"/>
              <a:pPr>
                <a:defRPr/>
              </a:pPr>
              <a:t>‹#›</a:t>
            </a:fld>
            <a:endParaRPr lang="en-GB" altLang="ja-JP"/>
          </a:p>
        </p:txBody>
      </p:sp>
    </p:spTree>
    <p:extLst>
      <p:ext uri="{BB962C8B-B14F-4D97-AF65-F5344CB8AC3E}">
        <p14:creationId xmlns:p14="http://schemas.microsoft.com/office/powerpoint/2010/main" val="22110449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019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9" rIns="94475" bIns="47239" numCol="1" anchor="t" anchorCtr="0" compatLnSpc="1">
            <a:prstTxWarp prst="textNoShape">
              <a:avLst/>
            </a:prstTxWarp>
          </a:bodyPr>
          <a:lstStyle>
            <a:lvl1pPr defTabSz="942975" eaLnBrk="1" hangingPunct="1">
              <a:defRPr sz="1300"/>
            </a:lvl1pPr>
          </a:lstStyle>
          <a:p>
            <a:pPr>
              <a:defRPr/>
            </a:pPr>
            <a:endParaRPr lang="en-GB" altLang="ja-JP"/>
          </a:p>
        </p:txBody>
      </p:sp>
      <p:sp>
        <p:nvSpPr>
          <p:cNvPr id="6147" name="Rectangle 3"/>
          <p:cNvSpPr>
            <a:spLocks noGrp="1" noChangeArrowheads="1"/>
          </p:cNvSpPr>
          <p:nvPr>
            <p:ph type="dt" idx="1"/>
          </p:nvPr>
        </p:nvSpPr>
        <p:spPr bwMode="auto">
          <a:xfrm>
            <a:off x="3797300" y="0"/>
            <a:ext cx="29019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9" rIns="94475" bIns="47239" numCol="1" anchor="t" anchorCtr="0" compatLnSpc="1">
            <a:prstTxWarp prst="textNoShape">
              <a:avLst/>
            </a:prstTxWarp>
          </a:bodyPr>
          <a:lstStyle>
            <a:lvl1pPr algn="r" defTabSz="942975" eaLnBrk="1" hangingPunct="1">
              <a:defRPr sz="1300"/>
            </a:lvl1pPr>
          </a:lstStyle>
          <a:p>
            <a:pPr>
              <a:defRPr/>
            </a:pPr>
            <a:endParaRPr lang="en-GB" altLang="ja-JP"/>
          </a:p>
        </p:txBody>
      </p:sp>
      <p:sp>
        <p:nvSpPr>
          <p:cNvPr id="35844" name="Rectangle 4"/>
          <p:cNvSpPr>
            <a:spLocks noGrp="1" noRot="1" noChangeAspect="1" noChangeArrowheads="1" noTextEdit="1"/>
          </p:cNvSpPr>
          <p:nvPr>
            <p:ph type="sldImg" idx="2"/>
          </p:nvPr>
        </p:nvSpPr>
        <p:spPr bwMode="auto">
          <a:xfrm>
            <a:off x="890588" y="738188"/>
            <a:ext cx="4919662" cy="36893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893763" y="4672013"/>
            <a:ext cx="4911725" cy="442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9" rIns="94475" bIns="47239" numCol="1" anchor="t" anchorCtr="0" compatLnSpc="1">
            <a:prstTxWarp prst="textNoShape">
              <a:avLst/>
            </a:prstTxWarp>
          </a:bodyPr>
          <a:lstStyle/>
          <a:p>
            <a:pPr lvl="0"/>
            <a:r>
              <a:rPr lang="en-GB" noProof="0" smtClean="0"/>
              <a:t>Klicken Sie, um die Formate des Vorlagentextes zu bearbeiten</a:t>
            </a:r>
          </a:p>
          <a:p>
            <a:pPr lvl="1"/>
            <a:r>
              <a:rPr lang="en-GB" noProof="0" smtClean="0"/>
              <a:t>Zweite Ebene</a:t>
            </a:r>
          </a:p>
          <a:p>
            <a:pPr lvl="2"/>
            <a:r>
              <a:rPr lang="en-GB" noProof="0" smtClean="0"/>
              <a:t>Dritte Ebene</a:t>
            </a:r>
          </a:p>
          <a:p>
            <a:pPr lvl="3"/>
            <a:r>
              <a:rPr lang="en-GB" noProof="0" smtClean="0"/>
              <a:t>Vierte Ebene</a:t>
            </a:r>
          </a:p>
          <a:p>
            <a:pPr lvl="4"/>
            <a:r>
              <a:rPr lang="en-GB" noProof="0" smtClean="0"/>
              <a:t>Fünfte Ebene</a:t>
            </a:r>
          </a:p>
        </p:txBody>
      </p:sp>
      <p:sp>
        <p:nvSpPr>
          <p:cNvPr id="6150" name="Rectangle 6"/>
          <p:cNvSpPr>
            <a:spLocks noGrp="1" noChangeArrowheads="1"/>
          </p:cNvSpPr>
          <p:nvPr>
            <p:ph type="ftr" sz="quarter" idx="4"/>
          </p:nvPr>
        </p:nvSpPr>
        <p:spPr bwMode="auto">
          <a:xfrm>
            <a:off x="0" y="9345613"/>
            <a:ext cx="29019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9" rIns="94475" bIns="47239" numCol="1" anchor="b" anchorCtr="0" compatLnSpc="1">
            <a:prstTxWarp prst="textNoShape">
              <a:avLst/>
            </a:prstTxWarp>
          </a:bodyPr>
          <a:lstStyle>
            <a:lvl1pPr defTabSz="942975" eaLnBrk="1" hangingPunct="1">
              <a:defRPr sz="1300"/>
            </a:lvl1pPr>
          </a:lstStyle>
          <a:p>
            <a:pPr>
              <a:defRPr/>
            </a:pPr>
            <a:endParaRPr lang="en-GB" altLang="ja-JP"/>
          </a:p>
        </p:txBody>
      </p:sp>
      <p:sp>
        <p:nvSpPr>
          <p:cNvPr id="6151" name="Rectangle 7"/>
          <p:cNvSpPr>
            <a:spLocks noGrp="1" noChangeArrowheads="1"/>
          </p:cNvSpPr>
          <p:nvPr>
            <p:ph type="sldNum" sz="quarter" idx="5"/>
          </p:nvPr>
        </p:nvSpPr>
        <p:spPr bwMode="auto">
          <a:xfrm>
            <a:off x="3797300" y="9345613"/>
            <a:ext cx="29019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9" rIns="94475" bIns="47239" numCol="1" anchor="b" anchorCtr="0" compatLnSpc="1">
            <a:prstTxWarp prst="textNoShape">
              <a:avLst/>
            </a:prstTxWarp>
          </a:bodyPr>
          <a:lstStyle>
            <a:lvl1pPr algn="r" defTabSz="942975" eaLnBrk="1" hangingPunct="1">
              <a:defRPr sz="1300"/>
            </a:lvl1pPr>
          </a:lstStyle>
          <a:p>
            <a:pPr>
              <a:defRPr/>
            </a:pPr>
            <a:fld id="{77F74C08-9064-4C04-A8B9-78D756FDC2FA}" type="slidenum">
              <a:rPr lang="en-GB" altLang="ja-JP"/>
              <a:pPr>
                <a:defRPr/>
              </a:pPr>
              <a:t>‹#›</a:t>
            </a:fld>
            <a:endParaRPr lang="en-GB" altLang="ja-JP"/>
          </a:p>
        </p:txBody>
      </p:sp>
    </p:spTree>
    <p:extLst>
      <p:ext uri="{BB962C8B-B14F-4D97-AF65-F5344CB8AC3E}">
        <p14:creationId xmlns:p14="http://schemas.microsoft.com/office/powerpoint/2010/main" val="970428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9F8E62E6-B7B9-4797-81B4-2504881E1DFD}" type="slidenum">
              <a:rPr lang="en-GB" altLang="ja-JP" smtClean="0"/>
              <a:pPr/>
              <a:t>1</a:t>
            </a:fld>
            <a:endParaRPr lang="en-GB" altLang="ja-JP" smtClean="0"/>
          </a:p>
        </p:txBody>
      </p:sp>
      <p:sp>
        <p:nvSpPr>
          <p:cNvPr id="36867" name="Rectangle 1026"/>
          <p:cNvSpPr>
            <a:spLocks noGrp="1" noChangeArrowheads="1"/>
          </p:cNvSpPr>
          <p:nvPr>
            <p:ph type="body" idx="1"/>
          </p:nvPr>
        </p:nvSpPr>
        <p:spPr>
          <a:xfrm>
            <a:off x="242888" y="5253038"/>
            <a:ext cx="6283325" cy="4051300"/>
          </a:xfrm>
          <a:noFill/>
        </p:spPr>
        <p:txBody>
          <a:bodyPr lIns="89384" tIns="44694" rIns="89384" bIns="44694"/>
          <a:lstStyle/>
          <a:p>
            <a:pPr eaLnBrk="1" hangingPunct="1"/>
            <a:endParaRPr lang="en-GB" altLang="ja-JP" smtClean="0"/>
          </a:p>
        </p:txBody>
      </p:sp>
      <p:sp>
        <p:nvSpPr>
          <p:cNvPr id="36868" name="Rectangle 1027"/>
          <p:cNvSpPr>
            <a:spLocks noGrp="1" noRot="1" noChangeAspect="1" noChangeArrowheads="1" noTextEdit="1"/>
          </p:cNvSpPr>
          <p:nvPr>
            <p:ph type="sldImg"/>
          </p:nvPr>
        </p:nvSpPr>
        <p:spPr>
          <a:xfrm>
            <a:off x="1588" y="0"/>
            <a:ext cx="6696075" cy="5022850"/>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8C4DD5B0-4553-44D1-A7E1-89A51ECF00DF}" type="slidenum">
              <a:rPr lang="en-GB" altLang="ja-JP" smtClean="0"/>
              <a:pPr/>
              <a:t>10</a:t>
            </a:fld>
            <a:endParaRPr lang="en-GB" altLang="ja-JP"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1DA1707E-1835-42A7-BC38-49B1E492EB9C}" type="slidenum">
              <a:rPr lang="en-GB" altLang="ja-JP" smtClean="0"/>
              <a:pPr/>
              <a:t>11</a:t>
            </a:fld>
            <a:endParaRPr lang="en-GB" altLang="ja-JP"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7A3B01F5-21ED-4CC8-BD21-C7D0870A02F6}" type="slidenum">
              <a:rPr lang="en-GB" altLang="ja-JP" smtClean="0"/>
              <a:pPr/>
              <a:t>12</a:t>
            </a:fld>
            <a:endParaRPr lang="en-GB" altLang="ja-JP"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DB9A50A5-1AEB-4C59-A4B0-A6D7699C4F69}" type="slidenum">
              <a:rPr lang="en-GB" altLang="ja-JP" smtClean="0"/>
              <a:pPr/>
              <a:t>13</a:t>
            </a:fld>
            <a:endParaRPr lang="en-GB" altLang="ja-JP"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8CF564EB-1191-4311-BDFA-E5C2666DB5D7}" type="slidenum">
              <a:rPr lang="en-GB" altLang="ja-JP" smtClean="0"/>
              <a:pPr/>
              <a:t>14</a:t>
            </a:fld>
            <a:endParaRPr lang="en-GB" altLang="ja-JP"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D6B5AE8D-FA1C-48B7-BECF-0E0DB04BFD09}" type="slidenum">
              <a:rPr lang="en-GB" altLang="ja-JP" smtClean="0"/>
              <a:pPr/>
              <a:t>15</a:t>
            </a:fld>
            <a:endParaRPr lang="en-GB" altLang="ja-JP"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9BF493FF-87B1-47A8-8406-563ADE7260AD}" type="slidenum">
              <a:rPr lang="en-GB" altLang="ja-JP" smtClean="0"/>
              <a:pPr/>
              <a:t>16</a:t>
            </a:fld>
            <a:endParaRPr lang="en-GB" altLang="ja-JP"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7155D863-AC87-401D-B0CC-9A596D692E69}" type="slidenum">
              <a:rPr lang="en-GB" altLang="ja-JP" smtClean="0"/>
              <a:pPr/>
              <a:t>17</a:t>
            </a:fld>
            <a:endParaRPr lang="en-GB"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8BDC1D54-902B-45FD-9703-D580EF6E7BB8}" type="slidenum">
              <a:rPr lang="en-GB" altLang="ja-JP" smtClean="0"/>
              <a:pPr/>
              <a:t>18</a:t>
            </a:fld>
            <a:endParaRPr lang="en-GB" altLang="ja-JP"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56319B9C-9DC7-42D3-A6F7-58F2001D3A22}" type="slidenum">
              <a:rPr lang="en-GB" altLang="ja-JP" smtClean="0"/>
              <a:pPr/>
              <a:t>19</a:t>
            </a:fld>
            <a:endParaRPr lang="en-GB" altLang="ja-JP"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28C9495A-5F7A-4C92-8F32-078F52EF8895}" type="slidenum">
              <a:rPr lang="en-GB" altLang="ja-JP" smtClean="0"/>
              <a:pPr/>
              <a:t>2</a:t>
            </a:fld>
            <a:endParaRPr lang="en-GB" altLang="ja-JP"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7AE2DB07-1949-4860-8C20-A9FC28FEFF2E}" type="slidenum">
              <a:rPr lang="en-GB" altLang="ja-JP" smtClean="0"/>
              <a:pPr/>
              <a:t>20</a:t>
            </a:fld>
            <a:endParaRPr lang="en-GB" altLang="ja-JP"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5BA302FA-3131-4EF6-AD43-0EB67CBF9FDE}" type="slidenum">
              <a:rPr lang="en-GB" altLang="ja-JP" smtClean="0"/>
              <a:pPr/>
              <a:t>21</a:t>
            </a:fld>
            <a:endParaRPr lang="en-GB" altLang="ja-JP"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26D6FFA6-6DD9-43B4-BECF-4F19FC488A97}" type="slidenum">
              <a:rPr lang="en-GB" altLang="ja-JP" smtClean="0"/>
              <a:pPr/>
              <a:t>22</a:t>
            </a:fld>
            <a:endParaRPr lang="en-GB" altLang="ja-JP"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AF0F68A7-B5EC-470E-8795-D1F0654C9B07}" type="slidenum">
              <a:rPr lang="en-GB" altLang="ja-JP" smtClean="0"/>
              <a:pPr/>
              <a:t>23</a:t>
            </a:fld>
            <a:endParaRPr lang="en-GB" altLang="ja-JP"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59641752-CC83-4F0F-909C-193332D4E982}" type="slidenum">
              <a:rPr lang="en-GB" altLang="ja-JP" smtClean="0"/>
              <a:pPr/>
              <a:t>24</a:t>
            </a:fld>
            <a:endParaRPr lang="en-GB" altLang="ja-JP"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77A79F02-181C-47DB-A1F5-DFDD549EF9E7}" type="slidenum">
              <a:rPr lang="en-GB" altLang="ja-JP" smtClean="0"/>
              <a:pPr/>
              <a:t>25</a:t>
            </a:fld>
            <a:endParaRPr lang="en-GB" altLang="ja-JP"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E78BBE5B-EE30-4111-834C-6EAB4E743813}" type="slidenum">
              <a:rPr lang="en-GB" altLang="ja-JP" smtClean="0"/>
              <a:pPr/>
              <a:t>26</a:t>
            </a:fld>
            <a:endParaRPr lang="en-GB" altLang="ja-JP"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A2DE9FE8-909A-4B8B-812C-ABE5A5A4D982}" type="slidenum">
              <a:rPr lang="en-GB" altLang="ja-JP" smtClean="0"/>
              <a:pPr/>
              <a:t>27</a:t>
            </a:fld>
            <a:endParaRPr lang="en-GB" altLang="ja-JP"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4EFDE3A8-95F0-4B82-8D01-AD4C4B6A7199}" type="slidenum">
              <a:rPr lang="en-GB" altLang="ja-JP" smtClean="0"/>
              <a:pPr/>
              <a:t>28</a:t>
            </a:fld>
            <a:endParaRPr lang="en-GB" altLang="ja-JP"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BDDA9474-3EE4-47CA-9227-7E544E984196}" type="slidenum">
              <a:rPr lang="en-GB" altLang="ja-JP" smtClean="0"/>
              <a:pPr/>
              <a:t>29</a:t>
            </a:fld>
            <a:endParaRPr lang="en-GB" altLang="ja-JP"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72DF0D04-E52C-4533-B540-FB9E0EC1FED9}" type="slidenum">
              <a:rPr lang="en-GB" altLang="ja-JP" smtClean="0"/>
              <a:pPr/>
              <a:t>3</a:t>
            </a:fld>
            <a:endParaRPr lang="en-GB" altLang="ja-JP"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A0CDC8D4-3B3D-49D8-B779-45D25A34D619}" type="slidenum">
              <a:rPr lang="en-GB" altLang="ja-JP" smtClean="0"/>
              <a:pPr/>
              <a:t>30</a:t>
            </a:fld>
            <a:endParaRPr lang="en-GB" altLang="ja-JP"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D75A62D5-2FB0-4734-A8F0-4DE6759958D7}" type="slidenum">
              <a:rPr lang="en-GB" altLang="ja-JP" smtClean="0"/>
              <a:pPr/>
              <a:t>31</a:t>
            </a:fld>
            <a:endParaRPr lang="en-GB" altLang="ja-JP"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6ECC15B9-7914-45E2-9786-9EDB939EFEEF}" type="slidenum">
              <a:rPr lang="en-GB" altLang="ja-JP" smtClean="0"/>
              <a:pPr/>
              <a:t>4</a:t>
            </a:fld>
            <a:endParaRPr lang="en-GB" altLang="ja-JP"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A6A43E7E-6A8E-4360-BED2-3C568D1B1EC3}" type="slidenum">
              <a:rPr lang="en-GB" altLang="ja-JP" smtClean="0"/>
              <a:pPr/>
              <a:t>5</a:t>
            </a:fld>
            <a:endParaRPr lang="en-GB" altLang="ja-JP"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A55F9461-CA20-4C4F-B715-7C815BFA556D}" type="slidenum">
              <a:rPr lang="en-GB" altLang="ja-JP" smtClean="0"/>
              <a:pPr/>
              <a:t>6</a:t>
            </a:fld>
            <a:endParaRPr lang="en-GB" altLang="ja-JP"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FCAC9F35-0923-4001-99DA-E86FE2979DDC}" type="slidenum">
              <a:rPr lang="en-GB" altLang="ja-JP" smtClean="0"/>
              <a:pPr/>
              <a:t>7</a:t>
            </a:fld>
            <a:endParaRPr lang="en-GB" altLang="ja-JP"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41C183DC-F290-4060-BB05-36214634FDCD}" type="slidenum">
              <a:rPr lang="en-GB" altLang="ja-JP" smtClean="0"/>
              <a:pPr/>
              <a:t>8</a:t>
            </a:fld>
            <a:endParaRPr lang="en-GB" altLang="ja-JP"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C6B60961-3780-4D58-9AB0-F80BE73562DA}" type="slidenum">
              <a:rPr lang="en-GB" altLang="ja-JP" smtClean="0"/>
              <a:pPr/>
              <a:t>9</a:t>
            </a:fld>
            <a:endParaRPr lang="en-GB" altLang="ja-JP"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図 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82900" y="1120775"/>
            <a:ext cx="3182938"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5506" name="Rectangle 2"/>
          <p:cNvSpPr>
            <a:spLocks noGrp="1" noChangeArrowheads="1"/>
          </p:cNvSpPr>
          <p:nvPr>
            <p:ph type="ctrTitle" sz="quarter"/>
          </p:nvPr>
        </p:nvSpPr>
        <p:spPr>
          <a:xfrm>
            <a:off x="477520" y="372110"/>
            <a:ext cx="8290560" cy="633729"/>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rIns="91440" anchor="b"/>
          <a:lstStyle>
            <a:lvl1pPr>
              <a:lnSpc>
                <a:spcPct val="115000"/>
              </a:lnSpc>
              <a:defRPr sz="3600" i="1"/>
            </a:lvl1pPr>
          </a:lstStyle>
          <a:p>
            <a:pPr lvl="0"/>
            <a:r>
              <a:rPr lang="ja-JP" altLang="en-US" noProof="0" smtClean="0"/>
              <a:t>マスター タイトルの書式設定</a:t>
            </a:r>
            <a:endParaRPr lang="de-DE" altLang="ja-JP" noProof="0" dirty="0" smtClean="0"/>
          </a:p>
        </p:txBody>
      </p:sp>
      <p:sp>
        <p:nvSpPr>
          <p:cNvPr id="1045507" name="Rectangle 3"/>
          <p:cNvSpPr>
            <a:spLocks noGrp="1" noChangeArrowheads="1"/>
          </p:cNvSpPr>
          <p:nvPr>
            <p:ph type="subTitle" sz="quarter" idx="1"/>
          </p:nvPr>
        </p:nvSpPr>
        <p:spPr>
          <a:xfrm>
            <a:off x="4338320" y="5090160"/>
            <a:ext cx="4643755" cy="535940"/>
          </a:xfrm>
        </p:spPr>
        <p:txBody>
          <a:bodyPr lIns="91440" rIns="91440"/>
          <a:lstStyle>
            <a:lvl1pPr marL="0" indent="0">
              <a:spcBef>
                <a:spcPct val="0"/>
              </a:spcBef>
              <a:buFont typeface="Wingdings" pitchFamily="2" charset="2"/>
              <a:buNone/>
              <a:defRPr sz="2000" b="1" baseline="0">
                <a:solidFill>
                  <a:schemeClr val="hlink"/>
                </a:solidFill>
              </a:defRPr>
            </a:lvl1pPr>
          </a:lstStyle>
          <a:p>
            <a:pPr lvl="0"/>
            <a:r>
              <a:rPr lang="ja-JP" altLang="en-US" noProof="0" smtClean="0"/>
              <a:t>マスター サブタイトルの書式設定</a:t>
            </a:r>
            <a:endParaRPr lang="en-US" noProof="0" dirty="0" smtClean="0"/>
          </a:p>
        </p:txBody>
      </p:sp>
    </p:spTree>
    <p:extLst>
      <p:ext uri="{BB962C8B-B14F-4D97-AF65-F5344CB8AC3E}">
        <p14:creationId xmlns:p14="http://schemas.microsoft.com/office/powerpoint/2010/main" val="2973876071"/>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de-DE" altLang="ja-JP"/>
              <a:t>Here comes your footer  </a:t>
            </a:r>
            <a:r>
              <a:rPr lang="de-DE" altLang="ja-JP">
                <a:sym typeface="Wingdings" pitchFamily="2" charset="2"/>
              </a:rPr>
              <a:t></a:t>
            </a:r>
            <a:r>
              <a:rPr lang="de-DE" altLang="ja-JP"/>
              <a:t>  Page </a:t>
            </a:r>
            <a:fld id="{BF2E821E-2E82-4EF6-8F0F-FE1FA100CCA1}" type="slidenum">
              <a:rPr lang="de-DE" altLang="ja-JP"/>
              <a:pPr>
                <a:defRPr/>
              </a:pPr>
              <a:t>‹#›</a:t>
            </a:fld>
            <a:endParaRPr lang="de-DE" altLang="ja-JP"/>
          </a:p>
        </p:txBody>
      </p:sp>
    </p:spTree>
    <p:extLst>
      <p:ext uri="{BB962C8B-B14F-4D97-AF65-F5344CB8AC3E}">
        <p14:creationId xmlns:p14="http://schemas.microsoft.com/office/powerpoint/2010/main" val="283054207"/>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11950" y="250825"/>
            <a:ext cx="2132013" cy="50006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314325" y="250825"/>
            <a:ext cx="6245225" cy="50006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de-DE" altLang="ja-JP"/>
              <a:t>Here comes your footer  </a:t>
            </a:r>
            <a:r>
              <a:rPr lang="de-DE" altLang="ja-JP">
                <a:sym typeface="Wingdings" pitchFamily="2" charset="2"/>
              </a:rPr>
              <a:t></a:t>
            </a:r>
            <a:r>
              <a:rPr lang="de-DE" altLang="ja-JP"/>
              <a:t>  Page </a:t>
            </a:r>
            <a:fld id="{0D36237D-A1FA-430C-A64B-38CC5FFB0C3A}" type="slidenum">
              <a:rPr lang="de-DE" altLang="ja-JP"/>
              <a:pPr>
                <a:defRPr/>
              </a:pPr>
              <a:t>‹#›</a:t>
            </a:fld>
            <a:endParaRPr lang="de-DE" altLang="ja-JP"/>
          </a:p>
        </p:txBody>
      </p:sp>
    </p:spTree>
    <p:extLst>
      <p:ext uri="{BB962C8B-B14F-4D97-AF65-F5344CB8AC3E}">
        <p14:creationId xmlns:p14="http://schemas.microsoft.com/office/powerpoint/2010/main" val="3753589421"/>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ftr" sz="quarter" idx="10"/>
          </p:nvPr>
        </p:nvSpPr>
        <p:spPr/>
        <p:txBody>
          <a:bodyPr/>
          <a:lstStyle>
            <a:lvl1pPr>
              <a:defRPr/>
            </a:lvl1pPr>
          </a:lstStyle>
          <a:p>
            <a:pPr>
              <a:defRPr/>
            </a:pPr>
            <a:r>
              <a:rPr lang="de-DE" altLang="ja-JP"/>
              <a:t>Page </a:t>
            </a:r>
            <a:fld id="{67E45A5C-59D3-4774-AAF1-8544CE002A87}" type="slidenum">
              <a:rPr lang="de-DE" altLang="ja-JP"/>
              <a:pPr>
                <a:defRPr/>
              </a:pPr>
              <a:t>‹#›</a:t>
            </a:fld>
            <a:endParaRPr lang="de-DE" altLang="ja-JP"/>
          </a:p>
        </p:txBody>
      </p:sp>
    </p:spTree>
    <p:extLst>
      <p:ext uri="{BB962C8B-B14F-4D97-AF65-F5344CB8AC3E}">
        <p14:creationId xmlns:p14="http://schemas.microsoft.com/office/powerpoint/2010/main" val="840792641"/>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ftr" sz="quarter" idx="10"/>
          </p:nvPr>
        </p:nvSpPr>
        <p:spPr>
          <a:ln/>
        </p:spPr>
        <p:txBody>
          <a:bodyPr/>
          <a:lstStyle>
            <a:lvl1pPr>
              <a:defRPr/>
            </a:lvl1pPr>
          </a:lstStyle>
          <a:p>
            <a:pPr>
              <a:defRPr/>
            </a:pPr>
            <a:r>
              <a:rPr lang="de-DE" altLang="ja-JP"/>
              <a:t>Here comes your footer  </a:t>
            </a:r>
            <a:r>
              <a:rPr lang="de-DE" altLang="ja-JP">
                <a:sym typeface="Wingdings" pitchFamily="2" charset="2"/>
              </a:rPr>
              <a:t></a:t>
            </a:r>
            <a:r>
              <a:rPr lang="de-DE" altLang="ja-JP"/>
              <a:t>  Page </a:t>
            </a:r>
            <a:fld id="{3BF4F46B-B552-43BC-A8E8-35C357B42E72}" type="slidenum">
              <a:rPr lang="de-DE" altLang="ja-JP"/>
              <a:pPr>
                <a:defRPr/>
              </a:pPr>
              <a:t>‹#›</a:t>
            </a:fld>
            <a:endParaRPr lang="de-DE" altLang="ja-JP"/>
          </a:p>
        </p:txBody>
      </p:sp>
    </p:spTree>
    <p:extLst>
      <p:ext uri="{BB962C8B-B14F-4D97-AF65-F5344CB8AC3E}">
        <p14:creationId xmlns:p14="http://schemas.microsoft.com/office/powerpoint/2010/main" val="351762818"/>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319088" y="1374775"/>
            <a:ext cx="4186237" cy="387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57725" y="1374775"/>
            <a:ext cx="4186238" cy="387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5"/>
          <p:cNvSpPr>
            <a:spLocks noGrp="1" noChangeArrowheads="1"/>
          </p:cNvSpPr>
          <p:nvPr>
            <p:ph type="ftr" sz="quarter" idx="10"/>
          </p:nvPr>
        </p:nvSpPr>
        <p:spPr>
          <a:ln/>
        </p:spPr>
        <p:txBody>
          <a:bodyPr/>
          <a:lstStyle>
            <a:lvl1pPr>
              <a:defRPr/>
            </a:lvl1pPr>
          </a:lstStyle>
          <a:p>
            <a:pPr>
              <a:defRPr/>
            </a:pPr>
            <a:r>
              <a:rPr lang="de-DE" altLang="ja-JP"/>
              <a:t>Here comes your footer  </a:t>
            </a:r>
            <a:r>
              <a:rPr lang="de-DE" altLang="ja-JP">
                <a:sym typeface="Wingdings" pitchFamily="2" charset="2"/>
              </a:rPr>
              <a:t></a:t>
            </a:r>
            <a:r>
              <a:rPr lang="de-DE" altLang="ja-JP"/>
              <a:t>  Page </a:t>
            </a:r>
            <a:fld id="{44935A3B-5F10-43B1-B7B7-67BF53DDDF4E}" type="slidenum">
              <a:rPr lang="de-DE" altLang="ja-JP"/>
              <a:pPr>
                <a:defRPr/>
              </a:pPr>
              <a:t>‹#›</a:t>
            </a:fld>
            <a:endParaRPr lang="de-DE" altLang="ja-JP"/>
          </a:p>
        </p:txBody>
      </p:sp>
    </p:spTree>
    <p:extLst>
      <p:ext uri="{BB962C8B-B14F-4D97-AF65-F5344CB8AC3E}">
        <p14:creationId xmlns:p14="http://schemas.microsoft.com/office/powerpoint/2010/main" val="653519695"/>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ftr" sz="quarter" idx="10"/>
          </p:nvPr>
        </p:nvSpPr>
        <p:spPr>
          <a:ln/>
        </p:spPr>
        <p:txBody>
          <a:bodyPr/>
          <a:lstStyle>
            <a:lvl1pPr>
              <a:defRPr/>
            </a:lvl1pPr>
          </a:lstStyle>
          <a:p>
            <a:pPr>
              <a:defRPr/>
            </a:pPr>
            <a:r>
              <a:rPr lang="de-DE" altLang="ja-JP"/>
              <a:t>Here comes your footer  </a:t>
            </a:r>
            <a:r>
              <a:rPr lang="de-DE" altLang="ja-JP">
                <a:sym typeface="Wingdings" pitchFamily="2" charset="2"/>
              </a:rPr>
              <a:t></a:t>
            </a:r>
            <a:r>
              <a:rPr lang="de-DE" altLang="ja-JP"/>
              <a:t>  Page </a:t>
            </a:r>
            <a:fld id="{D07172C8-5D08-47AA-AF9F-918155767D02}" type="slidenum">
              <a:rPr lang="de-DE" altLang="ja-JP"/>
              <a:pPr>
                <a:defRPr/>
              </a:pPr>
              <a:t>‹#›</a:t>
            </a:fld>
            <a:endParaRPr lang="de-DE" altLang="ja-JP"/>
          </a:p>
        </p:txBody>
      </p:sp>
    </p:spTree>
    <p:extLst>
      <p:ext uri="{BB962C8B-B14F-4D97-AF65-F5344CB8AC3E}">
        <p14:creationId xmlns:p14="http://schemas.microsoft.com/office/powerpoint/2010/main" val="1693116901"/>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5"/>
          <p:cNvSpPr>
            <a:spLocks noGrp="1" noChangeArrowheads="1"/>
          </p:cNvSpPr>
          <p:nvPr>
            <p:ph type="ftr" sz="quarter" idx="10"/>
          </p:nvPr>
        </p:nvSpPr>
        <p:spPr>
          <a:ln/>
        </p:spPr>
        <p:txBody>
          <a:bodyPr/>
          <a:lstStyle>
            <a:lvl1pPr>
              <a:defRPr/>
            </a:lvl1pPr>
          </a:lstStyle>
          <a:p>
            <a:pPr>
              <a:defRPr/>
            </a:pPr>
            <a:r>
              <a:rPr lang="de-DE" altLang="ja-JP"/>
              <a:t>Here comes your footer  </a:t>
            </a:r>
            <a:r>
              <a:rPr lang="de-DE" altLang="ja-JP">
                <a:sym typeface="Wingdings" pitchFamily="2" charset="2"/>
              </a:rPr>
              <a:t></a:t>
            </a:r>
            <a:r>
              <a:rPr lang="de-DE" altLang="ja-JP"/>
              <a:t>  Page </a:t>
            </a:r>
            <a:fld id="{3C49DE32-6FB2-4FB8-BC4A-DDABCC27FFA9}" type="slidenum">
              <a:rPr lang="de-DE" altLang="ja-JP"/>
              <a:pPr>
                <a:defRPr/>
              </a:pPr>
              <a:t>‹#›</a:t>
            </a:fld>
            <a:endParaRPr lang="de-DE" altLang="ja-JP"/>
          </a:p>
        </p:txBody>
      </p:sp>
    </p:spTree>
    <p:extLst>
      <p:ext uri="{BB962C8B-B14F-4D97-AF65-F5344CB8AC3E}">
        <p14:creationId xmlns:p14="http://schemas.microsoft.com/office/powerpoint/2010/main" val="27091164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de-DE" altLang="ja-JP"/>
              <a:t>Here comes your footer  </a:t>
            </a:r>
            <a:r>
              <a:rPr lang="de-DE" altLang="ja-JP">
                <a:sym typeface="Wingdings" pitchFamily="2" charset="2"/>
              </a:rPr>
              <a:t></a:t>
            </a:r>
            <a:r>
              <a:rPr lang="de-DE" altLang="ja-JP"/>
              <a:t>  Page </a:t>
            </a:r>
            <a:fld id="{380FD452-6E79-49B0-98EE-AF209F9E1308}" type="slidenum">
              <a:rPr lang="de-DE" altLang="ja-JP"/>
              <a:pPr>
                <a:defRPr/>
              </a:pPr>
              <a:t>‹#›</a:t>
            </a:fld>
            <a:endParaRPr lang="de-DE" altLang="ja-JP"/>
          </a:p>
        </p:txBody>
      </p:sp>
    </p:spTree>
    <p:extLst>
      <p:ext uri="{BB962C8B-B14F-4D97-AF65-F5344CB8AC3E}">
        <p14:creationId xmlns:p14="http://schemas.microsoft.com/office/powerpoint/2010/main" val="1461342306"/>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ftr" sz="quarter" idx="10"/>
          </p:nvPr>
        </p:nvSpPr>
        <p:spPr>
          <a:ln/>
        </p:spPr>
        <p:txBody>
          <a:bodyPr/>
          <a:lstStyle>
            <a:lvl1pPr>
              <a:defRPr/>
            </a:lvl1pPr>
          </a:lstStyle>
          <a:p>
            <a:pPr>
              <a:defRPr/>
            </a:pPr>
            <a:r>
              <a:rPr lang="de-DE" altLang="ja-JP"/>
              <a:t>Here comes your footer  </a:t>
            </a:r>
            <a:r>
              <a:rPr lang="de-DE" altLang="ja-JP">
                <a:sym typeface="Wingdings" pitchFamily="2" charset="2"/>
              </a:rPr>
              <a:t></a:t>
            </a:r>
            <a:r>
              <a:rPr lang="de-DE" altLang="ja-JP"/>
              <a:t>  Page </a:t>
            </a:r>
            <a:fld id="{58014A44-1D20-40C2-ADDD-83A7C2524865}" type="slidenum">
              <a:rPr lang="de-DE" altLang="ja-JP"/>
              <a:pPr>
                <a:defRPr/>
              </a:pPr>
              <a:t>‹#›</a:t>
            </a:fld>
            <a:endParaRPr lang="de-DE" altLang="ja-JP"/>
          </a:p>
        </p:txBody>
      </p:sp>
    </p:spTree>
    <p:extLst>
      <p:ext uri="{BB962C8B-B14F-4D97-AF65-F5344CB8AC3E}">
        <p14:creationId xmlns:p14="http://schemas.microsoft.com/office/powerpoint/2010/main" val="2218159269"/>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ftr" sz="quarter" idx="10"/>
          </p:nvPr>
        </p:nvSpPr>
        <p:spPr>
          <a:ln/>
        </p:spPr>
        <p:txBody>
          <a:bodyPr/>
          <a:lstStyle>
            <a:lvl1pPr>
              <a:defRPr/>
            </a:lvl1pPr>
          </a:lstStyle>
          <a:p>
            <a:pPr>
              <a:defRPr/>
            </a:pPr>
            <a:r>
              <a:rPr lang="de-DE" altLang="ja-JP"/>
              <a:t>Here comes your footer  </a:t>
            </a:r>
            <a:r>
              <a:rPr lang="de-DE" altLang="ja-JP">
                <a:sym typeface="Wingdings" pitchFamily="2" charset="2"/>
              </a:rPr>
              <a:t></a:t>
            </a:r>
            <a:r>
              <a:rPr lang="de-DE" altLang="ja-JP"/>
              <a:t>  Page </a:t>
            </a:r>
            <a:fld id="{11D85AE6-7C08-4CA4-9516-7BFAB748BA7B}" type="slidenum">
              <a:rPr lang="de-DE" altLang="ja-JP"/>
              <a:pPr>
                <a:defRPr/>
              </a:pPr>
              <a:t>‹#›</a:t>
            </a:fld>
            <a:endParaRPr lang="de-DE" altLang="ja-JP"/>
          </a:p>
        </p:txBody>
      </p:sp>
    </p:spTree>
    <p:extLst>
      <p:ext uri="{BB962C8B-B14F-4D97-AF65-F5344CB8AC3E}">
        <p14:creationId xmlns:p14="http://schemas.microsoft.com/office/powerpoint/2010/main" val="3193938159"/>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4325" y="250825"/>
            <a:ext cx="85153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vert="horz" wrap="square" lIns="0" tIns="45720" rIns="0" bIns="45720" numCol="1" anchor="t" anchorCtr="0" compatLnSpc="1">
            <a:prstTxWarp prst="textNoShape">
              <a:avLst/>
            </a:prstTxWarp>
          </a:bodyPr>
          <a:lstStyle/>
          <a:p>
            <a:pPr lvl="0"/>
            <a:r>
              <a:rPr lang="en-US" altLang="ja-JP" smtClean="0"/>
              <a:t>Click to edit Master title style</a:t>
            </a:r>
            <a:endParaRPr lang="de-DE" altLang="ja-JP" smtClean="0"/>
          </a:p>
        </p:txBody>
      </p:sp>
      <p:sp>
        <p:nvSpPr>
          <p:cNvPr id="1027" name="Rectangle 3"/>
          <p:cNvSpPr>
            <a:spLocks noGrp="1" noChangeArrowheads="1"/>
          </p:cNvSpPr>
          <p:nvPr>
            <p:ph type="body" idx="1"/>
          </p:nvPr>
        </p:nvSpPr>
        <p:spPr bwMode="auto">
          <a:xfrm>
            <a:off x="319088" y="1374775"/>
            <a:ext cx="852487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044485" name="Rectangle 5"/>
          <p:cNvSpPr>
            <a:spLocks noGrp="1" noChangeArrowheads="1"/>
          </p:cNvSpPr>
          <p:nvPr>
            <p:ph type="ftr" sz="quarter" idx="3"/>
          </p:nvPr>
        </p:nvSpPr>
        <p:spPr bwMode="auto">
          <a:xfrm>
            <a:off x="285750" y="6167438"/>
            <a:ext cx="30480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solidFill>
                  <a:srgbClr val="4F4F4F"/>
                </a:solidFill>
                <a:ea typeface="ＭＳ Ｐゴシック" charset="-128"/>
              </a:defRPr>
            </a:lvl1pPr>
          </a:lstStyle>
          <a:p>
            <a:pPr>
              <a:defRPr/>
            </a:pPr>
            <a:r>
              <a:rPr lang="de-DE" altLang="ja-JP"/>
              <a:t>Here comes your footer  </a:t>
            </a:r>
            <a:r>
              <a:rPr lang="de-DE" altLang="ja-JP">
                <a:sym typeface="Wingdings" pitchFamily="2" charset="2"/>
              </a:rPr>
              <a:t></a:t>
            </a:r>
            <a:r>
              <a:rPr lang="de-DE" altLang="ja-JP"/>
              <a:t>  Page </a:t>
            </a:r>
            <a:fld id="{E810DC37-86F9-4006-84B1-944E6BE85A1C}" type="slidenum">
              <a:rPr lang="de-DE" altLang="ja-JP"/>
              <a:pPr>
                <a:defRPr/>
              </a:pPr>
              <a:t>‹#›</a:t>
            </a:fld>
            <a:endParaRPr lang="de-DE" altLang="ja-JP"/>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ransition spd="med">
    <p:wipe dir="r"/>
  </p:transition>
  <p:timing>
    <p:tnLst>
      <p:par>
        <p:cTn id="1" dur="indefinite" restart="never" nodeType="tmRoot"/>
      </p:par>
    </p:tnLst>
  </p:timing>
  <p:hf sldNum="0" hdr="0" dt="0"/>
  <p:txStyles>
    <p:titleStyle>
      <a:lvl1pPr algn="l" rtl="0" eaLnBrk="0" fontAlgn="base" hangingPunct="0">
        <a:spcBef>
          <a:spcPct val="0"/>
        </a:spcBef>
        <a:spcAft>
          <a:spcPct val="0"/>
        </a:spcAft>
        <a:defRPr sz="2800" b="1">
          <a:solidFill>
            <a:srgbClr val="FFFFFF"/>
          </a:solidFill>
          <a:latin typeface="+mj-lt"/>
          <a:ea typeface="+mj-ea"/>
          <a:cs typeface="+mj-cs"/>
        </a:defRPr>
      </a:lvl1pPr>
      <a:lvl2pPr algn="l" rtl="0" eaLnBrk="0" fontAlgn="base" hangingPunct="0">
        <a:spcBef>
          <a:spcPct val="0"/>
        </a:spcBef>
        <a:spcAft>
          <a:spcPct val="0"/>
        </a:spcAft>
        <a:defRPr sz="2800" b="1">
          <a:solidFill>
            <a:srgbClr val="FFFFFF"/>
          </a:solidFill>
          <a:latin typeface="Arial" charset="0"/>
        </a:defRPr>
      </a:lvl2pPr>
      <a:lvl3pPr algn="l" rtl="0" eaLnBrk="0" fontAlgn="base" hangingPunct="0">
        <a:spcBef>
          <a:spcPct val="0"/>
        </a:spcBef>
        <a:spcAft>
          <a:spcPct val="0"/>
        </a:spcAft>
        <a:defRPr sz="2800" b="1">
          <a:solidFill>
            <a:srgbClr val="FFFFFF"/>
          </a:solidFill>
          <a:latin typeface="Arial" charset="0"/>
        </a:defRPr>
      </a:lvl3pPr>
      <a:lvl4pPr algn="l" rtl="0" eaLnBrk="0" fontAlgn="base" hangingPunct="0">
        <a:spcBef>
          <a:spcPct val="0"/>
        </a:spcBef>
        <a:spcAft>
          <a:spcPct val="0"/>
        </a:spcAft>
        <a:defRPr sz="2800" b="1">
          <a:solidFill>
            <a:srgbClr val="FFFFFF"/>
          </a:solidFill>
          <a:latin typeface="Arial" charset="0"/>
        </a:defRPr>
      </a:lvl4pPr>
      <a:lvl5pPr algn="l" rtl="0" eaLnBrk="0" fontAlgn="base" hangingPunct="0">
        <a:spcBef>
          <a:spcPct val="0"/>
        </a:spcBef>
        <a:spcAft>
          <a:spcPct val="0"/>
        </a:spcAft>
        <a:defRPr sz="2800" b="1">
          <a:solidFill>
            <a:srgbClr val="FFFFFF"/>
          </a:solidFill>
          <a:latin typeface="Arial" charset="0"/>
        </a:defRPr>
      </a:lvl5pPr>
      <a:lvl6pPr marL="457200" algn="l" rtl="0" fontAlgn="base">
        <a:spcBef>
          <a:spcPct val="0"/>
        </a:spcBef>
        <a:spcAft>
          <a:spcPct val="0"/>
        </a:spcAft>
        <a:defRPr sz="2800" b="1">
          <a:solidFill>
            <a:srgbClr val="FFFFFF"/>
          </a:solidFill>
          <a:latin typeface="Arial" charset="0"/>
        </a:defRPr>
      </a:lvl6pPr>
      <a:lvl7pPr marL="914400" algn="l" rtl="0" fontAlgn="base">
        <a:spcBef>
          <a:spcPct val="0"/>
        </a:spcBef>
        <a:spcAft>
          <a:spcPct val="0"/>
        </a:spcAft>
        <a:defRPr sz="2800" b="1">
          <a:solidFill>
            <a:srgbClr val="FFFFFF"/>
          </a:solidFill>
          <a:latin typeface="Arial" charset="0"/>
        </a:defRPr>
      </a:lvl7pPr>
      <a:lvl8pPr marL="1371600" algn="l" rtl="0" fontAlgn="base">
        <a:spcBef>
          <a:spcPct val="0"/>
        </a:spcBef>
        <a:spcAft>
          <a:spcPct val="0"/>
        </a:spcAft>
        <a:defRPr sz="2800" b="1">
          <a:solidFill>
            <a:srgbClr val="FFFFFF"/>
          </a:solidFill>
          <a:latin typeface="Arial" charset="0"/>
        </a:defRPr>
      </a:lvl8pPr>
      <a:lvl9pPr marL="1828800" algn="l" rtl="0" fontAlgn="base">
        <a:spcBef>
          <a:spcPct val="0"/>
        </a:spcBef>
        <a:spcAft>
          <a:spcPct val="0"/>
        </a:spcAft>
        <a:defRPr sz="2800" b="1">
          <a:solidFill>
            <a:srgbClr val="FFFFFF"/>
          </a:solidFill>
          <a:latin typeface="Arial" charset="0"/>
        </a:defRPr>
      </a:lvl9pPr>
    </p:titleStyle>
    <p:bodyStyle>
      <a:lvl1pPr marL="190500" indent="-190500" algn="l" rtl="0" eaLnBrk="0" fontAlgn="base" hangingPunct="0">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eaLnBrk="0" fontAlgn="base" hangingPunct="0">
        <a:spcBef>
          <a:spcPct val="20000"/>
        </a:spcBef>
        <a:spcAft>
          <a:spcPct val="0"/>
        </a:spcAft>
        <a:buClr>
          <a:schemeClr val="hlink"/>
        </a:buClr>
        <a:buChar char="-"/>
        <a:defRPr>
          <a:solidFill>
            <a:srgbClr val="FFFFFF"/>
          </a:solidFill>
          <a:latin typeface="+mn-lt"/>
        </a:defRPr>
      </a:lvl2pPr>
      <a:lvl3pPr marL="561975" indent="-179388" algn="l" rtl="0" eaLnBrk="0" fontAlgn="base" hangingPunct="0">
        <a:spcBef>
          <a:spcPct val="20000"/>
        </a:spcBef>
        <a:spcAft>
          <a:spcPct val="0"/>
        </a:spcAft>
        <a:buClr>
          <a:schemeClr val="hlink"/>
        </a:buClr>
        <a:buChar char="-"/>
        <a:defRPr>
          <a:solidFill>
            <a:srgbClr val="FFFFFF"/>
          </a:solidFill>
          <a:latin typeface="+mn-lt"/>
        </a:defRPr>
      </a:lvl3pPr>
      <a:lvl4pPr marL="752475" indent="-188913" algn="l" rtl="0" eaLnBrk="0" fontAlgn="base" hangingPunct="0">
        <a:spcBef>
          <a:spcPct val="20000"/>
        </a:spcBef>
        <a:spcAft>
          <a:spcPct val="0"/>
        </a:spcAft>
        <a:buClr>
          <a:schemeClr val="hlink"/>
        </a:buClr>
        <a:buChar char="-"/>
        <a:defRPr>
          <a:solidFill>
            <a:srgbClr val="FFFFFF"/>
          </a:solidFill>
          <a:latin typeface="+mn-lt"/>
        </a:defRPr>
      </a:lvl4pPr>
      <a:lvl5pPr marL="962025" indent="-207963" algn="l" rtl="0" eaLnBrk="0" fontAlgn="base" hangingPunct="0">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ja.wikipedia.org/wiki/Model_View_Controller"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eblogs.asp.net/scottgu/archive/2007/10/14/asp-net-mvc-framework.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weblogs.asp.net/scottgu/archive/2011/01/13/announcing-release-of-asp-net-mvc-3-iis-express-sql-ce-4-web-farm-framework-orchard-webmatrix.aspx" TargetMode="External"/><Relationship Id="rId5" Type="http://schemas.openxmlformats.org/officeDocument/2006/relationships/hyperlink" Target="http://www.atmarkit.co.jp/fdotnet/scottgublog/20100315aspnetmvc2/aspnetmvc2.html" TargetMode="External"/><Relationship Id="rId4" Type="http://schemas.openxmlformats.org/officeDocument/2006/relationships/hyperlink" Target="http://www.atmarkit.co.jp/fdotnet/scottgublog/20090406aspnetmvc/aspnetmvc.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msdn.microsoft.com/ja-jp/asp.net/gg193039.aspx"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orchard.codeplex.com/" TargetMode="External"/><Relationship Id="rId5" Type="http://schemas.openxmlformats.org/officeDocument/2006/relationships/hyperlink" Target="http://msdn.microsoft.com/en-us/library/hh994907.aspx" TargetMode="External"/><Relationship Id="rId4" Type="http://schemas.openxmlformats.org/officeDocument/2006/relationships/hyperlink" Target="http://download.microsoft.com/download/C/6/5/C65F439B-7E1C-4833-9B0D-88CAFDA29BCD/TF_20110117_4_akirain.pdf"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msdn.microsoft.com/ja-jp/library/system.componentmodel.dataannotations.aspx"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publickey1.jp/blog/12/javascript_mvc.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www.publickey1.jp/blog/12/javascript_mvc_2.html" TargetMode="External"/><Relationship Id="rId4" Type="http://schemas.openxmlformats.org/officeDocument/2006/relationships/hyperlink" Target="http://www.publickey1.jp/blog/12/javascript_mvc_1.htm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cirw.in/blog/time-to-move-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12"/>
          <p:cNvSpPr>
            <a:spLocks noGrp="1" noChangeArrowheads="1"/>
          </p:cNvSpPr>
          <p:nvPr>
            <p:ph type="ctrTitle"/>
          </p:nvPr>
        </p:nvSpPr>
        <p:spPr>
          <a:xfrm>
            <a:off x="955675" y="371475"/>
            <a:ext cx="7253288" cy="635000"/>
          </a:xfrm>
        </p:spPr>
        <p:txBody>
          <a:bodyPr/>
          <a:lstStyle/>
          <a:p>
            <a:pPr algn="ctr" eaLnBrk="1" hangingPunct="1"/>
            <a:r>
              <a:rPr lang="en-US" altLang="ja-JP" smtClean="0">
                <a:ea typeface="ＭＳ Ｐゴシック" pitchFamily="50" charset="-128"/>
              </a:rPr>
              <a:t>MVC</a:t>
            </a:r>
            <a:r>
              <a:rPr lang="ja-JP" altLang="en-US" smtClean="0">
                <a:ea typeface="ＭＳ Ｐゴシック" pitchFamily="50" charset="-128"/>
              </a:rPr>
              <a:t>は死んだ？</a:t>
            </a:r>
            <a:endParaRPr lang="de-DE" altLang="ja-JP" smtClean="0">
              <a:ea typeface="ＭＳ Ｐゴシック" pitchFamily="50" charset="-128"/>
            </a:endParaRPr>
          </a:p>
        </p:txBody>
      </p:sp>
      <p:sp>
        <p:nvSpPr>
          <p:cNvPr id="4099" name="Rectangle 13"/>
          <p:cNvSpPr>
            <a:spLocks noGrp="1" noChangeArrowheads="1"/>
          </p:cNvSpPr>
          <p:nvPr>
            <p:ph type="subTitle" idx="1"/>
          </p:nvPr>
        </p:nvSpPr>
        <p:spPr>
          <a:xfrm>
            <a:off x="4338638" y="5089525"/>
            <a:ext cx="4643437" cy="536575"/>
          </a:xfrm>
        </p:spPr>
        <p:txBody>
          <a:bodyPr/>
          <a:lstStyle/>
          <a:p>
            <a:pPr eaLnBrk="1" hangingPunct="1"/>
            <a:r>
              <a:rPr lang="de-DE" altLang="ja-JP" smtClean="0">
                <a:ea typeface="ＭＳ Ｐゴシック" pitchFamily="50" charset="-128"/>
              </a:rPr>
              <a:t>Presented by : </a:t>
            </a:r>
            <a:r>
              <a:rPr lang="ja-JP" altLang="en-US" smtClean="0">
                <a:ea typeface="ＭＳ Ｐゴシック" pitchFamily="50" charset="-128"/>
              </a:rPr>
              <a:t>高田明宏</a:t>
            </a:r>
            <a:endParaRPr lang="de-DE" altLang="ja-JP" smtClean="0">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ja-JP" altLang="en-US" smtClean="0">
                <a:ea typeface="ＭＳ Ｐゴシック" pitchFamily="50" charset="-128"/>
              </a:rPr>
              <a:t>そもそも</a:t>
            </a:r>
            <a:r>
              <a:rPr lang="en-US" altLang="ja-JP" smtClean="0">
                <a:ea typeface="ＭＳ Ｐゴシック" pitchFamily="50" charset="-128"/>
              </a:rPr>
              <a:t>MVC</a:t>
            </a:r>
            <a:r>
              <a:rPr lang="ja-JP" altLang="en-US" smtClean="0">
                <a:ea typeface="ＭＳ Ｐゴシック" pitchFamily="50" charset="-128"/>
              </a:rPr>
              <a:t>って？</a:t>
            </a:r>
            <a:endParaRPr lang="de-DE" altLang="ja-JP" smtClean="0">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ja-JP" altLang="en-US" smtClean="0">
                <a:ea typeface="ＭＳ Ｐゴシック" pitchFamily="50" charset="-128"/>
              </a:rPr>
              <a:t>定義</a:t>
            </a:r>
            <a:endParaRPr lang="de-DE" altLang="ja-JP" smtClean="0">
              <a:ea typeface="ＭＳ Ｐゴシック" pitchFamily="50" charset="-128"/>
            </a:endParaRPr>
          </a:p>
        </p:txBody>
      </p:sp>
      <p:sp>
        <p:nvSpPr>
          <p:cNvPr id="14339" name="Rectangle 5"/>
          <p:cNvSpPr>
            <a:spLocks noChangeArrowheads="1"/>
          </p:cNvSpPr>
          <p:nvPr/>
        </p:nvSpPr>
        <p:spPr bwMode="gray">
          <a:xfrm>
            <a:off x="373063" y="1473200"/>
            <a:ext cx="8358187" cy="13541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63500" dir="2212194" algn="ctr" rotWithShape="0">
                    <a:schemeClr val="tx1">
                      <a:alpha val="50000"/>
                    </a:schemeClr>
                  </a:outerShdw>
                </a:effectLst>
              </a14:hiddenEffects>
            </a:ext>
          </a:extLst>
        </p:spPr>
        <p:txBody>
          <a:bodyPr lIns="126000" tIns="180000" rIns="108000" bIns="180000" anchor="ctr"/>
          <a:lstStyle/>
          <a:p>
            <a:pPr defTabSz="801688">
              <a:spcBef>
                <a:spcPct val="25000"/>
              </a:spcBef>
              <a:buClr>
                <a:schemeClr val="hlink"/>
              </a:buClr>
            </a:pPr>
            <a:r>
              <a:rPr lang="en-US" altLang="ja-JP" sz="1600">
                <a:solidFill>
                  <a:srgbClr val="FFFFFF"/>
                </a:solidFill>
                <a:ea typeface="ＭＳ Ｐゴシック" pitchFamily="50" charset="-128"/>
              </a:rPr>
              <a:t> </a:t>
            </a:r>
            <a:endParaRPr lang="de-DE" altLang="ja-JP" sz="1600">
              <a:solidFill>
                <a:srgbClr val="FFFFFF"/>
              </a:solidFill>
              <a:ea typeface="ＭＳ Ｐゴシック" pitchFamily="50" charset="-128"/>
            </a:endParaRPr>
          </a:p>
        </p:txBody>
      </p:sp>
      <p:sp>
        <p:nvSpPr>
          <p:cNvPr id="14340" name="Rectangle 13"/>
          <p:cNvSpPr>
            <a:spLocks noChangeArrowheads="1"/>
          </p:cNvSpPr>
          <p:nvPr/>
        </p:nvSpPr>
        <p:spPr bwMode="gray">
          <a:xfrm>
            <a:off x="373063" y="1035050"/>
            <a:ext cx="8358187"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71842" dir="2700000" algn="ctr" rotWithShape="0">
                    <a:schemeClr val="tx1">
                      <a:alpha val="50000"/>
                    </a:schemeClr>
                  </a:outerShdw>
                </a:effectLst>
              </a14:hiddenEffects>
            </a:ext>
          </a:extLst>
        </p:spPr>
        <p:txBody>
          <a:bodyPr lIns="0" tIns="0" rIns="0" bIns="0" anchor="ctr"/>
          <a:lstStyle/>
          <a:p>
            <a:pPr defTabSz="801688"/>
            <a:r>
              <a:rPr lang="en-US" altLang="ja-JP" sz="2000" b="1">
                <a:solidFill>
                  <a:srgbClr val="FFFFFF"/>
                </a:solidFill>
                <a:ea typeface="ＭＳ Ｐゴシック" pitchFamily="50" charset="-128"/>
              </a:rPr>
              <a:t>Wikipedia</a:t>
            </a:r>
            <a:r>
              <a:rPr lang="ja-JP" altLang="en-US" sz="2000" b="1">
                <a:solidFill>
                  <a:srgbClr val="FFFFFF"/>
                </a:solidFill>
                <a:ea typeface="ＭＳ Ｐゴシック" pitchFamily="50" charset="-128"/>
              </a:rPr>
              <a:t>の定義（</a:t>
            </a:r>
            <a:r>
              <a:rPr lang="en-US" altLang="ja-JP" sz="2000">
                <a:ea typeface="ＭＳ Ｐゴシック" pitchFamily="50" charset="-128"/>
                <a:hlinkClick r:id="rId3"/>
              </a:rPr>
              <a:t>http://ja.wikipedia.org/wiki/Model_View_Controller</a:t>
            </a:r>
            <a:r>
              <a:rPr lang="ja-JP" altLang="en-US" sz="2000" b="1">
                <a:solidFill>
                  <a:srgbClr val="FFFFFF"/>
                </a:solidFill>
                <a:ea typeface="ＭＳ Ｐゴシック" pitchFamily="50" charset="-128"/>
              </a:rPr>
              <a:t>）</a:t>
            </a:r>
            <a:endParaRPr lang="de-DE" altLang="ja-JP" sz="2000" b="1">
              <a:solidFill>
                <a:srgbClr val="FFFF00"/>
              </a:solidFill>
              <a:ea typeface="ＭＳ Ｐゴシック" pitchFamily="50" charset="-128"/>
            </a:endParaRPr>
          </a:p>
        </p:txBody>
      </p:sp>
      <p:sp>
        <p:nvSpPr>
          <p:cNvPr id="14341" name="Rectangle 3"/>
          <p:cNvSpPr txBox="1">
            <a:spLocks noChangeArrowheads="1"/>
          </p:cNvSpPr>
          <p:nvPr/>
        </p:nvSpPr>
        <p:spPr bwMode="auto">
          <a:xfrm>
            <a:off x="615950" y="1520825"/>
            <a:ext cx="81153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Model View Controller</a:t>
            </a:r>
            <a:r>
              <a:rPr lang="ja-JP" altLang="en-US" sz="1600">
                <a:solidFill>
                  <a:srgbClr val="FFFFFF"/>
                </a:solidFill>
                <a:ea typeface="ＭＳ Ｐゴシック" pitchFamily="50" charset="-128"/>
              </a:rPr>
              <a:t>（モデル・ビュー・コントローラ</a:t>
            </a:r>
            <a:r>
              <a:rPr lang="en-US" altLang="ja-JP" sz="1600">
                <a:solidFill>
                  <a:srgbClr val="FFFFFF"/>
                </a:solidFill>
                <a:ea typeface="ＭＳ Ｐゴシック" pitchFamily="50" charset="-128"/>
              </a:rPr>
              <a:t>; MVC</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アプリケーションを</a:t>
            </a:r>
            <a:r>
              <a:rPr lang="en-US" altLang="ja-JP" sz="1600">
                <a:solidFill>
                  <a:srgbClr val="FFFFFF"/>
                </a:solidFill>
                <a:ea typeface="ＭＳ Ｐゴシック" pitchFamily="50" charset="-128"/>
              </a:rPr>
              <a:t>Model, View, Controller</a:t>
            </a:r>
            <a:r>
              <a:rPr lang="ja-JP" altLang="en-US" sz="1600">
                <a:solidFill>
                  <a:srgbClr val="FFFFFF"/>
                </a:solidFill>
                <a:ea typeface="ＭＳ Ｐゴシック" pitchFamily="50" charset="-128"/>
              </a:rPr>
              <a:t>の</a:t>
            </a:r>
            <a:r>
              <a:rPr lang="en-US" altLang="ja-JP" sz="1600">
                <a:solidFill>
                  <a:srgbClr val="FFFFFF"/>
                </a:solidFill>
                <a:ea typeface="ＭＳ Ｐゴシック" pitchFamily="50" charset="-128"/>
              </a:rPr>
              <a:t>3</a:t>
            </a:r>
            <a:r>
              <a:rPr lang="ja-JP" altLang="en-US" sz="1600">
                <a:solidFill>
                  <a:srgbClr val="FFFFFF"/>
                </a:solidFill>
                <a:ea typeface="ＭＳ Ｐゴシック" pitchFamily="50" charset="-128"/>
              </a:rPr>
              <a:t>つの部分に分割して設計・実装する技法または構造</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Model</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アプリケーションのデータと手続きを表現する要素</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データの変更を</a:t>
            </a:r>
            <a:r>
              <a:rPr lang="en-US" altLang="ja-JP" sz="1600">
                <a:solidFill>
                  <a:srgbClr val="FFFFFF"/>
                </a:solidFill>
                <a:ea typeface="ＭＳ Ｐゴシック" pitchFamily="50" charset="-128"/>
              </a:rPr>
              <a:t>View</a:t>
            </a:r>
            <a:r>
              <a:rPr lang="ja-JP" altLang="en-US" sz="1600">
                <a:solidFill>
                  <a:srgbClr val="FFFFFF"/>
                </a:solidFill>
                <a:ea typeface="ＭＳ Ｐゴシック" pitchFamily="50" charset="-128"/>
              </a:rPr>
              <a:t>に通知する</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View</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Model</a:t>
            </a:r>
            <a:r>
              <a:rPr lang="ja-JP" altLang="en-US" sz="1600">
                <a:solidFill>
                  <a:srgbClr val="FFFFFF"/>
                </a:solidFill>
                <a:ea typeface="ＭＳ Ｐゴシック" pitchFamily="50" charset="-128"/>
              </a:rPr>
              <a:t>のデータをユーザーに見やすい形で表示する要素</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Controller</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ユーザーの入力に対して応答し、それを処理する要素</a:t>
            </a:r>
            <a:endParaRPr lang="en-US" altLang="ja-JP" sz="1600">
              <a:solidFill>
                <a:srgbClr val="FFFFFF"/>
              </a:solidFill>
              <a:ea typeface="ＭＳ Ｐゴシック" pitchFamily="50" charset="-128"/>
            </a:endParaRPr>
          </a:p>
        </p:txBody>
      </p:sp>
      <p:pic>
        <p:nvPicPr>
          <p:cNvPr id="2" name="図 1"/>
          <p:cNvPicPr>
            <a:picLocks noChangeAspect="1"/>
          </p:cNvPicPr>
          <p:nvPr/>
        </p:nvPicPr>
        <p:blipFill>
          <a:blip r:embed="rId4"/>
          <a:stretch>
            <a:fillRect/>
          </a:stretch>
        </p:blipFill>
        <p:spPr>
          <a:xfrm>
            <a:off x="5614988" y="3989388"/>
            <a:ext cx="3333750" cy="1524000"/>
          </a:xfrm>
          <a:prstGeom prst="rect">
            <a:avLst/>
          </a:prstGeom>
          <a:solidFill>
            <a:schemeClr val="accent5">
              <a:lumMod val="20000"/>
              <a:lumOff val="80000"/>
            </a:schemeClr>
          </a:solidFill>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de-DE" altLang="ja-JP" smtClean="0">
                <a:ea typeface="ＭＳ Ｐゴシック" pitchFamily="50" charset="-128"/>
              </a:rPr>
              <a:t>PoEAA</a:t>
            </a:r>
            <a:r>
              <a:rPr lang="ja-JP" altLang="en-US" smtClean="0">
                <a:ea typeface="ＭＳ Ｐゴシック" pitchFamily="50" charset="-128"/>
              </a:rPr>
              <a:t>の</a:t>
            </a:r>
            <a:r>
              <a:rPr lang="en-US" altLang="ja-JP" smtClean="0">
                <a:ea typeface="ＭＳ Ｐゴシック" pitchFamily="50" charset="-128"/>
              </a:rPr>
              <a:t>MVC</a:t>
            </a:r>
            <a:r>
              <a:rPr lang="ja-JP" altLang="en-US" smtClean="0">
                <a:ea typeface="ＭＳ Ｐゴシック" pitchFamily="50" charset="-128"/>
              </a:rPr>
              <a:t>に関する記述</a:t>
            </a:r>
            <a:endParaRPr lang="de-DE" altLang="ja-JP" smtClean="0">
              <a:ea typeface="ＭＳ Ｐゴシック" pitchFamily="50" charset="-128"/>
            </a:endParaRPr>
          </a:p>
        </p:txBody>
      </p:sp>
      <p:sp>
        <p:nvSpPr>
          <p:cNvPr id="15363" name="Rectangle 3"/>
          <p:cNvSpPr txBox="1">
            <a:spLocks noChangeArrowheads="1"/>
          </p:cNvSpPr>
          <p:nvPr/>
        </p:nvSpPr>
        <p:spPr bwMode="auto">
          <a:xfrm>
            <a:off x="506413" y="947738"/>
            <a:ext cx="81153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r>
              <a:rPr lang="ja-JP" altLang="en-US" sz="1600">
                <a:solidFill>
                  <a:srgbClr val="FFFFFF"/>
                </a:solidFill>
                <a:ea typeface="ＭＳ Ｐゴシック" pitchFamily="50" charset="-128"/>
              </a:rPr>
              <a:t>「</a:t>
            </a:r>
            <a:r>
              <a:rPr lang="en-US" altLang="ja-JP" sz="1600">
                <a:solidFill>
                  <a:srgbClr val="FFFFFF"/>
                </a:solidFill>
                <a:ea typeface="ＭＳ Ｐゴシック" pitchFamily="50" charset="-128"/>
              </a:rPr>
              <a:t>Web</a:t>
            </a:r>
            <a:r>
              <a:rPr lang="ja-JP" altLang="en-US" sz="1600">
                <a:solidFill>
                  <a:srgbClr val="FFFFFF"/>
                </a:solidFill>
                <a:ea typeface="ＭＳ Ｐゴシック" pitchFamily="50" charset="-128"/>
              </a:rPr>
              <a:t>プレゼンテーションパターン」（第</a:t>
            </a:r>
            <a:r>
              <a:rPr lang="en-US" altLang="ja-JP" sz="1600">
                <a:solidFill>
                  <a:srgbClr val="FFFFFF"/>
                </a:solidFill>
                <a:ea typeface="ＭＳ Ｐゴシック" pitchFamily="50" charset="-128"/>
              </a:rPr>
              <a:t>4</a:t>
            </a:r>
            <a:r>
              <a:rPr lang="ja-JP" altLang="en-US" sz="1600">
                <a:solidFill>
                  <a:srgbClr val="FFFFFF"/>
                </a:solidFill>
                <a:ea typeface="ＭＳ Ｐゴシック" pitchFamily="50" charset="-128"/>
              </a:rPr>
              <a:t>章、第</a:t>
            </a:r>
            <a:r>
              <a:rPr lang="en-US" altLang="ja-JP" sz="1600">
                <a:solidFill>
                  <a:srgbClr val="FFFFFF"/>
                </a:solidFill>
                <a:ea typeface="ＭＳ Ｐゴシック" pitchFamily="50" charset="-128"/>
              </a:rPr>
              <a:t>14</a:t>
            </a:r>
            <a:r>
              <a:rPr lang="ja-JP" altLang="en-US" sz="1600">
                <a:solidFill>
                  <a:srgbClr val="FFFFFF"/>
                </a:solidFill>
                <a:ea typeface="ＭＳ Ｐゴシック" pitchFamily="50" charset="-128"/>
              </a:rPr>
              <a:t>章）に分類</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ja-JP" altLang="en-US" sz="1600">
                <a:solidFill>
                  <a:srgbClr val="FFFFFF"/>
                </a:solidFill>
                <a:ea typeface="ＭＳ Ｐゴシック" pitchFamily="50" charset="-128"/>
              </a:rPr>
              <a:t>同じ章で「ページコントローラ」や「フロントコントローラ」についても記述がある。</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ASP.NET Web</a:t>
            </a:r>
            <a:r>
              <a:rPr lang="ja-JP" altLang="en-US" sz="1600">
                <a:solidFill>
                  <a:srgbClr val="FFFFFF"/>
                </a:solidFill>
                <a:ea typeface="ＭＳ Ｐゴシック" pitchFamily="50" charset="-128"/>
              </a:rPr>
              <a:t>フォームは前者、</a:t>
            </a:r>
            <a:r>
              <a:rPr lang="en-US" altLang="ja-JP" sz="1600">
                <a:solidFill>
                  <a:srgbClr val="FFFFFF"/>
                </a:solidFill>
                <a:ea typeface="ＭＳ Ｐゴシック" pitchFamily="50" charset="-128"/>
              </a:rPr>
              <a:t>ASP.NET MVC</a:t>
            </a:r>
            <a:r>
              <a:rPr lang="ja-JP" altLang="en-US" sz="1600">
                <a:solidFill>
                  <a:srgbClr val="FFFFFF"/>
                </a:solidFill>
                <a:ea typeface="ＭＳ Ｐゴシック" pitchFamily="50" charset="-128"/>
              </a:rPr>
              <a:t>は後者に分類される。</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ja-JP" altLang="en-US" sz="1600">
                <a:solidFill>
                  <a:srgbClr val="FFFFFF"/>
                </a:solidFill>
                <a:ea typeface="ＭＳ Ｐゴシック" pitchFamily="50" charset="-128"/>
              </a:rPr>
              <a:t>「</a:t>
            </a:r>
            <a:r>
              <a:rPr lang="en-US" altLang="ja-JP" sz="1600">
                <a:solidFill>
                  <a:srgbClr val="FFFFFF"/>
                </a:solidFill>
                <a:ea typeface="ＭＳ Ｐゴシック" pitchFamily="50" charset="-128"/>
              </a:rPr>
              <a:t>MVC</a:t>
            </a:r>
            <a:r>
              <a:rPr lang="ja-JP" altLang="en-US" sz="1600">
                <a:solidFill>
                  <a:srgbClr val="FFFFFF"/>
                </a:solidFill>
                <a:ea typeface="ＭＳ Ｐゴシック" pitchFamily="50" charset="-128"/>
              </a:rPr>
              <a:t>を考えるとき、そこには根本的に異なる</a:t>
            </a:r>
            <a:r>
              <a:rPr lang="en-US" altLang="ja-JP" sz="1600">
                <a:solidFill>
                  <a:srgbClr val="FFFFFF"/>
                </a:solidFill>
                <a:ea typeface="ＭＳ Ｐゴシック" pitchFamily="50" charset="-128"/>
              </a:rPr>
              <a:t>2</a:t>
            </a:r>
            <a:r>
              <a:rPr lang="ja-JP" altLang="en-US" sz="1600">
                <a:solidFill>
                  <a:srgbClr val="FFFFFF"/>
                </a:solidFill>
                <a:ea typeface="ＭＳ Ｐゴシック" pitchFamily="50" charset="-128"/>
              </a:rPr>
              <a:t>種類の分離がある。</a:t>
            </a:r>
            <a:r>
              <a:rPr lang="ja-JP" altLang="en-US" sz="1600" b="1">
                <a:solidFill>
                  <a:srgbClr val="FFFF00"/>
                </a:solidFill>
                <a:ea typeface="ＭＳ Ｐゴシック" pitchFamily="50" charset="-128"/>
              </a:rPr>
              <a:t>モデルからのプレゼンテーションの分離</a:t>
            </a:r>
            <a:r>
              <a:rPr lang="ja-JP" altLang="en-US" sz="1600">
                <a:solidFill>
                  <a:srgbClr val="FFFFFF"/>
                </a:solidFill>
                <a:ea typeface="ＭＳ Ｐゴシック" pitchFamily="50" charset="-128"/>
              </a:rPr>
              <a:t>と、</a:t>
            </a:r>
            <a:r>
              <a:rPr lang="ja-JP" altLang="en-US" sz="1600" b="1">
                <a:solidFill>
                  <a:srgbClr val="FFFF00"/>
                </a:solidFill>
                <a:ea typeface="ＭＳ Ｐゴシック" pitchFamily="50" charset="-128"/>
              </a:rPr>
              <a:t>ビューからのコントローラの分離</a:t>
            </a:r>
            <a:r>
              <a:rPr lang="ja-JP" altLang="en-US" sz="1600">
                <a:solidFill>
                  <a:srgbClr val="FFFFFF"/>
                </a:solidFill>
                <a:ea typeface="ＭＳ Ｐゴシック" pitchFamily="50" charset="-128"/>
              </a:rPr>
              <a:t>である。」</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ja-JP" altLang="en-US" sz="1600">
                <a:solidFill>
                  <a:srgbClr val="FFFFFF"/>
                </a:solidFill>
                <a:ea typeface="ＭＳ Ｐゴシック" pitchFamily="50" charset="-128"/>
              </a:rPr>
              <a:t>モデル－プレゼンテーションの分離について</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モデルとプレゼンテーションでは考慮するポイントが異なる</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一つのモデルに対し、複数のプレゼンテーション（</a:t>
            </a:r>
            <a:r>
              <a:rPr lang="en-US" altLang="ja-JP" sz="1600">
                <a:solidFill>
                  <a:srgbClr val="FFFFFF"/>
                </a:solidFill>
                <a:ea typeface="ＭＳ Ｐゴシック" pitchFamily="50" charset="-128"/>
              </a:rPr>
              <a:t>Web</a:t>
            </a:r>
            <a:r>
              <a:rPr lang="ja-JP" altLang="en-US" sz="1600">
                <a:solidFill>
                  <a:srgbClr val="FFFFFF"/>
                </a:solidFill>
                <a:ea typeface="ＭＳ Ｐゴシック" pitchFamily="50" charset="-128"/>
              </a:rPr>
              <a:t>、リッチクライアントなど）の開発が容易になる</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非ビジュアルなオブジェクトは、通常ビジュアルなオブジェクトよりもテストが容易である</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ja-JP" altLang="en-US" sz="1600">
                <a:solidFill>
                  <a:srgbClr val="FFFFFF"/>
                </a:solidFill>
                <a:ea typeface="ＭＳ Ｐゴシック" pitchFamily="50" charset="-128"/>
              </a:rPr>
              <a:t>ビュー－コントローラの分離について</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重要度はモデル－プレゼンテーションの分離よりも低い</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GUI</a:t>
            </a:r>
            <a:r>
              <a:rPr lang="ja-JP" altLang="en-US" sz="1600">
                <a:solidFill>
                  <a:srgbClr val="FFFFFF"/>
                </a:solidFill>
                <a:ea typeface="ＭＳ Ｐゴシック" pitchFamily="50" charset="-128"/>
              </a:rPr>
              <a:t>アプリではビューとコントローラが分離できないが、</a:t>
            </a:r>
            <a:r>
              <a:rPr lang="en-US" altLang="ja-JP" sz="1600">
                <a:solidFill>
                  <a:srgbClr val="FFFFFF"/>
                </a:solidFill>
                <a:ea typeface="ＭＳ Ｐゴシック" pitchFamily="50" charset="-128"/>
              </a:rPr>
              <a:t>Web</a:t>
            </a:r>
            <a:r>
              <a:rPr lang="ja-JP" altLang="en-US" sz="1600">
                <a:solidFill>
                  <a:srgbClr val="FFFFFF"/>
                </a:solidFill>
                <a:ea typeface="ＭＳ Ｐゴシック" pitchFamily="50" charset="-128"/>
              </a:rPr>
              <a:t>アプリでは分離可能なため有効である</a:t>
            </a:r>
            <a:endParaRPr lang="en-US" altLang="ja-JP" sz="160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de-DE" altLang="ja-JP" smtClean="0">
                <a:ea typeface="ＭＳ Ｐゴシック" pitchFamily="50" charset="-128"/>
              </a:rPr>
              <a:t>Web</a:t>
            </a:r>
            <a:r>
              <a:rPr lang="ja-JP" altLang="en-US" smtClean="0">
                <a:ea typeface="ＭＳ Ｐゴシック" pitchFamily="50" charset="-128"/>
              </a:rPr>
              <a:t>アプリケーションの</a:t>
            </a:r>
            <a:r>
              <a:rPr lang="en-US" altLang="ja-JP" smtClean="0">
                <a:ea typeface="ＭＳ Ｐゴシック" pitchFamily="50" charset="-128"/>
              </a:rPr>
              <a:t>MVC</a:t>
            </a:r>
            <a:r>
              <a:rPr lang="ja-JP" altLang="en-US" smtClean="0">
                <a:ea typeface="ＭＳ Ｐゴシック" pitchFamily="50" charset="-128"/>
              </a:rPr>
              <a:t>フレームワークの例</a:t>
            </a:r>
            <a:endParaRPr lang="de-DE" altLang="ja-JP" smtClean="0">
              <a:ea typeface="ＭＳ Ｐゴシック" pitchFamily="50" charset="-128"/>
            </a:endParaRPr>
          </a:p>
        </p:txBody>
      </p:sp>
      <p:sp>
        <p:nvSpPr>
          <p:cNvPr id="13316" name="Rectangle 3"/>
          <p:cNvSpPr txBox="1">
            <a:spLocks noChangeArrowheads="1"/>
          </p:cNvSpPr>
          <p:nvPr/>
        </p:nvSpPr>
        <p:spPr bwMode="auto">
          <a:xfrm>
            <a:off x="506413" y="947738"/>
            <a:ext cx="81153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Java</a:t>
            </a:r>
          </a:p>
          <a:p>
            <a:pPr lvl="1">
              <a:spcBef>
                <a:spcPct val="20000"/>
              </a:spcBef>
              <a:buClr>
                <a:schemeClr val="hlink"/>
              </a:buClr>
              <a:buFontTx/>
              <a:buChar char="-"/>
              <a:defRPr/>
            </a:pPr>
            <a:r>
              <a:rPr lang="en-US" altLang="ja-JP" sz="1600" dirty="0" smtClean="0">
                <a:solidFill>
                  <a:srgbClr val="FFFFFF"/>
                </a:solidFill>
                <a:ea typeface="ＭＳ Ｐゴシック" pitchFamily="50" charset="-128"/>
              </a:rPr>
              <a:t>Struts</a:t>
            </a:r>
          </a:p>
          <a:p>
            <a:pPr lvl="1">
              <a:spcBef>
                <a:spcPct val="20000"/>
              </a:spcBef>
              <a:buClr>
                <a:schemeClr val="hlink"/>
              </a:buClr>
              <a:buFontTx/>
              <a:buChar char="-"/>
              <a:defRPr/>
            </a:pPr>
            <a:r>
              <a:rPr lang="en-US" altLang="ja-JP" sz="1600" dirty="0" smtClean="0">
                <a:solidFill>
                  <a:srgbClr val="FFFFFF"/>
                </a:solidFill>
                <a:ea typeface="ＭＳ Ｐゴシック" pitchFamily="50" charset="-128"/>
              </a:rPr>
              <a:t>JSF</a:t>
            </a:r>
          </a:p>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Ruby</a:t>
            </a:r>
          </a:p>
          <a:p>
            <a:pPr lvl="1">
              <a:spcBef>
                <a:spcPct val="20000"/>
              </a:spcBef>
              <a:buClr>
                <a:schemeClr val="hlink"/>
              </a:buClr>
              <a:buFontTx/>
              <a:buChar char="-"/>
              <a:defRPr/>
            </a:pPr>
            <a:r>
              <a:rPr lang="en-US" altLang="ja-JP" sz="1600" b="1" dirty="0" smtClean="0">
                <a:solidFill>
                  <a:srgbClr val="FFFF00"/>
                </a:solidFill>
                <a:ea typeface="ＭＳ Ｐゴシック" pitchFamily="50" charset="-128"/>
              </a:rPr>
              <a:t>Ruby on Rails</a:t>
            </a:r>
          </a:p>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PHP</a:t>
            </a:r>
          </a:p>
          <a:p>
            <a:pPr lvl="1">
              <a:spcBef>
                <a:spcPct val="20000"/>
              </a:spcBef>
              <a:buClr>
                <a:schemeClr val="hlink"/>
              </a:buClr>
              <a:buFontTx/>
              <a:buChar char="-"/>
              <a:defRPr/>
            </a:pPr>
            <a:r>
              <a:rPr lang="en-US" altLang="ja-JP" sz="1600" dirty="0" err="1" smtClean="0">
                <a:solidFill>
                  <a:srgbClr val="FFFFFF"/>
                </a:solidFill>
                <a:ea typeface="ＭＳ Ｐゴシック" pitchFamily="50" charset="-128"/>
              </a:rPr>
              <a:t>Zend</a:t>
            </a:r>
            <a:r>
              <a:rPr lang="en-US" altLang="ja-JP" sz="1600" dirty="0" smtClean="0">
                <a:solidFill>
                  <a:srgbClr val="FFFFFF"/>
                </a:solidFill>
                <a:ea typeface="ＭＳ Ｐゴシック" pitchFamily="50" charset="-128"/>
              </a:rPr>
              <a:t> Framework</a:t>
            </a:r>
          </a:p>
          <a:p>
            <a:pPr lvl="1">
              <a:spcBef>
                <a:spcPct val="20000"/>
              </a:spcBef>
              <a:buClr>
                <a:schemeClr val="hlink"/>
              </a:buClr>
              <a:buFontTx/>
              <a:buChar char="-"/>
              <a:defRPr/>
            </a:pPr>
            <a:r>
              <a:rPr lang="en-US" altLang="ja-JP" sz="1600" dirty="0" smtClean="0">
                <a:solidFill>
                  <a:srgbClr val="FFFFFF"/>
                </a:solidFill>
                <a:ea typeface="ＭＳ Ｐゴシック" pitchFamily="50" charset="-128"/>
              </a:rPr>
              <a:t>Symphony</a:t>
            </a:r>
          </a:p>
          <a:p>
            <a:pPr lvl="1">
              <a:spcBef>
                <a:spcPct val="20000"/>
              </a:spcBef>
              <a:buClr>
                <a:schemeClr val="hlink"/>
              </a:buClr>
              <a:buFontTx/>
              <a:buChar char="-"/>
              <a:defRPr/>
            </a:pPr>
            <a:r>
              <a:rPr lang="en-US" altLang="ja-JP" sz="1600" dirty="0" smtClean="0">
                <a:solidFill>
                  <a:srgbClr val="FFFFFF"/>
                </a:solidFill>
                <a:ea typeface="ＭＳ Ｐゴシック" pitchFamily="50" charset="-128"/>
              </a:rPr>
              <a:t>Cake PHP</a:t>
            </a:r>
          </a:p>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.NET Framework</a:t>
            </a:r>
          </a:p>
          <a:p>
            <a:pPr lvl="1">
              <a:spcBef>
                <a:spcPct val="20000"/>
              </a:spcBef>
              <a:buClr>
                <a:schemeClr val="hlink"/>
              </a:buClr>
              <a:buFontTx/>
              <a:buChar char="-"/>
              <a:defRPr/>
            </a:pPr>
            <a:r>
              <a:rPr lang="en-US" altLang="ja-JP" sz="1600" b="1" dirty="0" smtClean="0">
                <a:solidFill>
                  <a:srgbClr val="FFFF00"/>
                </a:solidFill>
                <a:ea typeface="ＭＳ Ｐゴシック" pitchFamily="50" charset="-128"/>
              </a:rPr>
              <a:t>ASP.NET MVC</a:t>
            </a:r>
          </a:p>
          <a:p>
            <a:pPr marL="192087" lvl="1" indent="0">
              <a:spcBef>
                <a:spcPct val="20000"/>
              </a:spcBef>
              <a:buClr>
                <a:schemeClr val="hlink"/>
              </a:buClr>
              <a:defRPr/>
            </a:pPr>
            <a:endParaRPr lang="en-US" altLang="ja-JP" sz="1600" dirty="0" smtClean="0">
              <a:solidFill>
                <a:srgbClr val="FFFFFF"/>
              </a:solidFill>
              <a:ea typeface="ＭＳ Ｐゴシック" pitchFamily="50" charset="-128"/>
            </a:endParaRPr>
          </a:p>
          <a:p>
            <a:pPr marL="0" indent="0">
              <a:spcBef>
                <a:spcPct val="20000"/>
              </a:spcBef>
              <a:buClr>
                <a:schemeClr val="hlink"/>
              </a:buClr>
              <a:defRPr/>
            </a:pPr>
            <a:endParaRPr lang="en-US" altLang="ja-JP" sz="1600" dirty="0" smtClean="0">
              <a:solidFill>
                <a:srgbClr val="FFFFFF"/>
              </a:solidFill>
              <a:ea typeface="ＭＳ Ｐゴシック" pitchFamily="50" charset="-128"/>
            </a:endParaRPr>
          </a:p>
          <a:p>
            <a:pPr>
              <a:spcBef>
                <a:spcPct val="20000"/>
              </a:spcBef>
              <a:buClr>
                <a:schemeClr val="hlink"/>
              </a:buClr>
              <a:buFontTx/>
              <a:buChar char="-"/>
              <a:defRPr/>
            </a:pP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endParaRPr lang="en-US" altLang="ja-JP" sz="1600" dirty="0" smtClean="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de-DE" altLang="ja-JP" smtClean="0">
                <a:ea typeface="ＭＳ Ｐゴシック" pitchFamily="50" charset="-128"/>
              </a:rPr>
              <a:t>ASP.NET MVC</a:t>
            </a:r>
            <a:r>
              <a:rPr lang="ja-JP" altLang="en-US" smtClean="0">
                <a:ea typeface="ＭＳ Ｐゴシック" pitchFamily="50" charset="-128"/>
              </a:rPr>
              <a:t>について</a:t>
            </a:r>
            <a:endParaRPr lang="de-DE" altLang="ja-JP" smtClean="0">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ja-JP" altLang="en-US" smtClean="0">
                <a:ea typeface="ＭＳ Ｐゴシック" pitchFamily="50" charset="-128"/>
              </a:rPr>
              <a:t>概要</a:t>
            </a:r>
            <a:endParaRPr lang="de-DE" altLang="ja-JP" smtClean="0">
              <a:ea typeface="ＭＳ Ｐゴシック" pitchFamily="50" charset="-128"/>
            </a:endParaRPr>
          </a:p>
        </p:txBody>
      </p:sp>
      <p:sp>
        <p:nvSpPr>
          <p:cNvPr id="18435" name="Rectangle 3"/>
          <p:cNvSpPr txBox="1">
            <a:spLocks noChangeArrowheads="1"/>
          </p:cNvSpPr>
          <p:nvPr/>
        </p:nvSpPr>
        <p:spPr bwMode="auto">
          <a:xfrm>
            <a:off x="506413" y="947738"/>
            <a:ext cx="8115300" cy="472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719138"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ASP.NET</a:t>
            </a:r>
            <a:r>
              <a:rPr lang="ja-JP" altLang="en-US" sz="1600">
                <a:solidFill>
                  <a:srgbClr val="FFFFFF"/>
                </a:solidFill>
                <a:ea typeface="ＭＳ Ｐゴシック" pitchFamily="50" charset="-128"/>
              </a:rPr>
              <a:t>をベースに開発された、</a:t>
            </a:r>
            <a:r>
              <a:rPr lang="en-US" altLang="ja-JP" sz="1600">
                <a:solidFill>
                  <a:srgbClr val="FFFFFF"/>
                </a:solidFill>
                <a:ea typeface="ＭＳ Ｐゴシック" pitchFamily="50" charset="-128"/>
              </a:rPr>
              <a:t>Web</a:t>
            </a:r>
            <a:r>
              <a:rPr lang="ja-JP" altLang="en-US" sz="1600">
                <a:solidFill>
                  <a:srgbClr val="FFFFFF"/>
                </a:solidFill>
                <a:ea typeface="ＭＳ Ｐゴシック" pitchFamily="50" charset="-128"/>
              </a:rPr>
              <a:t>開発のための新しいフレームワーク</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ja-JP" altLang="en-US" sz="1600">
                <a:solidFill>
                  <a:srgbClr val="FFFFFF"/>
                </a:solidFill>
                <a:ea typeface="ＭＳ Ｐゴシック" pitchFamily="50" charset="-128"/>
              </a:rPr>
              <a:t>以下の特徴を持つ</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Model-View-Controller</a:t>
            </a:r>
            <a:r>
              <a:rPr lang="ja-JP" altLang="en-US" sz="1600">
                <a:solidFill>
                  <a:srgbClr val="FFFFFF"/>
                </a:solidFill>
                <a:ea typeface="ＭＳ Ｐゴシック" pitchFamily="50" charset="-128"/>
              </a:rPr>
              <a:t>方式を採用</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フロントコントローラ方式を採用</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ja-JP" altLang="en-US" sz="1600">
                <a:solidFill>
                  <a:srgbClr val="FFFFFF"/>
                </a:solidFill>
                <a:ea typeface="ＭＳ Ｐゴシック" pitchFamily="50" charset="-128"/>
              </a:rPr>
              <a:t>クライアントからのリクエストを一か所（</a:t>
            </a:r>
            <a:r>
              <a:rPr lang="en-US" altLang="ja-JP" sz="1600">
                <a:solidFill>
                  <a:srgbClr val="FFFFFF"/>
                </a:solidFill>
                <a:ea typeface="ＭＳ Ｐゴシック" pitchFamily="50" charset="-128"/>
              </a:rPr>
              <a:t>MvcHttpHandler</a:t>
            </a:r>
            <a:r>
              <a:rPr lang="ja-JP" altLang="en-US" sz="1600">
                <a:solidFill>
                  <a:srgbClr val="FFFFFF"/>
                </a:solidFill>
                <a:ea typeface="ＭＳ Ｐゴシック" pitchFamily="50" charset="-128"/>
              </a:rPr>
              <a:t>クラス）で受け付け、その後個々のコントローラに処理を振り分ける</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単体テストが行いやすい</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en-US" altLang="ja-JP" sz="1600">
                <a:solidFill>
                  <a:srgbClr val="FFFFFF"/>
                </a:solidFill>
                <a:ea typeface="ＭＳ Ｐゴシック" pitchFamily="50" charset="-128"/>
              </a:rPr>
              <a:t>M-V-C</a:t>
            </a:r>
            <a:r>
              <a:rPr lang="ja-JP" altLang="en-US" sz="1600">
                <a:solidFill>
                  <a:srgbClr val="FFFFFF"/>
                </a:solidFill>
                <a:ea typeface="ＭＳ Ｐゴシック" pitchFamily="50" charset="-128"/>
              </a:rPr>
              <a:t>のモジュールごとに単体テストを実施可能</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en-US" altLang="ja-JP" sz="1600">
                <a:solidFill>
                  <a:srgbClr val="FFFFFF"/>
                </a:solidFill>
                <a:ea typeface="ＭＳ Ｐゴシック" pitchFamily="50" charset="-128"/>
              </a:rPr>
              <a:t>Moq</a:t>
            </a:r>
            <a:r>
              <a:rPr lang="ja-JP" altLang="en-US" sz="1600">
                <a:solidFill>
                  <a:srgbClr val="FFFFFF"/>
                </a:solidFill>
                <a:ea typeface="ＭＳ Ｐゴシック" pitchFamily="50" charset="-128"/>
              </a:rPr>
              <a:t>などを使用し</a:t>
            </a:r>
            <a:r>
              <a:rPr lang="en-US" altLang="ja-JP" sz="1600">
                <a:solidFill>
                  <a:srgbClr val="FFFFFF"/>
                </a:solidFill>
                <a:ea typeface="ＭＳ Ｐゴシック" pitchFamily="50" charset="-128"/>
              </a:rPr>
              <a:t>Controller</a:t>
            </a:r>
            <a:r>
              <a:rPr lang="ja-JP" altLang="en-US" sz="1600">
                <a:solidFill>
                  <a:srgbClr val="FFFFFF"/>
                </a:solidFill>
                <a:ea typeface="ＭＳ Ｐゴシック" pitchFamily="50" charset="-128"/>
              </a:rPr>
              <a:t>の</a:t>
            </a:r>
            <a:r>
              <a:rPr lang="en-US" altLang="ja-JP" sz="1600">
                <a:solidFill>
                  <a:srgbClr val="FFFFFF"/>
                </a:solidFill>
                <a:ea typeface="ＭＳ Ｐゴシック" pitchFamily="50" charset="-128"/>
              </a:rPr>
              <a:t>Context</a:t>
            </a:r>
            <a:r>
              <a:rPr lang="ja-JP" altLang="en-US" sz="1600">
                <a:solidFill>
                  <a:srgbClr val="FFFFFF"/>
                </a:solidFill>
                <a:ea typeface="ＭＳ Ｐゴシック" pitchFamily="50" charset="-128"/>
              </a:rPr>
              <a:t>や</a:t>
            </a:r>
            <a:r>
              <a:rPr lang="en-US" altLang="ja-JP" sz="1600">
                <a:solidFill>
                  <a:srgbClr val="FFFFFF"/>
                </a:solidFill>
                <a:ea typeface="ＭＳ Ｐゴシック" pitchFamily="50" charset="-128"/>
              </a:rPr>
              <a:t>HttpRequest</a:t>
            </a:r>
            <a:r>
              <a:rPr lang="ja-JP" altLang="en-US" sz="1600">
                <a:solidFill>
                  <a:srgbClr val="FFFFFF"/>
                </a:solidFill>
                <a:ea typeface="ＭＳ Ｐゴシック" pitchFamily="50" charset="-128"/>
              </a:rPr>
              <a:t>を外から与えるテストが可能</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サーバーコントロールを使わない（</a:t>
            </a:r>
            <a:r>
              <a:rPr lang="en-US" altLang="ja-JP" sz="1600">
                <a:solidFill>
                  <a:srgbClr val="FFFFFF"/>
                </a:solidFill>
                <a:ea typeface="ＭＳ Ｐゴシック" pitchFamily="50" charset="-128"/>
              </a:rPr>
              <a:t>※ASPX</a:t>
            </a:r>
            <a:r>
              <a:rPr lang="ja-JP" altLang="en-US" sz="1600">
                <a:solidFill>
                  <a:srgbClr val="FFFFFF"/>
                </a:solidFill>
                <a:ea typeface="ＭＳ Ｐゴシック" pitchFamily="50" charset="-128"/>
              </a:rPr>
              <a:t>ビューエンジンでは一部使用可能）</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ja-JP" altLang="en-US" sz="1600">
                <a:solidFill>
                  <a:srgbClr val="FFFFFF"/>
                </a:solidFill>
                <a:ea typeface="ＭＳ Ｐゴシック" pitchFamily="50" charset="-128"/>
              </a:rPr>
              <a:t>ポストバックイベントが発生しないため、意図しない不具合が発生する危険性がある</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en-US" altLang="ja-JP" sz="1600">
                <a:solidFill>
                  <a:srgbClr val="FFFFFF"/>
                </a:solidFill>
                <a:ea typeface="ＭＳ Ｐゴシック" pitchFamily="50" charset="-128"/>
              </a:rPr>
              <a:t>UI</a:t>
            </a:r>
            <a:r>
              <a:rPr lang="ja-JP" altLang="en-US" sz="1600">
                <a:solidFill>
                  <a:srgbClr val="FFFFFF"/>
                </a:solidFill>
                <a:ea typeface="ＭＳ Ｐゴシック" pitchFamily="50" charset="-128"/>
              </a:rPr>
              <a:t>コントロールの出力には</a:t>
            </a:r>
            <a:r>
              <a:rPr lang="en-US" altLang="ja-JP" sz="1600">
                <a:solidFill>
                  <a:srgbClr val="FFFFFF"/>
                </a:solidFill>
                <a:ea typeface="ＭＳ Ｐゴシック" pitchFamily="50" charset="-128"/>
              </a:rPr>
              <a:t>HtmlHelper</a:t>
            </a:r>
            <a:r>
              <a:rPr lang="ja-JP" altLang="en-US" sz="1600">
                <a:solidFill>
                  <a:srgbClr val="FFFFFF"/>
                </a:solidFill>
                <a:ea typeface="ＭＳ Ｐゴシック" pitchFamily="50" charset="-128"/>
              </a:rPr>
              <a:t>や</a:t>
            </a:r>
            <a:r>
              <a:rPr lang="en-US" altLang="ja-JP" sz="1600">
                <a:solidFill>
                  <a:srgbClr val="FFFFFF"/>
                </a:solidFill>
                <a:ea typeface="ＭＳ Ｐゴシック" pitchFamily="50" charset="-128"/>
              </a:rPr>
              <a:t>jQueryUI</a:t>
            </a:r>
            <a:r>
              <a:rPr lang="ja-JP" altLang="en-US" sz="1600">
                <a:solidFill>
                  <a:srgbClr val="FFFFFF"/>
                </a:solidFill>
                <a:ea typeface="ＭＳ Ｐゴシック" pitchFamily="50" charset="-128"/>
              </a:rPr>
              <a:t>を使用する</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ja-JP" altLang="en-US" sz="1600">
                <a:solidFill>
                  <a:srgbClr val="FFFFFF"/>
                </a:solidFill>
                <a:ea typeface="ＭＳ Ｐゴシック" pitchFamily="50" charset="-128"/>
              </a:rPr>
              <a:t>イベント処理にはクライアントサイド</a:t>
            </a:r>
            <a:r>
              <a:rPr lang="en-US" altLang="ja-JP" sz="1600">
                <a:solidFill>
                  <a:srgbClr val="FFFFFF"/>
                </a:solidFill>
                <a:ea typeface="ＭＳ Ｐゴシック" pitchFamily="50" charset="-128"/>
              </a:rPr>
              <a:t>JavaScript</a:t>
            </a:r>
            <a:r>
              <a:rPr lang="ja-JP" altLang="en-US" sz="1600">
                <a:solidFill>
                  <a:srgbClr val="FFFFFF"/>
                </a:solidFill>
                <a:ea typeface="ＭＳ Ｐゴシック" pitchFamily="50" charset="-128"/>
              </a:rPr>
              <a:t>や</a:t>
            </a:r>
            <a:r>
              <a:rPr lang="en-US" altLang="ja-JP" sz="1600">
                <a:solidFill>
                  <a:srgbClr val="FFFFFF"/>
                </a:solidFill>
                <a:ea typeface="ＭＳ Ｐゴシック" pitchFamily="50" charset="-128"/>
              </a:rPr>
              <a:t>AJAX</a:t>
            </a:r>
            <a:r>
              <a:rPr lang="ja-JP" altLang="en-US" sz="1600">
                <a:solidFill>
                  <a:srgbClr val="FFFFFF"/>
                </a:solidFill>
                <a:ea typeface="ＭＳ Ｐゴシック" pitchFamily="50" charset="-128"/>
              </a:rPr>
              <a:t>を使用する</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ASP.NET</a:t>
            </a:r>
            <a:r>
              <a:rPr lang="ja-JP" altLang="en-US" sz="1600">
                <a:solidFill>
                  <a:srgbClr val="FFFFFF"/>
                </a:solidFill>
                <a:ea typeface="ＭＳ Ｐゴシック" pitchFamily="50" charset="-128"/>
              </a:rPr>
              <a:t>の共通機能が使用可能</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en-US" altLang="ja-JP" sz="1600">
                <a:solidFill>
                  <a:srgbClr val="FFFFFF"/>
                </a:solidFill>
                <a:ea typeface="ＭＳ Ｐゴシック" pitchFamily="50" charset="-128"/>
              </a:rPr>
              <a:t>Session, Profile, Cookie, Membership</a:t>
            </a:r>
            <a:r>
              <a:rPr lang="ja-JP" altLang="en-US" sz="1600">
                <a:solidFill>
                  <a:srgbClr val="FFFFFF"/>
                </a:solidFill>
                <a:ea typeface="ＭＳ Ｐゴシック" pitchFamily="50" charset="-128"/>
              </a:rPr>
              <a:t>などの</a:t>
            </a:r>
            <a:r>
              <a:rPr lang="en-US" altLang="ja-JP" sz="1600">
                <a:solidFill>
                  <a:srgbClr val="FFFFFF"/>
                </a:solidFill>
                <a:ea typeface="ＭＳ Ｐゴシック" pitchFamily="50" charset="-128"/>
              </a:rPr>
              <a:t>API</a:t>
            </a:r>
            <a:r>
              <a:rPr lang="ja-JP" altLang="en-US" sz="1600">
                <a:solidFill>
                  <a:srgbClr val="FFFFFF"/>
                </a:solidFill>
                <a:ea typeface="ＭＳ Ｐゴシック" pitchFamily="50" charset="-128"/>
              </a:rPr>
              <a:t>は</a:t>
            </a:r>
            <a:r>
              <a:rPr lang="en-US" altLang="ja-JP" sz="1600">
                <a:solidFill>
                  <a:srgbClr val="FFFFFF"/>
                </a:solidFill>
                <a:ea typeface="ＭＳ Ｐゴシック" pitchFamily="50" charset="-128"/>
              </a:rPr>
              <a:t>MVC</a:t>
            </a:r>
            <a:r>
              <a:rPr lang="ja-JP" altLang="en-US" sz="1600">
                <a:solidFill>
                  <a:srgbClr val="FFFFFF"/>
                </a:solidFill>
                <a:ea typeface="ＭＳ Ｐゴシック" pitchFamily="50" charset="-128"/>
              </a:rPr>
              <a:t>でも使用可能</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en-US" altLang="ja-JP" sz="1600">
                <a:solidFill>
                  <a:srgbClr val="FFFFFF"/>
                </a:solidFill>
                <a:ea typeface="ＭＳ Ｐゴシック" pitchFamily="50" charset="-128"/>
              </a:rPr>
              <a:t>Routing</a:t>
            </a:r>
            <a:r>
              <a:rPr lang="ja-JP" altLang="en-US" sz="1600">
                <a:solidFill>
                  <a:srgbClr val="FFFFFF"/>
                </a:solidFill>
                <a:ea typeface="ＭＳ Ｐゴシック" pitchFamily="50" charset="-128"/>
              </a:rPr>
              <a:t>機能など、</a:t>
            </a:r>
            <a:r>
              <a:rPr lang="en-US" altLang="ja-JP" sz="1600">
                <a:solidFill>
                  <a:srgbClr val="FFFFFF"/>
                </a:solidFill>
                <a:ea typeface="ＭＳ Ｐゴシック" pitchFamily="50" charset="-128"/>
              </a:rPr>
              <a:t>MVC</a:t>
            </a:r>
            <a:r>
              <a:rPr lang="ja-JP" altLang="en-US" sz="1600">
                <a:solidFill>
                  <a:srgbClr val="FFFFFF"/>
                </a:solidFill>
                <a:ea typeface="ＭＳ Ｐゴシック" pitchFamily="50" charset="-128"/>
              </a:rPr>
              <a:t>のために拡充された共通機能も存在する</a:t>
            </a:r>
            <a:endParaRPr lang="en-US" altLang="ja-JP" sz="160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ja-JP" altLang="en-US" smtClean="0">
                <a:ea typeface="ＭＳ Ｐゴシック" pitchFamily="50" charset="-128"/>
              </a:rPr>
              <a:t>沿革</a:t>
            </a:r>
            <a:endParaRPr lang="de-DE" altLang="ja-JP" smtClean="0">
              <a:ea typeface="ＭＳ Ｐゴシック" pitchFamily="50" charset="-128"/>
            </a:endParaRPr>
          </a:p>
        </p:txBody>
      </p:sp>
      <p:sp>
        <p:nvSpPr>
          <p:cNvPr id="19459" name="Rectangle 3"/>
          <p:cNvSpPr txBox="1">
            <a:spLocks noChangeArrowheads="1"/>
          </p:cNvSpPr>
          <p:nvPr/>
        </p:nvSpPr>
        <p:spPr bwMode="auto">
          <a:xfrm>
            <a:off x="506413" y="947738"/>
            <a:ext cx="81153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2007</a:t>
            </a:r>
            <a:r>
              <a:rPr lang="ja-JP" altLang="en-US" sz="1600">
                <a:solidFill>
                  <a:srgbClr val="FFFFFF"/>
                </a:solidFill>
                <a:ea typeface="ＭＳ Ｐゴシック" pitchFamily="50" charset="-128"/>
              </a:rPr>
              <a:t>年</a:t>
            </a:r>
            <a:r>
              <a:rPr lang="en-US" altLang="ja-JP" sz="1600">
                <a:solidFill>
                  <a:srgbClr val="FFFFFF"/>
                </a:solidFill>
                <a:ea typeface="ＭＳ Ｐゴシック" pitchFamily="50" charset="-128"/>
              </a:rPr>
              <a:t>10</a:t>
            </a:r>
            <a:r>
              <a:rPr lang="ja-JP" altLang="en-US" sz="1600">
                <a:solidFill>
                  <a:srgbClr val="FFFFFF"/>
                </a:solidFill>
                <a:ea typeface="ＭＳ Ｐゴシック" pitchFamily="50" charset="-128"/>
              </a:rPr>
              <a:t>月：</a:t>
            </a:r>
            <a:r>
              <a:rPr lang="en-US" altLang="ja-JP" sz="1600">
                <a:solidFill>
                  <a:srgbClr val="FFFFFF"/>
                </a:solidFill>
                <a:ea typeface="ＭＳ Ｐゴシック" pitchFamily="50" charset="-128"/>
              </a:rPr>
              <a:t>ScottGu’s Blog</a:t>
            </a:r>
            <a:r>
              <a:rPr lang="ja-JP" altLang="en-US" sz="1600">
                <a:solidFill>
                  <a:srgbClr val="FFFFFF"/>
                </a:solidFill>
                <a:ea typeface="ＭＳ Ｐゴシック" pitchFamily="50" charset="-128"/>
              </a:rPr>
              <a:t>で</a:t>
            </a:r>
            <a:r>
              <a:rPr lang="en-US" altLang="ja-JP" sz="1600">
                <a:solidFill>
                  <a:srgbClr val="FFFFFF"/>
                </a:solidFill>
                <a:ea typeface="ＭＳ Ｐゴシック" pitchFamily="50" charset="-128"/>
              </a:rPr>
              <a:t>ASP.NET MVC</a:t>
            </a:r>
            <a:r>
              <a:rPr lang="ja-JP" altLang="en-US" sz="1600">
                <a:solidFill>
                  <a:srgbClr val="FFFFFF"/>
                </a:solidFill>
                <a:ea typeface="ＭＳ Ｐゴシック" pitchFamily="50" charset="-128"/>
              </a:rPr>
              <a:t>について初めて言及（</a:t>
            </a:r>
            <a:r>
              <a:rPr lang="ja-JP" altLang="en-US" sz="1600">
                <a:solidFill>
                  <a:srgbClr val="FFFFFF"/>
                </a:solidFill>
                <a:ea typeface="ＭＳ Ｐゴシック" pitchFamily="50" charset="-128"/>
                <a:hlinkClick r:id="rId3"/>
              </a:rPr>
              <a:t>参考記事</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2009</a:t>
            </a:r>
            <a:r>
              <a:rPr lang="ja-JP" altLang="en-US" sz="1600">
                <a:solidFill>
                  <a:srgbClr val="FFFFFF"/>
                </a:solidFill>
                <a:ea typeface="ＭＳ Ｐゴシック" pitchFamily="50" charset="-128"/>
              </a:rPr>
              <a:t>年</a:t>
            </a:r>
            <a:r>
              <a:rPr lang="en-US" altLang="ja-JP" sz="1600">
                <a:solidFill>
                  <a:srgbClr val="FFFFFF"/>
                </a:solidFill>
                <a:ea typeface="ＭＳ Ｐゴシック" pitchFamily="50" charset="-128"/>
              </a:rPr>
              <a:t>3</a:t>
            </a:r>
            <a:r>
              <a:rPr lang="ja-JP" altLang="en-US" sz="1600">
                <a:solidFill>
                  <a:srgbClr val="FFFFFF"/>
                </a:solidFill>
                <a:ea typeface="ＭＳ Ｐゴシック" pitchFamily="50" charset="-128"/>
              </a:rPr>
              <a:t>月：バージョン</a:t>
            </a:r>
            <a:r>
              <a:rPr lang="en-US" altLang="ja-JP" sz="1600">
                <a:solidFill>
                  <a:srgbClr val="FFFFFF"/>
                </a:solidFill>
                <a:ea typeface="ＭＳ Ｐゴシック" pitchFamily="50" charset="-128"/>
              </a:rPr>
              <a:t>1.0</a:t>
            </a:r>
            <a:r>
              <a:rPr lang="ja-JP" altLang="en-US" sz="1600">
                <a:solidFill>
                  <a:srgbClr val="FFFFFF"/>
                </a:solidFill>
                <a:ea typeface="ＭＳ Ｐゴシック" pitchFamily="50" charset="-128"/>
              </a:rPr>
              <a:t>リリース（</a:t>
            </a:r>
            <a:r>
              <a:rPr lang="ja-JP" altLang="en-US" sz="1600">
                <a:solidFill>
                  <a:srgbClr val="FFFFFF"/>
                </a:solidFill>
                <a:ea typeface="ＭＳ Ｐゴシック" pitchFamily="50" charset="-128"/>
                <a:hlinkClick r:id="rId4"/>
              </a:rPr>
              <a:t>参考記事</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2010</a:t>
            </a:r>
            <a:r>
              <a:rPr lang="ja-JP" altLang="en-US" sz="1600">
                <a:solidFill>
                  <a:srgbClr val="FFFFFF"/>
                </a:solidFill>
                <a:ea typeface="ＭＳ Ｐゴシック" pitchFamily="50" charset="-128"/>
              </a:rPr>
              <a:t>年</a:t>
            </a:r>
            <a:r>
              <a:rPr lang="en-US" altLang="ja-JP" sz="1600">
                <a:solidFill>
                  <a:srgbClr val="FFFFFF"/>
                </a:solidFill>
                <a:ea typeface="ＭＳ Ｐゴシック" pitchFamily="50" charset="-128"/>
              </a:rPr>
              <a:t>3</a:t>
            </a:r>
            <a:r>
              <a:rPr lang="ja-JP" altLang="en-US" sz="1600">
                <a:solidFill>
                  <a:srgbClr val="FFFFFF"/>
                </a:solidFill>
                <a:ea typeface="ＭＳ Ｐゴシック" pitchFamily="50" charset="-128"/>
              </a:rPr>
              <a:t>月：バージョン</a:t>
            </a:r>
            <a:r>
              <a:rPr lang="en-US" altLang="ja-JP" sz="1600">
                <a:solidFill>
                  <a:srgbClr val="FFFFFF"/>
                </a:solidFill>
                <a:ea typeface="ＭＳ Ｐゴシック" pitchFamily="50" charset="-128"/>
              </a:rPr>
              <a:t>2.0</a:t>
            </a:r>
            <a:r>
              <a:rPr lang="ja-JP" altLang="en-US" sz="1600">
                <a:solidFill>
                  <a:srgbClr val="FFFFFF"/>
                </a:solidFill>
                <a:ea typeface="ＭＳ Ｐゴシック" pitchFamily="50" charset="-128"/>
              </a:rPr>
              <a:t>リリース（</a:t>
            </a:r>
            <a:r>
              <a:rPr lang="ja-JP" altLang="en-US" sz="1600">
                <a:solidFill>
                  <a:srgbClr val="FFFFFF"/>
                </a:solidFill>
                <a:ea typeface="ＭＳ Ｐゴシック" pitchFamily="50" charset="-128"/>
                <a:hlinkClick r:id="rId5"/>
              </a:rPr>
              <a:t>参考記事</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強く型付けされた</a:t>
            </a:r>
            <a:r>
              <a:rPr lang="en-US" altLang="ja-JP" sz="1600">
                <a:solidFill>
                  <a:srgbClr val="FFFFFF"/>
                </a:solidFill>
                <a:ea typeface="ＭＳ Ｐゴシック" pitchFamily="50" charset="-128"/>
              </a:rPr>
              <a:t>HTML</a:t>
            </a:r>
            <a:r>
              <a:rPr lang="ja-JP" altLang="en-US" sz="1600">
                <a:solidFill>
                  <a:srgbClr val="FFFFFF"/>
                </a:solidFill>
                <a:ea typeface="ＭＳ Ｐゴシック" pitchFamily="50" charset="-128"/>
              </a:rPr>
              <a:t>ヘルパーメソッド</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データ検証機能の強化（</a:t>
            </a:r>
            <a:r>
              <a:rPr lang="en-US" altLang="ja-JP" sz="1600">
                <a:solidFill>
                  <a:srgbClr val="FFFFFF"/>
                </a:solidFill>
                <a:ea typeface="ＭＳ Ｐゴシック" pitchFamily="50" charset="-128"/>
              </a:rPr>
              <a:t>DataAnnotation</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区分（</a:t>
            </a:r>
            <a:r>
              <a:rPr lang="en-US" altLang="ja-JP" sz="1600">
                <a:solidFill>
                  <a:srgbClr val="FFFFFF"/>
                </a:solidFill>
                <a:ea typeface="ＭＳ Ｐゴシック" pitchFamily="50" charset="-128"/>
              </a:rPr>
              <a:t>Area</a:t>
            </a:r>
            <a:r>
              <a:rPr lang="ja-JP" altLang="en-US" sz="1600">
                <a:solidFill>
                  <a:srgbClr val="FFFFFF"/>
                </a:solidFill>
                <a:ea typeface="ＭＳ Ｐゴシック" pitchFamily="50" charset="-128"/>
              </a:rPr>
              <a:t>）によるアプリケーションの分割</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2011</a:t>
            </a:r>
            <a:r>
              <a:rPr lang="ja-JP" altLang="en-US" sz="1600">
                <a:solidFill>
                  <a:srgbClr val="FFFFFF"/>
                </a:solidFill>
                <a:ea typeface="ＭＳ Ｐゴシック" pitchFamily="50" charset="-128"/>
              </a:rPr>
              <a:t>年</a:t>
            </a:r>
            <a:r>
              <a:rPr lang="en-US" altLang="ja-JP" sz="1600">
                <a:solidFill>
                  <a:srgbClr val="FFFFFF"/>
                </a:solidFill>
                <a:ea typeface="ＭＳ Ｐゴシック" pitchFamily="50" charset="-128"/>
              </a:rPr>
              <a:t>1</a:t>
            </a:r>
            <a:r>
              <a:rPr lang="ja-JP" altLang="en-US" sz="1600">
                <a:solidFill>
                  <a:srgbClr val="FFFFFF"/>
                </a:solidFill>
                <a:ea typeface="ＭＳ Ｐゴシック" pitchFamily="50" charset="-128"/>
              </a:rPr>
              <a:t>月：バージョン</a:t>
            </a:r>
            <a:r>
              <a:rPr lang="en-US" altLang="ja-JP" sz="1600">
                <a:solidFill>
                  <a:srgbClr val="FFFFFF"/>
                </a:solidFill>
                <a:ea typeface="ＭＳ Ｐゴシック" pitchFamily="50" charset="-128"/>
              </a:rPr>
              <a:t>3.0</a:t>
            </a:r>
            <a:r>
              <a:rPr lang="ja-JP" altLang="en-US" sz="1600">
                <a:solidFill>
                  <a:srgbClr val="FFFFFF"/>
                </a:solidFill>
                <a:ea typeface="ＭＳ Ｐゴシック" pitchFamily="50" charset="-128"/>
              </a:rPr>
              <a:t>リリース（</a:t>
            </a:r>
            <a:r>
              <a:rPr lang="ja-JP" altLang="en-US" sz="1600">
                <a:solidFill>
                  <a:srgbClr val="FFFFFF"/>
                </a:solidFill>
                <a:ea typeface="ＭＳ Ｐゴシック" pitchFamily="50" charset="-128"/>
                <a:hlinkClick r:id="rId6"/>
              </a:rPr>
              <a:t>参考記事</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Razor</a:t>
            </a:r>
            <a:r>
              <a:rPr lang="ja-JP" altLang="en-US" sz="1600">
                <a:solidFill>
                  <a:srgbClr val="FFFFFF"/>
                </a:solidFill>
                <a:ea typeface="ＭＳ Ｐゴシック" pitchFamily="50" charset="-128"/>
              </a:rPr>
              <a:t>構文の導入</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NuGet</a:t>
            </a:r>
            <a:r>
              <a:rPr lang="ja-JP" altLang="en-US" sz="1600">
                <a:solidFill>
                  <a:srgbClr val="FFFFFF"/>
                </a:solidFill>
                <a:ea typeface="ＭＳ Ｐゴシック" pitchFamily="50" charset="-128"/>
              </a:rPr>
              <a:t>によるパッケージ管理機能の強化</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2012</a:t>
            </a:r>
            <a:r>
              <a:rPr lang="ja-JP" altLang="en-US" sz="1600">
                <a:solidFill>
                  <a:srgbClr val="FFFFFF"/>
                </a:solidFill>
                <a:ea typeface="ＭＳ Ｐゴシック" pitchFamily="50" charset="-128"/>
              </a:rPr>
              <a:t>年</a:t>
            </a:r>
            <a:r>
              <a:rPr lang="en-US" altLang="ja-JP" sz="1600">
                <a:solidFill>
                  <a:srgbClr val="FFFFFF"/>
                </a:solidFill>
                <a:ea typeface="ＭＳ Ｐゴシック" pitchFamily="50" charset="-128"/>
              </a:rPr>
              <a:t>6</a:t>
            </a:r>
            <a:r>
              <a:rPr lang="ja-JP" altLang="en-US" sz="1600">
                <a:solidFill>
                  <a:srgbClr val="FFFFFF"/>
                </a:solidFill>
                <a:ea typeface="ＭＳ Ｐゴシック" pitchFamily="50" charset="-128"/>
              </a:rPr>
              <a:t>月：バージョン</a:t>
            </a:r>
            <a:r>
              <a:rPr lang="en-US" altLang="ja-JP" sz="1600">
                <a:solidFill>
                  <a:srgbClr val="FFFFFF"/>
                </a:solidFill>
                <a:ea typeface="ＭＳ Ｐゴシック" pitchFamily="50" charset="-128"/>
              </a:rPr>
              <a:t>4.0RC</a:t>
            </a:r>
            <a:r>
              <a:rPr lang="ja-JP" altLang="en-US" sz="1600">
                <a:solidFill>
                  <a:srgbClr val="FFFFFF"/>
                </a:solidFill>
                <a:ea typeface="ＭＳ Ｐゴシック" pitchFamily="50" charset="-128"/>
              </a:rPr>
              <a:t>リリース（</a:t>
            </a:r>
            <a:r>
              <a:rPr lang="en-US" altLang="ja-JP" sz="1600">
                <a:solidFill>
                  <a:srgbClr val="FFFFFF"/>
                </a:solidFill>
                <a:ea typeface="ＭＳ Ｐゴシック" pitchFamily="50" charset="-128"/>
              </a:rPr>
              <a:t>VS2010, VS2012RC</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ASP.NET Web API</a:t>
            </a:r>
          </a:p>
          <a:p>
            <a:pPr lvl="1">
              <a:spcBef>
                <a:spcPct val="20000"/>
              </a:spcBef>
              <a:buClr>
                <a:schemeClr val="hlink"/>
              </a:buClr>
              <a:buFontTx/>
              <a:buChar char="-"/>
            </a:pPr>
            <a:r>
              <a:rPr lang="ja-JP" altLang="en-US" sz="1600">
                <a:solidFill>
                  <a:srgbClr val="FFFFFF"/>
                </a:solidFill>
                <a:ea typeface="ＭＳ Ｐゴシック" pitchFamily="50" charset="-128"/>
              </a:rPr>
              <a:t>インターネット向け／モバイル向けテンプレート</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de-DE" altLang="ja-JP" smtClean="0">
                <a:ea typeface="ＭＳ Ｐゴシック" pitchFamily="50" charset="-128"/>
              </a:rPr>
              <a:t>ASP.NET WebForm vs ASP.NET MVC</a:t>
            </a:r>
          </a:p>
        </p:txBody>
      </p:sp>
      <p:sp>
        <p:nvSpPr>
          <p:cNvPr id="20483" name="Rectangle 3"/>
          <p:cNvSpPr txBox="1">
            <a:spLocks noChangeArrowheads="1"/>
          </p:cNvSpPr>
          <p:nvPr/>
        </p:nvSpPr>
        <p:spPr bwMode="auto">
          <a:xfrm>
            <a:off x="506413" y="981075"/>
            <a:ext cx="81153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719138"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ASP.NET WebForm</a:t>
            </a:r>
            <a:r>
              <a:rPr lang="ja-JP" altLang="en-US" sz="1600">
                <a:solidFill>
                  <a:srgbClr val="FFFFFF"/>
                </a:solidFill>
                <a:ea typeface="ＭＳ Ｐゴシック" pitchFamily="50" charset="-128"/>
              </a:rPr>
              <a:t>の特徴</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Visual Studio WebForm</a:t>
            </a:r>
            <a:r>
              <a:rPr lang="ja-JP" altLang="en-US" sz="1600">
                <a:solidFill>
                  <a:srgbClr val="FFFFFF"/>
                </a:solidFill>
                <a:ea typeface="ＭＳ Ｐゴシック" pitchFamily="50" charset="-128"/>
              </a:rPr>
              <a:t>デザイナとサーバーコントロールによる開発生産性</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ViewState</a:t>
            </a:r>
            <a:r>
              <a:rPr lang="ja-JP" altLang="en-US" sz="1600">
                <a:solidFill>
                  <a:srgbClr val="FFFFFF"/>
                </a:solidFill>
                <a:ea typeface="ＭＳ Ｐゴシック" pitchFamily="50" charset="-128"/>
              </a:rPr>
              <a:t>や</a:t>
            </a:r>
            <a:r>
              <a:rPr lang="en-US" altLang="ja-JP" sz="1600">
                <a:solidFill>
                  <a:srgbClr val="FFFFFF"/>
                </a:solidFill>
                <a:ea typeface="ＭＳ Ｐゴシック" pitchFamily="50" charset="-128"/>
              </a:rPr>
              <a:t>Postback</a:t>
            </a:r>
            <a:r>
              <a:rPr lang="ja-JP" altLang="en-US" sz="1600">
                <a:solidFill>
                  <a:srgbClr val="FFFFFF"/>
                </a:solidFill>
                <a:ea typeface="ＭＳ Ｐゴシック" pitchFamily="50" charset="-128"/>
              </a:rPr>
              <a:t>イベントによる状態管理の簡略化</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HTTP/HTML/CSS/JavaScript</a:t>
            </a:r>
            <a:r>
              <a:rPr lang="ja-JP" altLang="en-US" sz="1600">
                <a:solidFill>
                  <a:srgbClr val="FFFFFF"/>
                </a:solidFill>
                <a:ea typeface="ＭＳ Ｐゴシック" pitchFamily="50" charset="-128"/>
              </a:rPr>
              <a:t>などの</a:t>
            </a:r>
            <a:r>
              <a:rPr lang="en-US" altLang="ja-JP" sz="1600">
                <a:solidFill>
                  <a:srgbClr val="FFFFFF"/>
                </a:solidFill>
                <a:ea typeface="ＭＳ Ｐゴシック" pitchFamily="50" charset="-128"/>
              </a:rPr>
              <a:t>Web</a:t>
            </a:r>
            <a:r>
              <a:rPr lang="ja-JP" altLang="en-US" sz="1600">
                <a:solidFill>
                  <a:srgbClr val="FFFFFF"/>
                </a:solidFill>
                <a:ea typeface="ＭＳ Ｐゴシック" pitchFamily="50" charset="-128"/>
              </a:rPr>
              <a:t>技術を抽象化</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企業内基幹システムの開発などに適性</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ASP.NET MVC</a:t>
            </a:r>
            <a:r>
              <a:rPr lang="ja-JP" altLang="en-US" sz="1600">
                <a:solidFill>
                  <a:srgbClr val="FFFFFF"/>
                </a:solidFill>
                <a:ea typeface="ＭＳ Ｐゴシック" pitchFamily="50" charset="-128"/>
              </a:rPr>
              <a:t>の特徴</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関心の分離（</a:t>
            </a:r>
            <a:r>
              <a:rPr lang="en-US" altLang="ja-JP" sz="1600">
                <a:solidFill>
                  <a:srgbClr val="FFFFFF"/>
                </a:solidFill>
                <a:ea typeface="ＭＳ Ｐゴシック" pitchFamily="50" charset="-128"/>
              </a:rPr>
              <a:t>SoC</a:t>
            </a:r>
            <a:r>
              <a:rPr lang="ja-JP" altLang="en-US" sz="1600">
                <a:solidFill>
                  <a:srgbClr val="FFFFFF"/>
                </a:solidFill>
                <a:ea typeface="ＭＳ Ｐゴシック" pitchFamily="50" charset="-128"/>
              </a:rPr>
              <a:t>）を意識した設計</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テスト駆動開発との親和性</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シンプルかつコントローラブルな</a:t>
            </a:r>
            <a:r>
              <a:rPr lang="en-US" altLang="ja-JP" sz="1600">
                <a:solidFill>
                  <a:srgbClr val="FFFFFF"/>
                </a:solidFill>
                <a:ea typeface="ＭＳ Ｐゴシック" pitchFamily="50" charset="-128"/>
              </a:rPr>
              <a:t>HTML</a:t>
            </a:r>
            <a:r>
              <a:rPr lang="ja-JP" altLang="en-US" sz="1600">
                <a:solidFill>
                  <a:srgbClr val="FFFFFF"/>
                </a:solidFill>
                <a:ea typeface="ＭＳ Ｐゴシック" pitchFamily="50" charset="-128"/>
              </a:rPr>
              <a:t>⇒マルチデバイス／モダンブラウザとの親和性</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SEO</a:t>
            </a:r>
            <a:r>
              <a:rPr lang="ja-JP" altLang="en-US" sz="1600">
                <a:solidFill>
                  <a:srgbClr val="FFFFFF"/>
                </a:solidFill>
                <a:ea typeface="ＭＳ Ｐゴシック" pitchFamily="50" charset="-128"/>
              </a:rPr>
              <a:t>や</a:t>
            </a:r>
            <a:r>
              <a:rPr lang="en-US" altLang="ja-JP" sz="1600">
                <a:solidFill>
                  <a:srgbClr val="FFFFFF"/>
                </a:solidFill>
                <a:ea typeface="ＭＳ Ｐゴシック" pitchFamily="50" charset="-128"/>
              </a:rPr>
              <a:t>REST</a:t>
            </a:r>
            <a:r>
              <a:rPr lang="ja-JP" altLang="en-US" sz="1600">
                <a:solidFill>
                  <a:srgbClr val="FFFFFF"/>
                </a:solidFill>
                <a:ea typeface="ＭＳ Ｐゴシック" pitchFamily="50" charset="-128"/>
              </a:rPr>
              <a:t>アーキテクチャスタイルとの親和性</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ja-JP" altLang="en-US" sz="1600">
                <a:solidFill>
                  <a:srgbClr val="FFFFFF"/>
                </a:solidFill>
                <a:ea typeface="ＭＳ Ｐゴシック" pitchFamily="50" charset="-128"/>
              </a:rPr>
              <a:t>パラメータを使用した</a:t>
            </a:r>
            <a:r>
              <a:rPr lang="en-US" altLang="ja-JP" sz="1600">
                <a:solidFill>
                  <a:srgbClr val="FFFFFF"/>
                </a:solidFill>
                <a:ea typeface="ＭＳ Ｐゴシック" pitchFamily="50" charset="-128"/>
              </a:rPr>
              <a:t>URL</a:t>
            </a:r>
            <a:r>
              <a:rPr lang="ja-JP" altLang="en-US" sz="1600">
                <a:solidFill>
                  <a:srgbClr val="FFFFFF"/>
                </a:solidFill>
                <a:ea typeface="ＭＳ Ｐゴシック" pitchFamily="50" charset="-128"/>
              </a:rPr>
              <a:t>／ページ遷移</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en-US" altLang="ja-JP" sz="1600">
                <a:solidFill>
                  <a:srgbClr val="FFFFFF"/>
                </a:solidFill>
                <a:ea typeface="ＭＳ Ｐゴシック" pitchFamily="50" charset="-128"/>
              </a:rPr>
              <a:t>HTTP</a:t>
            </a:r>
            <a:r>
              <a:rPr lang="ja-JP" altLang="en-US" sz="1600">
                <a:solidFill>
                  <a:srgbClr val="FFFFFF"/>
                </a:solidFill>
                <a:ea typeface="ＭＳ Ｐゴシック" pitchFamily="50" charset="-128"/>
              </a:rPr>
              <a:t>メソッド（</a:t>
            </a:r>
            <a:r>
              <a:rPr lang="en-US" altLang="ja-JP" sz="1600">
                <a:solidFill>
                  <a:srgbClr val="FFFFFF"/>
                </a:solidFill>
                <a:ea typeface="ＭＳ Ｐゴシック" pitchFamily="50" charset="-128"/>
              </a:rPr>
              <a:t>GET</a:t>
            </a:r>
            <a:r>
              <a:rPr lang="ja-JP" altLang="en-US" sz="1600">
                <a:solidFill>
                  <a:srgbClr val="FFFFFF"/>
                </a:solidFill>
                <a:ea typeface="ＭＳ Ｐゴシック" pitchFamily="50" charset="-128"/>
              </a:rPr>
              <a:t>／</a:t>
            </a:r>
            <a:r>
              <a:rPr lang="en-US" altLang="ja-JP" sz="1600">
                <a:solidFill>
                  <a:srgbClr val="FFFFFF"/>
                </a:solidFill>
                <a:ea typeface="ＭＳ Ｐゴシック" pitchFamily="50" charset="-128"/>
              </a:rPr>
              <a:t>POST</a:t>
            </a:r>
            <a:r>
              <a:rPr lang="ja-JP" altLang="en-US" sz="1600">
                <a:solidFill>
                  <a:srgbClr val="FFFFFF"/>
                </a:solidFill>
                <a:ea typeface="ＭＳ Ｐゴシック" pitchFamily="50" charset="-128"/>
              </a:rPr>
              <a:t>／</a:t>
            </a:r>
            <a:r>
              <a:rPr lang="en-US" altLang="ja-JP" sz="1600">
                <a:solidFill>
                  <a:srgbClr val="FFFFFF"/>
                </a:solidFill>
                <a:ea typeface="ＭＳ Ｐゴシック" pitchFamily="50" charset="-128"/>
              </a:rPr>
              <a:t>PUT</a:t>
            </a:r>
            <a:r>
              <a:rPr lang="ja-JP" altLang="en-US" sz="1600">
                <a:solidFill>
                  <a:srgbClr val="FFFFFF"/>
                </a:solidFill>
                <a:ea typeface="ＭＳ Ｐゴシック" pitchFamily="50" charset="-128"/>
              </a:rPr>
              <a:t>／</a:t>
            </a:r>
            <a:r>
              <a:rPr lang="en-US" altLang="ja-JP" sz="1600">
                <a:solidFill>
                  <a:srgbClr val="FFFFFF"/>
                </a:solidFill>
                <a:ea typeface="ＭＳ Ｐゴシック" pitchFamily="50" charset="-128"/>
              </a:rPr>
              <a:t>DELETE</a:t>
            </a:r>
            <a:r>
              <a:rPr lang="ja-JP" altLang="en-US" sz="1600">
                <a:solidFill>
                  <a:srgbClr val="FFFFFF"/>
                </a:solidFill>
                <a:ea typeface="ＭＳ Ｐゴシック" pitchFamily="50" charset="-128"/>
              </a:rPr>
              <a:t>）の適切な使用</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クライアント</a:t>
            </a:r>
            <a:r>
              <a:rPr lang="en-US" altLang="ja-JP" sz="1600">
                <a:solidFill>
                  <a:srgbClr val="FFFFFF"/>
                </a:solidFill>
                <a:ea typeface="ＭＳ Ｐゴシック" pitchFamily="50" charset="-128"/>
              </a:rPr>
              <a:t>JavaScript</a:t>
            </a:r>
            <a:r>
              <a:rPr lang="ja-JP" altLang="en-US" sz="1600">
                <a:solidFill>
                  <a:srgbClr val="FFFFFF"/>
                </a:solidFill>
                <a:ea typeface="ＭＳ Ｐゴシック" pitchFamily="50" charset="-128"/>
              </a:rPr>
              <a:t>フレームワークとの親和性</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コンシューマー向け</a:t>
            </a:r>
            <a:r>
              <a:rPr lang="en-US" altLang="ja-JP" sz="1600">
                <a:solidFill>
                  <a:srgbClr val="FFFFFF"/>
                </a:solidFill>
                <a:ea typeface="ＭＳ Ｐゴシック" pitchFamily="50" charset="-128"/>
              </a:rPr>
              <a:t>Web</a:t>
            </a:r>
            <a:r>
              <a:rPr lang="ja-JP" altLang="en-US" sz="1600">
                <a:solidFill>
                  <a:srgbClr val="FFFFFF"/>
                </a:solidFill>
                <a:ea typeface="ＭＳ Ｐゴシック" pitchFamily="50" charset="-128"/>
              </a:rPr>
              <a:t>アプリ、モバイル</a:t>
            </a:r>
            <a:r>
              <a:rPr lang="en-US" altLang="ja-JP" sz="1600">
                <a:solidFill>
                  <a:srgbClr val="FFFFFF"/>
                </a:solidFill>
                <a:ea typeface="ＭＳ Ｐゴシック" pitchFamily="50" charset="-128"/>
              </a:rPr>
              <a:t>Web</a:t>
            </a:r>
            <a:r>
              <a:rPr lang="ja-JP" altLang="en-US" sz="1600">
                <a:solidFill>
                  <a:srgbClr val="FFFFFF"/>
                </a:solidFill>
                <a:ea typeface="ＭＳ Ｐゴシック" pitchFamily="50" charset="-128"/>
              </a:rPr>
              <a:t>アプリに適性</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ja-JP" smtClean="0">
                <a:ea typeface="ＭＳ Ｐゴシック" pitchFamily="50" charset="-128"/>
              </a:rPr>
              <a:t>ASP.NET MVP</a:t>
            </a:r>
            <a:r>
              <a:rPr lang="ja-JP" altLang="en-US" smtClean="0">
                <a:ea typeface="ＭＳ Ｐゴシック" pitchFamily="50" charset="-128"/>
              </a:rPr>
              <a:t>アプリケーション開発の基本</a:t>
            </a:r>
            <a:endParaRPr lang="en-US" altLang="ja-JP" smtClean="0">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ja-JP" altLang="en-US" smtClean="0">
                <a:ea typeface="ＭＳ Ｐゴシック" pitchFamily="50" charset="-128"/>
              </a:rPr>
              <a:t>プロジェクトの作成</a:t>
            </a:r>
            <a:endParaRPr lang="de-DE" altLang="ja-JP" smtClean="0">
              <a:ea typeface="ＭＳ Ｐゴシック" pitchFamily="50" charset="-128"/>
            </a:endParaRPr>
          </a:p>
        </p:txBody>
      </p:sp>
      <p:sp>
        <p:nvSpPr>
          <p:cNvPr id="22531" name="Rectangle 3"/>
          <p:cNvSpPr txBox="1">
            <a:spLocks noChangeArrowheads="1"/>
          </p:cNvSpPr>
          <p:nvPr/>
        </p:nvSpPr>
        <p:spPr bwMode="auto">
          <a:xfrm>
            <a:off x="506413" y="947738"/>
            <a:ext cx="81153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ASP.NET MVC 4</a:t>
            </a:r>
            <a:r>
              <a:rPr lang="ja-JP" altLang="en-US" sz="1600">
                <a:solidFill>
                  <a:srgbClr val="FFFFFF"/>
                </a:solidFill>
                <a:ea typeface="ＭＳ Ｐゴシック" pitchFamily="50" charset="-128"/>
              </a:rPr>
              <a:t>の標準テンプレート</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基本テンプレート（空／</a:t>
            </a:r>
            <a:r>
              <a:rPr lang="en-US" altLang="ja-JP" sz="1600">
                <a:solidFill>
                  <a:srgbClr val="FFFFFF"/>
                </a:solidFill>
                <a:ea typeface="ＭＳ Ｐゴシック" pitchFamily="50" charset="-128"/>
              </a:rPr>
              <a:t>Basic</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インターネットアプリケーション</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イントラネットアプリケーション</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モバイルアプリケーション</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Web API</a:t>
            </a: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ja-JP" altLang="en-US" smtClean="0">
                <a:ea typeface="ＭＳ Ｐゴシック" pitchFamily="50" charset="-128"/>
              </a:rPr>
              <a:t>アジェンダ（基本編）</a:t>
            </a:r>
            <a:endParaRPr lang="de-DE" altLang="ja-JP" smtClean="0">
              <a:ea typeface="ＭＳ Ｐゴシック" pitchFamily="50" charset="-128"/>
            </a:endParaRPr>
          </a:p>
        </p:txBody>
      </p:sp>
      <p:sp>
        <p:nvSpPr>
          <p:cNvPr id="5123" name="Rectangle 3"/>
          <p:cNvSpPr>
            <a:spLocks noGrp="1" noChangeArrowheads="1"/>
          </p:cNvSpPr>
          <p:nvPr>
            <p:ph type="body" idx="1"/>
          </p:nvPr>
        </p:nvSpPr>
        <p:spPr>
          <a:xfrm>
            <a:off x="319088" y="858838"/>
            <a:ext cx="8524875" cy="4803775"/>
          </a:xfrm>
        </p:spPr>
        <p:txBody>
          <a:bodyPr/>
          <a:lstStyle/>
          <a:p>
            <a:pPr eaLnBrk="1" hangingPunct="1"/>
            <a:r>
              <a:rPr lang="ja-JP" altLang="en-US" smtClean="0">
                <a:ea typeface="ＭＳ Ｐゴシック" pitchFamily="50" charset="-128"/>
              </a:rPr>
              <a:t>発端</a:t>
            </a:r>
            <a:endParaRPr lang="en-US" altLang="ja-JP" smtClean="0">
              <a:ea typeface="ＭＳ Ｐゴシック" pitchFamily="50" charset="-128"/>
            </a:endParaRPr>
          </a:p>
          <a:p>
            <a:pPr lvl="1" eaLnBrk="1" hangingPunct="1"/>
            <a:r>
              <a:rPr lang="ja-JP" altLang="en-US" smtClean="0">
                <a:ea typeface="ＭＳ Ｐゴシック" pitchFamily="50" charset="-128"/>
              </a:rPr>
              <a:t>「</a:t>
            </a:r>
            <a:r>
              <a:rPr lang="en-US" altLang="ja-JP" smtClean="0">
                <a:ea typeface="ＭＳ Ｐゴシック" pitchFamily="50" charset="-128"/>
              </a:rPr>
              <a:t>MVC</a:t>
            </a:r>
            <a:r>
              <a:rPr lang="ja-JP" altLang="en-US" smtClean="0">
                <a:ea typeface="ＭＳ Ｐゴシック" pitchFamily="50" charset="-128"/>
              </a:rPr>
              <a:t>は死んだ」の記事について</a:t>
            </a:r>
            <a:endParaRPr lang="en-US" altLang="ja-JP" smtClean="0">
              <a:ea typeface="ＭＳ Ｐゴシック" pitchFamily="50" charset="-128"/>
            </a:endParaRPr>
          </a:p>
          <a:p>
            <a:pPr lvl="1" eaLnBrk="1" hangingPunct="1"/>
            <a:r>
              <a:rPr lang="ja-JP" altLang="en-US" smtClean="0">
                <a:ea typeface="ＭＳ Ｐゴシック" pitchFamily="50" charset="-128"/>
              </a:rPr>
              <a:t>業界の反応</a:t>
            </a:r>
            <a:endParaRPr lang="en-US" altLang="ja-JP" smtClean="0">
              <a:ea typeface="ＭＳ Ｐゴシック" pitchFamily="50" charset="-128"/>
            </a:endParaRPr>
          </a:p>
          <a:p>
            <a:pPr lvl="1" eaLnBrk="1" hangingPunct="1"/>
            <a:r>
              <a:rPr lang="ja-JP" altLang="en-US" smtClean="0">
                <a:ea typeface="ＭＳ Ｐゴシック" pitchFamily="50" charset="-128"/>
              </a:rPr>
              <a:t>記事の概要</a:t>
            </a:r>
            <a:endParaRPr lang="en-US" altLang="ja-JP" smtClean="0">
              <a:ea typeface="ＭＳ Ｐゴシック" pitchFamily="50" charset="-128"/>
            </a:endParaRPr>
          </a:p>
          <a:p>
            <a:pPr lvl="1" eaLnBrk="1" hangingPunct="1"/>
            <a:r>
              <a:rPr lang="ja-JP" altLang="en-US" smtClean="0">
                <a:ea typeface="ＭＳ Ｐゴシック" pitchFamily="50" charset="-128"/>
              </a:rPr>
              <a:t>勉強会への流れ</a:t>
            </a:r>
            <a:endParaRPr lang="en-US" altLang="ja-JP" smtClean="0">
              <a:ea typeface="ＭＳ Ｐゴシック" pitchFamily="50" charset="-128"/>
            </a:endParaRPr>
          </a:p>
          <a:p>
            <a:pPr lvl="1" eaLnBrk="1" hangingPunct="1"/>
            <a:r>
              <a:rPr lang="ja-JP" altLang="en-US" smtClean="0">
                <a:ea typeface="ＭＳ Ｐゴシック" pitchFamily="50" charset="-128"/>
              </a:rPr>
              <a:t>今回お話ししたいこと</a:t>
            </a:r>
            <a:endParaRPr lang="en-US" altLang="ja-JP" smtClean="0">
              <a:ea typeface="ＭＳ Ｐゴシック" pitchFamily="50" charset="-128"/>
            </a:endParaRPr>
          </a:p>
          <a:p>
            <a:pPr eaLnBrk="1" hangingPunct="1"/>
            <a:r>
              <a:rPr lang="ja-JP" altLang="en-US" smtClean="0">
                <a:ea typeface="ＭＳ Ｐゴシック" pitchFamily="50" charset="-128"/>
              </a:rPr>
              <a:t>そもそも</a:t>
            </a:r>
            <a:r>
              <a:rPr lang="en-US" altLang="ja-JP" smtClean="0">
                <a:ea typeface="ＭＳ Ｐゴシック" pitchFamily="50" charset="-128"/>
              </a:rPr>
              <a:t>MVC</a:t>
            </a:r>
            <a:r>
              <a:rPr lang="ja-JP" altLang="en-US" smtClean="0">
                <a:ea typeface="ＭＳ Ｐゴシック" pitchFamily="50" charset="-128"/>
              </a:rPr>
              <a:t>って？</a:t>
            </a:r>
            <a:endParaRPr lang="en-US" altLang="ja-JP" smtClean="0">
              <a:ea typeface="ＭＳ Ｐゴシック" pitchFamily="50" charset="-128"/>
            </a:endParaRPr>
          </a:p>
          <a:p>
            <a:pPr lvl="1" eaLnBrk="1" hangingPunct="1"/>
            <a:r>
              <a:rPr lang="ja-JP" altLang="en-US" smtClean="0">
                <a:ea typeface="ＭＳ Ｐゴシック" pitchFamily="50" charset="-128"/>
              </a:rPr>
              <a:t>定義</a:t>
            </a:r>
            <a:endParaRPr lang="en-US" altLang="ja-JP" smtClean="0">
              <a:ea typeface="ＭＳ Ｐゴシック" pitchFamily="50" charset="-128"/>
            </a:endParaRPr>
          </a:p>
          <a:p>
            <a:pPr lvl="1" eaLnBrk="1" hangingPunct="1"/>
            <a:r>
              <a:rPr lang="en-US" altLang="ja-JP" smtClean="0">
                <a:ea typeface="ＭＳ Ｐゴシック" pitchFamily="50" charset="-128"/>
              </a:rPr>
              <a:t>PoEAA</a:t>
            </a:r>
            <a:r>
              <a:rPr lang="ja-JP" altLang="en-US" smtClean="0">
                <a:ea typeface="ＭＳ Ｐゴシック" pitchFamily="50" charset="-128"/>
              </a:rPr>
              <a:t>の</a:t>
            </a:r>
            <a:r>
              <a:rPr lang="en-US" altLang="ja-JP" smtClean="0">
                <a:ea typeface="ＭＳ Ｐゴシック" pitchFamily="50" charset="-128"/>
              </a:rPr>
              <a:t>MVC</a:t>
            </a:r>
            <a:r>
              <a:rPr lang="ja-JP" altLang="en-US" smtClean="0">
                <a:ea typeface="ＭＳ Ｐゴシック" pitchFamily="50" charset="-128"/>
              </a:rPr>
              <a:t>に関する記述</a:t>
            </a:r>
            <a:endParaRPr lang="en-US" altLang="ja-JP" smtClean="0">
              <a:ea typeface="ＭＳ Ｐゴシック" pitchFamily="50" charset="-128"/>
            </a:endParaRPr>
          </a:p>
          <a:p>
            <a:pPr lvl="1" eaLnBrk="1" hangingPunct="1"/>
            <a:r>
              <a:rPr lang="en-US" altLang="ja-JP" smtClean="0">
                <a:ea typeface="ＭＳ Ｐゴシック" pitchFamily="50" charset="-128"/>
              </a:rPr>
              <a:t>MVC</a:t>
            </a:r>
            <a:r>
              <a:rPr lang="ja-JP" altLang="en-US" smtClean="0">
                <a:ea typeface="ＭＳ Ｐゴシック" pitchFamily="50" charset="-128"/>
              </a:rPr>
              <a:t>フレームワークの例</a:t>
            </a:r>
            <a:endParaRPr lang="en-US" altLang="ja-JP" smtClean="0">
              <a:ea typeface="ＭＳ Ｐゴシック" pitchFamily="50" charset="-128"/>
            </a:endParaRPr>
          </a:p>
          <a:p>
            <a:pPr eaLnBrk="1" hangingPunct="1"/>
            <a:r>
              <a:rPr lang="en-US" altLang="ja-JP" smtClean="0">
                <a:ea typeface="ＭＳ Ｐゴシック" pitchFamily="50" charset="-128"/>
              </a:rPr>
              <a:t>ASP.NET MVC</a:t>
            </a:r>
            <a:r>
              <a:rPr lang="ja-JP" altLang="en-US" smtClean="0">
                <a:ea typeface="ＭＳ Ｐゴシック" pitchFamily="50" charset="-128"/>
              </a:rPr>
              <a:t>について</a:t>
            </a:r>
            <a:endParaRPr lang="en-US" altLang="ja-JP" smtClean="0">
              <a:ea typeface="ＭＳ Ｐゴシック" pitchFamily="50" charset="-128"/>
            </a:endParaRPr>
          </a:p>
          <a:p>
            <a:pPr lvl="1" eaLnBrk="1" hangingPunct="1"/>
            <a:r>
              <a:rPr lang="ja-JP" altLang="en-US" smtClean="0">
                <a:ea typeface="ＭＳ Ｐゴシック" pitchFamily="50" charset="-128"/>
              </a:rPr>
              <a:t>概要</a:t>
            </a:r>
            <a:endParaRPr lang="en-US" altLang="ja-JP" smtClean="0">
              <a:ea typeface="ＭＳ Ｐゴシック" pitchFamily="50" charset="-128"/>
            </a:endParaRPr>
          </a:p>
          <a:p>
            <a:pPr lvl="1" eaLnBrk="1" hangingPunct="1"/>
            <a:r>
              <a:rPr lang="ja-JP" altLang="en-US" smtClean="0">
                <a:ea typeface="ＭＳ Ｐゴシック" pitchFamily="50" charset="-128"/>
              </a:rPr>
              <a:t>沿革</a:t>
            </a:r>
            <a:endParaRPr lang="en-US" altLang="ja-JP" smtClean="0">
              <a:ea typeface="ＭＳ Ｐゴシック" pitchFamily="50" charset="-128"/>
            </a:endParaRPr>
          </a:p>
          <a:p>
            <a:pPr lvl="1" eaLnBrk="1" hangingPunct="1"/>
            <a:r>
              <a:rPr lang="en-US" altLang="ja-JP" smtClean="0">
                <a:ea typeface="ＭＳ Ｐゴシック" pitchFamily="50" charset="-128"/>
              </a:rPr>
              <a:t>ASP.NET MVC vs ASP.NET WebForm</a:t>
            </a:r>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e-DE" altLang="ja-JP" smtClean="0">
                <a:ea typeface="ＭＳ Ｐゴシック" pitchFamily="50" charset="-128"/>
              </a:rPr>
              <a:t>Controller</a:t>
            </a:r>
            <a:r>
              <a:rPr lang="ja-JP" altLang="en-US" smtClean="0">
                <a:ea typeface="ＭＳ Ｐゴシック" pitchFamily="50" charset="-128"/>
              </a:rPr>
              <a:t>／</a:t>
            </a:r>
            <a:r>
              <a:rPr lang="en-US" altLang="ja-JP" smtClean="0">
                <a:ea typeface="ＭＳ Ｐゴシック" pitchFamily="50" charset="-128"/>
              </a:rPr>
              <a:t>Model</a:t>
            </a:r>
            <a:r>
              <a:rPr lang="ja-JP" altLang="en-US" smtClean="0">
                <a:ea typeface="ＭＳ Ｐゴシック" pitchFamily="50" charset="-128"/>
              </a:rPr>
              <a:t>／</a:t>
            </a:r>
            <a:r>
              <a:rPr lang="en-US" altLang="ja-JP" smtClean="0">
                <a:ea typeface="ＭＳ Ｐゴシック" pitchFamily="50" charset="-128"/>
              </a:rPr>
              <a:t>View</a:t>
            </a:r>
            <a:r>
              <a:rPr lang="ja-JP" altLang="en-US" smtClean="0">
                <a:ea typeface="ＭＳ Ｐゴシック" pitchFamily="50" charset="-128"/>
              </a:rPr>
              <a:t>の作成</a:t>
            </a:r>
            <a:endParaRPr lang="de-DE" altLang="ja-JP" smtClean="0">
              <a:ea typeface="ＭＳ Ｐゴシック" pitchFamily="50" charset="-128"/>
            </a:endParaRPr>
          </a:p>
        </p:txBody>
      </p:sp>
      <p:sp>
        <p:nvSpPr>
          <p:cNvPr id="19460" name="Rectangle 3"/>
          <p:cNvSpPr txBox="1">
            <a:spLocks noChangeArrowheads="1"/>
          </p:cNvSpPr>
          <p:nvPr/>
        </p:nvSpPr>
        <p:spPr bwMode="auto">
          <a:xfrm>
            <a:off x="506413" y="738188"/>
            <a:ext cx="81153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Controller</a:t>
            </a:r>
          </a:p>
          <a:p>
            <a:pPr lvl="1">
              <a:spcBef>
                <a:spcPct val="20000"/>
              </a:spcBef>
              <a:buClr>
                <a:schemeClr val="hlink"/>
              </a:buClr>
              <a:buFontTx/>
              <a:buChar char="-"/>
              <a:defRPr/>
            </a:pPr>
            <a:r>
              <a:rPr lang="en-US" altLang="ja-JP" sz="1600" dirty="0" smtClean="0">
                <a:solidFill>
                  <a:srgbClr val="FFFFFF"/>
                </a:solidFill>
                <a:ea typeface="ＭＳ Ｐゴシック" pitchFamily="50" charset="-128"/>
              </a:rPr>
              <a:t>HTTP</a:t>
            </a:r>
            <a:r>
              <a:rPr lang="ja-JP" altLang="en-US" sz="1600" dirty="0" smtClean="0">
                <a:solidFill>
                  <a:srgbClr val="FFFFFF"/>
                </a:solidFill>
                <a:ea typeface="ＭＳ Ｐゴシック" pitchFamily="50" charset="-128"/>
              </a:rPr>
              <a:t>リクエストを受け取り、モデルの作成やビジネスロジックなどの処理を実行し、処理結果を</a:t>
            </a:r>
            <a:r>
              <a:rPr lang="en-US" altLang="ja-JP" sz="1600" dirty="0" err="1" smtClean="0">
                <a:solidFill>
                  <a:srgbClr val="FFFFFF"/>
                </a:solidFill>
                <a:ea typeface="ＭＳ Ｐゴシック" pitchFamily="50" charset="-128"/>
              </a:rPr>
              <a:t>ActionResult</a:t>
            </a:r>
            <a:r>
              <a:rPr lang="ja-JP" altLang="en-US" sz="1600" dirty="0" smtClean="0">
                <a:solidFill>
                  <a:srgbClr val="FFFFFF"/>
                </a:solidFill>
                <a:ea typeface="ＭＳ Ｐゴシック" pitchFamily="50" charset="-128"/>
              </a:rPr>
              <a:t>として返す</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err="1" smtClean="0">
                <a:solidFill>
                  <a:srgbClr val="FFFFFF"/>
                </a:solidFill>
                <a:ea typeface="ＭＳ Ｐゴシック" pitchFamily="50" charset="-128"/>
              </a:rPr>
              <a:t>System.Web.Mvc.Controller</a:t>
            </a:r>
            <a:r>
              <a:rPr lang="ja-JP" altLang="en-US" sz="1600" dirty="0" smtClean="0">
                <a:solidFill>
                  <a:srgbClr val="FFFFFF"/>
                </a:solidFill>
                <a:ea typeface="ＭＳ Ｐゴシック" pitchFamily="50" charset="-128"/>
              </a:rPr>
              <a:t>基本クラスを継承</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プロジェクト直下の</a:t>
            </a:r>
            <a:r>
              <a:rPr lang="en-US" altLang="ja-JP" sz="1600" dirty="0" smtClean="0">
                <a:solidFill>
                  <a:srgbClr val="FFFFFF"/>
                </a:solidFill>
                <a:ea typeface="ＭＳ Ｐゴシック" pitchFamily="50" charset="-128"/>
              </a:rPr>
              <a:t>Controllers</a:t>
            </a:r>
            <a:r>
              <a:rPr lang="ja-JP" altLang="en-US" sz="1600" dirty="0" smtClean="0">
                <a:solidFill>
                  <a:srgbClr val="FFFFFF"/>
                </a:solidFill>
                <a:ea typeface="ＭＳ Ｐゴシック" pitchFamily="50" charset="-128"/>
              </a:rPr>
              <a:t>フォルダまたは区分配下の</a:t>
            </a:r>
            <a:r>
              <a:rPr lang="en-US" altLang="ja-JP" sz="1600" dirty="0" smtClean="0">
                <a:solidFill>
                  <a:srgbClr val="FFFFFF"/>
                </a:solidFill>
                <a:ea typeface="ＭＳ Ｐゴシック" pitchFamily="50" charset="-128"/>
              </a:rPr>
              <a:t>Controllers</a:t>
            </a:r>
            <a:r>
              <a:rPr lang="ja-JP" altLang="en-US" sz="1600" dirty="0" smtClean="0">
                <a:solidFill>
                  <a:srgbClr val="FFFFFF"/>
                </a:solidFill>
                <a:ea typeface="ＭＳ Ｐゴシック" pitchFamily="50" charset="-128"/>
              </a:rPr>
              <a:t>フォルダに配置</a:t>
            </a: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Model</a:t>
            </a: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主に</a:t>
            </a:r>
            <a:r>
              <a:rPr lang="en-US" altLang="ja-JP" sz="1600" dirty="0" smtClean="0">
                <a:solidFill>
                  <a:srgbClr val="FFFFFF"/>
                </a:solidFill>
                <a:ea typeface="ＭＳ Ｐゴシック" pitchFamily="50" charset="-128"/>
              </a:rPr>
              <a:t>2</a:t>
            </a:r>
            <a:r>
              <a:rPr lang="ja-JP" altLang="en-US" sz="1600" dirty="0" err="1" smtClean="0">
                <a:solidFill>
                  <a:srgbClr val="FFFFFF"/>
                </a:solidFill>
                <a:ea typeface="ＭＳ Ｐゴシック" pitchFamily="50" charset="-128"/>
              </a:rPr>
              <a:t>つの</a:t>
            </a:r>
            <a:r>
              <a:rPr lang="ja-JP" altLang="en-US" sz="1600" dirty="0" smtClean="0">
                <a:solidFill>
                  <a:srgbClr val="FFFFFF"/>
                </a:solidFill>
                <a:ea typeface="ＭＳ Ｐゴシック" pitchFamily="50" charset="-128"/>
              </a:rPr>
              <a:t>役割</a:t>
            </a:r>
            <a:endParaRPr lang="en-US" altLang="ja-JP" sz="1600" dirty="0" smtClean="0">
              <a:solidFill>
                <a:srgbClr val="FFFFFF"/>
              </a:solidFill>
              <a:ea typeface="ＭＳ Ｐゴシック" pitchFamily="50" charset="-128"/>
            </a:endParaRPr>
          </a:p>
          <a:p>
            <a:pPr marL="720000" lvl="2">
              <a:spcBef>
                <a:spcPct val="20000"/>
              </a:spcBef>
              <a:buClr>
                <a:schemeClr val="hlink"/>
              </a:buClr>
              <a:buFontTx/>
              <a:buChar char="-"/>
              <a:defRPr/>
            </a:pPr>
            <a:r>
              <a:rPr lang="ja-JP" altLang="en-US" sz="1600" dirty="0" smtClean="0">
                <a:solidFill>
                  <a:srgbClr val="FFFFFF"/>
                </a:solidFill>
                <a:ea typeface="ＭＳ Ｐゴシック" pitchFamily="50" charset="-128"/>
              </a:rPr>
              <a:t>ビューにバインドするデータ（</a:t>
            </a:r>
            <a:r>
              <a:rPr lang="en-US" altLang="ja-JP" sz="1600" dirty="0" err="1" smtClean="0">
                <a:solidFill>
                  <a:srgbClr val="FFFFFF"/>
                </a:solidFill>
                <a:ea typeface="ＭＳ Ｐゴシック" pitchFamily="50" charset="-128"/>
              </a:rPr>
              <a:t>ViewModel</a:t>
            </a:r>
            <a:r>
              <a:rPr lang="ja-JP" altLang="en-US" sz="1600" dirty="0" smtClean="0">
                <a:solidFill>
                  <a:srgbClr val="FFFFFF"/>
                </a:solidFill>
                <a:ea typeface="ＭＳ Ｐゴシック" pitchFamily="50" charset="-128"/>
              </a:rPr>
              <a:t>）</a:t>
            </a:r>
            <a:endParaRPr lang="en-US" altLang="ja-JP" sz="1600" dirty="0" smtClean="0">
              <a:solidFill>
                <a:srgbClr val="FFFFFF"/>
              </a:solidFill>
              <a:ea typeface="ＭＳ Ｐゴシック" pitchFamily="50" charset="-128"/>
            </a:endParaRPr>
          </a:p>
          <a:p>
            <a:pPr marL="720000" lvl="2">
              <a:spcBef>
                <a:spcPct val="20000"/>
              </a:spcBef>
              <a:buClr>
                <a:schemeClr val="hlink"/>
              </a:buClr>
              <a:buFontTx/>
              <a:buChar char="-"/>
              <a:defRPr/>
            </a:pPr>
            <a:r>
              <a:rPr lang="ja-JP" altLang="en-US" sz="1600" dirty="0" smtClean="0">
                <a:solidFill>
                  <a:srgbClr val="FFFFFF"/>
                </a:solidFill>
                <a:ea typeface="ＭＳ Ｐゴシック" pitchFamily="50" charset="-128"/>
              </a:rPr>
              <a:t>データの取得／更新やバッチなどのビジネスロジック、外部サービスへのアクセス</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特定の基本クラスや作成先フォルダなどの制限はなく、</a:t>
            </a:r>
            <a:r>
              <a:rPr lang="en-US" altLang="ja-JP" sz="1600" dirty="0" err="1" smtClean="0">
                <a:solidFill>
                  <a:srgbClr val="FFFFFF"/>
                </a:solidFill>
                <a:ea typeface="ＭＳ Ｐゴシック" pitchFamily="50" charset="-128"/>
              </a:rPr>
              <a:t>EntityFramework</a:t>
            </a:r>
            <a:r>
              <a:rPr lang="ja-JP" altLang="en-US" sz="1600" dirty="0" smtClean="0">
                <a:solidFill>
                  <a:srgbClr val="FFFFFF"/>
                </a:solidFill>
                <a:ea typeface="ＭＳ Ｐゴシック" pitchFamily="50" charset="-128"/>
              </a:rPr>
              <a:t>のエンティティオブジェクトや</a:t>
            </a:r>
            <a:r>
              <a:rPr lang="en-US" altLang="ja-JP" sz="1600" dirty="0" smtClean="0">
                <a:solidFill>
                  <a:srgbClr val="FFFFFF"/>
                </a:solidFill>
                <a:ea typeface="ＭＳ Ｐゴシック" pitchFamily="50" charset="-128"/>
              </a:rPr>
              <a:t>POCO</a:t>
            </a:r>
            <a:r>
              <a:rPr lang="ja-JP" altLang="en-US" sz="1600" dirty="0" smtClean="0">
                <a:solidFill>
                  <a:srgbClr val="FFFFFF"/>
                </a:solidFill>
                <a:ea typeface="ＭＳ Ｐゴシック" pitchFamily="50" charset="-128"/>
              </a:rPr>
              <a:t>オブジェクトなどを使用可能</a:t>
            </a: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View</a:t>
            </a:r>
          </a:p>
          <a:p>
            <a:pPr lvl="1">
              <a:spcBef>
                <a:spcPct val="20000"/>
              </a:spcBef>
              <a:buClr>
                <a:schemeClr val="hlink"/>
              </a:buClr>
              <a:buFontTx/>
              <a:buChar char="-"/>
              <a:defRPr/>
            </a:pPr>
            <a:r>
              <a:rPr lang="en-US" altLang="ja-JP" sz="1600" dirty="0" err="1" smtClean="0">
                <a:solidFill>
                  <a:srgbClr val="FFFFFF"/>
                </a:solidFill>
                <a:ea typeface="ＭＳ Ｐゴシック" pitchFamily="50" charset="-128"/>
              </a:rPr>
              <a:t>WebForm</a:t>
            </a:r>
            <a:r>
              <a:rPr lang="ja-JP" altLang="en-US" sz="1600" dirty="0" smtClean="0">
                <a:solidFill>
                  <a:srgbClr val="FFFFFF"/>
                </a:solidFill>
                <a:ea typeface="ＭＳ Ｐゴシック" pitchFamily="50" charset="-128"/>
              </a:rPr>
              <a:t>と異なり、拡張可能なコードビハインドクラスは持たない</a:t>
            </a:r>
            <a:endParaRPr lang="en-US" altLang="ja-JP" sz="1600" dirty="0" smtClean="0">
              <a:solidFill>
                <a:srgbClr val="FFFFFF"/>
              </a:solidFill>
              <a:ea typeface="ＭＳ Ｐゴシック" pitchFamily="50" charset="-128"/>
            </a:endParaRPr>
          </a:p>
          <a:p>
            <a:pPr marL="720000" lvl="2">
              <a:spcBef>
                <a:spcPct val="20000"/>
              </a:spcBef>
              <a:buClr>
                <a:schemeClr val="hlink"/>
              </a:buClr>
              <a:buFontTx/>
              <a:buChar char="-"/>
              <a:defRPr/>
            </a:pPr>
            <a:r>
              <a:rPr lang="ja-JP" altLang="en-US" sz="1600" dirty="0" smtClean="0">
                <a:solidFill>
                  <a:srgbClr val="FFFFFF"/>
                </a:solidFill>
                <a:ea typeface="ＭＳ Ｐゴシック" pitchFamily="50" charset="-128"/>
              </a:rPr>
              <a:t>ただし、コードブロック部分は</a:t>
            </a:r>
            <a:r>
              <a:rPr lang="en-US" altLang="ja-JP" sz="1600" dirty="0" err="1" smtClean="0">
                <a:solidFill>
                  <a:srgbClr val="FFFFFF"/>
                </a:solidFill>
                <a:ea typeface="ＭＳ Ｐゴシック" pitchFamily="50" charset="-128"/>
              </a:rPr>
              <a:t>System.Web.Mvc.WebViewPage</a:t>
            </a:r>
            <a:r>
              <a:rPr lang="en-US" altLang="ja-JP" sz="1600" dirty="0" smtClean="0">
                <a:solidFill>
                  <a:srgbClr val="FFFFFF"/>
                </a:solidFill>
                <a:ea typeface="ＭＳ Ｐゴシック" pitchFamily="50" charset="-128"/>
              </a:rPr>
              <a:t>&lt;Model&gt;</a:t>
            </a:r>
            <a:r>
              <a:rPr lang="ja-JP" altLang="en-US" sz="1600" dirty="0" smtClean="0">
                <a:solidFill>
                  <a:srgbClr val="FFFFFF"/>
                </a:solidFill>
                <a:ea typeface="ＭＳ Ｐゴシック" pitchFamily="50" charset="-128"/>
              </a:rPr>
              <a:t>クラスの継承クラスとなっている</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標準ビューエンジンとして</a:t>
            </a:r>
            <a:r>
              <a:rPr lang="en-US" altLang="ja-JP" sz="1600" dirty="0" smtClean="0">
                <a:solidFill>
                  <a:srgbClr val="FFFFFF"/>
                </a:solidFill>
                <a:ea typeface="ＭＳ Ｐゴシック" pitchFamily="50" charset="-128"/>
              </a:rPr>
              <a:t>ASPX</a:t>
            </a:r>
            <a:r>
              <a:rPr lang="ja-JP" altLang="en-US" sz="1600" dirty="0" smtClean="0">
                <a:solidFill>
                  <a:srgbClr val="FFFFFF"/>
                </a:solidFill>
                <a:ea typeface="ＭＳ Ｐゴシック" pitchFamily="50" charset="-128"/>
              </a:rPr>
              <a:t>と</a:t>
            </a:r>
            <a:r>
              <a:rPr lang="en-US" altLang="ja-JP" sz="1600" dirty="0" smtClean="0">
                <a:solidFill>
                  <a:srgbClr val="FFFFFF"/>
                </a:solidFill>
                <a:ea typeface="ＭＳ Ｐゴシック" pitchFamily="50" charset="-128"/>
              </a:rPr>
              <a:t>Razor</a:t>
            </a:r>
            <a:r>
              <a:rPr lang="ja-JP" altLang="en-US" sz="1600" dirty="0" smtClean="0">
                <a:solidFill>
                  <a:srgbClr val="FFFFFF"/>
                </a:solidFill>
                <a:ea typeface="ＭＳ Ｐゴシック" pitchFamily="50" charset="-128"/>
              </a:rPr>
              <a:t>の２種類が用意されている</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プロジェクト直下の</a:t>
            </a:r>
            <a:r>
              <a:rPr lang="en-US" altLang="ja-JP" sz="1600" dirty="0" smtClean="0">
                <a:solidFill>
                  <a:srgbClr val="FFFFFF"/>
                </a:solidFill>
                <a:ea typeface="ＭＳ Ｐゴシック" pitchFamily="50" charset="-128"/>
              </a:rPr>
              <a:t>Views</a:t>
            </a:r>
            <a:r>
              <a:rPr lang="ja-JP" altLang="en-US" sz="1600" dirty="0" smtClean="0">
                <a:solidFill>
                  <a:srgbClr val="FFFFFF"/>
                </a:solidFill>
                <a:ea typeface="ＭＳ Ｐゴシック" pitchFamily="50" charset="-128"/>
              </a:rPr>
              <a:t>フォルダまたは区分は以下の</a:t>
            </a:r>
            <a:r>
              <a:rPr lang="en-US" altLang="ja-JP" sz="1600" dirty="0" smtClean="0">
                <a:solidFill>
                  <a:srgbClr val="FFFFFF"/>
                </a:solidFill>
                <a:ea typeface="ＭＳ Ｐゴシック" pitchFamily="50" charset="-128"/>
              </a:rPr>
              <a:t>Views</a:t>
            </a:r>
            <a:r>
              <a:rPr lang="ja-JP" altLang="en-US" sz="1600" dirty="0" smtClean="0">
                <a:solidFill>
                  <a:srgbClr val="FFFFFF"/>
                </a:solidFill>
                <a:ea typeface="ＭＳ Ｐゴシック" pitchFamily="50" charset="-128"/>
              </a:rPr>
              <a:t>フォルダに配置</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endParaRPr lang="en-US" altLang="ja-JP" sz="1600" dirty="0" smtClean="0">
              <a:solidFill>
                <a:srgbClr val="FFFFFF"/>
              </a:solidFill>
              <a:ea typeface="ＭＳ Ｐゴシック" pitchFamily="50" charset="-128"/>
            </a:endParaRPr>
          </a:p>
          <a:p>
            <a:pPr marL="192087" lvl="1" indent="0">
              <a:spcBef>
                <a:spcPct val="20000"/>
              </a:spcBef>
              <a:buClr>
                <a:schemeClr val="hlink"/>
              </a:buClr>
              <a:defRPr/>
            </a:pP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endParaRPr lang="en-US" altLang="ja-JP" sz="1600" dirty="0" smtClean="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ja-JP" smtClean="0">
                <a:ea typeface="ＭＳ Ｐゴシック" pitchFamily="50" charset="-128"/>
              </a:rPr>
              <a:t>Razor</a:t>
            </a:r>
            <a:r>
              <a:rPr lang="ja-JP" altLang="en-US" smtClean="0">
                <a:ea typeface="ＭＳ Ｐゴシック" pitchFamily="50" charset="-128"/>
              </a:rPr>
              <a:t>構文</a:t>
            </a:r>
            <a:endParaRPr lang="de-DE" altLang="ja-JP" smtClean="0">
              <a:ea typeface="ＭＳ Ｐゴシック" pitchFamily="50" charset="-128"/>
            </a:endParaRPr>
          </a:p>
        </p:txBody>
      </p:sp>
      <p:sp>
        <p:nvSpPr>
          <p:cNvPr id="24579" name="Rectangle 3"/>
          <p:cNvSpPr txBox="1">
            <a:spLocks noChangeArrowheads="1"/>
          </p:cNvSpPr>
          <p:nvPr/>
        </p:nvSpPr>
        <p:spPr bwMode="auto">
          <a:xfrm>
            <a:off x="506413" y="947738"/>
            <a:ext cx="81153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719138"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ASP.NET MVC 3</a:t>
            </a:r>
            <a:r>
              <a:rPr lang="ja-JP" altLang="en-US" sz="1600">
                <a:solidFill>
                  <a:srgbClr val="FFFFFF"/>
                </a:solidFill>
                <a:ea typeface="ＭＳ Ｐゴシック" pitchFamily="50" charset="-128"/>
              </a:rPr>
              <a:t>で導入された新しい</a:t>
            </a:r>
            <a:r>
              <a:rPr lang="en-US" altLang="ja-JP" sz="1600">
                <a:solidFill>
                  <a:srgbClr val="FFFFFF"/>
                </a:solidFill>
                <a:ea typeface="ＭＳ Ｐゴシック" pitchFamily="50" charset="-128"/>
              </a:rPr>
              <a:t>View</a:t>
            </a:r>
            <a:r>
              <a:rPr lang="ja-JP" altLang="en-US" sz="1600">
                <a:solidFill>
                  <a:srgbClr val="FFFFFF"/>
                </a:solidFill>
                <a:ea typeface="ＭＳ Ｐゴシック" pitchFamily="50" charset="-128"/>
              </a:rPr>
              <a:t>記述用構文</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a:t>
            </a:r>
            <a:r>
              <a:rPr lang="ja-JP" altLang="en-US" sz="1600">
                <a:solidFill>
                  <a:srgbClr val="FFFFFF"/>
                </a:solidFill>
                <a:ea typeface="ＭＳ Ｐゴシック" pitchFamily="50" charset="-128"/>
              </a:rPr>
              <a:t>をつけて変数やコードブロックを記述することで、従来の</a:t>
            </a:r>
            <a:r>
              <a:rPr lang="en-US" altLang="ja-JP" sz="1600">
                <a:solidFill>
                  <a:srgbClr val="FFFFFF"/>
                </a:solidFill>
                <a:ea typeface="ＭＳ Ｐゴシック" pitchFamily="50" charset="-128"/>
              </a:rPr>
              <a:t>ASPX</a:t>
            </a:r>
            <a:r>
              <a:rPr lang="ja-JP" altLang="en-US" sz="1600">
                <a:solidFill>
                  <a:srgbClr val="FFFFFF"/>
                </a:solidFill>
                <a:ea typeface="ＭＳ Ｐゴシック" pitchFamily="50" charset="-128"/>
              </a:rPr>
              <a:t>構文よりも少ないコード量でページを記述できる</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ASPX</a:t>
            </a:r>
            <a:r>
              <a:rPr lang="ja-JP" altLang="en-US" sz="1600">
                <a:solidFill>
                  <a:srgbClr val="FFFFFF"/>
                </a:solidFill>
                <a:ea typeface="ＭＳ Ｐゴシック" pitchFamily="50" charset="-128"/>
              </a:rPr>
              <a:t>ビューエンジンと異なり、ビジュアルデザイナを持たない</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MasterPage</a:t>
            </a:r>
            <a:r>
              <a:rPr lang="ja-JP" altLang="en-US" sz="1600">
                <a:solidFill>
                  <a:srgbClr val="FFFFFF"/>
                </a:solidFill>
                <a:ea typeface="ＭＳ Ｐゴシック" pitchFamily="50" charset="-128"/>
              </a:rPr>
              <a:t>や</a:t>
            </a:r>
            <a:r>
              <a:rPr lang="en-US" altLang="ja-JP" sz="1600">
                <a:solidFill>
                  <a:srgbClr val="FFFFFF"/>
                </a:solidFill>
                <a:ea typeface="ＭＳ Ｐゴシック" pitchFamily="50" charset="-128"/>
              </a:rPr>
              <a:t>ASCX</a:t>
            </a:r>
            <a:r>
              <a:rPr lang="ja-JP" altLang="en-US" sz="1600">
                <a:solidFill>
                  <a:srgbClr val="FFFFFF"/>
                </a:solidFill>
                <a:ea typeface="ＭＳ Ｐゴシック" pitchFamily="50" charset="-128"/>
              </a:rPr>
              <a:t>（ユーザコントロール）などの別用途のテンプレートはなく、特定のファイル名の指定やフォルダへの配置により同等の機能を実現する</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学習用として以下のドキュメントが参考になる</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en-US" altLang="ja-JP" sz="1600">
                <a:solidFill>
                  <a:srgbClr val="FFFFFF"/>
                </a:solidFill>
                <a:ea typeface="ＭＳ Ｐゴシック" pitchFamily="50" charset="-128"/>
                <a:hlinkClick r:id="rId3"/>
              </a:rPr>
              <a:t>Razor</a:t>
            </a:r>
            <a:r>
              <a:rPr lang="ja-JP" altLang="en-US" sz="1600">
                <a:solidFill>
                  <a:srgbClr val="FFFFFF"/>
                </a:solidFill>
                <a:ea typeface="ＭＳ Ｐゴシック" pitchFamily="50" charset="-128"/>
                <a:hlinkClick r:id="rId3"/>
              </a:rPr>
              <a:t>構文と</a:t>
            </a:r>
            <a:r>
              <a:rPr lang="en-US" altLang="ja-JP" sz="1600">
                <a:solidFill>
                  <a:srgbClr val="FFFFFF"/>
                </a:solidFill>
                <a:ea typeface="ＭＳ Ｐゴシック" pitchFamily="50" charset="-128"/>
                <a:hlinkClick r:id="rId3"/>
              </a:rPr>
              <a:t>ASP.NET Web</a:t>
            </a:r>
            <a:r>
              <a:rPr lang="ja-JP" altLang="en-US" sz="1600">
                <a:solidFill>
                  <a:srgbClr val="FFFFFF"/>
                </a:solidFill>
                <a:ea typeface="ＭＳ Ｐゴシック" pitchFamily="50" charset="-128"/>
                <a:hlinkClick r:id="rId3"/>
              </a:rPr>
              <a:t>ページ</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en-US" altLang="ja-JP" sz="1600">
                <a:solidFill>
                  <a:srgbClr val="FFFFFF"/>
                </a:solidFill>
                <a:ea typeface="ＭＳ Ｐゴシック" pitchFamily="50" charset="-128"/>
                <a:hlinkClick r:id="rId4"/>
              </a:rPr>
              <a:t>Razor</a:t>
            </a:r>
            <a:r>
              <a:rPr lang="ja-JP" altLang="en-US" sz="1600">
                <a:solidFill>
                  <a:srgbClr val="FFFFFF"/>
                </a:solidFill>
                <a:ea typeface="ＭＳ Ｐゴシック" pitchFamily="50" charset="-128"/>
                <a:hlinkClick r:id="rId4"/>
              </a:rPr>
              <a:t>構文による</a:t>
            </a:r>
            <a:r>
              <a:rPr lang="en-US" altLang="ja-JP" sz="1600">
                <a:solidFill>
                  <a:srgbClr val="FFFFFF"/>
                </a:solidFill>
                <a:ea typeface="ＭＳ Ｐゴシック" pitchFamily="50" charset="-128"/>
                <a:hlinkClick r:id="rId4"/>
              </a:rPr>
              <a:t>ASP.NET Web</a:t>
            </a:r>
            <a:r>
              <a:rPr lang="ja-JP" altLang="en-US" sz="1600">
                <a:solidFill>
                  <a:srgbClr val="FFFFFF"/>
                </a:solidFill>
                <a:ea typeface="ＭＳ Ｐゴシック" pitchFamily="50" charset="-128"/>
                <a:hlinkClick r:id="rId4"/>
              </a:rPr>
              <a:t>ページの開発</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ja-JP" altLang="en-US" sz="1600">
                <a:solidFill>
                  <a:srgbClr val="FFFFFF"/>
                </a:solidFill>
                <a:ea typeface="ＭＳ Ｐゴシック" pitchFamily="50" charset="-128"/>
              </a:rPr>
              <a:t>現在では</a:t>
            </a:r>
            <a:r>
              <a:rPr lang="en-US" altLang="ja-JP" sz="1600">
                <a:solidFill>
                  <a:srgbClr val="FFFFFF"/>
                </a:solidFill>
                <a:ea typeface="ＭＳ Ｐゴシック" pitchFamily="50" charset="-128"/>
              </a:rPr>
              <a:t>ASPX</a:t>
            </a:r>
            <a:r>
              <a:rPr lang="ja-JP" altLang="en-US" sz="1600">
                <a:solidFill>
                  <a:srgbClr val="FFFFFF"/>
                </a:solidFill>
                <a:ea typeface="ＭＳ Ｐゴシック" pitchFamily="50" charset="-128"/>
              </a:rPr>
              <a:t>に代わりリファレンス言語となりつつある</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hlinkClick r:id="rId5"/>
              </a:rPr>
              <a:t>P&amp;P: Building Modern Mobile Web Apps</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hlinkClick r:id="rId6"/>
              </a:rPr>
              <a:t>Orchard</a:t>
            </a:r>
            <a:r>
              <a:rPr lang="ja-JP" altLang="en-US" sz="1600">
                <a:solidFill>
                  <a:srgbClr val="FFFFFF"/>
                </a:solidFill>
                <a:ea typeface="ＭＳ Ｐゴシック" pitchFamily="50" charset="-128"/>
              </a:rPr>
              <a:t>（</a:t>
            </a:r>
            <a:r>
              <a:rPr lang="en-US" altLang="ja-JP" sz="1600">
                <a:solidFill>
                  <a:srgbClr val="FFFFFF"/>
                </a:solidFill>
                <a:ea typeface="ＭＳ Ｐゴシック" pitchFamily="50" charset="-128"/>
              </a:rPr>
              <a:t>ASP.NET MVC</a:t>
            </a:r>
            <a:r>
              <a:rPr lang="ja-JP" altLang="en-US" sz="1600">
                <a:solidFill>
                  <a:srgbClr val="FFFFFF"/>
                </a:solidFill>
                <a:ea typeface="ＭＳ Ｐゴシック" pitchFamily="50" charset="-128"/>
              </a:rPr>
              <a:t>で作成された</a:t>
            </a:r>
            <a:r>
              <a:rPr lang="en-US" altLang="ja-JP" sz="1600">
                <a:solidFill>
                  <a:srgbClr val="FFFFFF"/>
                </a:solidFill>
                <a:ea typeface="ＭＳ Ｐゴシック" pitchFamily="50" charset="-128"/>
              </a:rPr>
              <a:t>CMS</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NuGet</a:t>
            </a:r>
            <a:r>
              <a:rPr lang="ja-JP" altLang="en-US" sz="1600">
                <a:solidFill>
                  <a:srgbClr val="FFFFFF"/>
                </a:solidFill>
                <a:ea typeface="ＭＳ Ｐゴシック" pitchFamily="50" charset="-128"/>
              </a:rPr>
              <a:t>パッケージで</a:t>
            </a:r>
            <a:r>
              <a:rPr lang="en-US" altLang="ja-JP" sz="1600">
                <a:solidFill>
                  <a:srgbClr val="FFFFFF"/>
                </a:solidFill>
                <a:ea typeface="ＭＳ Ｐゴシック" pitchFamily="50" charset="-128"/>
              </a:rPr>
              <a:t>Razor</a:t>
            </a:r>
            <a:r>
              <a:rPr lang="ja-JP" altLang="en-US" sz="1600">
                <a:solidFill>
                  <a:srgbClr val="FFFFFF"/>
                </a:solidFill>
                <a:ea typeface="ＭＳ Ｐゴシック" pitchFamily="50" charset="-128"/>
              </a:rPr>
              <a:t>の使用を前提とするもの（</a:t>
            </a:r>
            <a:r>
              <a:rPr lang="en-US" altLang="ja-JP" sz="1600">
                <a:solidFill>
                  <a:srgbClr val="FFFFFF"/>
                </a:solidFill>
                <a:ea typeface="ＭＳ Ｐゴシック" pitchFamily="50" charset="-128"/>
              </a:rPr>
              <a:t>jQuery.Mobile.MVC</a:t>
            </a:r>
            <a:r>
              <a:rPr lang="ja-JP" altLang="en-US" sz="1600">
                <a:solidFill>
                  <a:srgbClr val="FFFFFF"/>
                </a:solidFill>
                <a:ea typeface="ＭＳ Ｐゴシック" pitchFamily="50" charset="-128"/>
              </a:rPr>
              <a:t>など）</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de-DE" altLang="ja-JP" smtClean="0">
                <a:ea typeface="ＭＳ Ｐゴシック" pitchFamily="50" charset="-128"/>
              </a:rPr>
              <a:t>HTML</a:t>
            </a:r>
            <a:r>
              <a:rPr lang="ja-JP" altLang="en-US" smtClean="0">
                <a:ea typeface="ＭＳ Ｐゴシック" pitchFamily="50" charset="-128"/>
              </a:rPr>
              <a:t>ヘルパー</a:t>
            </a:r>
            <a:endParaRPr lang="de-DE" altLang="ja-JP" smtClean="0">
              <a:ea typeface="ＭＳ Ｐゴシック" pitchFamily="50" charset="-128"/>
            </a:endParaRPr>
          </a:p>
        </p:txBody>
      </p:sp>
      <p:sp>
        <p:nvSpPr>
          <p:cNvPr id="25603" name="Rectangle 3"/>
          <p:cNvSpPr txBox="1">
            <a:spLocks noChangeArrowheads="1"/>
          </p:cNvSpPr>
          <p:nvPr/>
        </p:nvSpPr>
        <p:spPr bwMode="auto">
          <a:xfrm>
            <a:off x="506413" y="947738"/>
            <a:ext cx="811530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r>
              <a:rPr lang="ja-JP" altLang="en-US" sz="1600">
                <a:solidFill>
                  <a:srgbClr val="FFFFFF"/>
                </a:solidFill>
                <a:ea typeface="ＭＳ Ｐゴシック" pitchFamily="50" charset="-128"/>
              </a:rPr>
              <a:t>ビュー内で</a:t>
            </a:r>
            <a:r>
              <a:rPr lang="en-US" altLang="ja-JP" sz="1600">
                <a:solidFill>
                  <a:srgbClr val="FFFFFF"/>
                </a:solidFill>
                <a:ea typeface="ＭＳ Ｐゴシック" pitchFamily="50" charset="-128"/>
              </a:rPr>
              <a:t>HTML</a:t>
            </a:r>
            <a:r>
              <a:rPr lang="ja-JP" altLang="en-US" sz="1600">
                <a:solidFill>
                  <a:srgbClr val="FFFFFF"/>
                </a:solidFill>
                <a:ea typeface="ＭＳ Ｐゴシック" pitchFamily="50" charset="-128"/>
              </a:rPr>
              <a:t>コードをカプセル化／再利用するための仕組み</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サーバーサイドでパラメータを受け取り、</a:t>
            </a:r>
            <a:r>
              <a:rPr lang="en-US" altLang="ja-JP" sz="1600">
                <a:solidFill>
                  <a:srgbClr val="FFFFFF"/>
                </a:solidFill>
                <a:ea typeface="ＭＳ Ｐゴシック" pitchFamily="50" charset="-128"/>
              </a:rPr>
              <a:t>HTML</a:t>
            </a:r>
            <a:r>
              <a:rPr lang="ja-JP" altLang="en-US" sz="1600">
                <a:solidFill>
                  <a:srgbClr val="FFFFFF"/>
                </a:solidFill>
                <a:ea typeface="ＭＳ Ｐゴシック" pitchFamily="50" charset="-128"/>
              </a:rPr>
              <a:t>文字列を返す一連の</a:t>
            </a:r>
            <a:r>
              <a:rPr lang="en-US" altLang="ja-JP" sz="1600">
                <a:solidFill>
                  <a:srgbClr val="FFFFFF"/>
                </a:solidFill>
                <a:ea typeface="ＭＳ Ｐゴシック" pitchFamily="50" charset="-128"/>
              </a:rPr>
              <a:t>API</a:t>
            </a:r>
            <a:r>
              <a:rPr lang="ja-JP" altLang="en-US" sz="1600">
                <a:solidFill>
                  <a:srgbClr val="FFFFFF"/>
                </a:solidFill>
                <a:ea typeface="ＭＳ Ｐゴシック" pitchFamily="50" charset="-128"/>
              </a:rPr>
              <a:t>の集合</a:t>
            </a: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ja-JP" altLang="en-US" smtClean="0">
                <a:ea typeface="ＭＳ Ｐゴシック" pitchFamily="50" charset="-128"/>
              </a:rPr>
              <a:t>実践的</a:t>
            </a:r>
            <a:r>
              <a:rPr lang="en-US" altLang="ja-JP" smtClean="0">
                <a:ea typeface="ＭＳ Ｐゴシック" pitchFamily="50" charset="-128"/>
              </a:rPr>
              <a:t>MVC</a:t>
            </a:r>
            <a:r>
              <a:rPr lang="ja-JP" altLang="en-US" smtClean="0">
                <a:ea typeface="ＭＳ Ｐゴシック" pitchFamily="50" charset="-128"/>
              </a:rPr>
              <a:t>アプリ開発</a:t>
            </a:r>
            <a:endParaRPr lang="en-US" altLang="ja-JP" smtClean="0">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ja-JP" altLang="en-US" smtClean="0">
                <a:ea typeface="ＭＳ Ｐゴシック" pitchFamily="50" charset="-128"/>
              </a:rPr>
              <a:t>エリアによるアプリケーションの分割</a:t>
            </a:r>
            <a:endParaRPr lang="de-DE" altLang="ja-JP" smtClean="0">
              <a:ea typeface="ＭＳ Ｐゴシック" pitchFamily="50" charset="-128"/>
            </a:endParaRPr>
          </a:p>
        </p:txBody>
      </p:sp>
      <p:sp>
        <p:nvSpPr>
          <p:cNvPr id="27651" name="Rectangle 3"/>
          <p:cNvSpPr txBox="1">
            <a:spLocks noChangeArrowheads="1"/>
          </p:cNvSpPr>
          <p:nvPr/>
        </p:nvSpPr>
        <p:spPr bwMode="auto">
          <a:xfrm>
            <a:off x="506413" y="947738"/>
            <a:ext cx="811530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1</a:t>
            </a:r>
            <a:r>
              <a:rPr lang="ja-JP" altLang="en-US" sz="1600">
                <a:solidFill>
                  <a:srgbClr val="FFFFFF"/>
                </a:solidFill>
                <a:ea typeface="ＭＳ Ｐゴシック" pitchFamily="50" charset="-128"/>
              </a:rPr>
              <a:t>つの</a:t>
            </a:r>
            <a:r>
              <a:rPr lang="en-US" altLang="ja-JP" sz="1600">
                <a:solidFill>
                  <a:srgbClr val="FFFFFF"/>
                </a:solidFill>
                <a:ea typeface="ＭＳ Ｐゴシック" pitchFamily="50" charset="-128"/>
              </a:rPr>
              <a:t>ASP.NET MVC</a:t>
            </a:r>
            <a:r>
              <a:rPr lang="ja-JP" altLang="en-US" sz="1600">
                <a:solidFill>
                  <a:srgbClr val="FFFFFF"/>
                </a:solidFill>
                <a:ea typeface="ＭＳ Ｐゴシック" pitchFamily="50" charset="-128"/>
              </a:rPr>
              <a:t>アプリケーションを複数のサブ領域に分割するための仕組み</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/Areas/</a:t>
            </a:r>
            <a:r>
              <a:rPr lang="ja-JP" altLang="en-US" sz="1600">
                <a:solidFill>
                  <a:srgbClr val="FFFFFF"/>
                </a:solidFill>
                <a:ea typeface="ＭＳ Ｐゴシック" pitchFamily="50" charset="-128"/>
              </a:rPr>
              <a:t>（区分名）フォルダ配下に</a:t>
            </a:r>
            <a:r>
              <a:rPr lang="en-US" altLang="ja-JP" sz="1600">
                <a:solidFill>
                  <a:srgbClr val="FFFFFF"/>
                </a:solidFill>
                <a:ea typeface="ＭＳ Ｐゴシック" pitchFamily="50" charset="-128"/>
              </a:rPr>
              <a:t>Controllers/Models/Views</a:t>
            </a:r>
            <a:r>
              <a:rPr lang="ja-JP" altLang="en-US" sz="1600">
                <a:solidFill>
                  <a:srgbClr val="FFFFFF"/>
                </a:solidFill>
                <a:ea typeface="ＭＳ Ｐゴシック" pitchFamily="50" charset="-128"/>
              </a:rPr>
              <a:t>フォルダが作成される</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ja-JP" altLang="en-US" sz="1600">
                <a:solidFill>
                  <a:srgbClr val="FFFFFF"/>
                </a:solidFill>
                <a:ea typeface="ＭＳ Ｐゴシック" pitchFamily="50" charset="-128"/>
              </a:rPr>
              <a:t>親エリア－子エリア、子エリア</a:t>
            </a:r>
            <a:r>
              <a:rPr lang="en-US" altLang="ja-JP" sz="1600">
                <a:solidFill>
                  <a:srgbClr val="FFFFFF"/>
                </a:solidFill>
                <a:ea typeface="ＭＳ Ｐゴシック" pitchFamily="50" charset="-128"/>
              </a:rPr>
              <a:t>A</a:t>
            </a:r>
            <a:r>
              <a:rPr lang="ja-JP" altLang="en-US" sz="1600">
                <a:solidFill>
                  <a:srgbClr val="FFFFFF"/>
                </a:solidFill>
                <a:ea typeface="ＭＳ Ｐゴシック" pitchFamily="50" charset="-128"/>
              </a:rPr>
              <a:t>－子エリア</a:t>
            </a:r>
            <a:r>
              <a:rPr lang="en-US" altLang="ja-JP" sz="1600">
                <a:solidFill>
                  <a:srgbClr val="FFFFFF"/>
                </a:solidFill>
                <a:ea typeface="ＭＳ Ｐゴシック" pitchFamily="50" charset="-128"/>
              </a:rPr>
              <a:t>B</a:t>
            </a:r>
            <a:r>
              <a:rPr lang="ja-JP" altLang="en-US" sz="1600">
                <a:solidFill>
                  <a:srgbClr val="FFFFFF"/>
                </a:solidFill>
                <a:ea typeface="ＭＳ Ｐゴシック" pitchFamily="50" charset="-128"/>
              </a:rPr>
              <a:t>などエリアをまたがるリンクを作成する際は、ルートパラメータ（</a:t>
            </a:r>
            <a:r>
              <a:rPr lang="en-US" altLang="ja-JP" sz="1600">
                <a:solidFill>
                  <a:srgbClr val="FFFFFF"/>
                </a:solidFill>
                <a:ea typeface="ＭＳ Ｐゴシック" pitchFamily="50" charset="-128"/>
              </a:rPr>
              <a:t>HtmlHelper.ActionLink</a:t>
            </a:r>
            <a:r>
              <a:rPr lang="ja-JP" altLang="en-US" sz="1600">
                <a:solidFill>
                  <a:srgbClr val="FFFFFF"/>
                </a:solidFill>
                <a:ea typeface="ＭＳ Ｐゴシック" pitchFamily="50" charset="-128"/>
              </a:rPr>
              <a:t>の</a:t>
            </a:r>
            <a:r>
              <a:rPr lang="en-US" altLang="ja-JP" sz="1600">
                <a:solidFill>
                  <a:srgbClr val="FFFFFF"/>
                </a:solidFill>
                <a:ea typeface="ＭＳ Ｐゴシック" pitchFamily="50" charset="-128"/>
              </a:rPr>
              <a:t>routeValues</a:t>
            </a:r>
            <a:r>
              <a:rPr lang="ja-JP" altLang="en-US" sz="1600">
                <a:solidFill>
                  <a:srgbClr val="FFFFFF"/>
                </a:solidFill>
                <a:ea typeface="ＭＳ Ｐゴシック" pitchFamily="50" charset="-128"/>
              </a:rPr>
              <a:t>パラメータなど）にエリア名を含む匿名オブジェクトを渡す</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ja-JP" smtClean="0">
                <a:ea typeface="ＭＳ Ｐゴシック" pitchFamily="50" charset="-128"/>
              </a:rPr>
              <a:t>Controller</a:t>
            </a:r>
            <a:r>
              <a:rPr lang="ja-JP" altLang="en-US" smtClean="0">
                <a:ea typeface="ＭＳ Ｐゴシック" pitchFamily="50" charset="-128"/>
              </a:rPr>
              <a:t>と</a:t>
            </a:r>
            <a:r>
              <a:rPr lang="en-US" altLang="ja-JP" smtClean="0">
                <a:ea typeface="ＭＳ Ｐゴシック" pitchFamily="50" charset="-128"/>
              </a:rPr>
              <a:t>HTTP</a:t>
            </a:r>
            <a:r>
              <a:rPr lang="ja-JP" altLang="en-US" smtClean="0">
                <a:ea typeface="ＭＳ Ｐゴシック" pitchFamily="50" charset="-128"/>
              </a:rPr>
              <a:t>メソッド</a:t>
            </a:r>
            <a:endParaRPr lang="de-DE" altLang="ja-JP" smtClean="0">
              <a:ea typeface="ＭＳ Ｐゴシック" pitchFamily="50" charset="-128"/>
            </a:endParaRPr>
          </a:p>
        </p:txBody>
      </p:sp>
      <p:sp>
        <p:nvSpPr>
          <p:cNvPr id="28675" name="Rectangle 3"/>
          <p:cNvSpPr txBox="1">
            <a:spLocks noChangeArrowheads="1"/>
          </p:cNvSpPr>
          <p:nvPr/>
        </p:nvSpPr>
        <p:spPr bwMode="auto">
          <a:xfrm>
            <a:off x="506413" y="947738"/>
            <a:ext cx="811530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Controller</a:t>
            </a:r>
            <a:r>
              <a:rPr lang="ja-JP" altLang="en-US" sz="1600" dirty="0" smtClean="0">
                <a:solidFill>
                  <a:srgbClr val="FFFFFF"/>
                </a:solidFill>
                <a:ea typeface="ＭＳ Ｐゴシック" pitchFamily="50" charset="-128"/>
              </a:rPr>
              <a:t>のアクションメソッドは</a:t>
            </a:r>
            <a:r>
              <a:rPr lang="en-US" altLang="ja-JP" sz="1600" dirty="0" smtClean="0">
                <a:solidFill>
                  <a:srgbClr val="FFFFFF"/>
                </a:solidFill>
                <a:ea typeface="ＭＳ Ｐゴシック" pitchFamily="50" charset="-128"/>
              </a:rPr>
              <a:t>2</a:t>
            </a:r>
            <a:r>
              <a:rPr lang="ja-JP" altLang="en-US" sz="1600" dirty="0" err="1" smtClean="0">
                <a:solidFill>
                  <a:srgbClr val="FFFFFF"/>
                </a:solidFill>
                <a:ea typeface="ＭＳ Ｐゴシック" pitchFamily="50" charset="-128"/>
              </a:rPr>
              <a:t>つの</a:t>
            </a:r>
            <a:r>
              <a:rPr lang="ja-JP" altLang="en-US" sz="1600" dirty="0" smtClean="0">
                <a:solidFill>
                  <a:srgbClr val="FFFFFF"/>
                </a:solidFill>
                <a:ea typeface="ＭＳ Ｐゴシック" pitchFamily="50" charset="-128"/>
              </a:rPr>
              <a:t>重要な要素を持つ</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戻り値 ⇒ </a:t>
            </a:r>
            <a:r>
              <a:rPr lang="en-US" altLang="ja-JP" sz="1600" dirty="0" err="1" smtClean="0">
                <a:solidFill>
                  <a:srgbClr val="FFFFFF"/>
                </a:solidFill>
                <a:ea typeface="ＭＳ Ｐゴシック" pitchFamily="50" charset="-128"/>
              </a:rPr>
              <a:t>ActionResult</a:t>
            </a:r>
            <a:r>
              <a:rPr lang="ja-JP" altLang="en-US" sz="1600" dirty="0" smtClean="0">
                <a:solidFill>
                  <a:srgbClr val="FFFFFF"/>
                </a:solidFill>
                <a:ea typeface="ＭＳ Ｐゴシック" pitchFamily="50" charset="-128"/>
              </a:rPr>
              <a:t>オブジェクト</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smtClean="0">
                <a:solidFill>
                  <a:srgbClr val="FFFFFF"/>
                </a:solidFill>
                <a:ea typeface="ＭＳ Ｐゴシック" pitchFamily="50" charset="-128"/>
              </a:rPr>
              <a:t>HTTP</a:t>
            </a:r>
            <a:r>
              <a:rPr lang="ja-JP" altLang="en-US" sz="1600" dirty="0" smtClean="0">
                <a:solidFill>
                  <a:srgbClr val="FFFFFF"/>
                </a:solidFill>
                <a:ea typeface="ＭＳ Ｐゴシック" pitchFamily="50" charset="-128"/>
              </a:rPr>
              <a:t>メソッド ⇒ </a:t>
            </a:r>
            <a:r>
              <a:rPr lang="en-US" altLang="ja-JP" sz="1600" dirty="0" smtClean="0">
                <a:solidFill>
                  <a:srgbClr val="FFFFFF"/>
                </a:solidFill>
                <a:ea typeface="ＭＳ Ｐゴシック" pitchFamily="50" charset="-128"/>
              </a:rPr>
              <a:t>Http(</a:t>
            </a:r>
            <a:r>
              <a:rPr lang="en-US" altLang="ja-JP" sz="1600" dirty="0" err="1" smtClean="0">
                <a:solidFill>
                  <a:srgbClr val="FFFFFF"/>
                </a:solidFill>
                <a:ea typeface="ＭＳ Ｐゴシック" pitchFamily="50" charset="-128"/>
              </a:rPr>
              <a:t>Get|Post|Put|Delete</a:t>
            </a:r>
            <a:r>
              <a:rPr lang="en-US" altLang="ja-JP" sz="1600" dirty="0" smtClean="0">
                <a:solidFill>
                  <a:srgbClr val="FFFFFF"/>
                </a:solidFill>
                <a:ea typeface="ＭＳ Ｐゴシック" pitchFamily="50" charset="-128"/>
              </a:rPr>
              <a:t>)</a:t>
            </a:r>
            <a:r>
              <a:rPr lang="ja-JP" altLang="en-US" sz="1600" dirty="0" smtClean="0">
                <a:solidFill>
                  <a:srgbClr val="FFFFFF"/>
                </a:solidFill>
                <a:ea typeface="ＭＳ Ｐゴシック" pitchFamily="50" charset="-128"/>
              </a:rPr>
              <a:t>属性</a:t>
            </a: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r>
              <a:rPr lang="ja-JP" altLang="en-US" sz="1600" dirty="0" smtClean="0">
                <a:solidFill>
                  <a:srgbClr val="FFFFFF"/>
                </a:solidFill>
                <a:ea typeface="ＭＳ Ｐゴシック" pitchFamily="50" charset="-128"/>
              </a:rPr>
              <a:t>戻り値の種類は以下の通り</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ビュー</a:t>
            </a:r>
            <a:r>
              <a:rPr lang="en-US" altLang="ja-JP" sz="1600" dirty="0" smtClean="0">
                <a:solidFill>
                  <a:srgbClr val="FFFFFF"/>
                </a:solidFill>
                <a:ea typeface="ＭＳ Ｐゴシック" pitchFamily="50" charset="-128"/>
              </a:rPr>
              <a:t>, </a:t>
            </a:r>
            <a:r>
              <a:rPr lang="ja-JP" altLang="en-US" sz="1600" dirty="0" smtClean="0">
                <a:solidFill>
                  <a:srgbClr val="FFFFFF"/>
                </a:solidFill>
                <a:ea typeface="ＭＳ Ｐゴシック" pitchFamily="50" charset="-128"/>
              </a:rPr>
              <a:t>ページ遷移 ⇒ </a:t>
            </a:r>
            <a:r>
              <a:rPr lang="en-US" altLang="ja-JP" sz="1600" dirty="0" err="1" smtClean="0">
                <a:solidFill>
                  <a:srgbClr val="FFFFFF"/>
                </a:solidFill>
                <a:ea typeface="ＭＳ Ｐゴシック" pitchFamily="50" charset="-128"/>
              </a:rPr>
              <a:t>ViewResult</a:t>
            </a:r>
            <a:r>
              <a:rPr lang="en-US" altLang="ja-JP" sz="1600" dirty="0" smtClean="0">
                <a:solidFill>
                  <a:srgbClr val="FFFFFF"/>
                </a:solidFill>
                <a:ea typeface="ＭＳ Ｐゴシック" pitchFamily="50" charset="-128"/>
              </a:rPr>
              <a:t>, </a:t>
            </a:r>
            <a:r>
              <a:rPr lang="en-US" altLang="ja-JP" sz="1600" dirty="0" err="1" smtClean="0">
                <a:solidFill>
                  <a:srgbClr val="FFFFFF"/>
                </a:solidFill>
                <a:ea typeface="ＭＳ Ｐゴシック" pitchFamily="50" charset="-128"/>
              </a:rPr>
              <a:t>RedirectResult</a:t>
            </a:r>
            <a:r>
              <a:rPr lang="ja-JP" altLang="en-US" sz="1600" dirty="0" smtClean="0">
                <a:solidFill>
                  <a:srgbClr val="FFFFFF"/>
                </a:solidFill>
                <a:ea typeface="ＭＳ Ｐゴシック" pitchFamily="50" charset="-128"/>
              </a:rPr>
              <a:t>など</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ファイル ⇒ </a:t>
            </a:r>
            <a:r>
              <a:rPr lang="en-US" altLang="ja-JP" sz="1600" dirty="0" err="1" smtClean="0">
                <a:solidFill>
                  <a:srgbClr val="FFFFFF"/>
                </a:solidFill>
                <a:ea typeface="ＭＳ Ｐゴシック" pitchFamily="50" charset="-128"/>
              </a:rPr>
              <a:t>FileContentResult</a:t>
            </a:r>
            <a:r>
              <a:rPr lang="en-US" altLang="ja-JP" sz="1600" dirty="0" smtClean="0">
                <a:solidFill>
                  <a:srgbClr val="FFFFFF"/>
                </a:solidFill>
                <a:ea typeface="ＭＳ Ｐゴシック" pitchFamily="50" charset="-128"/>
              </a:rPr>
              <a:t>, </a:t>
            </a:r>
            <a:r>
              <a:rPr lang="en-US" altLang="ja-JP" sz="1600" dirty="0" err="1" smtClean="0">
                <a:solidFill>
                  <a:srgbClr val="FFFFFF"/>
                </a:solidFill>
                <a:ea typeface="ＭＳ Ｐゴシック" pitchFamily="50" charset="-128"/>
              </a:rPr>
              <a:t>FilePathResult</a:t>
            </a:r>
            <a:r>
              <a:rPr lang="en-US" altLang="ja-JP" sz="1600" dirty="0" smtClean="0">
                <a:solidFill>
                  <a:srgbClr val="FFFFFF"/>
                </a:solidFill>
                <a:ea typeface="ＭＳ Ｐゴシック" pitchFamily="50" charset="-128"/>
              </a:rPr>
              <a:t>, </a:t>
            </a:r>
            <a:r>
              <a:rPr lang="en-US" altLang="ja-JP" sz="1600" dirty="0" err="1" smtClean="0">
                <a:solidFill>
                  <a:srgbClr val="FFFFFF"/>
                </a:solidFill>
                <a:ea typeface="ＭＳ Ｐゴシック" pitchFamily="50" charset="-128"/>
              </a:rPr>
              <a:t>FileStreamResult</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セキュリティ ⇒ </a:t>
            </a:r>
            <a:r>
              <a:rPr lang="en-US" altLang="ja-JP" sz="1600" dirty="0" err="1" smtClean="0">
                <a:solidFill>
                  <a:srgbClr val="FFFFFF"/>
                </a:solidFill>
                <a:ea typeface="ＭＳ Ｐゴシック" pitchFamily="50" charset="-128"/>
              </a:rPr>
              <a:t>HttpUnauthorizedResult</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スクリプト</a:t>
            </a:r>
            <a:r>
              <a:rPr lang="en-US" altLang="ja-JP" sz="1600" dirty="0" smtClean="0">
                <a:solidFill>
                  <a:srgbClr val="FFFFFF"/>
                </a:solidFill>
                <a:ea typeface="ＭＳ Ｐゴシック" pitchFamily="50" charset="-128"/>
              </a:rPr>
              <a:t>,</a:t>
            </a:r>
            <a:r>
              <a:rPr lang="en-US" altLang="ja-JP" sz="1600" dirty="0" err="1" smtClean="0">
                <a:solidFill>
                  <a:srgbClr val="FFFFFF"/>
                </a:solidFill>
                <a:ea typeface="ＭＳ Ｐゴシック" pitchFamily="50" charset="-128"/>
              </a:rPr>
              <a:t>Json</a:t>
            </a:r>
            <a:r>
              <a:rPr lang="en-US" altLang="ja-JP" sz="1600" dirty="0" smtClean="0">
                <a:solidFill>
                  <a:srgbClr val="FFFFFF"/>
                </a:solidFill>
                <a:ea typeface="ＭＳ Ｐゴシック" pitchFamily="50" charset="-128"/>
              </a:rPr>
              <a:t> </a:t>
            </a:r>
            <a:r>
              <a:rPr lang="ja-JP" altLang="en-US" sz="1600" dirty="0" smtClean="0">
                <a:solidFill>
                  <a:srgbClr val="FFFFFF"/>
                </a:solidFill>
                <a:ea typeface="ＭＳ Ｐゴシック" pitchFamily="50" charset="-128"/>
              </a:rPr>
              <a:t>⇒ </a:t>
            </a:r>
            <a:r>
              <a:rPr lang="en-US" altLang="ja-JP" sz="1600" dirty="0" err="1" smtClean="0">
                <a:solidFill>
                  <a:srgbClr val="FFFFFF"/>
                </a:solidFill>
                <a:ea typeface="ＭＳ Ｐゴシック" pitchFamily="50" charset="-128"/>
              </a:rPr>
              <a:t>JavaScriptResult</a:t>
            </a:r>
            <a:r>
              <a:rPr lang="en-US" altLang="ja-JP" sz="1600" dirty="0" smtClean="0">
                <a:solidFill>
                  <a:srgbClr val="FFFFFF"/>
                </a:solidFill>
                <a:ea typeface="ＭＳ Ｐゴシック" pitchFamily="50" charset="-128"/>
              </a:rPr>
              <a:t>, </a:t>
            </a:r>
            <a:r>
              <a:rPr lang="en-US" altLang="ja-JP" sz="1600" dirty="0" err="1" smtClean="0">
                <a:solidFill>
                  <a:srgbClr val="FFFFFF"/>
                </a:solidFill>
                <a:ea typeface="ＭＳ Ｐゴシック" pitchFamily="50" charset="-128"/>
              </a:rPr>
              <a:t>JsonResult</a:t>
            </a: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HTTP</a:t>
            </a:r>
            <a:r>
              <a:rPr lang="ja-JP" altLang="en-US" sz="1600" dirty="0" smtClean="0">
                <a:solidFill>
                  <a:srgbClr val="FFFFFF"/>
                </a:solidFill>
                <a:ea typeface="ＭＳ Ｐゴシック" pitchFamily="50" charset="-128"/>
              </a:rPr>
              <a:t>メソッドについて</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原則として（</a:t>
            </a:r>
            <a:r>
              <a:rPr lang="en-US" altLang="ja-JP" sz="1600" dirty="0" smtClean="0">
                <a:solidFill>
                  <a:srgbClr val="FFFFFF"/>
                </a:solidFill>
                <a:ea typeface="ＭＳ Ｐゴシック" pitchFamily="50" charset="-128"/>
              </a:rPr>
              <a:t>C, R, U, D) </a:t>
            </a:r>
            <a:r>
              <a:rPr lang="ja-JP" altLang="en-US" sz="1600" dirty="0" smtClean="0">
                <a:solidFill>
                  <a:srgbClr val="FFFFFF"/>
                </a:solidFill>
                <a:ea typeface="ＭＳ Ｐゴシック" pitchFamily="50" charset="-128"/>
              </a:rPr>
              <a:t>⇒ </a:t>
            </a:r>
            <a:r>
              <a:rPr lang="en-US" altLang="ja-JP" sz="1600" dirty="0" smtClean="0">
                <a:solidFill>
                  <a:srgbClr val="FFFFFF"/>
                </a:solidFill>
                <a:ea typeface="ＭＳ Ｐゴシック" pitchFamily="50" charset="-128"/>
              </a:rPr>
              <a:t>(Post, Get, Put, Delete</a:t>
            </a:r>
            <a:r>
              <a:rPr lang="ja-JP" altLang="en-US" sz="1600" dirty="0" smtClean="0">
                <a:solidFill>
                  <a:srgbClr val="FFFFFF"/>
                </a:solidFill>
                <a:ea typeface="ＭＳ Ｐゴシック" pitchFamily="50" charset="-128"/>
              </a:rPr>
              <a:t>）の対応</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ただし、セキュリティ絡みの制限により、参照用のアクションメソッドに</a:t>
            </a:r>
            <a:r>
              <a:rPr lang="en-US" altLang="ja-JP" sz="1600" dirty="0" err="1" smtClean="0">
                <a:solidFill>
                  <a:srgbClr val="FFFFFF"/>
                </a:solidFill>
                <a:ea typeface="ＭＳ Ｐゴシック" pitchFamily="50" charset="-128"/>
              </a:rPr>
              <a:t>HttpPost</a:t>
            </a:r>
            <a:r>
              <a:rPr lang="ja-JP" altLang="en-US" sz="1600" dirty="0" smtClean="0">
                <a:solidFill>
                  <a:srgbClr val="FFFFFF"/>
                </a:solidFill>
                <a:ea typeface="ＭＳ Ｐゴシック" pitchFamily="50" charset="-128"/>
              </a:rPr>
              <a:t>属性を付けるなどの例外が</a:t>
            </a:r>
            <a:r>
              <a:rPr lang="ja-JP" altLang="en-US" sz="1600" dirty="0" smtClean="0">
                <a:solidFill>
                  <a:srgbClr val="FFFFFF"/>
                </a:solidFill>
                <a:ea typeface="ＭＳ Ｐゴシック" pitchFamily="50" charset="-128"/>
              </a:rPr>
              <a:t>ある（</a:t>
            </a:r>
            <a:r>
              <a:rPr lang="en-US" altLang="ja-JP" sz="1600" dirty="0" err="1" smtClean="0">
                <a:solidFill>
                  <a:srgbClr val="FFFFFF"/>
                </a:solidFill>
                <a:ea typeface="ＭＳ Ｐゴシック" pitchFamily="50" charset="-128"/>
              </a:rPr>
              <a:t>Json</a:t>
            </a:r>
            <a:r>
              <a:rPr lang="ja-JP" altLang="en-US" sz="1600" dirty="0" smtClean="0">
                <a:solidFill>
                  <a:srgbClr val="FFFFFF"/>
                </a:solidFill>
                <a:ea typeface="ＭＳ Ｐゴシック" pitchFamily="50" charset="-128"/>
              </a:rPr>
              <a:t>オブジェクトを返す場合など</a:t>
            </a:r>
            <a:r>
              <a:rPr lang="ja-JP" altLang="en-US" sz="1600" dirty="0">
                <a:solidFill>
                  <a:srgbClr val="FFFFFF"/>
                </a:solidFill>
                <a:ea typeface="ＭＳ Ｐゴシック" pitchFamily="50" charset="-128"/>
              </a:rPr>
              <a:t>）</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smtClean="0">
                <a:solidFill>
                  <a:srgbClr val="FFFFFF"/>
                </a:solidFill>
                <a:ea typeface="ＭＳ Ｐゴシック" pitchFamily="50" charset="-128"/>
              </a:rPr>
              <a:t>ASP.NET MVC 4</a:t>
            </a:r>
            <a:r>
              <a:rPr lang="ja-JP" altLang="en-US" sz="1600" dirty="0" smtClean="0">
                <a:solidFill>
                  <a:srgbClr val="FFFFFF"/>
                </a:solidFill>
                <a:ea typeface="ＭＳ Ｐゴシック" pitchFamily="50" charset="-128"/>
              </a:rPr>
              <a:t>の</a:t>
            </a:r>
            <a:r>
              <a:rPr lang="ja-JP" altLang="en-US" sz="1600" dirty="0" smtClean="0">
                <a:solidFill>
                  <a:srgbClr val="FFFFFF"/>
                </a:solidFill>
                <a:ea typeface="ＭＳ Ｐゴシック" pitchFamily="50" charset="-128"/>
              </a:rPr>
              <a:t>新機能の</a:t>
            </a:r>
            <a:r>
              <a:rPr lang="en-US" altLang="ja-JP" sz="1600" dirty="0" smtClean="0">
                <a:solidFill>
                  <a:srgbClr val="FFFFFF"/>
                </a:solidFill>
                <a:ea typeface="ＭＳ Ｐゴシック" pitchFamily="50" charset="-128"/>
              </a:rPr>
              <a:t>Web API</a:t>
            </a:r>
            <a:r>
              <a:rPr lang="ja-JP" altLang="en-US" sz="1600" dirty="0" smtClean="0">
                <a:solidFill>
                  <a:srgbClr val="FFFFFF"/>
                </a:solidFill>
                <a:ea typeface="ＭＳ Ｐゴシック" pitchFamily="50" charset="-128"/>
              </a:rPr>
              <a:t>を使うことで、</a:t>
            </a:r>
            <a:r>
              <a:rPr lang="en-US" altLang="ja-JP" sz="1600" dirty="0" err="1" smtClean="0">
                <a:solidFill>
                  <a:srgbClr val="FFFFFF"/>
                </a:solidFill>
                <a:ea typeface="ＭＳ Ｐゴシック" pitchFamily="50" charset="-128"/>
              </a:rPr>
              <a:t>RESTful</a:t>
            </a:r>
            <a:r>
              <a:rPr lang="ja-JP" altLang="en-US" sz="1600" dirty="0" smtClean="0">
                <a:solidFill>
                  <a:srgbClr val="FFFFFF"/>
                </a:solidFill>
                <a:ea typeface="ＭＳ Ｐゴシック" pitchFamily="50" charset="-128"/>
              </a:rPr>
              <a:t>サービスがより簡潔に記述できるようになる</a:t>
            </a:r>
            <a:endParaRPr lang="en-US" altLang="ja-JP" sz="1600" dirty="0" smtClean="0">
              <a:solidFill>
                <a:srgbClr val="FFFFFF"/>
              </a:solidFill>
              <a:ea typeface="ＭＳ Ｐゴシック" pitchFamily="50" charset="-128"/>
            </a:endParaRPr>
          </a:p>
          <a:p>
            <a:pPr marL="192087" lvl="1" indent="0">
              <a:spcBef>
                <a:spcPct val="20000"/>
              </a:spcBef>
              <a:buClr>
                <a:schemeClr val="hlink"/>
              </a:buClr>
              <a:defRPr/>
            </a:pPr>
            <a:endParaRPr lang="en-US" altLang="ja-JP" sz="1600" dirty="0" smtClean="0">
              <a:solidFill>
                <a:srgbClr val="FFFFFF"/>
              </a:solidFill>
              <a:ea typeface="ＭＳ Ｐゴシック" pitchFamily="50" charset="-128"/>
            </a:endParaRPr>
          </a:p>
          <a:p>
            <a:pPr marL="192087" lvl="1" indent="0">
              <a:spcBef>
                <a:spcPct val="20000"/>
              </a:spcBef>
              <a:buClr>
                <a:schemeClr val="hlink"/>
              </a:buClr>
              <a:defRPr/>
            </a:pP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endParaRPr lang="en-US" altLang="ja-JP" sz="1600" dirty="0" smtClean="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e-DE" altLang="ja-JP" smtClean="0">
                <a:ea typeface="ＭＳ Ｐゴシック" pitchFamily="50" charset="-128"/>
              </a:rPr>
              <a:t>Model</a:t>
            </a:r>
            <a:r>
              <a:rPr lang="ja-JP" altLang="en-US" smtClean="0">
                <a:ea typeface="ＭＳ Ｐゴシック" pitchFamily="50" charset="-128"/>
              </a:rPr>
              <a:t>と検証</a:t>
            </a:r>
            <a:endParaRPr lang="de-DE" altLang="ja-JP" smtClean="0">
              <a:ea typeface="ＭＳ Ｐゴシック" pitchFamily="50" charset="-128"/>
            </a:endParaRPr>
          </a:p>
        </p:txBody>
      </p:sp>
      <p:sp>
        <p:nvSpPr>
          <p:cNvPr id="29699" name="Rectangle 3"/>
          <p:cNvSpPr txBox="1">
            <a:spLocks noChangeArrowheads="1"/>
          </p:cNvSpPr>
          <p:nvPr/>
        </p:nvSpPr>
        <p:spPr bwMode="auto">
          <a:xfrm>
            <a:off x="506413" y="947738"/>
            <a:ext cx="811530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hlinkClick r:id="rId3"/>
              </a:rPr>
              <a:t>System.ComponentModel.DataAnnotations</a:t>
            </a:r>
            <a:r>
              <a:rPr lang="ja-JP" altLang="en-US" sz="1600" dirty="0" smtClean="0">
                <a:solidFill>
                  <a:srgbClr val="FFFFFF"/>
                </a:solidFill>
                <a:ea typeface="ＭＳ Ｐゴシック" pitchFamily="50" charset="-128"/>
              </a:rPr>
              <a:t>名前空間に検証用属性が定義されている</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err="1" smtClean="0">
                <a:solidFill>
                  <a:srgbClr val="FFFFFF"/>
                </a:solidFill>
                <a:ea typeface="ＭＳ Ｐゴシック" pitchFamily="50" charset="-128"/>
              </a:rPr>
              <a:t>CustomValidationAttribute</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err="1" smtClean="0">
                <a:solidFill>
                  <a:srgbClr val="FFFFFF"/>
                </a:solidFill>
                <a:ea typeface="ＭＳ Ｐゴシック" pitchFamily="50" charset="-128"/>
              </a:rPr>
              <a:t>EditableAttribute</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err="1" smtClean="0">
                <a:solidFill>
                  <a:srgbClr val="FFFFFF"/>
                </a:solidFill>
                <a:ea typeface="ＭＳ Ｐゴシック" pitchFamily="50" charset="-128"/>
              </a:rPr>
              <a:t>RangeAttribute</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err="1" smtClean="0">
                <a:solidFill>
                  <a:srgbClr val="FFFFFF"/>
                </a:solidFill>
                <a:ea typeface="ＭＳ Ｐゴシック" pitchFamily="50" charset="-128"/>
              </a:rPr>
              <a:t>RegularExpressionAttribute</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err="1" smtClean="0">
                <a:solidFill>
                  <a:srgbClr val="FFFFFF"/>
                </a:solidFill>
                <a:ea typeface="ＭＳ Ｐゴシック" pitchFamily="50" charset="-128"/>
              </a:rPr>
              <a:t>RequiredAttribute</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err="1" smtClean="0">
                <a:solidFill>
                  <a:srgbClr val="FFFFFF"/>
                </a:solidFill>
                <a:ea typeface="ＭＳ Ｐゴシック" pitchFamily="50" charset="-128"/>
              </a:rPr>
              <a:t>StringLengthAttribute</a:t>
            </a: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r>
              <a:rPr lang="ja-JP" altLang="en-US" sz="1600" dirty="0" smtClean="0">
                <a:solidFill>
                  <a:srgbClr val="FFFFFF"/>
                </a:solidFill>
                <a:ea typeface="ＭＳ Ｐゴシック" pitchFamily="50" charset="-128"/>
              </a:rPr>
              <a:t>ビューにバインドする</a:t>
            </a:r>
            <a:r>
              <a:rPr lang="en-US" altLang="ja-JP" sz="1600" dirty="0" smtClean="0">
                <a:solidFill>
                  <a:srgbClr val="FFFFFF"/>
                </a:solidFill>
                <a:ea typeface="ＭＳ Ｐゴシック" pitchFamily="50" charset="-128"/>
              </a:rPr>
              <a:t>Model</a:t>
            </a:r>
            <a:r>
              <a:rPr lang="ja-JP" altLang="en-US" sz="1600" dirty="0" smtClean="0">
                <a:solidFill>
                  <a:srgbClr val="FFFFFF"/>
                </a:solidFill>
                <a:ea typeface="ＭＳ Ｐゴシック" pitchFamily="50" charset="-128"/>
              </a:rPr>
              <a:t>のフィールドに上記属性を定義することで、宣言型の検証が可能</a:t>
            </a: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jquery.validate.js</a:t>
            </a:r>
            <a:r>
              <a:rPr lang="ja-JP" altLang="en-US" sz="1600" dirty="0" smtClean="0">
                <a:solidFill>
                  <a:srgbClr val="FFFFFF"/>
                </a:solidFill>
                <a:ea typeface="ＭＳ Ｐゴシック" pitchFamily="50" charset="-128"/>
              </a:rPr>
              <a:t>プラグインをインクルードすることで、</a:t>
            </a:r>
            <a:r>
              <a:rPr lang="en-US" altLang="ja-JP" sz="1600" dirty="0" smtClean="0">
                <a:solidFill>
                  <a:srgbClr val="FFFFFF"/>
                </a:solidFill>
                <a:ea typeface="ＭＳ Ｐゴシック" pitchFamily="50" charset="-128"/>
              </a:rPr>
              <a:t>HTML</a:t>
            </a:r>
            <a:r>
              <a:rPr lang="ja-JP" altLang="en-US" sz="1600" dirty="0" smtClean="0">
                <a:solidFill>
                  <a:srgbClr val="FFFFFF"/>
                </a:solidFill>
                <a:ea typeface="ＭＳ Ｐゴシック" pitchFamily="50" charset="-128"/>
              </a:rPr>
              <a:t>フォームの</a:t>
            </a:r>
            <a:r>
              <a:rPr lang="en-US" altLang="ja-JP" sz="1600" dirty="0" smtClean="0">
                <a:solidFill>
                  <a:srgbClr val="FFFFFF"/>
                </a:solidFill>
                <a:ea typeface="ＭＳ Ｐゴシック" pitchFamily="50" charset="-128"/>
              </a:rPr>
              <a:t>POST</a:t>
            </a:r>
            <a:r>
              <a:rPr lang="ja-JP" altLang="en-US" sz="1600" dirty="0" smtClean="0">
                <a:solidFill>
                  <a:srgbClr val="FFFFFF"/>
                </a:solidFill>
                <a:ea typeface="ＭＳ Ｐゴシック" pitchFamily="50" charset="-128"/>
              </a:rPr>
              <a:t>時に上記の宣言型検証がクライアントサイドで自動的に実行される</a:t>
            </a: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r>
              <a:rPr lang="ja-JP" altLang="en-US" sz="1600" dirty="0" smtClean="0">
                <a:solidFill>
                  <a:srgbClr val="FFFFFF"/>
                </a:solidFill>
                <a:ea typeface="ＭＳ Ｐゴシック" pitchFamily="50" charset="-128"/>
              </a:rPr>
              <a:t>サーバーサイドでは、</a:t>
            </a:r>
            <a:r>
              <a:rPr lang="en-US" altLang="ja-JP" sz="1600" dirty="0" smtClean="0">
                <a:solidFill>
                  <a:srgbClr val="FFFFFF"/>
                </a:solidFill>
                <a:ea typeface="ＭＳ Ｐゴシック" pitchFamily="50" charset="-128"/>
              </a:rPr>
              <a:t>Controller</a:t>
            </a:r>
            <a:r>
              <a:rPr lang="ja-JP" altLang="en-US" sz="1600" dirty="0" smtClean="0">
                <a:solidFill>
                  <a:srgbClr val="FFFFFF"/>
                </a:solidFill>
                <a:ea typeface="ＭＳ Ｐゴシック" pitchFamily="50" charset="-128"/>
              </a:rPr>
              <a:t>で</a:t>
            </a:r>
            <a:r>
              <a:rPr lang="en-US" altLang="ja-JP" sz="1600" dirty="0" err="1" smtClean="0">
                <a:solidFill>
                  <a:srgbClr val="FFFFFF"/>
                </a:solidFill>
                <a:ea typeface="ＭＳ Ｐゴシック" pitchFamily="50" charset="-128"/>
              </a:rPr>
              <a:t>ModelState.IsValid</a:t>
            </a:r>
            <a:r>
              <a:rPr lang="ja-JP" altLang="en-US" sz="1600" dirty="0" smtClean="0">
                <a:solidFill>
                  <a:srgbClr val="FFFFFF"/>
                </a:solidFill>
                <a:ea typeface="ＭＳ Ｐゴシック" pitchFamily="50" charset="-128"/>
              </a:rPr>
              <a:t>プロパティをチェックすることで同様に検証が実行される</a:t>
            </a:r>
            <a:endParaRPr lang="en-US" altLang="ja-JP" sz="1600" dirty="0" smtClean="0">
              <a:solidFill>
                <a:srgbClr val="FFFFFF"/>
              </a:solidFill>
              <a:ea typeface="ＭＳ Ｐゴシック" pitchFamily="50" charset="-128"/>
            </a:endParaRPr>
          </a:p>
          <a:p>
            <a:pPr marL="192087" lvl="1" indent="0">
              <a:spcBef>
                <a:spcPct val="20000"/>
              </a:spcBef>
              <a:buClr>
                <a:schemeClr val="hlink"/>
              </a:buClr>
              <a:defRPr/>
            </a:pPr>
            <a:endParaRPr lang="en-US" altLang="ja-JP" sz="1600" dirty="0" smtClean="0">
              <a:solidFill>
                <a:srgbClr val="FFFFFF"/>
              </a:solidFill>
              <a:ea typeface="ＭＳ Ｐゴシック" pitchFamily="50" charset="-128"/>
            </a:endParaRPr>
          </a:p>
          <a:p>
            <a:pPr marL="192087" lvl="1" indent="0">
              <a:spcBef>
                <a:spcPct val="20000"/>
              </a:spcBef>
              <a:buClr>
                <a:schemeClr val="hlink"/>
              </a:buClr>
              <a:defRPr/>
            </a:pP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endParaRPr lang="en-US" altLang="ja-JP" sz="1600" dirty="0" smtClean="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ja-JP" altLang="en-US" smtClean="0">
                <a:ea typeface="ＭＳ Ｐゴシック" pitchFamily="50" charset="-128"/>
              </a:rPr>
              <a:t>クライアント</a:t>
            </a:r>
            <a:r>
              <a:rPr lang="en-US" altLang="ja-JP" smtClean="0">
                <a:ea typeface="ＭＳ Ｐゴシック" pitchFamily="50" charset="-128"/>
              </a:rPr>
              <a:t>JavaScript</a:t>
            </a:r>
            <a:r>
              <a:rPr lang="ja-JP" altLang="en-US" smtClean="0">
                <a:ea typeface="ＭＳ Ｐゴシック" pitchFamily="50" charset="-128"/>
              </a:rPr>
              <a:t>フレームワーク</a:t>
            </a:r>
            <a:endParaRPr lang="en-US" altLang="ja-JP" smtClean="0">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marL="342900" indent="-342900" eaLnBrk="1" hangingPunct="1"/>
            <a:r>
              <a:rPr lang="en-US" altLang="ja-JP" smtClean="0">
                <a:ea typeface="ＭＳ Ｐゴシック" pitchFamily="50" charset="-128"/>
              </a:rPr>
              <a:t>JavaScript MVC</a:t>
            </a:r>
            <a:r>
              <a:rPr lang="ja-JP" altLang="en-US" smtClean="0">
                <a:ea typeface="ＭＳ Ｐゴシック" pitchFamily="50" charset="-128"/>
              </a:rPr>
              <a:t>について</a:t>
            </a:r>
            <a:endParaRPr lang="en-US" altLang="ja-JP" smtClean="0">
              <a:ea typeface="ＭＳ Ｐゴシック" pitchFamily="50" charset="-128"/>
            </a:endParaRPr>
          </a:p>
        </p:txBody>
      </p:sp>
      <p:sp>
        <p:nvSpPr>
          <p:cNvPr id="31747" name="Rectangle 3"/>
          <p:cNvSpPr txBox="1">
            <a:spLocks noChangeArrowheads="1"/>
          </p:cNvSpPr>
          <p:nvPr/>
        </p:nvSpPr>
        <p:spPr bwMode="auto">
          <a:xfrm>
            <a:off x="506413" y="947738"/>
            <a:ext cx="811530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p:txBody>
      </p:sp>
      <p:sp>
        <p:nvSpPr>
          <p:cNvPr id="4" name="Rectangle 3"/>
          <p:cNvSpPr txBox="1">
            <a:spLocks noChangeArrowheads="1"/>
          </p:cNvSpPr>
          <p:nvPr/>
        </p:nvSpPr>
        <p:spPr bwMode="auto">
          <a:xfrm>
            <a:off x="506413" y="947738"/>
            <a:ext cx="81153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719138"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defRPr/>
            </a:pPr>
            <a:r>
              <a:rPr lang="en-US" altLang="ja-JP" sz="1600" dirty="0" err="1" smtClean="0">
                <a:solidFill>
                  <a:srgbClr val="FFFFFF"/>
                </a:solidFill>
                <a:ea typeface="ＭＳ Ｐゴシック" pitchFamily="50" charset="-128"/>
              </a:rPr>
              <a:t>jQuery</a:t>
            </a:r>
            <a:r>
              <a:rPr lang="ja-JP" altLang="en-US" sz="1600" dirty="0" smtClean="0">
                <a:solidFill>
                  <a:srgbClr val="FFFFFF"/>
                </a:solidFill>
                <a:ea typeface="ＭＳ Ｐゴシック" pitchFamily="50" charset="-128"/>
              </a:rPr>
              <a:t>の流行を契機として、クライアントサイドの</a:t>
            </a:r>
            <a:r>
              <a:rPr lang="en-US" altLang="ja-JP" sz="1600" dirty="0" smtClean="0">
                <a:solidFill>
                  <a:srgbClr val="FFFFFF"/>
                </a:solidFill>
                <a:ea typeface="ＭＳ Ｐゴシック" pitchFamily="50" charset="-128"/>
              </a:rPr>
              <a:t>DOM</a:t>
            </a:r>
            <a:r>
              <a:rPr lang="ja-JP" altLang="en-US" sz="1600" dirty="0" smtClean="0">
                <a:solidFill>
                  <a:srgbClr val="FFFFFF"/>
                </a:solidFill>
                <a:ea typeface="ＭＳ Ｐゴシック" pitchFamily="50" charset="-128"/>
              </a:rPr>
              <a:t>操作やイベント処理、</a:t>
            </a:r>
            <a:r>
              <a:rPr lang="en-US" altLang="ja-JP" sz="1600" dirty="0" smtClean="0">
                <a:solidFill>
                  <a:srgbClr val="FFFFFF"/>
                </a:solidFill>
                <a:ea typeface="ＭＳ Ｐゴシック" pitchFamily="50" charset="-128"/>
              </a:rPr>
              <a:t>AJAX</a:t>
            </a:r>
            <a:r>
              <a:rPr lang="ja-JP" altLang="en-US" sz="1600" dirty="0" smtClean="0">
                <a:solidFill>
                  <a:srgbClr val="FFFFFF"/>
                </a:solidFill>
                <a:ea typeface="ＭＳ Ｐゴシック" pitchFamily="50" charset="-128"/>
              </a:rPr>
              <a:t>などのコードが極めて簡潔に書けるようになった</a:t>
            </a: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HTML5</a:t>
            </a:r>
            <a:r>
              <a:rPr lang="ja-JP" altLang="en-US" sz="1600" dirty="0" smtClean="0">
                <a:solidFill>
                  <a:srgbClr val="FFFFFF"/>
                </a:solidFill>
                <a:ea typeface="ＭＳ Ｐゴシック" pitchFamily="50" charset="-128"/>
              </a:rPr>
              <a:t>のカスタムデータ属性を使うことで、バリデーションや型定義などに利用可能な情報を</a:t>
            </a:r>
            <a:r>
              <a:rPr lang="en-US" altLang="ja-JP" sz="1600" dirty="0" smtClean="0">
                <a:solidFill>
                  <a:srgbClr val="FFFFFF"/>
                </a:solidFill>
                <a:ea typeface="ＭＳ Ｐゴシック" pitchFamily="50" charset="-128"/>
              </a:rPr>
              <a:t>HTML</a:t>
            </a:r>
            <a:r>
              <a:rPr lang="ja-JP" altLang="en-US" sz="1600" dirty="0" smtClean="0">
                <a:solidFill>
                  <a:srgbClr val="FFFFFF"/>
                </a:solidFill>
                <a:ea typeface="ＭＳ Ｐゴシック" pitchFamily="50" charset="-128"/>
              </a:rPr>
              <a:t>タグに付加する宣言的なプログラミングが可能になった</a:t>
            </a: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node.js</a:t>
            </a:r>
            <a:r>
              <a:rPr lang="ja-JP" altLang="en-US" sz="1600" dirty="0" smtClean="0">
                <a:solidFill>
                  <a:srgbClr val="FFFFFF"/>
                </a:solidFill>
                <a:ea typeface="ＭＳ Ｐゴシック" pitchFamily="50" charset="-128"/>
              </a:rPr>
              <a:t>に代表されるサーバーサイド</a:t>
            </a:r>
            <a:r>
              <a:rPr lang="en-US" altLang="ja-JP" sz="1600" dirty="0" smtClean="0">
                <a:solidFill>
                  <a:srgbClr val="FFFFFF"/>
                </a:solidFill>
                <a:ea typeface="ＭＳ Ｐゴシック" pitchFamily="50" charset="-128"/>
              </a:rPr>
              <a:t>JavaScript</a:t>
            </a:r>
            <a:r>
              <a:rPr lang="ja-JP" altLang="en-US" sz="1600" dirty="0" smtClean="0">
                <a:solidFill>
                  <a:srgbClr val="FFFFFF"/>
                </a:solidFill>
                <a:ea typeface="ＭＳ Ｐゴシック" pitchFamily="50" charset="-128"/>
              </a:rPr>
              <a:t>が流行の兆しを見せている</a:t>
            </a: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r>
              <a:rPr lang="ja-JP" altLang="en-US" sz="1600" dirty="0" smtClean="0">
                <a:solidFill>
                  <a:srgbClr val="FFFFFF"/>
                </a:solidFill>
                <a:ea typeface="ＭＳ Ｐゴシック" pitchFamily="50" charset="-128"/>
              </a:rPr>
              <a:t>以上の点を背景に、</a:t>
            </a:r>
            <a:r>
              <a:rPr lang="en-US" altLang="ja-JP" sz="1600" dirty="0" smtClean="0">
                <a:solidFill>
                  <a:srgbClr val="FFFFFF"/>
                </a:solidFill>
                <a:ea typeface="ＭＳ Ｐゴシック" pitchFamily="50" charset="-128"/>
              </a:rPr>
              <a:t>JavaScript</a:t>
            </a:r>
            <a:r>
              <a:rPr lang="ja-JP" altLang="en-US" sz="1600" dirty="0" smtClean="0">
                <a:solidFill>
                  <a:srgbClr val="FFFFFF"/>
                </a:solidFill>
                <a:ea typeface="ＭＳ Ｐゴシック" pitchFamily="50" charset="-128"/>
              </a:rPr>
              <a:t>による</a:t>
            </a:r>
            <a:r>
              <a:rPr lang="en-US" altLang="ja-JP" sz="1600" dirty="0" smtClean="0">
                <a:solidFill>
                  <a:srgbClr val="FFFFFF"/>
                </a:solidFill>
                <a:ea typeface="ＭＳ Ｐゴシック" pitchFamily="50" charset="-128"/>
              </a:rPr>
              <a:t>Web</a:t>
            </a:r>
            <a:r>
              <a:rPr lang="ja-JP" altLang="en-US" sz="1600" dirty="0" smtClean="0">
                <a:solidFill>
                  <a:srgbClr val="FFFFFF"/>
                </a:solidFill>
                <a:ea typeface="ＭＳ Ｐゴシック" pitchFamily="50" charset="-128"/>
              </a:rPr>
              <a:t>アプリケーションフレームワークが現在</a:t>
            </a:r>
            <a:r>
              <a:rPr lang="en-US" altLang="ja-JP" sz="1600" dirty="0" smtClean="0">
                <a:solidFill>
                  <a:srgbClr val="FFFFFF"/>
                </a:solidFill>
                <a:ea typeface="ＭＳ Ｐゴシック" pitchFamily="50" charset="-128"/>
              </a:rPr>
              <a:t>10</a:t>
            </a:r>
            <a:r>
              <a:rPr lang="ja-JP" altLang="en-US" sz="1600" dirty="0" smtClean="0">
                <a:solidFill>
                  <a:srgbClr val="FFFFFF"/>
                </a:solidFill>
                <a:ea typeface="ＭＳ Ｐゴシック" pitchFamily="50" charset="-128"/>
              </a:rPr>
              <a:t>種類以上登場しており、</a:t>
            </a:r>
            <a:r>
              <a:rPr lang="en-US" altLang="ja-JP" sz="1600" dirty="0" smtClean="0">
                <a:solidFill>
                  <a:srgbClr val="FFFFFF"/>
                </a:solidFill>
                <a:ea typeface="ＭＳ Ｐゴシック" pitchFamily="50" charset="-128"/>
              </a:rPr>
              <a:t>Ruby on Rails</a:t>
            </a:r>
            <a:r>
              <a:rPr lang="ja-JP" altLang="en-US" sz="1600" dirty="0" smtClean="0">
                <a:solidFill>
                  <a:srgbClr val="FFFFFF"/>
                </a:solidFill>
                <a:ea typeface="ＭＳ Ｐゴシック" pitchFamily="50" charset="-128"/>
              </a:rPr>
              <a:t>や</a:t>
            </a:r>
            <a:r>
              <a:rPr lang="en-US" altLang="ja-JP" sz="1600" dirty="0" smtClean="0">
                <a:solidFill>
                  <a:srgbClr val="FFFFFF"/>
                </a:solidFill>
                <a:ea typeface="ＭＳ Ｐゴシック" pitchFamily="50" charset="-128"/>
              </a:rPr>
              <a:t>ASP.NET MVC</a:t>
            </a:r>
            <a:r>
              <a:rPr lang="ja-JP" altLang="en-US" sz="1600" dirty="0" smtClean="0">
                <a:solidFill>
                  <a:srgbClr val="FFFFFF"/>
                </a:solidFill>
                <a:ea typeface="ＭＳ Ｐゴシック" pitchFamily="50" charset="-128"/>
              </a:rPr>
              <a:t>に代表されるサーバーサイド</a:t>
            </a:r>
            <a:r>
              <a:rPr lang="en-US" altLang="ja-JP" sz="1600" dirty="0" smtClean="0">
                <a:solidFill>
                  <a:srgbClr val="FFFFFF"/>
                </a:solidFill>
                <a:ea typeface="ＭＳ Ｐゴシック" pitchFamily="50" charset="-128"/>
              </a:rPr>
              <a:t>MVC</a:t>
            </a:r>
            <a:r>
              <a:rPr lang="ja-JP" altLang="en-US" sz="1600" dirty="0" smtClean="0">
                <a:solidFill>
                  <a:srgbClr val="FFFFFF"/>
                </a:solidFill>
                <a:ea typeface="ＭＳ Ｐゴシック" pitchFamily="50" charset="-128"/>
              </a:rPr>
              <a:t>フレームワークとの住み分けを考慮する必要が出てきつつある</a:t>
            </a: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JavaScript MVC</a:t>
            </a:r>
            <a:r>
              <a:rPr lang="ja-JP" altLang="en-US" sz="1600" dirty="0" smtClean="0">
                <a:solidFill>
                  <a:srgbClr val="FFFFFF"/>
                </a:solidFill>
                <a:ea typeface="ＭＳ Ｐゴシック" pitchFamily="50" charset="-128"/>
              </a:rPr>
              <a:t>フレームワークについては以下の記事が詳しい</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smtClean="0">
                <a:solidFill>
                  <a:srgbClr val="FFFFFF"/>
                </a:solidFill>
                <a:ea typeface="ＭＳ Ｐゴシック" pitchFamily="50" charset="-128"/>
                <a:hlinkClick r:id="rId3"/>
              </a:rPr>
              <a:t>JavaScript MVC</a:t>
            </a:r>
            <a:r>
              <a:rPr lang="ja-JP" altLang="en-US" sz="1600" dirty="0" smtClean="0">
                <a:solidFill>
                  <a:srgbClr val="FFFFFF"/>
                </a:solidFill>
                <a:ea typeface="ＭＳ Ｐゴシック" pitchFamily="50" charset="-128"/>
                <a:hlinkClick r:id="rId3"/>
              </a:rPr>
              <a:t>フレームワークはすでに十種類以上</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smtClean="0">
                <a:solidFill>
                  <a:srgbClr val="FFFFFF"/>
                </a:solidFill>
                <a:ea typeface="ＭＳ Ｐゴシック" pitchFamily="50" charset="-128"/>
                <a:hlinkClick r:id="rId4"/>
              </a:rPr>
              <a:t>JavaScript MVC</a:t>
            </a:r>
            <a:r>
              <a:rPr lang="ja-JP" altLang="en-US" sz="1600" dirty="0" smtClean="0">
                <a:solidFill>
                  <a:srgbClr val="FFFFFF"/>
                </a:solidFill>
                <a:ea typeface="ＭＳ Ｐゴシック" pitchFamily="50" charset="-128"/>
                <a:hlinkClick r:id="rId4"/>
              </a:rPr>
              <a:t>座談会（前篇）</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smtClean="0">
                <a:solidFill>
                  <a:srgbClr val="FFFFFF"/>
                </a:solidFill>
                <a:ea typeface="ＭＳ Ｐゴシック" pitchFamily="50" charset="-128"/>
                <a:hlinkClick r:id="rId5"/>
              </a:rPr>
              <a:t>JavaScript MVC</a:t>
            </a:r>
            <a:r>
              <a:rPr lang="ja-JP" altLang="en-US" sz="1600" dirty="0" smtClean="0">
                <a:solidFill>
                  <a:srgbClr val="FFFFFF"/>
                </a:solidFill>
                <a:ea typeface="ＭＳ Ｐゴシック" pitchFamily="50" charset="-128"/>
                <a:hlinkClick r:id="rId5"/>
              </a:rPr>
              <a:t>座談会（後編）</a:t>
            </a:r>
            <a:endParaRPr lang="en-US" altLang="ja-JP" sz="1600" dirty="0" smtClean="0">
              <a:solidFill>
                <a:srgbClr val="FFFFFF"/>
              </a:solidFill>
              <a:ea typeface="ＭＳ Ｐゴシック" pitchFamily="50" charset="-128"/>
            </a:endParaRPr>
          </a:p>
          <a:p>
            <a:pPr marL="192087" lvl="1" indent="0">
              <a:spcBef>
                <a:spcPct val="20000"/>
              </a:spcBef>
              <a:buClr>
                <a:schemeClr val="hlink"/>
              </a:buClr>
              <a:defRPr/>
            </a:pPr>
            <a:endParaRPr lang="en-US" altLang="ja-JP" sz="1600" dirty="0" smtClean="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ja-JP" smtClean="0">
                <a:ea typeface="ＭＳ Ｐゴシック" pitchFamily="50" charset="-128"/>
              </a:rPr>
              <a:t>Mobile Web</a:t>
            </a:r>
            <a:r>
              <a:rPr lang="ja-JP" altLang="en-US" smtClean="0">
                <a:ea typeface="ＭＳ Ｐゴシック" pitchFamily="50" charset="-128"/>
              </a:rPr>
              <a:t>アプリケーション</a:t>
            </a:r>
            <a:endParaRPr lang="en-US" altLang="ja-JP" smtClean="0">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ja-JP" altLang="en-US" smtClean="0">
                <a:ea typeface="ＭＳ Ｐゴシック" pitchFamily="50" charset="-128"/>
              </a:rPr>
              <a:t>アジェンダ（実践編）</a:t>
            </a:r>
            <a:endParaRPr lang="de-DE" altLang="ja-JP" smtClean="0">
              <a:ea typeface="ＭＳ Ｐゴシック" pitchFamily="50" charset="-128"/>
            </a:endParaRPr>
          </a:p>
        </p:txBody>
      </p:sp>
      <p:sp>
        <p:nvSpPr>
          <p:cNvPr id="4100" name="Rectangle 3"/>
          <p:cNvSpPr>
            <a:spLocks noGrp="1" noChangeArrowheads="1"/>
          </p:cNvSpPr>
          <p:nvPr>
            <p:ph type="body" idx="1"/>
          </p:nvPr>
        </p:nvSpPr>
        <p:spPr>
          <a:xfrm>
            <a:off x="319088" y="858838"/>
            <a:ext cx="8524875" cy="4803775"/>
          </a:xfrm>
        </p:spPr>
        <p:txBody>
          <a:bodyPr/>
          <a:lstStyle/>
          <a:p>
            <a:pPr eaLnBrk="1" hangingPunct="1">
              <a:defRPr/>
            </a:pPr>
            <a:r>
              <a:rPr lang="en-US" altLang="ja-JP" dirty="0" smtClean="0">
                <a:ea typeface="ＭＳ Ｐゴシック" pitchFamily="50" charset="-128"/>
              </a:rPr>
              <a:t>ASP.NET MVP</a:t>
            </a:r>
            <a:r>
              <a:rPr lang="ja-JP" altLang="en-US" dirty="0" smtClean="0">
                <a:ea typeface="ＭＳ Ｐゴシック" pitchFamily="50" charset="-128"/>
              </a:rPr>
              <a:t>アプリケーション開発の基本</a:t>
            </a:r>
            <a:endParaRPr lang="en-US" altLang="ja-JP" dirty="0" smtClean="0">
              <a:ea typeface="ＭＳ Ｐゴシック" pitchFamily="50" charset="-128"/>
            </a:endParaRPr>
          </a:p>
          <a:p>
            <a:pPr lvl="1" eaLnBrk="1" hangingPunct="1">
              <a:defRPr/>
            </a:pPr>
            <a:r>
              <a:rPr lang="ja-JP" altLang="en-US" dirty="0">
                <a:ea typeface="ＭＳ Ｐゴシック" pitchFamily="50" charset="-128"/>
              </a:rPr>
              <a:t>プロジェクトの</a:t>
            </a:r>
            <a:r>
              <a:rPr lang="ja-JP" altLang="en-US" dirty="0" smtClean="0">
                <a:ea typeface="ＭＳ Ｐゴシック" pitchFamily="50" charset="-128"/>
              </a:rPr>
              <a:t>作成</a:t>
            </a:r>
            <a:endParaRPr lang="en-US" altLang="ja-JP" dirty="0" smtClean="0">
              <a:ea typeface="ＭＳ Ｐゴシック" pitchFamily="50" charset="-128"/>
            </a:endParaRPr>
          </a:p>
          <a:p>
            <a:pPr lvl="1" eaLnBrk="1" hangingPunct="1">
              <a:defRPr/>
            </a:pPr>
            <a:r>
              <a:rPr lang="en-US" altLang="ja-JP" dirty="0" smtClean="0">
                <a:ea typeface="ＭＳ Ｐゴシック" pitchFamily="50" charset="-128"/>
              </a:rPr>
              <a:t>Model</a:t>
            </a:r>
            <a:r>
              <a:rPr lang="ja-JP" altLang="en-US" dirty="0" smtClean="0">
                <a:ea typeface="ＭＳ Ｐゴシック" pitchFamily="50" charset="-128"/>
              </a:rPr>
              <a:t>／</a:t>
            </a:r>
            <a:r>
              <a:rPr lang="en-US" altLang="ja-JP" dirty="0" smtClean="0">
                <a:ea typeface="ＭＳ Ｐゴシック" pitchFamily="50" charset="-128"/>
              </a:rPr>
              <a:t>Controller</a:t>
            </a:r>
            <a:r>
              <a:rPr lang="ja-JP" altLang="en-US" dirty="0" smtClean="0">
                <a:ea typeface="ＭＳ Ｐゴシック" pitchFamily="50" charset="-128"/>
              </a:rPr>
              <a:t>／</a:t>
            </a:r>
            <a:r>
              <a:rPr lang="en-US" altLang="ja-JP" dirty="0" smtClean="0">
                <a:ea typeface="ＭＳ Ｐゴシック" pitchFamily="50" charset="-128"/>
              </a:rPr>
              <a:t>View</a:t>
            </a:r>
            <a:r>
              <a:rPr lang="ja-JP" altLang="en-US" dirty="0" smtClean="0">
                <a:ea typeface="ＭＳ Ｐゴシック" pitchFamily="50" charset="-128"/>
              </a:rPr>
              <a:t>の作成</a:t>
            </a:r>
            <a:endParaRPr lang="en-US" altLang="ja-JP" dirty="0" smtClean="0">
              <a:ea typeface="ＭＳ Ｐゴシック" pitchFamily="50" charset="-128"/>
            </a:endParaRPr>
          </a:p>
          <a:p>
            <a:pPr lvl="1" eaLnBrk="1" hangingPunct="1">
              <a:defRPr/>
            </a:pPr>
            <a:r>
              <a:rPr lang="en-US" altLang="ja-JP" dirty="0" smtClean="0">
                <a:ea typeface="ＭＳ Ｐゴシック" pitchFamily="50" charset="-128"/>
              </a:rPr>
              <a:t>Razor</a:t>
            </a:r>
            <a:r>
              <a:rPr lang="ja-JP" altLang="en-US" dirty="0" smtClean="0">
                <a:ea typeface="ＭＳ Ｐゴシック" pitchFamily="50" charset="-128"/>
              </a:rPr>
              <a:t>構文</a:t>
            </a:r>
            <a:endParaRPr lang="en-US" altLang="ja-JP" dirty="0" smtClean="0">
              <a:ea typeface="ＭＳ Ｐゴシック" pitchFamily="50" charset="-128"/>
            </a:endParaRPr>
          </a:p>
          <a:p>
            <a:pPr lvl="1" eaLnBrk="1" hangingPunct="1">
              <a:defRPr/>
            </a:pPr>
            <a:r>
              <a:rPr lang="en-US" altLang="ja-JP" dirty="0" smtClean="0">
                <a:ea typeface="ＭＳ Ｐゴシック" pitchFamily="50" charset="-128"/>
              </a:rPr>
              <a:t>HTML</a:t>
            </a:r>
            <a:r>
              <a:rPr lang="ja-JP" altLang="en-US" dirty="0" smtClean="0">
                <a:ea typeface="ＭＳ Ｐゴシック" pitchFamily="50" charset="-128"/>
              </a:rPr>
              <a:t>ヘルパー</a:t>
            </a:r>
            <a:endParaRPr lang="en-US" altLang="ja-JP" dirty="0" smtClean="0">
              <a:ea typeface="ＭＳ Ｐゴシック" pitchFamily="50" charset="-128"/>
            </a:endParaRPr>
          </a:p>
          <a:p>
            <a:pPr eaLnBrk="1" hangingPunct="1">
              <a:defRPr/>
            </a:pPr>
            <a:r>
              <a:rPr lang="ja-JP" altLang="en-US" dirty="0" smtClean="0">
                <a:ea typeface="ＭＳ Ｐゴシック" pitchFamily="50" charset="-128"/>
              </a:rPr>
              <a:t>実践的</a:t>
            </a:r>
            <a:r>
              <a:rPr lang="en-US" altLang="ja-JP" dirty="0" smtClean="0">
                <a:ea typeface="ＭＳ Ｐゴシック" pitchFamily="50" charset="-128"/>
              </a:rPr>
              <a:t>MVC</a:t>
            </a:r>
            <a:r>
              <a:rPr lang="ja-JP" altLang="en-US" dirty="0" smtClean="0">
                <a:ea typeface="ＭＳ Ｐゴシック" pitchFamily="50" charset="-128"/>
              </a:rPr>
              <a:t>アプリ開発</a:t>
            </a:r>
            <a:endParaRPr lang="en-US" altLang="ja-JP" dirty="0" smtClean="0">
              <a:ea typeface="ＭＳ Ｐゴシック" pitchFamily="50" charset="-128"/>
            </a:endParaRPr>
          </a:p>
          <a:p>
            <a:pPr lvl="1" eaLnBrk="1" hangingPunct="1">
              <a:defRPr/>
            </a:pPr>
            <a:r>
              <a:rPr lang="ja-JP" altLang="en-US" dirty="0" smtClean="0">
                <a:ea typeface="ＭＳ Ｐゴシック" pitchFamily="50" charset="-128"/>
              </a:rPr>
              <a:t>エリアによるアプリケーションの分割</a:t>
            </a:r>
            <a:endParaRPr lang="en-US" altLang="ja-JP" dirty="0" smtClean="0">
              <a:ea typeface="ＭＳ Ｐゴシック" pitchFamily="50" charset="-128"/>
            </a:endParaRPr>
          </a:p>
          <a:p>
            <a:pPr lvl="1" eaLnBrk="1" hangingPunct="1">
              <a:defRPr/>
            </a:pPr>
            <a:r>
              <a:rPr lang="en-US" altLang="ja-JP" dirty="0" smtClean="0">
                <a:ea typeface="ＭＳ Ｐゴシック" pitchFamily="50" charset="-128"/>
              </a:rPr>
              <a:t>Controller</a:t>
            </a:r>
            <a:r>
              <a:rPr lang="ja-JP" altLang="en-US" dirty="0" smtClean="0">
                <a:ea typeface="ＭＳ Ｐゴシック" pitchFamily="50" charset="-128"/>
              </a:rPr>
              <a:t>と</a:t>
            </a:r>
            <a:r>
              <a:rPr lang="en-US" altLang="ja-JP" dirty="0" smtClean="0">
                <a:ea typeface="ＭＳ Ｐゴシック" pitchFamily="50" charset="-128"/>
              </a:rPr>
              <a:t>HTTP</a:t>
            </a:r>
            <a:r>
              <a:rPr lang="ja-JP" altLang="en-US" dirty="0" smtClean="0">
                <a:ea typeface="ＭＳ Ｐゴシック" pitchFamily="50" charset="-128"/>
              </a:rPr>
              <a:t>メソッド</a:t>
            </a:r>
            <a:endParaRPr lang="en-US" altLang="ja-JP" dirty="0" smtClean="0">
              <a:ea typeface="ＭＳ Ｐゴシック" pitchFamily="50" charset="-128"/>
            </a:endParaRPr>
          </a:p>
          <a:p>
            <a:pPr lvl="1" eaLnBrk="1" hangingPunct="1">
              <a:defRPr/>
            </a:pPr>
            <a:r>
              <a:rPr lang="en-US" altLang="ja-JP" dirty="0" smtClean="0">
                <a:ea typeface="ＭＳ Ｐゴシック" pitchFamily="50" charset="-128"/>
              </a:rPr>
              <a:t>Model</a:t>
            </a:r>
            <a:r>
              <a:rPr lang="ja-JP" altLang="en-US" dirty="0" smtClean="0">
                <a:ea typeface="ＭＳ Ｐゴシック" pitchFamily="50" charset="-128"/>
              </a:rPr>
              <a:t>と検証</a:t>
            </a:r>
            <a:endParaRPr lang="en-US" altLang="ja-JP" dirty="0" smtClean="0">
              <a:ea typeface="ＭＳ Ｐゴシック" pitchFamily="50" charset="-128"/>
            </a:endParaRPr>
          </a:p>
          <a:p>
            <a:pPr eaLnBrk="1" hangingPunct="1">
              <a:defRPr/>
            </a:pPr>
            <a:r>
              <a:rPr lang="ja-JP" altLang="en-US" dirty="0" smtClean="0">
                <a:ea typeface="ＭＳ Ｐゴシック" pitchFamily="50" charset="-128"/>
              </a:rPr>
              <a:t>クライアント</a:t>
            </a:r>
            <a:r>
              <a:rPr lang="en-US" altLang="ja-JP" dirty="0" smtClean="0">
                <a:ea typeface="ＭＳ Ｐゴシック" pitchFamily="50" charset="-128"/>
              </a:rPr>
              <a:t>JavaScript</a:t>
            </a:r>
            <a:r>
              <a:rPr lang="ja-JP" altLang="en-US" dirty="0" smtClean="0">
                <a:ea typeface="ＭＳ Ｐゴシック" pitchFamily="50" charset="-128"/>
              </a:rPr>
              <a:t>フレームワーク</a:t>
            </a:r>
            <a:endParaRPr lang="en-US" altLang="ja-JP" dirty="0" smtClean="0">
              <a:ea typeface="ＭＳ Ｐゴシック" pitchFamily="50" charset="-128"/>
            </a:endParaRPr>
          </a:p>
          <a:p>
            <a:pPr lvl="1" eaLnBrk="1" hangingPunct="1">
              <a:defRPr/>
            </a:pPr>
            <a:r>
              <a:rPr lang="en-US" altLang="ja-JP" dirty="0" smtClean="0">
                <a:ea typeface="ＭＳ Ｐゴシック" pitchFamily="50" charset="-128"/>
              </a:rPr>
              <a:t>JavaScript MVC</a:t>
            </a:r>
            <a:r>
              <a:rPr lang="ja-JP" altLang="en-US" dirty="0" smtClean="0">
                <a:ea typeface="ＭＳ Ｐゴシック" pitchFamily="50" charset="-128"/>
              </a:rPr>
              <a:t>について</a:t>
            </a:r>
            <a:endParaRPr lang="en-US" altLang="ja-JP" dirty="0" smtClean="0">
              <a:ea typeface="ＭＳ Ｐゴシック" pitchFamily="50" charset="-128"/>
            </a:endParaRPr>
          </a:p>
          <a:p>
            <a:pPr>
              <a:defRPr/>
            </a:pPr>
            <a:r>
              <a:rPr lang="ja-JP" altLang="en-US" sz="1600" dirty="0" smtClean="0">
                <a:ea typeface="ＭＳ Ｐゴシック" pitchFamily="50" charset="-128"/>
              </a:rPr>
              <a:t>モバイル</a:t>
            </a:r>
            <a:r>
              <a:rPr lang="en-US" altLang="ja-JP" sz="1600" dirty="0" smtClean="0">
                <a:ea typeface="ＭＳ Ｐゴシック" pitchFamily="50" charset="-128"/>
              </a:rPr>
              <a:t>Web</a:t>
            </a:r>
            <a:r>
              <a:rPr lang="ja-JP" altLang="en-US" sz="1600" dirty="0" smtClean="0">
                <a:ea typeface="ＭＳ Ｐゴシック" pitchFamily="50" charset="-128"/>
              </a:rPr>
              <a:t>アプリケーション</a:t>
            </a:r>
            <a:endParaRPr lang="en-US" altLang="ja-JP" sz="1600" dirty="0">
              <a:ea typeface="ＭＳ Ｐゴシック" pitchFamily="50" charset="-128"/>
            </a:endParaRPr>
          </a:p>
          <a:p>
            <a:pPr lvl="1">
              <a:defRPr/>
            </a:pPr>
            <a:r>
              <a:rPr lang="en-US" altLang="ja-JP" sz="1600" dirty="0" err="1" smtClean="0">
                <a:ea typeface="ＭＳ Ｐゴシック" pitchFamily="50" charset="-128"/>
              </a:rPr>
              <a:t>jQuery</a:t>
            </a:r>
            <a:r>
              <a:rPr lang="en-US" altLang="ja-JP" sz="1600" dirty="0" smtClean="0">
                <a:ea typeface="ＭＳ Ｐゴシック" pitchFamily="50" charset="-128"/>
              </a:rPr>
              <a:t> Mobile</a:t>
            </a:r>
            <a:r>
              <a:rPr lang="ja-JP" altLang="en-US" sz="1600" dirty="0" smtClean="0">
                <a:ea typeface="ＭＳ Ｐゴシック" pitchFamily="50" charset="-128"/>
              </a:rPr>
              <a:t>を使用したモバイル向け</a:t>
            </a:r>
            <a:r>
              <a:rPr lang="en-US" altLang="ja-JP" sz="1600" dirty="0" smtClean="0">
                <a:ea typeface="ＭＳ Ｐゴシック" pitchFamily="50" charset="-128"/>
              </a:rPr>
              <a:t>View</a:t>
            </a:r>
            <a:r>
              <a:rPr lang="ja-JP" altLang="en-US" sz="1600" dirty="0" smtClean="0">
                <a:ea typeface="ＭＳ Ｐゴシック" pitchFamily="50" charset="-128"/>
              </a:rPr>
              <a:t>の</a:t>
            </a:r>
            <a:r>
              <a:rPr lang="ja-JP" altLang="en-US" sz="1600" dirty="0">
                <a:ea typeface="ＭＳ Ｐゴシック" pitchFamily="50" charset="-128"/>
              </a:rPr>
              <a:t>実装</a:t>
            </a:r>
            <a:endParaRPr lang="en-US" altLang="ja-JP" sz="1600" dirty="0" smtClean="0">
              <a:ea typeface="ＭＳ Ｐゴシック" pitchFamily="50" charset="-128"/>
            </a:endParaRPr>
          </a:p>
          <a:p>
            <a:pPr>
              <a:defRPr/>
            </a:pPr>
            <a:endParaRPr lang="en-US" altLang="ja-JP" sz="1600" dirty="0">
              <a:ea typeface="ＭＳ Ｐゴシック" pitchFamily="50" charset="-128"/>
            </a:endParaRPr>
          </a:p>
          <a:p>
            <a:pPr>
              <a:defRPr/>
            </a:pPr>
            <a:r>
              <a:rPr lang="ja-JP" altLang="en-US" sz="1600" dirty="0" smtClean="0">
                <a:ea typeface="ＭＳ Ｐゴシック" pitchFamily="50" charset="-128"/>
              </a:rPr>
              <a:t>まとめ</a:t>
            </a:r>
            <a:endParaRPr lang="en-US" altLang="ja-JP" sz="1600" dirty="0">
              <a:ea typeface="ＭＳ Ｐゴシック" pitchFamily="50" charset="-128"/>
            </a:endParaRPr>
          </a:p>
          <a:p>
            <a:pPr marL="192087" lvl="1" indent="0" eaLnBrk="1" hangingPunct="1">
              <a:buFontTx/>
              <a:buNone/>
              <a:defRPr/>
            </a:pPr>
            <a:endParaRPr lang="en-US" altLang="ja-JP" dirty="0" smtClean="0">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342900" indent="-342900" eaLnBrk="1" hangingPunct="1"/>
            <a:r>
              <a:rPr lang="en-US" altLang="ja-JP" smtClean="0">
                <a:ea typeface="ＭＳ Ｐゴシック" pitchFamily="50" charset="-128"/>
              </a:rPr>
              <a:t>jQuery Mobile</a:t>
            </a:r>
            <a:r>
              <a:rPr lang="ja-JP" altLang="en-US" smtClean="0">
                <a:ea typeface="ＭＳ Ｐゴシック" pitchFamily="50" charset="-128"/>
              </a:rPr>
              <a:t>を使用したモバイル向けビューの実装</a:t>
            </a:r>
            <a:endParaRPr lang="en-US" altLang="ja-JP" smtClean="0">
              <a:ea typeface="ＭＳ Ｐゴシック" pitchFamily="50" charset="-128"/>
            </a:endParaRPr>
          </a:p>
        </p:txBody>
      </p:sp>
      <p:sp>
        <p:nvSpPr>
          <p:cNvPr id="33795" name="Rectangle 3"/>
          <p:cNvSpPr txBox="1">
            <a:spLocks noChangeArrowheads="1"/>
          </p:cNvSpPr>
          <p:nvPr/>
        </p:nvSpPr>
        <p:spPr bwMode="auto">
          <a:xfrm>
            <a:off x="506413" y="947738"/>
            <a:ext cx="811530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ja-JP" altLang="en-US" smtClean="0">
                <a:ea typeface="ＭＳ Ｐゴシック" pitchFamily="50" charset="-128"/>
              </a:rPr>
              <a:t>まとめ</a:t>
            </a:r>
            <a:endParaRPr lang="de-DE" altLang="ja-JP" smtClean="0">
              <a:ea typeface="ＭＳ Ｐゴシック" pitchFamily="50" charset="-128"/>
            </a:endParaRPr>
          </a:p>
        </p:txBody>
      </p:sp>
      <p:sp>
        <p:nvSpPr>
          <p:cNvPr id="34819" name="Rectangle 3"/>
          <p:cNvSpPr>
            <a:spLocks noGrp="1" noChangeArrowheads="1"/>
          </p:cNvSpPr>
          <p:nvPr>
            <p:ph type="body" idx="1"/>
          </p:nvPr>
        </p:nvSpPr>
        <p:spPr>
          <a:xfrm>
            <a:off x="319088" y="858838"/>
            <a:ext cx="8524875" cy="4803775"/>
          </a:xfrm>
        </p:spPr>
        <p:txBody>
          <a:bodyPr/>
          <a:lstStyle/>
          <a:p>
            <a:pPr eaLnBrk="1" hangingPunct="1"/>
            <a:r>
              <a:rPr lang="ja-JP" altLang="en-US" sz="1600" smtClean="0">
                <a:ea typeface="ＭＳ Ｐゴシック" pitchFamily="50" charset="-128"/>
              </a:rPr>
              <a:t>コンシューマー向け</a:t>
            </a:r>
            <a:r>
              <a:rPr lang="en-US" altLang="ja-JP" sz="1600" smtClean="0">
                <a:ea typeface="ＭＳ Ｐゴシック" pitchFamily="50" charset="-128"/>
              </a:rPr>
              <a:t>Web</a:t>
            </a:r>
            <a:r>
              <a:rPr lang="ja-JP" altLang="en-US" sz="1600" smtClean="0">
                <a:ea typeface="ＭＳ Ｐゴシック" pitchFamily="50" charset="-128"/>
              </a:rPr>
              <a:t>アプリなどの分野を中心に、</a:t>
            </a:r>
            <a:r>
              <a:rPr lang="en-US" altLang="ja-JP" sz="1600" smtClean="0">
                <a:ea typeface="ＭＳ Ｐゴシック" pitchFamily="50" charset="-128"/>
              </a:rPr>
              <a:t>HTML5</a:t>
            </a:r>
            <a:r>
              <a:rPr lang="ja-JP" altLang="en-US" sz="1600" smtClean="0">
                <a:ea typeface="ＭＳ Ｐゴシック" pitchFamily="50" charset="-128"/>
              </a:rPr>
              <a:t>や</a:t>
            </a:r>
            <a:r>
              <a:rPr lang="en-US" altLang="ja-JP" sz="1600" smtClean="0">
                <a:ea typeface="ＭＳ Ｐゴシック" pitchFamily="50" charset="-128"/>
              </a:rPr>
              <a:t>CSS3</a:t>
            </a:r>
            <a:r>
              <a:rPr lang="ja-JP" altLang="en-US" sz="1600" smtClean="0">
                <a:ea typeface="ＭＳ Ｐゴシック" pitchFamily="50" charset="-128"/>
              </a:rPr>
              <a:t>などの</a:t>
            </a:r>
            <a:r>
              <a:rPr lang="en-US" altLang="ja-JP" sz="1600" smtClean="0">
                <a:ea typeface="ＭＳ Ｐゴシック" pitchFamily="50" charset="-128"/>
              </a:rPr>
              <a:t>Web</a:t>
            </a:r>
            <a:r>
              <a:rPr lang="ja-JP" altLang="en-US" sz="1600" smtClean="0">
                <a:ea typeface="ＭＳ Ｐゴシック" pitchFamily="50" charset="-128"/>
              </a:rPr>
              <a:t>標準に準拠し、マルチデバイス／モダンブラウザに対応する</a:t>
            </a:r>
            <a:r>
              <a:rPr lang="en-US" altLang="ja-JP" sz="1600" smtClean="0">
                <a:ea typeface="ＭＳ Ｐゴシック" pitchFamily="50" charset="-128"/>
              </a:rPr>
              <a:t>Web</a:t>
            </a:r>
            <a:r>
              <a:rPr lang="ja-JP" altLang="en-US" sz="1600" smtClean="0">
                <a:ea typeface="ＭＳ Ｐゴシック" pitchFamily="50" charset="-128"/>
              </a:rPr>
              <a:t>アプリの重要性が高まっており、その開発に最適なフレームワークとしての</a:t>
            </a:r>
            <a:r>
              <a:rPr lang="en-US" altLang="ja-JP" sz="1600" smtClean="0">
                <a:ea typeface="ＭＳ Ｐゴシック" pitchFamily="50" charset="-128"/>
              </a:rPr>
              <a:t>ASP.NET MVC</a:t>
            </a:r>
            <a:r>
              <a:rPr lang="ja-JP" altLang="en-US" sz="1600" smtClean="0">
                <a:ea typeface="ＭＳ Ｐゴシック" pitchFamily="50" charset="-128"/>
              </a:rPr>
              <a:t>の重要性も並行して高まっている。</a:t>
            </a:r>
            <a:endParaRPr lang="en-US" altLang="ja-JP" sz="1600" smtClean="0">
              <a:ea typeface="ＭＳ Ｐゴシック" pitchFamily="50" charset="-128"/>
            </a:endParaRPr>
          </a:p>
          <a:p>
            <a:pPr eaLnBrk="1" hangingPunct="1"/>
            <a:r>
              <a:rPr lang="ja-JP" altLang="en-US" sz="1600" smtClean="0">
                <a:ea typeface="ＭＳ Ｐゴシック" pitchFamily="50" charset="-128"/>
              </a:rPr>
              <a:t>ただし、企業内の基幹システムのフロントエンド開発などの分野では、従来の</a:t>
            </a:r>
            <a:r>
              <a:rPr lang="en-US" altLang="ja-JP" sz="1600" smtClean="0">
                <a:ea typeface="ＭＳ Ｐゴシック" pitchFamily="50" charset="-128"/>
              </a:rPr>
              <a:t>ASP.NET WebForm</a:t>
            </a:r>
            <a:r>
              <a:rPr lang="ja-JP" altLang="en-US" sz="1600" smtClean="0">
                <a:ea typeface="ＭＳ Ｐゴシック" pitchFamily="50" charset="-128"/>
              </a:rPr>
              <a:t>アプリがノウハウやアセットの蓄積、開発生産性といった点で依然優位性があることから、当分の間は開発者は両方のスキルを習得する必要がある。</a:t>
            </a:r>
            <a:endParaRPr lang="en-US" altLang="ja-JP" sz="1600" smtClean="0">
              <a:ea typeface="ＭＳ Ｐゴシック" pitchFamily="50" charset="-128"/>
            </a:endParaRPr>
          </a:p>
          <a:p>
            <a:pPr eaLnBrk="1" hangingPunct="1"/>
            <a:r>
              <a:rPr lang="ja-JP" altLang="en-US" sz="1600" smtClean="0">
                <a:ea typeface="ＭＳ Ｐゴシック" pitchFamily="50" charset="-128"/>
              </a:rPr>
              <a:t>「</a:t>
            </a:r>
            <a:r>
              <a:rPr lang="en-US" altLang="ja-JP" sz="1600" smtClean="0">
                <a:ea typeface="ＭＳ Ｐゴシック" pitchFamily="50" charset="-128"/>
              </a:rPr>
              <a:t>MVC</a:t>
            </a:r>
            <a:r>
              <a:rPr lang="ja-JP" altLang="en-US" sz="1600" smtClean="0">
                <a:ea typeface="ＭＳ Ｐゴシック" pitchFamily="50" charset="-128"/>
              </a:rPr>
              <a:t>から</a:t>
            </a:r>
            <a:r>
              <a:rPr lang="en-US" altLang="ja-JP" sz="1600" smtClean="0">
                <a:ea typeface="ＭＳ Ｐゴシック" pitchFamily="50" charset="-128"/>
              </a:rPr>
              <a:t>MOVE</a:t>
            </a:r>
            <a:r>
              <a:rPr lang="ja-JP" altLang="en-US" sz="1600" smtClean="0">
                <a:ea typeface="ＭＳ Ｐゴシック" pitchFamily="50" charset="-128"/>
              </a:rPr>
              <a:t>へ」のエントリの指摘から類推できる課題として、以下の</a:t>
            </a:r>
            <a:r>
              <a:rPr lang="en-US" altLang="ja-JP" sz="1600" smtClean="0">
                <a:ea typeface="ＭＳ Ｐゴシック" pitchFamily="50" charset="-128"/>
              </a:rPr>
              <a:t>2</a:t>
            </a:r>
            <a:r>
              <a:rPr lang="ja-JP" altLang="en-US" sz="1600" smtClean="0">
                <a:ea typeface="ＭＳ Ｐゴシック" pitchFamily="50" charset="-128"/>
              </a:rPr>
              <a:t>点が挙げられる。</a:t>
            </a:r>
            <a:endParaRPr lang="en-US" altLang="ja-JP" sz="1600" smtClean="0">
              <a:ea typeface="ＭＳ Ｐゴシック" pitchFamily="50" charset="-128"/>
            </a:endParaRPr>
          </a:p>
          <a:p>
            <a:pPr lvl="1" eaLnBrk="1" hangingPunct="1"/>
            <a:r>
              <a:rPr lang="ja-JP" altLang="en-US" sz="1600" smtClean="0">
                <a:ea typeface="ＭＳ Ｐゴシック" pitchFamily="50" charset="-128"/>
              </a:rPr>
              <a:t>①</a:t>
            </a:r>
            <a:r>
              <a:rPr lang="en-US" altLang="ja-JP" sz="1600" smtClean="0">
                <a:ea typeface="ＭＳ Ｐゴシック" pitchFamily="50" charset="-128"/>
              </a:rPr>
              <a:t>Model</a:t>
            </a:r>
            <a:r>
              <a:rPr lang="ja-JP" altLang="en-US" sz="1600" smtClean="0">
                <a:ea typeface="ＭＳ Ｐゴシック" pitchFamily="50" charset="-128"/>
              </a:rPr>
              <a:t>や</a:t>
            </a:r>
            <a:r>
              <a:rPr lang="en-US" altLang="ja-JP" sz="1600" smtClean="0">
                <a:ea typeface="ＭＳ Ｐゴシック" pitchFamily="50" charset="-128"/>
              </a:rPr>
              <a:t>Controller</a:t>
            </a:r>
            <a:r>
              <a:rPr lang="ja-JP" altLang="en-US" sz="1600" smtClean="0">
                <a:ea typeface="ＭＳ Ｐゴシック" pitchFamily="50" charset="-128"/>
              </a:rPr>
              <a:t>の特定のクラスが肥大化しないように、クラスの細分化やサブシステムへの分解に注意を払う必要がある。</a:t>
            </a:r>
            <a:endParaRPr lang="en-US" altLang="ja-JP" sz="1600" smtClean="0">
              <a:ea typeface="ＭＳ Ｐゴシック" pitchFamily="50" charset="-128"/>
            </a:endParaRPr>
          </a:p>
          <a:p>
            <a:pPr lvl="1" eaLnBrk="1" hangingPunct="1"/>
            <a:r>
              <a:rPr lang="ja-JP" altLang="en-US" sz="1600" smtClean="0">
                <a:ea typeface="ＭＳ Ｐゴシック" pitchFamily="50" charset="-128"/>
              </a:rPr>
              <a:t>②これまでの</a:t>
            </a:r>
            <a:r>
              <a:rPr lang="en-US" altLang="ja-JP" sz="1600" smtClean="0">
                <a:ea typeface="ＭＳ Ｐゴシック" pitchFamily="50" charset="-128"/>
              </a:rPr>
              <a:t>M-V-C</a:t>
            </a:r>
            <a:r>
              <a:rPr lang="ja-JP" altLang="en-US" sz="1600" smtClean="0">
                <a:ea typeface="ＭＳ Ｐゴシック" pitchFamily="50" charset="-128"/>
              </a:rPr>
              <a:t>の軸に加え、サーバーサイド（</a:t>
            </a:r>
            <a:r>
              <a:rPr lang="en-US" altLang="ja-JP" sz="1600" smtClean="0">
                <a:ea typeface="ＭＳ Ｐゴシック" pitchFamily="50" charset="-128"/>
              </a:rPr>
              <a:t>.NET</a:t>
            </a:r>
            <a:r>
              <a:rPr lang="ja-JP" altLang="en-US" sz="1600" smtClean="0">
                <a:ea typeface="ＭＳ Ｐゴシック" pitchFamily="50" charset="-128"/>
              </a:rPr>
              <a:t>）とクライアントサイド（</a:t>
            </a:r>
            <a:r>
              <a:rPr lang="en-US" altLang="ja-JP" sz="1600" smtClean="0">
                <a:ea typeface="ＭＳ Ｐゴシック" pitchFamily="50" charset="-128"/>
              </a:rPr>
              <a:t>JavaScript</a:t>
            </a:r>
            <a:r>
              <a:rPr lang="ja-JP" altLang="en-US" sz="1600" smtClean="0">
                <a:ea typeface="ＭＳ Ｐゴシック" pitchFamily="50" charset="-128"/>
              </a:rPr>
              <a:t>）、その間をつなぐ</a:t>
            </a:r>
            <a:r>
              <a:rPr lang="en-US" altLang="ja-JP" sz="1600" smtClean="0">
                <a:ea typeface="ＭＳ Ｐゴシック" pitchFamily="50" charset="-128"/>
              </a:rPr>
              <a:t>AJAX</a:t>
            </a:r>
            <a:r>
              <a:rPr lang="ja-JP" altLang="en-US" sz="1600" smtClean="0">
                <a:ea typeface="ＭＳ Ｐゴシック" pitchFamily="50" charset="-128"/>
              </a:rPr>
              <a:t>というレイヤーの軸を考慮する必要がある。</a:t>
            </a:r>
            <a:endParaRPr lang="en-US" altLang="ja-JP" sz="1600" smtClean="0">
              <a:ea typeface="ＭＳ Ｐゴシック" pitchFamily="50" charset="-128"/>
            </a:endParaRPr>
          </a:p>
          <a:p>
            <a:pPr lvl="1" eaLnBrk="1" hangingPunct="1"/>
            <a:endParaRPr lang="en-US" altLang="ja-JP" sz="1600" smtClean="0">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ja-JP" altLang="en-US" smtClean="0">
                <a:ea typeface="ＭＳ Ｐゴシック" pitchFamily="50" charset="-128"/>
              </a:rPr>
              <a:t>発端</a:t>
            </a:r>
            <a:endParaRPr lang="de-DE" altLang="ja-JP" smtClean="0">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ja-JP" altLang="en-US" smtClean="0">
                <a:ea typeface="ＭＳ Ｐゴシック" pitchFamily="50" charset="-128"/>
              </a:rPr>
              <a:t>「</a:t>
            </a:r>
            <a:r>
              <a:rPr lang="en-US" altLang="ja-JP" smtClean="0">
                <a:ea typeface="ＭＳ Ｐゴシック" pitchFamily="50" charset="-128"/>
              </a:rPr>
              <a:t>MVC</a:t>
            </a:r>
            <a:r>
              <a:rPr lang="ja-JP" altLang="en-US" smtClean="0">
                <a:ea typeface="ＭＳ Ｐゴシック" pitchFamily="50" charset="-128"/>
              </a:rPr>
              <a:t>は死んだ」の記事について</a:t>
            </a:r>
            <a:endParaRPr lang="de-DE" altLang="ja-JP" smtClean="0">
              <a:ea typeface="ＭＳ Ｐゴシック" pitchFamily="50" charset="-128"/>
            </a:endParaRPr>
          </a:p>
        </p:txBody>
      </p:sp>
      <p:pic>
        <p:nvPicPr>
          <p:cNvPr id="8195" name="コンテンツ プレースホルダー 2"/>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655763" y="1639888"/>
            <a:ext cx="5851525" cy="3876675"/>
          </a:xfrm>
        </p:spPr>
      </p:pic>
      <p:sp>
        <p:nvSpPr>
          <p:cNvPr id="8196" name="Rectangle 8"/>
          <p:cNvSpPr>
            <a:spLocks noChangeArrowheads="1"/>
          </p:cNvSpPr>
          <p:nvPr/>
        </p:nvSpPr>
        <p:spPr bwMode="auto">
          <a:xfrm>
            <a:off x="1736725" y="788988"/>
            <a:ext cx="5753100" cy="358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accent1"/>
                </a:solidFill>
                <a:miter lim="800000"/>
                <a:headEnd/>
                <a:tailEnd/>
              </a14:hiddenLine>
            </a:ext>
          </a:extLst>
        </p:spPr>
        <p:txBody>
          <a:bodyPr lIns="0" tIns="0" rIns="0" bIns="0" anchor="ctr"/>
          <a:lstStyle/>
          <a:p>
            <a:pPr defTabSz="801688"/>
            <a:r>
              <a:rPr lang="de-DE" altLang="ja-JP">
                <a:solidFill>
                  <a:schemeClr val="tx2"/>
                </a:solidFill>
                <a:ea typeface="ＭＳ Ｐゴシック" pitchFamily="50" charset="-128"/>
              </a:rPr>
              <a:t>MVC is dead, it‘s time to MOVE on</a:t>
            </a:r>
          </a:p>
        </p:txBody>
      </p:sp>
      <p:sp>
        <p:nvSpPr>
          <p:cNvPr id="8197" name="Rectangle 8"/>
          <p:cNvSpPr>
            <a:spLocks noChangeArrowheads="1"/>
          </p:cNvSpPr>
          <p:nvPr/>
        </p:nvSpPr>
        <p:spPr bwMode="auto">
          <a:xfrm>
            <a:off x="1736725" y="1120775"/>
            <a:ext cx="5753100" cy="358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accent1"/>
                </a:solidFill>
                <a:miter lim="800000"/>
                <a:headEnd/>
                <a:tailEnd/>
              </a14:hiddenLine>
            </a:ext>
          </a:extLst>
        </p:spPr>
        <p:txBody>
          <a:bodyPr lIns="0" tIns="0" rIns="0" bIns="0" anchor="ctr"/>
          <a:lstStyle/>
          <a:p>
            <a:pPr defTabSz="801688"/>
            <a:r>
              <a:rPr lang="en-US" altLang="ja-JP">
                <a:ea typeface="ＭＳ Ｐゴシック" pitchFamily="50" charset="-128"/>
                <a:hlinkClick r:id="rId4"/>
              </a:rPr>
              <a:t>http://cirw.in/blog/time-to-move-on</a:t>
            </a:r>
            <a:endParaRPr lang="de-DE" altLang="ja-JP">
              <a:solidFill>
                <a:schemeClr val="tx2"/>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50" y="1493838"/>
            <a:ext cx="4456113" cy="270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図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4163" y="817563"/>
            <a:ext cx="4983162" cy="334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図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6325" y="1150938"/>
            <a:ext cx="7364413"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図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87638" y="1493838"/>
            <a:ext cx="6202362" cy="399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Rectangle 2"/>
          <p:cNvSpPr>
            <a:spLocks noGrp="1" noChangeArrowheads="1"/>
          </p:cNvSpPr>
          <p:nvPr>
            <p:ph type="title"/>
          </p:nvPr>
        </p:nvSpPr>
        <p:spPr/>
        <p:txBody>
          <a:bodyPr/>
          <a:lstStyle/>
          <a:p>
            <a:pPr eaLnBrk="1" hangingPunct="1"/>
            <a:r>
              <a:rPr lang="ja-JP" altLang="en-US" smtClean="0">
                <a:ea typeface="ＭＳ Ｐゴシック" pitchFamily="50" charset="-128"/>
              </a:rPr>
              <a:t>業界の反応</a:t>
            </a:r>
            <a:endParaRPr lang="de-DE" altLang="ja-JP" smtClean="0">
              <a:ea typeface="ＭＳ Ｐゴシック" pitchFamily="50"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ja-JP" altLang="en-US" smtClean="0">
                <a:ea typeface="ＭＳ Ｐゴシック" pitchFamily="50" charset="-128"/>
              </a:rPr>
              <a:t>記事の概要</a:t>
            </a:r>
            <a:endParaRPr lang="de-DE" altLang="ja-JP" smtClean="0">
              <a:ea typeface="ＭＳ Ｐゴシック" pitchFamily="50" charset="-128"/>
            </a:endParaRPr>
          </a:p>
        </p:txBody>
      </p:sp>
      <p:sp>
        <p:nvSpPr>
          <p:cNvPr id="10243" name="Rectangle 3"/>
          <p:cNvSpPr>
            <a:spLocks noGrp="1" noChangeArrowheads="1"/>
          </p:cNvSpPr>
          <p:nvPr>
            <p:ph type="body" idx="1"/>
          </p:nvPr>
        </p:nvSpPr>
        <p:spPr>
          <a:xfrm>
            <a:off x="319088" y="1112838"/>
            <a:ext cx="8524875" cy="4138612"/>
          </a:xfrm>
        </p:spPr>
        <p:txBody>
          <a:bodyPr/>
          <a:lstStyle/>
          <a:p>
            <a:pPr eaLnBrk="1" hangingPunct="1"/>
            <a:r>
              <a:rPr lang="en-US" altLang="ja-JP" sz="2000" smtClean="0">
                <a:ea typeface="ＭＳ Ｐゴシック" pitchFamily="50" charset="-128"/>
              </a:rPr>
              <a:t>MVC</a:t>
            </a:r>
            <a:r>
              <a:rPr lang="ja-JP" altLang="en-US" sz="2000" smtClean="0">
                <a:ea typeface="ＭＳ Ｐゴシック" pitchFamily="50" charset="-128"/>
              </a:rPr>
              <a:t>は</a:t>
            </a:r>
            <a:r>
              <a:rPr lang="en-US" altLang="ja-JP" sz="2000" smtClean="0">
                <a:ea typeface="ＭＳ Ｐゴシック" pitchFamily="50" charset="-128"/>
              </a:rPr>
              <a:t>Controller</a:t>
            </a:r>
            <a:r>
              <a:rPr lang="ja-JP" altLang="en-US" sz="2000" smtClean="0">
                <a:ea typeface="ＭＳ Ｐゴシック" pitchFamily="50" charset="-128"/>
              </a:rPr>
              <a:t>が肥大化しやすい</a:t>
            </a:r>
            <a:endParaRPr lang="en-US" altLang="ja-JP" sz="2000" smtClean="0">
              <a:ea typeface="ＭＳ Ｐゴシック" pitchFamily="50" charset="-128"/>
            </a:endParaRPr>
          </a:p>
          <a:p>
            <a:pPr eaLnBrk="1" hangingPunct="1"/>
            <a:r>
              <a:rPr lang="en-US" altLang="ja-JP" sz="2000" smtClean="0">
                <a:ea typeface="ＭＳ Ｐゴシック" pitchFamily="50" charset="-128"/>
              </a:rPr>
              <a:t>MVC</a:t>
            </a:r>
            <a:r>
              <a:rPr lang="ja-JP" altLang="en-US" sz="2000" smtClean="0">
                <a:ea typeface="ＭＳ Ｐゴシック" pitchFamily="50" charset="-128"/>
              </a:rPr>
              <a:t>の代替案として</a:t>
            </a:r>
            <a:r>
              <a:rPr lang="en-US" altLang="ja-JP" sz="2000" smtClean="0">
                <a:ea typeface="ＭＳ Ｐゴシック" pitchFamily="50" charset="-128"/>
              </a:rPr>
              <a:t>MOVE</a:t>
            </a:r>
            <a:r>
              <a:rPr lang="ja-JP" altLang="en-US" sz="2000" smtClean="0">
                <a:ea typeface="ＭＳ Ｐゴシック" pitchFamily="50" charset="-128"/>
              </a:rPr>
              <a:t>という仕組みを提案する</a:t>
            </a:r>
            <a:endParaRPr lang="en-US" altLang="ja-JP" sz="2000" smtClean="0">
              <a:ea typeface="ＭＳ Ｐゴシック" pitchFamily="50" charset="-128"/>
            </a:endParaRPr>
          </a:p>
          <a:p>
            <a:pPr eaLnBrk="1" hangingPunct="1"/>
            <a:r>
              <a:rPr lang="en-US" altLang="ja-JP" sz="2000" smtClean="0">
                <a:ea typeface="ＭＳ Ｐゴシック" pitchFamily="50" charset="-128"/>
              </a:rPr>
              <a:t>Model</a:t>
            </a:r>
            <a:r>
              <a:rPr lang="ja-JP" altLang="en-US" sz="2000" smtClean="0">
                <a:ea typeface="ＭＳ Ｐゴシック" pitchFamily="50" charset="-128"/>
              </a:rPr>
              <a:t>には永続化処理や外部</a:t>
            </a:r>
            <a:r>
              <a:rPr lang="en-US" altLang="ja-JP" sz="2000" smtClean="0">
                <a:ea typeface="ＭＳ Ｐゴシック" pitchFamily="50" charset="-128"/>
              </a:rPr>
              <a:t>IF</a:t>
            </a:r>
            <a:r>
              <a:rPr lang="ja-JP" altLang="en-US" sz="2000" smtClean="0">
                <a:ea typeface="ＭＳ Ｐゴシック" pitchFamily="50" charset="-128"/>
              </a:rPr>
              <a:t>連携処理は含めない</a:t>
            </a:r>
            <a:endParaRPr lang="en-US" altLang="ja-JP" sz="2000" smtClean="0">
              <a:ea typeface="ＭＳ Ｐゴシック" pitchFamily="50" charset="-128"/>
            </a:endParaRPr>
          </a:p>
          <a:p>
            <a:pPr eaLnBrk="1" hangingPunct="1"/>
            <a:r>
              <a:rPr lang="en-US" altLang="ja-JP" sz="2000" smtClean="0">
                <a:ea typeface="ＭＳ Ｐゴシック" pitchFamily="50" charset="-128"/>
              </a:rPr>
              <a:t>Operation</a:t>
            </a:r>
            <a:r>
              <a:rPr lang="ja-JP" altLang="en-US" sz="2000" smtClean="0">
                <a:ea typeface="ＭＳ Ｐゴシック" pitchFamily="50" charset="-128"/>
              </a:rPr>
              <a:t>は</a:t>
            </a:r>
            <a:r>
              <a:rPr lang="en-US" altLang="ja-JP" sz="2000" smtClean="0">
                <a:ea typeface="ＭＳ Ｐゴシック" pitchFamily="50" charset="-128"/>
              </a:rPr>
              <a:t>Model</a:t>
            </a:r>
            <a:r>
              <a:rPr lang="ja-JP" altLang="en-US" sz="2000" smtClean="0">
                <a:ea typeface="ＭＳ Ｐゴシック" pitchFamily="50" charset="-128"/>
              </a:rPr>
              <a:t>の更新と</a:t>
            </a:r>
            <a:r>
              <a:rPr lang="en-US" altLang="ja-JP" sz="2000" smtClean="0">
                <a:ea typeface="ＭＳ Ｐゴシック" pitchFamily="50" charset="-128"/>
              </a:rPr>
              <a:t>View</a:t>
            </a:r>
            <a:r>
              <a:rPr lang="ja-JP" altLang="en-US" sz="2000" smtClean="0">
                <a:ea typeface="ＭＳ Ｐゴシック" pitchFamily="50" charset="-128"/>
              </a:rPr>
              <a:t>の表示を担当</a:t>
            </a:r>
            <a:endParaRPr lang="en-US" altLang="ja-JP" sz="2000" smtClean="0">
              <a:ea typeface="ＭＳ Ｐゴシック" pitchFamily="50" charset="-128"/>
            </a:endParaRPr>
          </a:p>
          <a:p>
            <a:pPr eaLnBrk="1" hangingPunct="1"/>
            <a:r>
              <a:rPr lang="en-US" altLang="ja-JP" sz="2000" smtClean="0">
                <a:ea typeface="ＭＳ Ｐゴシック" pitchFamily="50" charset="-128"/>
              </a:rPr>
              <a:t>Operation</a:t>
            </a:r>
            <a:r>
              <a:rPr lang="ja-JP" altLang="en-US" sz="2000" smtClean="0">
                <a:ea typeface="ＭＳ Ｐゴシック" pitchFamily="50" charset="-128"/>
              </a:rPr>
              <a:t>は分割／階層化し、システム全体が一つの</a:t>
            </a:r>
            <a:r>
              <a:rPr lang="en-US" altLang="ja-JP" sz="2000" smtClean="0">
                <a:ea typeface="ＭＳ Ｐゴシック" pitchFamily="50" charset="-128"/>
              </a:rPr>
              <a:t>Operation</a:t>
            </a:r>
            <a:r>
              <a:rPr lang="ja-JP" altLang="en-US" sz="2000" smtClean="0">
                <a:ea typeface="ＭＳ Ｐゴシック" pitchFamily="50" charset="-128"/>
              </a:rPr>
              <a:t>とみなせる</a:t>
            </a:r>
            <a:endParaRPr lang="en-US" altLang="ja-JP" sz="2000" smtClean="0">
              <a:ea typeface="ＭＳ Ｐゴシック" pitchFamily="50" charset="-128"/>
            </a:endParaRPr>
          </a:p>
          <a:p>
            <a:pPr eaLnBrk="1" hangingPunct="1"/>
            <a:r>
              <a:rPr lang="en-US" altLang="ja-JP" sz="2000" smtClean="0">
                <a:ea typeface="ＭＳ Ｐゴシック" pitchFamily="50" charset="-128"/>
              </a:rPr>
              <a:t>View</a:t>
            </a:r>
            <a:r>
              <a:rPr lang="ja-JP" altLang="en-US" sz="2000" smtClean="0">
                <a:ea typeface="ＭＳ Ｐゴシック" pitchFamily="50" charset="-128"/>
              </a:rPr>
              <a:t>は</a:t>
            </a:r>
            <a:r>
              <a:rPr lang="en-US" altLang="ja-JP" sz="2000" smtClean="0">
                <a:ea typeface="ＭＳ Ｐゴシック" pitchFamily="50" charset="-128"/>
              </a:rPr>
              <a:t>Controller</a:t>
            </a:r>
            <a:r>
              <a:rPr lang="ja-JP" altLang="en-US" sz="2000" smtClean="0">
                <a:ea typeface="ＭＳ Ｐゴシック" pitchFamily="50" charset="-128"/>
              </a:rPr>
              <a:t>ではなく</a:t>
            </a:r>
            <a:r>
              <a:rPr lang="en-US" altLang="ja-JP" sz="2000" smtClean="0">
                <a:ea typeface="ＭＳ Ｐゴシック" pitchFamily="50" charset="-128"/>
              </a:rPr>
              <a:t>Event</a:t>
            </a:r>
            <a:r>
              <a:rPr lang="ja-JP" altLang="en-US" sz="2000" smtClean="0">
                <a:ea typeface="ＭＳ Ｐゴシック" pitchFamily="50" charset="-128"/>
              </a:rPr>
              <a:t>経由で</a:t>
            </a:r>
            <a:r>
              <a:rPr lang="en-US" altLang="ja-JP" sz="2000" smtClean="0">
                <a:ea typeface="ＭＳ Ｐゴシック" pitchFamily="50" charset="-128"/>
              </a:rPr>
              <a:t>Model</a:t>
            </a:r>
            <a:r>
              <a:rPr lang="ja-JP" altLang="en-US" sz="2000" smtClean="0">
                <a:ea typeface="ＭＳ Ｐゴシック" pitchFamily="50" charset="-128"/>
              </a:rPr>
              <a:t>を変更する</a:t>
            </a:r>
            <a:endParaRPr lang="en-US" altLang="ja-JP" sz="2000" smtClean="0">
              <a:ea typeface="ＭＳ Ｐゴシック" pitchFamily="50" charset="-128"/>
            </a:endParaRPr>
          </a:p>
          <a:p>
            <a:pPr eaLnBrk="1" hangingPunct="1"/>
            <a:r>
              <a:rPr lang="en-US" altLang="ja-JP" sz="2000" smtClean="0">
                <a:ea typeface="ＭＳ Ｐゴシック" pitchFamily="50" charset="-128"/>
              </a:rPr>
              <a:t>Model-Operation-View</a:t>
            </a:r>
            <a:r>
              <a:rPr lang="ja-JP" altLang="en-US" sz="2000" smtClean="0">
                <a:ea typeface="ＭＳ Ｐゴシック" pitchFamily="50" charset="-128"/>
              </a:rPr>
              <a:t>間の連携は</a:t>
            </a:r>
            <a:r>
              <a:rPr lang="en-US" altLang="ja-JP" sz="2000" smtClean="0">
                <a:ea typeface="ＭＳ Ｐゴシック" pitchFamily="50" charset="-128"/>
              </a:rPr>
              <a:t>Event</a:t>
            </a:r>
            <a:r>
              <a:rPr lang="ja-JP" altLang="en-US" sz="2000" smtClean="0">
                <a:ea typeface="ＭＳ Ｐゴシック" pitchFamily="50" charset="-128"/>
              </a:rPr>
              <a:t>で実現する</a:t>
            </a:r>
            <a:endParaRPr lang="en-US" altLang="ja-JP" sz="2000" smtClean="0">
              <a:ea typeface="ＭＳ Ｐゴシック" pitchFamily="50" charset="-128"/>
            </a:endParaRPr>
          </a:p>
          <a:p>
            <a:pPr eaLnBrk="1" hangingPunct="1"/>
            <a:r>
              <a:rPr lang="en-US" altLang="ja-JP" sz="2000" smtClean="0">
                <a:ea typeface="ＭＳ Ｐゴシック" pitchFamily="50" charset="-128"/>
              </a:rPr>
              <a:t>MVC</a:t>
            </a:r>
            <a:r>
              <a:rPr lang="ja-JP" altLang="en-US" sz="2000" smtClean="0">
                <a:ea typeface="ＭＳ Ｐゴシック" pitchFamily="50" charset="-128"/>
              </a:rPr>
              <a:t>は</a:t>
            </a:r>
            <a:r>
              <a:rPr lang="en-US" altLang="ja-JP" sz="2000" smtClean="0">
                <a:ea typeface="ＭＳ Ｐゴシック" pitchFamily="50" charset="-128"/>
              </a:rPr>
              <a:t>10</a:t>
            </a:r>
            <a:r>
              <a:rPr lang="ja-JP" altLang="en-US" sz="2000" smtClean="0">
                <a:ea typeface="ＭＳ Ｐゴシック" pitchFamily="50" charset="-128"/>
              </a:rPr>
              <a:t>年以上前の技術に基づく設計である</a:t>
            </a:r>
            <a:endParaRPr lang="en-US" altLang="ja-JP" sz="2000" smtClean="0">
              <a:ea typeface="ＭＳ Ｐゴシック" pitchFamily="50" charset="-128"/>
            </a:endParaRPr>
          </a:p>
          <a:p>
            <a:pPr eaLnBrk="1" hangingPunct="1"/>
            <a:r>
              <a:rPr lang="ja-JP" altLang="en-US" sz="2000" smtClean="0">
                <a:ea typeface="ＭＳ Ｐゴシック" pitchFamily="50" charset="-128"/>
              </a:rPr>
              <a:t>クロージャや遅延評価などの新しいプログラミング技術をもとに、</a:t>
            </a:r>
            <a:r>
              <a:rPr lang="en-US" altLang="ja-JP" sz="2000" smtClean="0">
                <a:ea typeface="ＭＳ Ｐゴシック" pitchFamily="50" charset="-128"/>
              </a:rPr>
              <a:t>MVC</a:t>
            </a:r>
            <a:r>
              <a:rPr lang="ja-JP" altLang="en-US" sz="2000" smtClean="0">
                <a:ea typeface="ＭＳ Ｐゴシック" pitchFamily="50" charset="-128"/>
              </a:rPr>
              <a:t>を改善したものが</a:t>
            </a:r>
            <a:r>
              <a:rPr lang="en-US" altLang="ja-JP" sz="2000" smtClean="0">
                <a:ea typeface="ＭＳ Ｐゴシック" pitchFamily="50" charset="-128"/>
              </a:rPr>
              <a:t>MOVE</a:t>
            </a:r>
            <a:r>
              <a:rPr lang="ja-JP" altLang="en-US" sz="2000" smtClean="0">
                <a:ea typeface="ＭＳ Ｐゴシック" pitchFamily="50" charset="-128"/>
              </a:rPr>
              <a:t>である</a:t>
            </a:r>
            <a:endParaRPr lang="en-US" altLang="ja-JP" sz="2000" smtClean="0">
              <a:ea typeface="ＭＳ Ｐゴシック" pitchFamily="50" charset="-128"/>
            </a:endParaRPr>
          </a:p>
          <a:p>
            <a:pPr eaLnBrk="1" hangingPunct="1"/>
            <a:endParaRPr lang="en-US" altLang="ja-JP" sz="2800" smtClean="0">
              <a:ea typeface="ＭＳ Ｐゴシック" pitchFamily="50" charset="-128"/>
            </a:endParaRPr>
          </a:p>
          <a:p>
            <a:pPr eaLnBrk="1" hangingPunct="1"/>
            <a:endParaRPr lang="de-DE" altLang="ja-JP" sz="2800" smtClean="0">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ja-JP" altLang="en-US" smtClean="0">
                <a:ea typeface="ＭＳ Ｐゴシック" pitchFamily="50" charset="-128"/>
              </a:rPr>
              <a:t>勉強会への流れ</a:t>
            </a:r>
            <a:endParaRPr lang="de-DE" altLang="ja-JP" smtClean="0">
              <a:ea typeface="ＭＳ Ｐゴシック"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400" y="808038"/>
            <a:ext cx="687705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図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68550" y="2589213"/>
            <a:ext cx="29527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図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2513" y="1112838"/>
            <a:ext cx="7038975" cy="335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図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4025" y="2730500"/>
            <a:ext cx="4867275"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図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78275" y="3814763"/>
            <a:ext cx="48672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inVertic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ja-JP" altLang="en-US" smtClean="0">
                <a:ea typeface="ＭＳ Ｐゴシック" pitchFamily="50" charset="-128"/>
              </a:rPr>
              <a:t>今回お話ししたいこと</a:t>
            </a:r>
            <a:endParaRPr lang="de-DE" altLang="ja-JP" smtClean="0">
              <a:ea typeface="ＭＳ Ｐゴシック" pitchFamily="50" charset="-128"/>
            </a:endParaRPr>
          </a:p>
        </p:txBody>
      </p:sp>
      <p:sp>
        <p:nvSpPr>
          <p:cNvPr id="12291" name="Rectangle 5"/>
          <p:cNvSpPr>
            <a:spLocks noChangeArrowheads="1"/>
          </p:cNvSpPr>
          <p:nvPr/>
        </p:nvSpPr>
        <p:spPr bwMode="gray">
          <a:xfrm>
            <a:off x="373063" y="1473200"/>
            <a:ext cx="8358187" cy="13541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63500" dir="2212194" algn="ctr" rotWithShape="0">
                    <a:schemeClr val="tx1">
                      <a:alpha val="50000"/>
                    </a:schemeClr>
                  </a:outerShdw>
                </a:effectLst>
              </a14:hiddenEffects>
            </a:ext>
          </a:extLst>
        </p:spPr>
        <p:txBody>
          <a:bodyPr lIns="126000" tIns="180000" rIns="108000" bIns="180000" anchor="ctr"/>
          <a:lstStyle/>
          <a:p>
            <a:pPr defTabSz="801688">
              <a:spcBef>
                <a:spcPct val="25000"/>
              </a:spcBef>
              <a:buClr>
                <a:schemeClr val="hlink"/>
              </a:buClr>
            </a:pPr>
            <a:r>
              <a:rPr lang="en-US" altLang="ja-JP" sz="1600">
                <a:solidFill>
                  <a:srgbClr val="FFFFFF"/>
                </a:solidFill>
                <a:ea typeface="ＭＳ Ｐゴシック" pitchFamily="50" charset="-128"/>
              </a:rPr>
              <a:t> </a:t>
            </a:r>
            <a:endParaRPr lang="de-DE" altLang="ja-JP" sz="1600">
              <a:solidFill>
                <a:srgbClr val="FFFFFF"/>
              </a:solidFill>
              <a:ea typeface="ＭＳ Ｐゴシック" pitchFamily="50" charset="-128"/>
            </a:endParaRPr>
          </a:p>
        </p:txBody>
      </p:sp>
      <p:sp>
        <p:nvSpPr>
          <p:cNvPr id="12292" name="Rectangle 13"/>
          <p:cNvSpPr>
            <a:spLocks noChangeArrowheads="1"/>
          </p:cNvSpPr>
          <p:nvPr/>
        </p:nvSpPr>
        <p:spPr bwMode="gray">
          <a:xfrm>
            <a:off x="373063" y="1035050"/>
            <a:ext cx="8358187"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71842" dir="2700000" algn="ctr" rotWithShape="0">
                    <a:schemeClr val="tx1">
                      <a:alpha val="50000"/>
                    </a:schemeClr>
                  </a:outerShdw>
                </a:effectLst>
              </a14:hiddenEffects>
            </a:ext>
          </a:extLst>
        </p:spPr>
        <p:txBody>
          <a:bodyPr lIns="0" tIns="0" rIns="0" bIns="0" anchor="ctr"/>
          <a:lstStyle/>
          <a:p>
            <a:pPr defTabSz="801688"/>
            <a:r>
              <a:rPr lang="ja-JP" altLang="en-US" sz="2000" b="1">
                <a:solidFill>
                  <a:srgbClr val="FFFFFF"/>
                </a:solidFill>
                <a:ea typeface="ＭＳ Ｐゴシック" pitchFamily="50" charset="-128"/>
              </a:rPr>
              <a:t>「</a:t>
            </a:r>
            <a:r>
              <a:rPr lang="de-DE" altLang="ja-JP" sz="2000" b="1">
                <a:solidFill>
                  <a:srgbClr val="FFFFFF"/>
                </a:solidFill>
                <a:ea typeface="ＭＳ Ｐゴシック" pitchFamily="50" charset="-128"/>
              </a:rPr>
              <a:t>MVC</a:t>
            </a:r>
            <a:r>
              <a:rPr lang="ja-JP" altLang="en-US" sz="2000" b="1">
                <a:solidFill>
                  <a:srgbClr val="FFFFFF"/>
                </a:solidFill>
                <a:ea typeface="ＭＳ Ｐゴシック" pitchFamily="50" charset="-128"/>
              </a:rPr>
              <a:t> </a:t>
            </a:r>
            <a:r>
              <a:rPr lang="en-US" altLang="ja-JP" sz="2000" b="1">
                <a:solidFill>
                  <a:srgbClr val="FFFFFF"/>
                </a:solidFill>
                <a:ea typeface="ＭＳ Ｐゴシック" pitchFamily="50" charset="-128"/>
              </a:rPr>
              <a:t>vs MOVE</a:t>
            </a:r>
            <a:r>
              <a:rPr lang="ja-JP" altLang="en-US" sz="2000" b="1">
                <a:solidFill>
                  <a:srgbClr val="FFFFFF"/>
                </a:solidFill>
                <a:ea typeface="ＭＳ Ｐゴシック" pitchFamily="50" charset="-128"/>
              </a:rPr>
              <a:t>」みたいな話は、</a:t>
            </a:r>
            <a:r>
              <a:rPr lang="ja-JP" altLang="en-US" sz="2000" b="1">
                <a:solidFill>
                  <a:srgbClr val="FFFF00"/>
                </a:solidFill>
                <a:ea typeface="ＭＳ Ｐゴシック" pitchFamily="50" charset="-128"/>
              </a:rPr>
              <a:t>とりあえず置いておいて</a:t>
            </a:r>
            <a:endParaRPr lang="de-DE" altLang="ja-JP" sz="2000" b="1">
              <a:solidFill>
                <a:srgbClr val="FFFF00"/>
              </a:solidFill>
              <a:ea typeface="ＭＳ Ｐゴシック" pitchFamily="50" charset="-128"/>
            </a:endParaRPr>
          </a:p>
        </p:txBody>
      </p:sp>
      <p:sp>
        <p:nvSpPr>
          <p:cNvPr id="12293" name="Rectangle 3"/>
          <p:cNvSpPr txBox="1">
            <a:spLocks noChangeArrowheads="1"/>
          </p:cNvSpPr>
          <p:nvPr/>
        </p:nvSpPr>
        <p:spPr bwMode="auto">
          <a:xfrm>
            <a:off x="615950" y="1520825"/>
            <a:ext cx="8115300" cy="130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r>
              <a:rPr lang="ja-JP" altLang="en-US" sz="2000">
                <a:solidFill>
                  <a:srgbClr val="FFFFFF"/>
                </a:solidFill>
                <a:ea typeface="ＭＳ Ｐゴシック" pitchFamily="50" charset="-128"/>
              </a:rPr>
              <a:t>そもそも</a:t>
            </a:r>
            <a:r>
              <a:rPr lang="en-US" altLang="ja-JP" sz="2000">
                <a:solidFill>
                  <a:srgbClr val="FFFFFF"/>
                </a:solidFill>
                <a:ea typeface="ＭＳ Ｐゴシック" pitchFamily="50" charset="-128"/>
              </a:rPr>
              <a:t>MVC</a:t>
            </a:r>
            <a:r>
              <a:rPr lang="ja-JP" altLang="en-US" sz="2000">
                <a:solidFill>
                  <a:srgbClr val="FFFFFF"/>
                </a:solidFill>
                <a:ea typeface="ＭＳ Ｐゴシック" pitchFamily="50" charset="-128"/>
              </a:rPr>
              <a:t>って何？</a:t>
            </a:r>
            <a:endParaRPr lang="en-US" altLang="ja-JP" sz="2000">
              <a:solidFill>
                <a:srgbClr val="FFFFFF"/>
              </a:solidFill>
              <a:ea typeface="ＭＳ Ｐゴシック" pitchFamily="50" charset="-128"/>
            </a:endParaRPr>
          </a:p>
          <a:p>
            <a:pPr>
              <a:spcBef>
                <a:spcPct val="20000"/>
              </a:spcBef>
              <a:buClr>
                <a:schemeClr val="hlink"/>
              </a:buClr>
              <a:buFont typeface="Wingdings" pitchFamily="2" charset="2"/>
              <a:buChar char="§"/>
            </a:pPr>
            <a:r>
              <a:rPr lang="ja-JP" altLang="en-US" sz="2000">
                <a:solidFill>
                  <a:srgbClr val="FFFFFF"/>
                </a:solidFill>
                <a:ea typeface="ＭＳ Ｐゴシック" pitchFamily="50" charset="-128"/>
              </a:rPr>
              <a:t>今までの</a:t>
            </a:r>
            <a:r>
              <a:rPr lang="en-US" altLang="ja-JP" sz="2000">
                <a:solidFill>
                  <a:srgbClr val="FFFFFF"/>
                </a:solidFill>
                <a:ea typeface="ＭＳ Ｐゴシック" pitchFamily="50" charset="-128"/>
              </a:rPr>
              <a:t>ASP.NET</a:t>
            </a:r>
            <a:r>
              <a:rPr lang="ja-JP" altLang="en-US" sz="2000">
                <a:solidFill>
                  <a:srgbClr val="FFFFFF"/>
                </a:solidFill>
                <a:ea typeface="ＭＳ Ｐゴシック" pitchFamily="50" charset="-128"/>
              </a:rPr>
              <a:t>（</a:t>
            </a:r>
            <a:r>
              <a:rPr lang="en-US" altLang="ja-JP" sz="2000">
                <a:solidFill>
                  <a:srgbClr val="FFFFFF"/>
                </a:solidFill>
                <a:ea typeface="ＭＳ Ｐゴシック" pitchFamily="50" charset="-128"/>
              </a:rPr>
              <a:t>Web</a:t>
            </a:r>
            <a:r>
              <a:rPr lang="ja-JP" altLang="en-US" sz="2000">
                <a:solidFill>
                  <a:srgbClr val="FFFFFF"/>
                </a:solidFill>
                <a:ea typeface="ＭＳ Ｐゴシック" pitchFamily="50" charset="-128"/>
              </a:rPr>
              <a:t>フォーム）とどこが違うの？</a:t>
            </a:r>
            <a:endParaRPr lang="en-US" altLang="ja-JP" sz="2000">
              <a:solidFill>
                <a:srgbClr val="FFFFFF"/>
              </a:solidFill>
              <a:ea typeface="ＭＳ Ｐゴシック" pitchFamily="50" charset="-128"/>
            </a:endParaRPr>
          </a:p>
          <a:p>
            <a:pPr>
              <a:spcBef>
                <a:spcPct val="20000"/>
              </a:spcBef>
              <a:buClr>
                <a:schemeClr val="hlink"/>
              </a:buClr>
              <a:buFont typeface="Wingdings" pitchFamily="2" charset="2"/>
              <a:buChar char="§"/>
            </a:pPr>
            <a:r>
              <a:rPr lang="ja-JP" altLang="en-US" sz="2000">
                <a:solidFill>
                  <a:srgbClr val="FFFFFF"/>
                </a:solidFill>
                <a:ea typeface="ＭＳ Ｐゴシック" pitchFamily="50" charset="-128"/>
              </a:rPr>
              <a:t>なぜ</a:t>
            </a:r>
            <a:r>
              <a:rPr lang="en-US" altLang="ja-JP" sz="2000">
                <a:solidFill>
                  <a:srgbClr val="FFFFFF"/>
                </a:solidFill>
                <a:ea typeface="ＭＳ Ｐゴシック" pitchFamily="50" charset="-128"/>
              </a:rPr>
              <a:t>MVC</a:t>
            </a:r>
            <a:r>
              <a:rPr lang="ja-JP" altLang="en-US" sz="2000">
                <a:solidFill>
                  <a:srgbClr val="FFFFFF"/>
                </a:solidFill>
                <a:ea typeface="ＭＳ Ｐゴシック" pitchFamily="50" charset="-128"/>
              </a:rPr>
              <a:t>が登場してきたの？</a:t>
            </a:r>
            <a:endParaRPr lang="de-DE" altLang="ja-JP" sz="2000">
              <a:solidFill>
                <a:srgbClr val="FFFFFF"/>
              </a:solidFill>
              <a:ea typeface="ＭＳ Ｐゴシック" pitchFamily="50" charset="-128"/>
            </a:endParaRPr>
          </a:p>
        </p:txBody>
      </p:sp>
      <p:sp>
        <p:nvSpPr>
          <p:cNvPr id="12294" name="Rectangle 13"/>
          <p:cNvSpPr>
            <a:spLocks noChangeArrowheads="1"/>
          </p:cNvSpPr>
          <p:nvPr/>
        </p:nvSpPr>
        <p:spPr bwMode="gray">
          <a:xfrm>
            <a:off x="373063" y="2806700"/>
            <a:ext cx="8358187"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71842" dir="2700000" algn="ctr" rotWithShape="0">
                    <a:schemeClr val="tx1">
                      <a:alpha val="50000"/>
                    </a:schemeClr>
                  </a:outerShdw>
                </a:effectLst>
              </a14:hiddenEffects>
            </a:ext>
          </a:extLst>
        </p:spPr>
        <p:txBody>
          <a:bodyPr lIns="0" tIns="0" rIns="0" bIns="0" anchor="ctr"/>
          <a:lstStyle/>
          <a:p>
            <a:pPr defTabSz="801688"/>
            <a:r>
              <a:rPr lang="ja-JP" altLang="en-US" sz="2000" b="1">
                <a:solidFill>
                  <a:srgbClr val="FFFFFF"/>
                </a:solidFill>
                <a:ea typeface="ＭＳ Ｐゴシック" pitchFamily="50" charset="-128"/>
              </a:rPr>
              <a:t>あたりの話をまとめつつ</a:t>
            </a:r>
            <a:endParaRPr lang="de-DE" altLang="ja-JP" sz="2000" b="1">
              <a:solidFill>
                <a:srgbClr val="FFFF00"/>
              </a:solidFill>
              <a:ea typeface="ＭＳ Ｐゴシック" pitchFamily="50" charset="-128"/>
            </a:endParaRPr>
          </a:p>
        </p:txBody>
      </p:sp>
      <p:sp>
        <p:nvSpPr>
          <p:cNvPr id="12295" name="Rectangle 3"/>
          <p:cNvSpPr txBox="1">
            <a:spLocks noChangeArrowheads="1"/>
          </p:cNvSpPr>
          <p:nvPr/>
        </p:nvSpPr>
        <p:spPr bwMode="auto">
          <a:xfrm>
            <a:off x="615950" y="3357563"/>
            <a:ext cx="8115300" cy="156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r>
              <a:rPr lang="ja-JP" altLang="en-US" sz="2000">
                <a:solidFill>
                  <a:srgbClr val="FFFFFF"/>
                </a:solidFill>
                <a:ea typeface="ＭＳ Ｐゴシック" pitchFamily="50" charset="-128"/>
              </a:rPr>
              <a:t>記事にあるような、特定のコンポーネントの肥大化などの現象を回避するにはどうすればよいか？</a:t>
            </a:r>
            <a:endParaRPr lang="en-US" altLang="ja-JP" sz="2000">
              <a:solidFill>
                <a:srgbClr val="FFFFFF"/>
              </a:solidFill>
              <a:ea typeface="ＭＳ Ｐゴシック" pitchFamily="50" charset="-128"/>
            </a:endParaRPr>
          </a:p>
          <a:p>
            <a:pPr>
              <a:spcBef>
                <a:spcPct val="20000"/>
              </a:spcBef>
              <a:buClr>
                <a:schemeClr val="hlink"/>
              </a:buClr>
              <a:buFont typeface="Wingdings" pitchFamily="2" charset="2"/>
              <a:buChar char="§"/>
            </a:pPr>
            <a:r>
              <a:rPr lang="ja-JP" altLang="en-US" sz="2000">
                <a:solidFill>
                  <a:srgbClr val="FFFFFF"/>
                </a:solidFill>
                <a:ea typeface="ＭＳ Ｐゴシック" pitchFamily="50" charset="-128"/>
              </a:rPr>
              <a:t>新しい技術を使い、</a:t>
            </a:r>
            <a:r>
              <a:rPr lang="en-US" altLang="ja-JP" sz="2000">
                <a:solidFill>
                  <a:srgbClr val="FFFFFF"/>
                </a:solidFill>
                <a:ea typeface="ＭＳ Ｐゴシック" pitchFamily="50" charset="-128"/>
              </a:rPr>
              <a:t>MVC</a:t>
            </a:r>
            <a:r>
              <a:rPr lang="ja-JP" altLang="en-US" sz="2000">
                <a:solidFill>
                  <a:srgbClr val="FFFFFF"/>
                </a:solidFill>
                <a:ea typeface="ＭＳ Ｐゴシック" pitchFamily="50" charset="-128"/>
              </a:rPr>
              <a:t>を改善する設計が可能か？</a:t>
            </a:r>
            <a:endParaRPr lang="en-US" altLang="ja-JP" sz="2000">
              <a:solidFill>
                <a:srgbClr val="FFFFFF"/>
              </a:solidFill>
              <a:ea typeface="ＭＳ Ｐゴシック" pitchFamily="50" charset="-128"/>
            </a:endParaRPr>
          </a:p>
          <a:p>
            <a:pPr>
              <a:spcBef>
                <a:spcPct val="20000"/>
              </a:spcBef>
              <a:buClr>
                <a:schemeClr val="hlink"/>
              </a:buClr>
              <a:buFont typeface="Wingdings" pitchFamily="2" charset="2"/>
              <a:buChar char="§"/>
            </a:pPr>
            <a:r>
              <a:rPr lang="en-US" altLang="ja-JP" sz="2000">
                <a:solidFill>
                  <a:srgbClr val="FFFFFF"/>
                </a:solidFill>
                <a:ea typeface="ＭＳ Ｐゴシック" pitchFamily="50" charset="-128"/>
              </a:rPr>
              <a:t>Web</a:t>
            </a:r>
            <a:r>
              <a:rPr lang="ja-JP" altLang="en-US" sz="2000">
                <a:solidFill>
                  <a:srgbClr val="FFFFFF"/>
                </a:solidFill>
                <a:ea typeface="ＭＳ Ｐゴシック" pitchFamily="50" charset="-128"/>
              </a:rPr>
              <a:t>フォームと</a:t>
            </a:r>
            <a:r>
              <a:rPr lang="en-US" altLang="ja-JP" sz="2000">
                <a:solidFill>
                  <a:srgbClr val="FFFFFF"/>
                </a:solidFill>
                <a:ea typeface="ＭＳ Ｐゴシック" pitchFamily="50" charset="-128"/>
              </a:rPr>
              <a:t>MVC</a:t>
            </a:r>
            <a:r>
              <a:rPr lang="ja-JP" altLang="en-US" sz="2000">
                <a:solidFill>
                  <a:srgbClr val="FFFFFF"/>
                </a:solidFill>
                <a:ea typeface="ＭＳ Ｐゴシック" pitchFamily="50" charset="-128"/>
              </a:rPr>
              <a:t>の使い分けは？</a:t>
            </a:r>
            <a:endParaRPr lang="en-US" altLang="ja-JP" sz="20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2000">
              <a:solidFill>
                <a:srgbClr val="FFFFFF"/>
              </a:solidFill>
              <a:ea typeface="ＭＳ Ｐゴシック" pitchFamily="50" charset="-128"/>
            </a:endParaRPr>
          </a:p>
        </p:txBody>
      </p:sp>
      <p:sp>
        <p:nvSpPr>
          <p:cNvPr id="12296" name="Rectangle 13"/>
          <p:cNvSpPr>
            <a:spLocks noChangeArrowheads="1"/>
          </p:cNvSpPr>
          <p:nvPr/>
        </p:nvSpPr>
        <p:spPr bwMode="gray">
          <a:xfrm>
            <a:off x="373063" y="4910138"/>
            <a:ext cx="8358187"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71842" dir="2700000" algn="ctr" rotWithShape="0">
                    <a:schemeClr val="tx1">
                      <a:alpha val="50000"/>
                    </a:schemeClr>
                  </a:outerShdw>
                </a:effectLst>
              </a14:hiddenEffects>
            </a:ext>
          </a:extLst>
        </p:spPr>
        <p:txBody>
          <a:bodyPr lIns="0" tIns="0" rIns="0" bIns="0" anchor="ctr"/>
          <a:lstStyle/>
          <a:p>
            <a:pPr defTabSz="801688"/>
            <a:r>
              <a:rPr lang="ja-JP" altLang="en-US" sz="2000" b="1">
                <a:solidFill>
                  <a:srgbClr val="FFFFFF"/>
                </a:solidFill>
                <a:ea typeface="ＭＳ Ｐゴシック" pitchFamily="50" charset="-128"/>
              </a:rPr>
              <a:t>あたりにまで話を展開したいと思います。</a:t>
            </a:r>
            <a:endParaRPr lang="de-DE" altLang="ja-JP" sz="2000" b="1">
              <a:solidFill>
                <a:srgbClr val="FFFF00"/>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KE-OFF DISPLAYTYPE" val="0"/>
</p:tagLst>
</file>

<file path=ppt/theme/theme1.xml><?xml version="1.0" encoding="utf-8"?>
<a:theme xmlns:a="http://schemas.openxmlformats.org/drawingml/2006/main" name="Standarddesign">
  <a:themeElements>
    <a:clrScheme name="Standarddesign 2">
      <a:dk1>
        <a:srgbClr val="000000"/>
      </a:dk1>
      <a:lt1>
        <a:srgbClr val="254430"/>
      </a:lt1>
      <a:dk2>
        <a:srgbClr val="F49B17"/>
      </a:dk2>
      <a:lt2>
        <a:srgbClr val="B5412C"/>
      </a:lt2>
      <a:accent1>
        <a:srgbClr val="496954"/>
      </a:accent1>
      <a:accent2>
        <a:srgbClr val="658570"/>
      </a:accent2>
      <a:accent3>
        <a:srgbClr val="ACB0AD"/>
      </a:accent3>
      <a:accent4>
        <a:srgbClr val="000000"/>
      </a:accent4>
      <a:accent5>
        <a:srgbClr val="B1B9B3"/>
      </a:accent5>
      <a:accent6>
        <a:srgbClr val="5B7865"/>
      </a:accent6>
      <a:hlink>
        <a:srgbClr val="9EBEA9"/>
      </a:hlink>
      <a:folHlink>
        <a:srgbClr val="CAEAD5"/>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F49B17"/>
        </a:dk2>
        <a:lt2>
          <a:srgbClr val="B5412C"/>
        </a:lt2>
        <a:accent1>
          <a:srgbClr val="496954"/>
        </a:accent1>
        <a:accent2>
          <a:srgbClr val="658570"/>
        </a:accent2>
        <a:accent3>
          <a:srgbClr val="FFFFFF"/>
        </a:accent3>
        <a:accent4>
          <a:srgbClr val="000000"/>
        </a:accent4>
        <a:accent5>
          <a:srgbClr val="B1B9B3"/>
        </a:accent5>
        <a:accent6>
          <a:srgbClr val="5B7865"/>
        </a:accent6>
        <a:hlink>
          <a:srgbClr val="9EBEA9"/>
        </a:hlink>
        <a:folHlink>
          <a:srgbClr val="CAEAD5"/>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254430"/>
        </a:lt1>
        <a:dk2>
          <a:srgbClr val="F49B17"/>
        </a:dk2>
        <a:lt2>
          <a:srgbClr val="B5412C"/>
        </a:lt2>
        <a:accent1>
          <a:srgbClr val="496954"/>
        </a:accent1>
        <a:accent2>
          <a:srgbClr val="658570"/>
        </a:accent2>
        <a:accent3>
          <a:srgbClr val="ACB0AD"/>
        </a:accent3>
        <a:accent4>
          <a:srgbClr val="000000"/>
        </a:accent4>
        <a:accent5>
          <a:srgbClr val="B1B9B3"/>
        </a:accent5>
        <a:accent6>
          <a:srgbClr val="5B7865"/>
        </a:accent6>
        <a:hlink>
          <a:srgbClr val="9EBEA9"/>
        </a:hlink>
        <a:folHlink>
          <a:srgbClr val="CAEA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1980</TotalTime>
  <Words>2143</Words>
  <Application>Microsoft Office PowerPoint</Application>
  <PresentationFormat>画面に合わせる (4:3)</PresentationFormat>
  <Paragraphs>287</Paragraphs>
  <Slides>31</Slides>
  <Notes>31</Notes>
  <HiddenSlides>0</HiddenSlides>
  <MMClips>0</MMClips>
  <ScaleCrop>false</ScaleCrop>
  <HeadingPairs>
    <vt:vector size="4" baseType="variant">
      <vt:variant>
        <vt:lpstr>テーマ</vt:lpstr>
      </vt:variant>
      <vt:variant>
        <vt:i4>1</vt:i4>
      </vt:variant>
      <vt:variant>
        <vt:lpstr>スライド タイトル</vt:lpstr>
      </vt:variant>
      <vt:variant>
        <vt:i4>31</vt:i4>
      </vt:variant>
    </vt:vector>
  </HeadingPairs>
  <TitlesOfParts>
    <vt:vector size="32" baseType="lpstr">
      <vt:lpstr>Standarddesign</vt:lpstr>
      <vt:lpstr>MVCは死んだ？</vt:lpstr>
      <vt:lpstr>アジェンダ（基本編）</vt:lpstr>
      <vt:lpstr>アジェンダ（実践編）</vt:lpstr>
      <vt:lpstr>発端</vt:lpstr>
      <vt:lpstr>「MVCは死んだ」の記事について</vt:lpstr>
      <vt:lpstr>業界の反応</vt:lpstr>
      <vt:lpstr>記事の概要</vt:lpstr>
      <vt:lpstr>勉強会への流れ</vt:lpstr>
      <vt:lpstr>今回お話ししたいこと</vt:lpstr>
      <vt:lpstr>そもそもMVCって？</vt:lpstr>
      <vt:lpstr>定義</vt:lpstr>
      <vt:lpstr>PoEAAのMVCに関する記述</vt:lpstr>
      <vt:lpstr>WebアプリケーションのMVCフレームワークの例</vt:lpstr>
      <vt:lpstr>ASP.NET MVCについて</vt:lpstr>
      <vt:lpstr>概要</vt:lpstr>
      <vt:lpstr>沿革</vt:lpstr>
      <vt:lpstr>ASP.NET WebForm vs ASP.NET MVC</vt:lpstr>
      <vt:lpstr>ASP.NET MVPアプリケーション開発の基本</vt:lpstr>
      <vt:lpstr>プロジェクトの作成</vt:lpstr>
      <vt:lpstr>Controller／Model／Viewの作成</vt:lpstr>
      <vt:lpstr>Razor構文</vt:lpstr>
      <vt:lpstr>HTMLヘルパー</vt:lpstr>
      <vt:lpstr>実践的MVCアプリ開発</vt:lpstr>
      <vt:lpstr>エリアによるアプリケーションの分割</vt:lpstr>
      <vt:lpstr>ControllerとHTTPメソッド</vt:lpstr>
      <vt:lpstr>Modelと検証</vt:lpstr>
      <vt:lpstr>クライアントJavaScriptフレームワーク</vt:lpstr>
      <vt:lpstr>JavaScript MVCについて</vt:lpstr>
      <vt:lpstr>Mobile Webアプリケーション</vt:lpstr>
      <vt:lpstr>jQuery Mobileを使用したモバイル向けビューの実装</vt:lpstr>
      <vt:lpstr>まとめ</vt:lpstr>
    </vt:vector>
  </TitlesOfParts>
  <Company>PresentationPoint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chalkboard</dc:title>
  <dc:creator>PresentationPoint</dc:creator>
  <cp:lastModifiedBy>Akihiro Takada</cp:lastModifiedBy>
  <cp:revision>613</cp:revision>
  <cp:lastPrinted>2005-03-15T07:48:11Z</cp:lastPrinted>
  <dcterms:created xsi:type="dcterms:W3CDTF">2004-11-16T16:03:16Z</dcterms:created>
  <dcterms:modified xsi:type="dcterms:W3CDTF">2012-07-25T15:33:37Z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PPL_Language">
    <vt:i4>1031</vt:i4>
  </property>
</Properties>
</file>