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303" r:id="rId2"/>
    <p:sldId id="301" r:id="rId3"/>
    <p:sldId id="297" r:id="rId4"/>
    <p:sldId id="298" r:id="rId5"/>
    <p:sldId id="299" r:id="rId6"/>
    <p:sldId id="302" r:id="rId7"/>
    <p:sldId id="445" r:id="rId8"/>
    <p:sldId id="444" r:id="rId9"/>
    <p:sldId id="453" r:id="rId10"/>
    <p:sldId id="446" r:id="rId11"/>
    <p:sldId id="447" r:id="rId12"/>
    <p:sldId id="449" r:id="rId13"/>
    <p:sldId id="450" r:id="rId14"/>
    <p:sldId id="452" r:id="rId15"/>
    <p:sldId id="311" r:id="rId16"/>
    <p:sldId id="312" r:id="rId17"/>
    <p:sldId id="265" r:id="rId18"/>
    <p:sldId id="266" r:id="rId19"/>
    <p:sldId id="289" r:id="rId20"/>
    <p:sldId id="454" r:id="rId21"/>
    <p:sldId id="455" r:id="rId22"/>
    <p:sldId id="267" r:id="rId23"/>
    <p:sldId id="268" r:id="rId24"/>
    <p:sldId id="456" r:id="rId25"/>
    <p:sldId id="269" r:id="rId26"/>
    <p:sldId id="271" r:id="rId27"/>
    <p:sldId id="275" r:id="rId28"/>
    <p:sldId id="274" r:id="rId29"/>
    <p:sldId id="313" r:id="rId30"/>
    <p:sldId id="314" r:id="rId31"/>
    <p:sldId id="315" r:id="rId32"/>
    <p:sldId id="316" r:id="rId33"/>
    <p:sldId id="317" r:id="rId34"/>
    <p:sldId id="319" r:id="rId35"/>
    <p:sldId id="352" r:id="rId36"/>
    <p:sldId id="325" r:id="rId37"/>
    <p:sldId id="1043" r:id="rId38"/>
    <p:sldId id="1045" r:id="rId39"/>
    <p:sldId id="323" r:id="rId40"/>
    <p:sldId id="1119" r:id="rId41"/>
    <p:sldId id="1166" r:id="rId42"/>
    <p:sldId id="1167" r:id="rId43"/>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434" autoAdjust="0"/>
  </p:normalViewPr>
  <p:slideViewPr>
    <p:cSldViewPr snapToGrid="0">
      <p:cViewPr varScale="1">
        <p:scale>
          <a:sx n="88" d="100"/>
          <a:sy n="88" d="100"/>
        </p:scale>
        <p:origin x="1368" y="67"/>
      </p:cViewPr>
      <p:guideLst>
        <p:guide orient="horz" pos="2160"/>
        <p:guide pos="288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0E320D5-2CA4-918E-0DD4-D472AF321DE5}"/>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7CCB7339-4866-6C0A-83DC-8AC8E75D277D}"/>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E03F52B6-93E0-48C5-B730-EF9D364A0276}" type="datetimeFigureOut">
              <a:rPr lang="en-US"/>
              <a:pPr>
                <a:defRPr/>
              </a:pPr>
              <a:t>6/26/2024</a:t>
            </a:fld>
            <a:endParaRPr lang="en-US"/>
          </a:p>
        </p:txBody>
      </p:sp>
      <p:sp>
        <p:nvSpPr>
          <p:cNvPr id="4" name="Slide Image Placeholder 3">
            <a:extLst>
              <a:ext uri="{FF2B5EF4-FFF2-40B4-BE49-F238E27FC236}">
                <a16:creationId xmlns:a16="http://schemas.microsoft.com/office/drawing/2014/main" xmlns="" id="{E7D30AC8-3AC3-FAB9-E9CF-43B8007A9226}"/>
              </a:ext>
            </a:extLst>
          </p:cNvPr>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xmlns="" id="{DA49376C-9DF4-744F-8FE8-1A837CB13478}"/>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F9BC36C9-ADBF-FEAB-7056-558A17C7B406}"/>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6AC6ACCA-F818-DBE1-7933-2D284B0E851D}"/>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fld id="{DD576F56-D4FD-4105-A89A-1828F777557D}" type="slidenum">
              <a:rPr lang="en-US" altLang="en-US"/>
              <a:pPr/>
              <a:t>‹#›</a:t>
            </a:fld>
            <a:endParaRPr lang="en-US" altLang="en-US"/>
          </a:p>
        </p:txBody>
      </p:sp>
    </p:spTree>
    <p:extLst>
      <p:ext uri="{BB962C8B-B14F-4D97-AF65-F5344CB8AC3E}">
        <p14:creationId xmlns:p14="http://schemas.microsoft.com/office/powerpoint/2010/main" val="2720428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843F0835-9D40-7B50-E274-7D93E6939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8BD7C0C-5AF5-46F5-B012-72D7672CF14E}" type="slidenum">
              <a:rPr lang="en-US" altLang="en-US" smtClean="0"/>
              <a:pPr>
                <a:spcBef>
                  <a:spcPct val="0"/>
                </a:spcBef>
              </a:pPr>
              <a:t>19</a:t>
            </a:fld>
            <a:endParaRPr lang="en-US" altLang="en-US"/>
          </a:p>
        </p:txBody>
      </p:sp>
      <p:sp>
        <p:nvSpPr>
          <p:cNvPr id="61443" name="Rectangle 2">
            <a:extLst>
              <a:ext uri="{FF2B5EF4-FFF2-40B4-BE49-F238E27FC236}">
                <a16:creationId xmlns:a16="http://schemas.microsoft.com/office/drawing/2014/main" xmlns="" id="{A69EB2C3-0ED9-D4BC-2BB6-6E9F9CEFFB8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xmlns="" id="{103E77FE-3C0D-D337-6F4E-6FD306EB0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445" name="Date Placeholder 1">
            <a:extLst>
              <a:ext uri="{FF2B5EF4-FFF2-40B4-BE49-F238E27FC236}">
                <a16:creationId xmlns:a16="http://schemas.microsoft.com/office/drawing/2014/main" xmlns="" id="{9EDB0346-CD79-52E9-E8AA-2DFDBF88769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fontAlgn="base">
              <a:spcAft>
                <a:spcPct val="0"/>
              </a:spcAft>
            </a:pPr>
            <a:fld id="{795C298F-C344-40B2-B5C9-F369580187B2}" type="datetime1">
              <a:rPr lang="en-IN" altLang="en-US" smtClean="0">
                <a:latin typeface="Times New Roman" panose="02020603050405020304" pitchFamily="18" charset="0"/>
              </a:rPr>
              <a:pPr fontAlgn="base">
                <a:spcAft>
                  <a:spcPct val="0"/>
                </a:spcAft>
              </a:pPr>
              <a:t>26-06-2024</a:t>
            </a:fld>
            <a:endParaRPr lang="en-US" altLang="en-US">
              <a:latin typeface="Times New Roman" panose="02020603050405020304" pitchFamily="18" charset="0"/>
            </a:endParaRPr>
          </a:p>
        </p:txBody>
      </p:sp>
      <p:sp>
        <p:nvSpPr>
          <p:cNvPr id="61446" name="Footer Placeholder 2">
            <a:extLst>
              <a:ext uri="{FF2B5EF4-FFF2-40B4-BE49-F238E27FC236}">
                <a16:creationId xmlns:a16="http://schemas.microsoft.com/office/drawing/2014/main" xmlns="" id="{0EC399A5-3323-4A7D-CC1B-5F99974DE24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fontAlgn="base">
              <a:spcAft>
                <a:spcPct val="0"/>
              </a:spcAft>
            </a:pPr>
            <a:r>
              <a:rPr lang="en-US" altLang="en-US">
                <a:latin typeface="Times New Roman" panose="02020603050405020304" pitchFamily="18" charset="0"/>
              </a:rPr>
              <a:t>CSE2026-DHV</a:t>
            </a:r>
          </a:p>
        </p:txBody>
      </p:sp>
    </p:spTree>
    <p:extLst>
      <p:ext uri="{BB962C8B-B14F-4D97-AF65-F5344CB8AC3E}">
        <p14:creationId xmlns:p14="http://schemas.microsoft.com/office/powerpoint/2010/main" val="278813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xmlns="" id="{0FD24937-D9AE-B9AE-08F6-34894001224C}"/>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xmlns="" id="{BDC37F6A-05EC-E324-D535-CC6E142BA2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202124"/>
                </a:solidFill>
                <a:latin typeface="Google Sans"/>
              </a:rPr>
              <a:t>What is pre test data?</a:t>
            </a:r>
            <a:endParaRPr lang="en-US" altLang="en-US">
              <a:solidFill>
                <a:srgbClr val="202124"/>
              </a:solidFill>
              <a:latin typeface="Arial" panose="020B0604020202020204" pitchFamily="34" charset="0"/>
            </a:endParaRPr>
          </a:p>
          <a:p>
            <a:r>
              <a:rPr lang="en-US" altLang="en-US">
                <a:solidFill>
                  <a:srgbClr val="4D5156"/>
                </a:solidFill>
                <a:latin typeface="Google Sans"/>
              </a:rPr>
              <a:t>Pre-testing is </a:t>
            </a:r>
            <a:r>
              <a:rPr lang="en-US" altLang="en-US">
                <a:solidFill>
                  <a:srgbClr val="040C28"/>
                </a:solidFill>
                <a:latin typeface="Google Sans"/>
              </a:rPr>
              <a:t>the administration of the data collection instrument with a small set of respondents from the population for the full scale survey</a:t>
            </a:r>
            <a:r>
              <a:rPr lang="en-US" altLang="en-US">
                <a:solidFill>
                  <a:srgbClr val="4D5156"/>
                </a:solidFill>
                <a:latin typeface="Google Sans"/>
              </a:rPr>
              <a:t>. If problems occur in the pre-test, it is likely that similar problems will arise in full-scale administration.</a:t>
            </a:r>
          </a:p>
          <a:p>
            <a:r>
              <a:rPr lang="en-US" altLang="en-US">
                <a:solidFill>
                  <a:srgbClr val="4D5156"/>
                </a:solidFill>
                <a:latin typeface="Google Sans"/>
              </a:rPr>
              <a:t>Data coding is </a:t>
            </a:r>
            <a:r>
              <a:rPr lang="en-US" altLang="en-US">
                <a:solidFill>
                  <a:srgbClr val="040C28"/>
                </a:solidFill>
                <a:latin typeface="Google Sans"/>
              </a:rPr>
              <a:t>any process that assigns a numerical value to a response</a:t>
            </a:r>
            <a:r>
              <a:rPr lang="en-US" altLang="en-US">
                <a:solidFill>
                  <a:srgbClr val="4D5156"/>
                </a:solidFill>
                <a:latin typeface="Google Sans"/>
              </a:rPr>
              <a:t>. Coding is often automated, however, more complex decisions usually require human intervention (coders).</a:t>
            </a:r>
            <a:endParaRPr lang="en-US" altLang="en-US">
              <a:solidFill>
                <a:srgbClr val="202124"/>
              </a:solidFill>
              <a:latin typeface="Arial" panose="020B0604020202020204" pitchFamily="34" charset="0"/>
            </a:endParaRPr>
          </a:p>
        </p:txBody>
      </p:sp>
      <p:sp>
        <p:nvSpPr>
          <p:cNvPr id="4" name="Date Placeholder 3">
            <a:extLst>
              <a:ext uri="{FF2B5EF4-FFF2-40B4-BE49-F238E27FC236}">
                <a16:creationId xmlns:a16="http://schemas.microsoft.com/office/drawing/2014/main" xmlns="" id="{7457EA67-1765-D32B-D5C7-6C05AA8AAE81}"/>
              </a:ext>
            </a:extLst>
          </p:cNvPr>
          <p:cNvSpPr>
            <a:spLocks noGrp="1"/>
          </p:cNvSpPr>
          <p:nvPr>
            <p:ph type="dt" sz="quarter" idx="1"/>
          </p:nvPr>
        </p:nvSpPr>
        <p:spPr/>
        <p:txBody>
          <a:bodyPr/>
          <a:lstStyle/>
          <a:p>
            <a:pPr>
              <a:defRPr/>
            </a:pPr>
            <a:fld id="{D182D91F-0E0C-4496-BAC0-7626B5F2B294}" type="datetime1">
              <a:rPr lang="en-IN" smtClean="0"/>
              <a:pPr>
                <a:defRPr/>
              </a:pPr>
              <a:t>26-06-2024</a:t>
            </a:fld>
            <a:endParaRPr lang="en-US"/>
          </a:p>
        </p:txBody>
      </p:sp>
      <p:sp>
        <p:nvSpPr>
          <p:cNvPr id="5" name="Footer Placeholder 4">
            <a:extLst>
              <a:ext uri="{FF2B5EF4-FFF2-40B4-BE49-F238E27FC236}">
                <a16:creationId xmlns:a16="http://schemas.microsoft.com/office/drawing/2014/main" xmlns="" id="{81047455-2BB4-3A47-CA3D-B6D6B018BA66}"/>
              </a:ext>
            </a:extLst>
          </p:cNvPr>
          <p:cNvSpPr>
            <a:spLocks noGrp="1"/>
          </p:cNvSpPr>
          <p:nvPr>
            <p:ph type="ftr" sz="quarter" idx="4"/>
          </p:nvPr>
        </p:nvSpPr>
        <p:spPr/>
        <p:txBody>
          <a:bodyPr/>
          <a:lstStyle/>
          <a:p>
            <a:pPr>
              <a:defRPr/>
            </a:pPr>
            <a:r>
              <a:rPr lang="en-US"/>
              <a:t>CSE2026-DHV</a:t>
            </a:r>
          </a:p>
        </p:txBody>
      </p:sp>
      <p:sp>
        <p:nvSpPr>
          <p:cNvPr id="64518" name="Slide Number Placeholder 5">
            <a:extLst>
              <a:ext uri="{FF2B5EF4-FFF2-40B4-BE49-F238E27FC236}">
                <a16:creationId xmlns:a16="http://schemas.microsoft.com/office/drawing/2014/main" xmlns="" id="{25DEC2BB-A803-D587-C63A-E10A9A3E3C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67DACE47-C9EA-44E8-A32A-AA56B2399F70}"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95102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xmlns="" id="{3C67FFD4-C021-801C-1DDC-7867AEFA2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xmlns="" id="{E8187734-1873-C2F5-CD0D-B3117E179F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xmlns="" id="{0EF2E9F2-20DA-FE77-5EE0-965356313A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7FA8BD8-ED46-47C6-8A56-1B53ED58532E}" type="slidenum">
              <a:rPr lang="en-US" altLang="en-US"/>
              <a:pPr/>
              <a:t>34</a:t>
            </a:fld>
            <a:endParaRPr lang="en-US" altLang="en-US"/>
          </a:p>
        </p:txBody>
      </p:sp>
    </p:spTree>
    <p:extLst>
      <p:ext uri="{BB962C8B-B14F-4D97-AF65-F5344CB8AC3E}">
        <p14:creationId xmlns:p14="http://schemas.microsoft.com/office/powerpoint/2010/main" val="175530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218950E0-9529-F04C-D779-703C5E5E7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A32A70-A6AF-427B-8C7D-6B63AD8CF0B3}" type="slidenum">
              <a:rPr lang="en-US" altLang="en-US" smtClean="0"/>
              <a:pPr>
                <a:spcBef>
                  <a:spcPct val="0"/>
                </a:spcBef>
              </a:pPr>
              <a:t>37</a:t>
            </a:fld>
            <a:endParaRPr lang="en-US" altLang="en-US"/>
          </a:p>
        </p:txBody>
      </p:sp>
      <p:sp>
        <p:nvSpPr>
          <p:cNvPr id="31747" name="Rectangle 2">
            <a:extLst>
              <a:ext uri="{FF2B5EF4-FFF2-40B4-BE49-F238E27FC236}">
                <a16:creationId xmlns:a16="http://schemas.microsoft.com/office/drawing/2014/main" xmlns="" id="{31ACF629-0CCF-B100-22C6-56EB136086E3}"/>
              </a:ext>
            </a:extLst>
          </p:cNvPr>
          <p:cNvSpPr>
            <a:spLocks noGrp="1" noRot="1" noChangeAspect="1" noChangeArrowheads="1" noTextEdit="1"/>
          </p:cNvSpPr>
          <p:nvPr>
            <p:ph type="sldImg"/>
          </p:nvPr>
        </p:nvSpPr>
        <p:spPr>
          <a:xfrm>
            <a:off x="1196975" y="692150"/>
            <a:ext cx="4618038" cy="3463925"/>
          </a:xfrm>
          <a:ln/>
        </p:spPr>
      </p:sp>
      <p:sp>
        <p:nvSpPr>
          <p:cNvPr id="31748" name="Rectangle 3">
            <a:extLst>
              <a:ext uri="{FF2B5EF4-FFF2-40B4-BE49-F238E27FC236}">
                <a16:creationId xmlns:a16="http://schemas.microsoft.com/office/drawing/2014/main" xmlns="" id="{A67AEC51-0AF8-DF1D-6C80-52A14FE74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94798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726B075E-9C75-4D23-1D02-B97216471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6AF061-710C-467C-AE8C-07E7C117D7BC}" type="slidenum">
              <a:rPr lang="en-US" altLang="en-US" smtClean="0"/>
              <a:pPr>
                <a:spcBef>
                  <a:spcPct val="0"/>
                </a:spcBef>
              </a:pPr>
              <a:t>38</a:t>
            </a:fld>
            <a:endParaRPr lang="en-US" altLang="en-US"/>
          </a:p>
        </p:txBody>
      </p:sp>
      <p:sp>
        <p:nvSpPr>
          <p:cNvPr id="35843" name="Rectangle 2">
            <a:extLst>
              <a:ext uri="{FF2B5EF4-FFF2-40B4-BE49-F238E27FC236}">
                <a16:creationId xmlns:a16="http://schemas.microsoft.com/office/drawing/2014/main" xmlns="" id="{44F54703-6970-0558-09D0-D12B91C558C2}"/>
              </a:ext>
            </a:extLst>
          </p:cNvPr>
          <p:cNvSpPr>
            <a:spLocks noGrp="1" noRot="1" noChangeAspect="1" noChangeArrowheads="1" noTextEdit="1"/>
          </p:cNvSpPr>
          <p:nvPr>
            <p:ph type="sldImg"/>
          </p:nvPr>
        </p:nvSpPr>
        <p:spPr>
          <a:xfrm>
            <a:off x="1196975" y="692150"/>
            <a:ext cx="4618038" cy="3463925"/>
          </a:xfrm>
          <a:ln/>
        </p:spPr>
      </p:sp>
      <p:sp>
        <p:nvSpPr>
          <p:cNvPr id="35844" name="Rectangle 3">
            <a:extLst>
              <a:ext uri="{FF2B5EF4-FFF2-40B4-BE49-F238E27FC236}">
                <a16:creationId xmlns:a16="http://schemas.microsoft.com/office/drawing/2014/main" xmlns="" id="{E9D4118C-11B6-34D7-A6F1-943047A1A0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2220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789FDDCD-6EC1-1142-F4A3-7D03CC38D3C9}"/>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7A1F29F5-F994-428F-A06F-712196A26E2E}" type="slidenum">
              <a:rPr lang="en-US" altLang="en-US"/>
              <a:pPr algn="r">
                <a:spcBef>
                  <a:spcPct val="0"/>
                </a:spcBef>
              </a:pPr>
              <a:t>40</a:t>
            </a:fld>
            <a:endParaRPr lang="en-US" altLang="en-US"/>
          </a:p>
        </p:txBody>
      </p:sp>
      <p:sp>
        <p:nvSpPr>
          <p:cNvPr id="99331" name="Rectangle 2">
            <a:extLst>
              <a:ext uri="{FF2B5EF4-FFF2-40B4-BE49-F238E27FC236}">
                <a16:creationId xmlns:a16="http://schemas.microsoft.com/office/drawing/2014/main" xmlns="" id="{70868AD6-9F2B-2248-9986-C82550513FA7}"/>
              </a:ext>
            </a:extLst>
          </p:cNvPr>
          <p:cNvSpPr>
            <a:spLocks noGrp="1" noRot="1" noChangeAspect="1" noChangeArrowheads="1" noTextEdit="1"/>
          </p:cNvSpPr>
          <p:nvPr>
            <p:ph type="sldImg"/>
          </p:nvPr>
        </p:nvSpPr>
        <p:spPr>
          <a:xfrm>
            <a:off x="1196975" y="692150"/>
            <a:ext cx="4618038" cy="3463925"/>
          </a:xfrm>
          <a:ln/>
        </p:spPr>
      </p:sp>
      <p:sp>
        <p:nvSpPr>
          <p:cNvPr id="99332" name="Rectangle 3">
            <a:extLst>
              <a:ext uri="{FF2B5EF4-FFF2-40B4-BE49-F238E27FC236}">
                <a16:creationId xmlns:a16="http://schemas.microsoft.com/office/drawing/2014/main" xmlns="" id="{90660EFC-2840-B9F1-F463-7AE5B1FAF5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115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C913002A-8137-7467-EF5C-C59451033B48}"/>
              </a:ext>
            </a:extLst>
          </p:cNvPr>
          <p:cNvSpPr>
            <a:spLocks noGrp="1"/>
          </p:cNvSpPr>
          <p:nvPr>
            <p:ph type="dt" sz="half" idx="10"/>
          </p:nvPr>
        </p:nvSpPr>
        <p:spPr/>
        <p:txBody>
          <a:bodyPr/>
          <a:lstStyle>
            <a:lvl1pPr>
              <a:defRPr/>
            </a:lvl1pPr>
          </a:lstStyle>
          <a:p>
            <a:pPr>
              <a:defRPr/>
            </a:pPr>
            <a:fld id="{35222E22-AE2A-420C-8C75-1F5438543CAA}" type="datetime1">
              <a:rPr lang="en-US"/>
              <a:pPr>
                <a:defRPr/>
              </a:pPr>
              <a:t>6/26/2024</a:t>
            </a:fld>
            <a:endParaRPr lang="en-US"/>
          </a:p>
        </p:txBody>
      </p:sp>
      <p:sp>
        <p:nvSpPr>
          <p:cNvPr id="5" name="Footer Placeholder 4">
            <a:extLst>
              <a:ext uri="{FF2B5EF4-FFF2-40B4-BE49-F238E27FC236}">
                <a16:creationId xmlns:a16="http://schemas.microsoft.com/office/drawing/2014/main" xmlns="" id="{35FCCD4E-B87C-8FCB-F415-A12B0A332E0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xmlns="" id="{16C22319-88D1-93C6-3A6E-6DEF21CE00B0}"/>
              </a:ext>
            </a:extLst>
          </p:cNvPr>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fld id="{3B47633D-E998-485A-BE2B-E1913D9A2A97}" type="slidenum">
              <a:rPr lang="en-US" altLang="en-US"/>
              <a:pPr/>
              <a:t>‹#›</a:t>
            </a:fld>
            <a:endParaRPr lang="en-US" altLang="en-US"/>
          </a:p>
        </p:txBody>
      </p:sp>
    </p:spTree>
    <p:extLst>
      <p:ext uri="{BB962C8B-B14F-4D97-AF65-F5344CB8AC3E}">
        <p14:creationId xmlns:p14="http://schemas.microsoft.com/office/powerpoint/2010/main" val="286838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66A2E35C-14FD-A4EA-BA61-57EB9765ADB9}"/>
              </a:ext>
            </a:extLst>
          </p:cNvPr>
          <p:cNvSpPr>
            <a:spLocks noGrp="1"/>
          </p:cNvSpPr>
          <p:nvPr>
            <p:ph type="dt" sz="half" idx="10"/>
          </p:nvPr>
        </p:nvSpPr>
        <p:spPr/>
        <p:txBody>
          <a:bodyPr/>
          <a:lstStyle>
            <a:lvl1pPr>
              <a:defRPr/>
            </a:lvl1pPr>
          </a:lstStyle>
          <a:p>
            <a:pPr>
              <a:defRPr/>
            </a:pPr>
            <a:fld id="{2F7C4FCD-04E7-4C6E-8B96-C7CBEB4FF4CA}" type="datetime1">
              <a:rPr lang="en-US"/>
              <a:pPr>
                <a:defRPr/>
              </a:pPr>
              <a:t>6/26/2024</a:t>
            </a:fld>
            <a:endParaRPr lang="en-US"/>
          </a:p>
        </p:txBody>
      </p:sp>
      <p:sp>
        <p:nvSpPr>
          <p:cNvPr id="5" name="Footer Placeholder 4">
            <a:extLst>
              <a:ext uri="{FF2B5EF4-FFF2-40B4-BE49-F238E27FC236}">
                <a16:creationId xmlns:a16="http://schemas.microsoft.com/office/drawing/2014/main" xmlns="" id="{A854A1B5-AAE3-3F98-60A5-D10B6A4D2ECD}"/>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xmlns="" id="{573DFBC8-FFD5-1DD6-87A2-CA995BE2F05F}"/>
              </a:ext>
            </a:extLst>
          </p:cNvPr>
          <p:cNvSpPr>
            <a:spLocks noGrp="1"/>
          </p:cNvSpPr>
          <p:nvPr>
            <p:ph type="sldNum" sz="quarter" idx="12"/>
          </p:nvPr>
        </p:nvSpPr>
        <p:spPr/>
        <p:txBody>
          <a:bodyPr/>
          <a:lstStyle>
            <a:lvl1pPr>
              <a:defRPr/>
            </a:lvl1pPr>
          </a:lstStyle>
          <a:p>
            <a:fld id="{3A0144A2-2920-405B-BD4E-80C6B9857851}" type="slidenum">
              <a:rPr lang="en-US" altLang="en-US"/>
              <a:pPr/>
              <a:t>‹#›</a:t>
            </a:fld>
            <a:endParaRPr lang="en-US" altLang="en-US"/>
          </a:p>
        </p:txBody>
      </p:sp>
    </p:spTree>
    <p:extLst>
      <p:ext uri="{BB962C8B-B14F-4D97-AF65-F5344CB8AC3E}">
        <p14:creationId xmlns:p14="http://schemas.microsoft.com/office/powerpoint/2010/main" val="213579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02E8003-65FE-DDE8-F840-80C3188B0019}"/>
              </a:ext>
            </a:extLst>
          </p:cNvPr>
          <p:cNvSpPr>
            <a:spLocks noGrp="1"/>
          </p:cNvSpPr>
          <p:nvPr>
            <p:ph type="dt" sz="half" idx="10"/>
          </p:nvPr>
        </p:nvSpPr>
        <p:spPr/>
        <p:txBody>
          <a:bodyPr/>
          <a:lstStyle>
            <a:lvl1pPr>
              <a:defRPr/>
            </a:lvl1pPr>
          </a:lstStyle>
          <a:p>
            <a:pPr>
              <a:defRPr/>
            </a:pPr>
            <a:fld id="{6F8D7909-BDA5-4B7D-820F-A2C2BFA5110F}" type="datetime1">
              <a:rPr lang="en-US"/>
              <a:pPr>
                <a:defRPr/>
              </a:pPr>
              <a:t>6/26/2024</a:t>
            </a:fld>
            <a:endParaRPr lang="en-US"/>
          </a:p>
        </p:txBody>
      </p:sp>
      <p:sp>
        <p:nvSpPr>
          <p:cNvPr id="5" name="Footer Placeholder 4">
            <a:extLst>
              <a:ext uri="{FF2B5EF4-FFF2-40B4-BE49-F238E27FC236}">
                <a16:creationId xmlns:a16="http://schemas.microsoft.com/office/drawing/2014/main" xmlns="" id="{16F1F9DC-9F9A-1351-9061-86B958B0387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xmlns="" id="{5ACC648F-1B50-21D5-3AFB-6341BC6D3AEE}"/>
              </a:ext>
            </a:extLst>
          </p:cNvPr>
          <p:cNvSpPr>
            <a:spLocks noGrp="1"/>
          </p:cNvSpPr>
          <p:nvPr>
            <p:ph type="sldNum" sz="quarter" idx="12"/>
          </p:nvPr>
        </p:nvSpPr>
        <p:spPr/>
        <p:txBody>
          <a:bodyPr/>
          <a:lstStyle>
            <a:lvl1pPr>
              <a:defRPr/>
            </a:lvl1pPr>
          </a:lstStyle>
          <a:p>
            <a:fld id="{738A97AC-877C-4FC2-A2B6-5455BC511B20}" type="slidenum">
              <a:rPr lang="en-US" altLang="en-US"/>
              <a:pPr/>
              <a:t>‹#›</a:t>
            </a:fld>
            <a:endParaRPr lang="en-US" altLang="en-US"/>
          </a:p>
        </p:txBody>
      </p:sp>
    </p:spTree>
    <p:extLst>
      <p:ext uri="{BB962C8B-B14F-4D97-AF65-F5344CB8AC3E}">
        <p14:creationId xmlns:p14="http://schemas.microsoft.com/office/powerpoint/2010/main" val="328845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A57642E-3349-6EBA-4726-7B952E30E5F0}"/>
              </a:ext>
            </a:extLst>
          </p:cNvPr>
          <p:cNvSpPr>
            <a:spLocks noGrp="1"/>
          </p:cNvSpPr>
          <p:nvPr>
            <p:ph type="dt" sz="half" idx="10"/>
          </p:nvPr>
        </p:nvSpPr>
        <p:spPr/>
        <p:txBody>
          <a:bodyPr/>
          <a:lstStyle>
            <a:lvl1pPr>
              <a:defRPr/>
            </a:lvl1pPr>
          </a:lstStyle>
          <a:p>
            <a:pPr>
              <a:defRPr/>
            </a:pPr>
            <a:fld id="{7E037210-8FD0-49E5-A602-249C5FED6B91}" type="datetime1">
              <a:rPr lang="en-US"/>
              <a:pPr>
                <a:defRPr/>
              </a:pPr>
              <a:t>6/26/2024</a:t>
            </a:fld>
            <a:endParaRPr lang="en-US"/>
          </a:p>
        </p:txBody>
      </p:sp>
      <p:sp>
        <p:nvSpPr>
          <p:cNvPr id="5" name="Footer Placeholder 4">
            <a:extLst>
              <a:ext uri="{FF2B5EF4-FFF2-40B4-BE49-F238E27FC236}">
                <a16:creationId xmlns:a16="http://schemas.microsoft.com/office/drawing/2014/main" xmlns="" id="{F612227E-CED1-6F38-8372-C7EED77BFEFE}"/>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xmlns="" id="{7744777C-8299-6DAE-CA41-5F7721FD107E}"/>
              </a:ext>
            </a:extLst>
          </p:cNvPr>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fld id="{8B4A9B09-D049-4FE9-B7AC-7898586622D8}" type="slidenum">
              <a:rPr lang="en-US" altLang="en-US"/>
              <a:pPr/>
              <a:t>‹#›</a:t>
            </a:fld>
            <a:endParaRPr lang="en-US" altLang="en-US"/>
          </a:p>
        </p:txBody>
      </p:sp>
    </p:spTree>
    <p:extLst>
      <p:ext uri="{BB962C8B-B14F-4D97-AF65-F5344CB8AC3E}">
        <p14:creationId xmlns:p14="http://schemas.microsoft.com/office/powerpoint/2010/main" val="339356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3DB69F5-622E-18EC-C57E-D43C10E4E50D}"/>
              </a:ext>
            </a:extLst>
          </p:cNvPr>
          <p:cNvSpPr>
            <a:spLocks noGrp="1"/>
          </p:cNvSpPr>
          <p:nvPr>
            <p:ph type="dt" sz="half" idx="10"/>
          </p:nvPr>
        </p:nvSpPr>
        <p:spPr/>
        <p:txBody>
          <a:bodyPr/>
          <a:lstStyle>
            <a:lvl1pPr>
              <a:defRPr/>
            </a:lvl1pPr>
          </a:lstStyle>
          <a:p>
            <a:pPr>
              <a:defRPr/>
            </a:pPr>
            <a:fld id="{FECABC67-B977-4C7B-B38F-BE6B595ECE24}" type="datetime1">
              <a:rPr lang="en-US"/>
              <a:pPr>
                <a:defRPr/>
              </a:pPr>
              <a:t>6/26/2024</a:t>
            </a:fld>
            <a:endParaRPr lang="en-US"/>
          </a:p>
        </p:txBody>
      </p:sp>
      <p:sp>
        <p:nvSpPr>
          <p:cNvPr id="5" name="Footer Placeholder 4">
            <a:extLst>
              <a:ext uri="{FF2B5EF4-FFF2-40B4-BE49-F238E27FC236}">
                <a16:creationId xmlns:a16="http://schemas.microsoft.com/office/drawing/2014/main" xmlns="" id="{4F333ED8-57B4-8F9E-1F5D-91DADBC5216B}"/>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xmlns="" id="{ED29DE0A-E1D1-A402-02B4-A9A88922E8E2}"/>
              </a:ext>
            </a:extLst>
          </p:cNvPr>
          <p:cNvSpPr>
            <a:spLocks noGrp="1"/>
          </p:cNvSpPr>
          <p:nvPr>
            <p:ph type="sldNum" sz="quarter" idx="12"/>
          </p:nvPr>
        </p:nvSpPr>
        <p:spPr/>
        <p:txBody>
          <a:bodyPr/>
          <a:lstStyle>
            <a:lvl1pPr>
              <a:defRPr/>
            </a:lvl1pPr>
          </a:lstStyle>
          <a:p>
            <a:fld id="{56E317B3-F7A1-446D-B6AD-DF0E0CFF0755}" type="slidenum">
              <a:rPr lang="en-US" altLang="en-US"/>
              <a:pPr/>
              <a:t>‹#›</a:t>
            </a:fld>
            <a:endParaRPr lang="en-US" altLang="en-US"/>
          </a:p>
        </p:txBody>
      </p:sp>
    </p:spTree>
    <p:extLst>
      <p:ext uri="{BB962C8B-B14F-4D97-AF65-F5344CB8AC3E}">
        <p14:creationId xmlns:p14="http://schemas.microsoft.com/office/powerpoint/2010/main" val="278826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362C3528-7E99-7B9C-8900-70566438D8BD}"/>
              </a:ext>
            </a:extLst>
          </p:cNvPr>
          <p:cNvSpPr>
            <a:spLocks noGrp="1"/>
          </p:cNvSpPr>
          <p:nvPr>
            <p:ph type="dt" sz="half" idx="10"/>
          </p:nvPr>
        </p:nvSpPr>
        <p:spPr/>
        <p:txBody>
          <a:bodyPr/>
          <a:lstStyle>
            <a:lvl1pPr>
              <a:defRPr/>
            </a:lvl1pPr>
          </a:lstStyle>
          <a:p>
            <a:pPr>
              <a:defRPr/>
            </a:pPr>
            <a:fld id="{DD3A4780-3FFC-4C02-8929-3059A0589DB3}" type="datetime1">
              <a:rPr lang="en-US"/>
              <a:pPr>
                <a:defRPr/>
              </a:pPr>
              <a:t>6/26/2024</a:t>
            </a:fld>
            <a:endParaRPr lang="en-US"/>
          </a:p>
        </p:txBody>
      </p:sp>
      <p:sp>
        <p:nvSpPr>
          <p:cNvPr id="6" name="Footer Placeholder 4">
            <a:extLst>
              <a:ext uri="{FF2B5EF4-FFF2-40B4-BE49-F238E27FC236}">
                <a16:creationId xmlns:a16="http://schemas.microsoft.com/office/drawing/2014/main" xmlns="" id="{7F382C7D-801E-4DE2-1FCC-3BF342FEB0A8}"/>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7" name="Slide Number Placeholder 5">
            <a:extLst>
              <a:ext uri="{FF2B5EF4-FFF2-40B4-BE49-F238E27FC236}">
                <a16:creationId xmlns:a16="http://schemas.microsoft.com/office/drawing/2014/main" xmlns="" id="{CA6C6D9C-B0BD-7703-6DC0-B9CCB73E4F89}"/>
              </a:ext>
            </a:extLst>
          </p:cNvPr>
          <p:cNvSpPr>
            <a:spLocks noGrp="1"/>
          </p:cNvSpPr>
          <p:nvPr>
            <p:ph type="sldNum" sz="quarter" idx="12"/>
          </p:nvPr>
        </p:nvSpPr>
        <p:spPr/>
        <p:txBody>
          <a:bodyPr/>
          <a:lstStyle>
            <a:lvl1pPr>
              <a:defRPr/>
            </a:lvl1pPr>
          </a:lstStyle>
          <a:p>
            <a:fld id="{7C16883B-B594-4D9E-B4AB-12646F225562}" type="slidenum">
              <a:rPr lang="en-US" altLang="en-US"/>
              <a:pPr/>
              <a:t>‹#›</a:t>
            </a:fld>
            <a:endParaRPr lang="en-US" altLang="en-US"/>
          </a:p>
        </p:txBody>
      </p:sp>
    </p:spTree>
    <p:extLst>
      <p:ext uri="{BB962C8B-B14F-4D97-AF65-F5344CB8AC3E}">
        <p14:creationId xmlns:p14="http://schemas.microsoft.com/office/powerpoint/2010/main" val="339305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EEE678F6-8550-F076-177D-6193E4801980}"/>
              </a:ext>
            </a:extLst>
          </p:cNvPr>
          <p:cNvSpPr>
            <a:spLocks noGrp="1"/>
          </p:cNvSpPr>
          <p:nvPr>
            <p:ph type="dt" sz="half" idx="10"/>
          </p:nvPr>
        </p:nvSpPr>
        <p:spPr/>
        <p:txBody>
          <a:bodyPr/>
          <a:lstStyle>
            <a:lvl1pPr>
              <a:defRPr/>
            </a:lvl1pPr>
          </a:lstStyle>
          <a:p>
            <a:pPr>
              <a:defRPr/>
            </a:pPr>
            <a:fld id="{438C4425-8133-4E92-B582-18C53A0C5A02}" type="datetime1">
              <a:rPr lang="en-US"/>
              <a:pPr>
                <a:defRPr/>
              </a:pPr>
              <a:t>6/26/2024</a:t>
            </a:fld>
            <a:endParaRPr lang="en-US"/>
          </a:p>
        </p:txBody>
      </p:sp>
      <p:sp>
        <p:nvSpPr>
          <p:cNvPr id="8" name="Footer Placeholder 4">
            <a:extLst>
              <a:ext uri="{FF2B5EF4-FFF2-40B4-BE49-F238E27FC236}">
                <a16:creationId xmlns:a16="http://schemas.microsoft.com/office/drawing/2014/main" xmlns="" id="{087018B1-35EA-ED46-0E13-7FA73CCF5E5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9" name="Slide Number Placeholder 5">
            <a:extLst>
              <a:ext uri="{FF2B5EF4-FFF2-40B4-BE49-F238E27FC236}">
                <a16:creationId xmlns:a16="http://schemas.microsoft.com/office/drawing/2014/main" xmlns="" id="{A4222568-0B2C-8789-698E-9681A46C243A}"/>
              </a:ext>
            </a:extLst>
          </p:cNvPr>
          <p:cNvSpPr>
            <a:spLocks noGrp="1"/>
          </p:cNvSpPr>
          <p:nvPr>
            <p:ph type="sldNum" sz="quarter" idx="12"/>
          </p:nvPr>
        </p:nvSpPr>
        <p:spPr/>
        <p:txBody>
          <a:bodyPr/>
          <a:lstStyle>
            <a:lvl1pPr>
              <a:defRPr/>
            </a:lvl1pPr>
          </a:lstStyle>
          <a:p>
            <a:fld id="{C86EB2F0-A949-4AFD-B9CA-7801A230181F}" type="slidenum">
              <a:rPr lang="en-US" altLang="en-US"/>
              <a:pPr/>
              <a:t>‹#›</a:t>
            </a:fld>
            <a:endParaRPr lang="en-US" altLang="en-US"/>
          </a:p>
        </p:txBody>
      </p:sp>
    </p:spTree>
    <p:extLst>
      <p:ext uri="{BB962C8B-B14F-4D97-AF65-F5344CB8AC3E}">
        <p14:creationId xmlns:p14="http://schemas.microsoft.com/office/powerpoint/2010/main" val="386287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75F788D8-87C6-DE20-78AE-3D6D2C68F194}"/>
              </a:ext>
            </a:extLst>
          </p:cNvPr>
          <p:cNvSpPr>
            <a:spLocks noGrp="1"/>
          </p:cNvSpPr>
          <p:nvPr>
            <p:ph type="dt" sz="half" idx="10"/>
          </p:nvPr>
        </p:nvSpPr>
        <p:spPr/>
        <p:txBody>
          <a:bodyPr/>
          <a:lstStyle>
            <a:lvl1pPr>
              <a:defRPr/>
            </a:lvl1pPr>
          </a:lstStyle>
          <a:p>
            <a:pPr>
              <a:defRPr/>
            </a:pPr>
            <a:fld id="{C136E1FB-9306-4A8F-8915-6529B2B478C5}" type="datetime1">
              <a:rPr lang="en-US"/>
              <a:pPr>
                <a:defRPr/>
              </a:pPr>
              <a:t>6/26/2024</a:t>
            </a:fld>
            <a:endParaRPr lang="en-US"/>
          </a:p>
        </p:txBody>
      </p:sp>
      <p:sp>
        <p:nvSpPr>
          <p:cNvPr id="4" name="Footer Placeholder 4">
            <a:extLst>
              <a:ext uri="{FF2B5EF4-FFF2-40B4-BE49-F238E27FC236}">
                <a16:creationId xmlns:a16="http://schemas.microsoft.com/office/drawing/2014/main" xmlns="" id="{BDF86DF5-CA45-2CEB-BCA1-EB575F2EA91E}"/>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5" name="Slide Number Placeholder 5">
            <a:extLst>
              <a:ext uri="{FF2B5EF4-FFF2-40B4-BE49-F238E27FC236}">
                <a16:creationId xmlns:a16="http://schemas.microsoft.com/office/drawing/2014/main" xmlns="" id="{DC10E296-8999-C42E-8B0C-7A04150651D8}"/>
              </a:ext>
            </a:extLst>
          </p:cNvPr>
          <p:cNvSpPr>
            <a:spLocks noGrp="1"/>
          </p:cNvSpPr>
          <p:nvPr>
            <p:ph type="sldNum" sz="quarter" idx="12"/>
          </p:nvPr>
        </p:nvSpPr>
        <p:spPr/>
        <p:txBody>
          <a:bodyPr/>
          <a:lstStyle>
            <a:lvl1pPr>
              <a:defRPr/>
            </a:lvl1pPr>
          </a:lstStyle>
          <a:p>
            <a:fld id="{99227023-A13C-45B3-947C-3B4FBBEC935F}" type="slidenum">
              <a:rPr lang="en-US" altLang="en-US"/>
              <a:pPr/>
              <a:t>‹#›</a:t>
            </a:fld>
            <a:endParaRPr lang="en-US" altLang="en-US"/>
          </a:p>
        </p:txBody>
      </p:sp>
    </p:spTree>
    <p:extLst>
      <p:ext uri="{BB962C8B-B14F-4D97-AF65-F5344CB8AC3E}">
        <p14:creationId xmlns:p14="http://schemas.microsoft.com/office/powerpoint/2010/main" val="312921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1D2AFB3-FAF6-28C3-549C-5C076CE2A66E}"/>
              </a:ext>
            </a:extLst>
          </p:cNvPr>
          <p:cNvSpPr>
            <a:spLocks noGrp="1"/>
          </p:cNvSpPr>
          <p:nvPr>
            <p:ph type="dt" sz="half" idx="10"/>
          </p:nvPr>
        </p:nvSpPr>
        <p:spPr/>
        <p:txBody>
          <a:bodyPr/>
          <a:lstStyle>
            <a:lvl1pPr>
              <a:defRPr/>
            </a:lvl1pPr>
          </a:lstStyle>
          <a:p>
            <a:pPr>
              <a:defRPr/>
            </a:pPr>
            <a:fld id="{1B50A9DD-0374-4FA6-8E3B-1EB00DFE5C73}" type="datetime1">
              <a:rPr lang="en-US"/>
              <a:pPr>
                <a:defRPr/>
              </a:pPr>
              <a:t>6/26/2024</a:t>
            </a:fld>
            <a:endParaRPr lang="en-US"/>
          </a:p>
        </p:txBody>
      </p:sp>
      <p:sp>
        <p:nvSpPr>
          <p:cNvPr id="3" name="Footer Placeholder 4">
            <a:extLst>
              <a:ext uri="{FF2B5EF4-FFF2-40B4-BE49-F238E27FC236}">
                <a16:creationId xmlns:a16="http://schemas.microsoft.com/office/drawing/2014/main" xmlns="" id="{89AD4B81-F961-7693-FE4F-38DA9BE819D5}"/>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4" name="Slide Number Placeholder 5">
            <a:extLst>
              <a:ext uri="{FF2B5EF4-FFF2-40B4-BE49-F238E27FC236}">
                <a16:creationId xmlns:a16="http://schemas.microsoft.com/office/drawing/2014/main" xmlns="" id="{5F363504-CADF-CD4C-287F-AA3C74D9D550}"/>
              </a:ext>
            </a:extLst>
          </p:cNvPr>
          <p:cNvSpPr>
            <a:spLocks noGrp="1"/>
          </p:cNvSpPr>
          <p:nvPr>
            <p:ph type="sldNum" sz="quarter" idx="12"/>
          </p:nvPr>
        </p:nvSpPr>
        <p:spPr/>
        <p:txBody>
          <a:bodyPr/>
          <a:lstStyle>
            <a:lvl1pPr>
              <a:defRPr/>
            </a:lvl1pPr>
          </a:lstStyle>
          <a:p>
            <a:fld id="{07258DDB-8B04-4EEC-A6EA-8896660807FE}" type="slidenum">
              <a:rPr lang="en-US" altLang="en-US"/>
              <a:pPr/>
              <a:t>‹#›</a:t>
            </a:fld>
            <a:endParaRPr lang="en-US" altLang="en-US"/>
          </a:p>
        </p:txBody>
      </p:sp>
    </p:spTree>
    <p:extLst>
      <p:ext uri="{BB962C8B-B14F-4D97-AF65-F5344CB8AC3E}">
        <p14:creationId xmlns:p14="http://schemas.microsoft.com/office/powerpoint/2010/main" val="303095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xmlns="" id="{BE6E2D0F-131B-E6DF-7AE8-AFA7B52C73B3}"/>
              </a:ext>
            </a:extLst>
          </p:cNvPr>
          <p:cNvSpPr>
            <a:spLocks noGrp="1"/>
          </p:cNvSpPr>
          <p:nvPr>
            <p:ph type="dt" sz="half" idx="10"/>
          </p:nvPr>
        </p:nvSpPr>
        <p:spPr/>
        <p:txBody>
          <a:bodyPr/>
          <a:lstStyle>
            <a:lvl1pPr>
              <a:defRPr/>
            </a:lvl1pPr>
          </a:lstStyle>
          <a:p>
            <a:pPr>
              <a:defRPr/>
            </a:pPr>
            <a:fld id="{3459CBAF-B6D1-4A65-A686-D207DF7DECD4}" type="datetime1">
              <a:rPr lang="en-US"/>
              <a:pPr>
                <a:defRPr/>
              </a:pPr>
              <a:t>6/26/2024</a:t>
            </a:fld>
            <a:endParaRPr lang="en-US"/>
          </a:p>
        </p:txBody>
      </p:sp>
      <p:sp>
        <p:nvSpPr>
          <p:cNvPr id="6" name="Footer Placeholder 4">
            <a:extLst>
              <a:ext uri="{FF2B5EF4-FFF2-40B4-BE49-F238E27FC236}">
                <a16:creationId xmlns:a16="http://schemas.microsoft.com/office/drawing/2014/main" xmlns="" id="{3C4ABF03-2B6A-1498-E59C-E3D36A4F52F3}"/>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7" name="Slide Number Placeholder 5">
            <a:extLst>
              <a:ext uri="{FF2B5EF4-FFF2-40B4-BE49-F238E27FC236}">
                <a16:creationId xmlns:a16="http://schemas.microsoft.com/office/drawing/2014/main" xmlns="" id="{94083BF9-4BB1-C63D-AECC-209F597B139D}"/>
              </a:ext>
            </a:extLst>
          </p:cNvPr>
          <p:cNvSpPr>
            <a:spLocks noGrp="1"/>
          </p:cNvSpPr>
          <p:nvPr>
            <p:ph type="sldNum" sz="quarter" idx="12"/>
          </p:nvPr>
        </p:nvSpPr>
        <p:spPr/>
        <p:txBody>
          <a:bodyPr/>
          <a:lstStyle>
            <a:lvl1pPr>
              <a:defRPr/>
            </a:lvl1pPr>
          </a:lstStyle>
          <a:p>
            <a:fld id="{8F038B15-BC68-432C-A476-2B76EB474A2A}" type="slidenum">
              <a:rPr lang="en-US" altLang="en-US"/>
              <a:pPr/>
              <a:t>‹#›</a:t>
            </a:fld>
            <a:endParaRPr lang="en-US" altLang="en-US"/>
          </a:p>
        </p:txBody>
      </p:sp>
    </p:spTree>
    <p:extLst>
      <p:ext uri="{BB962C8B-B14F-4D97-AF65-F5344CB8AC3E}">
        <p14:creationId xmlns:p14="http://schemas.microsoft.com/office/powerpoint/2010/main" val="219792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xmlns="" id="{66AA2F6C-639F-AA50-86AF-6E541802019C}"/>
              </a:ext>
            </a:extLst>
          </p:cNvPr>
          <p:cNvSpPr>
            <a:spLocks noGrp="1"/>
          </p:cNvSpPr>
          <p:nvPr>
            <p:ph type="dt" sz="half" idx="10"/>
          </p:nvPr>
        </p:nvSpPr>
        <p:spPr/>
        <p:txBody>
          <a:bodyPr/>
          <a:lstStyle>
            <a:lvl1pPr>
              <a:defRPr/>
            </a:lvl1pPr>
          </a:lstStyle>
          <a:p>
            <a:pPr>
              <a:defRPr/>
            </a:pPr>
            <a:fld id="{D33A9698-85BB-4132-9857-98F85BF00321}" type="datetime1">
              <a:rPr lang="en-US"/>
              <a:pPr>
                <a:defRPr/>
              </a:pPr>
              <a:t>6/26/2024</a:t>
            </a:fld>
            <a:endParaRPr lang="en-US"/>
          </a:p>
        </p:txBody>
      </p:sp>
      <p:sp>
        <p:nvSpPr>
          <p:cNvPr id="6" name="Footer Placeholder 4">
            <a:extLst>
              <a:ext uri="{FF2B5EF4-FFF2-40B4-BE49-F238E27FC236}">
                <a16:creationId xmlns:a16="http://schemas.microsoft.com/office/drawing/2014/main" xmlns="" id="{23C9A734-19DC-2100-3125-D24CCB77A02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7" name="Slide Number Placeholder 5">
            <a:extLst>
              <a:ext uri="{FF2B5EF4-FFF2-40B4-BE49-F238E27FC236}">
                <a16:creationId xmlns:a16="http://schemas.microsoft.com/office/drawing/2014/main" xmlns="" id="{5B0F556F-146C-6EBB-4AC9-0C75DA83965D}"/>
              </a:ext>
            </a:extLst>
          </p:cNvPr>
          <p:cNvSpPr>
            <a:spLocks noGrp="1"/>
          </p:cNvSpPr>
          <p:nvPr>
            <p:ph type="sldNum" sz="quarter" idx="12"/>
          </p:nvPr>
        </p:nvSpPr>
        <p:spPr/>
        <p:txBody>
          <a:bodyPr/>
          <a:lstStyle>
            <a:lvl1pPr>
              <a:defRPr/>
            </a:lvl1pPr>
          </a:lstStyle>
          <a:p>
            <a:fld id="{C336519D-F4F0-4C6E-B2F3-DAC0777B7A1A}" type="slidenum">
              <a:rPr lang="en-US" altLang="en-US"/>
              <a:pPr/>
              <a:t>‹#›</a:t>
            </a:fld>
            <a:endParaRPr lang="en-US" altLang="en-US"/>
          </a:p>
        </p:txBody>
      </p:sp>
    </p:spTree>
    <p:extLst>
      <p:ext uri="{BB962C8B-B14F-4D97-AF65-F5344CB8AC3E}">
        <p14:creationId xmlns:p14="http://schemas.microsoft.com/office/powerpoint/2010/main" val="69081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A93848FA-1D6B-2C43-CD13-364115ADE324}"/>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3BE02A10-7FD9-DBE3-688D-64CDDE3EC2F4}"/>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663BBE4B-D2DF-3343-87EC-CBE255645A1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69BC7B6-0AC2-4E77-94C0-7D451A857ED9}" type="datetime1">
              <a:rPr lang="en-US"/>
              <a:pPr>
                <a:defRPr/>
              </a:pPr>
              <a:t>6/26/2024</a:t>
            </a:fld>
            <a:endParaRPr lang="en-US"/>
          </a:p>
        </p:txBody>
      </p:sp>
      <p:sp>
        <p:nvSpPr>
          <p:cNvPr id="5" name="Footer Placeholder 4">
            <a:extLst>
              <a:ext uri="{FF2B5EF4-FFF2-40B4-BE49-F238E27FC236}">
                <a16:creationId xmlns:a16="http://schemas.microsoft.com/office/drawing/2014/main" xmlns="" id="{95C1C99D-2336-0690-0D39-8C68C290B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xmlns="" id="{686EAB7B-737B-01EC-22E6-B30FC23779AE}"/>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F74F4A1-C860-489F-B856-F96ECB8BDE4B}" type="slidenum">
              <a:rPr lang="en-US" altLang="en-US"/>
              <a:pPr/>
              <a:t>‹#›</a:t>
            </a:fld>
            <a:endParaRPr lang="en-US" altLang="en-US"/>
          </a:p>
        </p:txBody>
      </p:sp>
      <p:pic>
        <p:nvPicPr>
          <p:cNvPr id="1031" name="Picture 7">
            <a:extLst>
              <a:ext uri="{FF2B5EF4-FFF2-40B4-BE49-F238E27FC236}">
                <a16:creationId xmlns:a16="http://schemas.microsoft.com/office/drawing/2014/main" xmlns="" id="{2342A553-6316-98C4-8CEF-B62BBEE126FB}"/>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39" r:id="rId1"/>
    <p:sldLayoutId id="2147484840"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0017277-E015-5513-F2D7-9586906594E0}"/>
              </a:ext>
            </a:extLst>
          </p:cNvPr>
          <p:cNvSpPr>
            <a:spLocks noGrp="1"/>
          </p:cNvSpPr>
          <p:nvPr>
            <p:ph type="ctrTitle"/>
          </p:nvPr>
        </p:nvSpPr>
        <p:spPr>
          <a:xfrm>
            <a:off x="419100" y="406400"/>
            <a:ext cx="8311432" cy="596900"/>
          </a:xfrm>
        </p:spPr>
        <p:txBody>
          <a:bodyPr/>
          <a:lstStyle/>
          <a:p>
            <a:r>
              <a:rPr lang="en-US" altLang="en-US" sz="3200" dirty="0"/>
              <a:t>CSE 2015- Data Analysis and Visualization</a:t>
            </a:r>
          </a:p>
        </p:txBody>
      </p:sp>
      <p:sp>
        <p:nvSpPr>
          <p:cNvPr id="5123" name="Subtitle 2">
            <a:extLst>
              <a:ext uri="{FF2B5EF4-FFF2-40B4-BE49-F238E27FC236}">
                <a16:creationId xmlns:a16="http://schemas.microsoft.com/office/drawing/2014/main" xmlns="" id="{F5779028-BE25-6CDC-D939-7BD836F9D26D}"/>
              </a:ext>
            </a:extLst>
          </p:cNvPr>
          <p:cNvSpPr>
            <a:spLocks noGrp="1"/>
          </p:cNvSpPr>
          <p:nvPr>
            <p:ph type="subTitle" idx="1"/>
          </p:nvPr>
        </p:nvSpPr>
        <p:spPr>
          <a:xfrm>
            <a:off x="206733" y="1003300"/>
            <a:ext cx="8523799" cy="5092700"/>
          </a:xfrm>
        </p:spPr>
        <p:txBody>
          <a:bodyPr/>
          <a:lstStyle/>
          <a:p>
            <a:endParaRPr lang="en-US" altLang="en-US" b="1" dirty="0"/>
          </a:p>
          <a:p>
            <a:r>
              <a:rPr lang="en-US" altLang="en-US" b="1" dirty="0"/>
              <a:t>Module 1-Introduction to Data Analysis</a:t>
            </a:r>
          </a:p>
          <a:p>
            <a:pPr algn="just"/>
            <a:r>
              <a:rPr lang="en-IN" dirty="0"/>
              <a:t>Module 1: Introduction to Data Visualization [12 Hrs] [Bloom’s Level Selected: Understand] </a:t>
            </a:r>
          </a:p>
          <a:p>
            <a:pPr algn="just"/>
            <a:r>
              <a:rPr lang="en-IN" dirty="0"/>
              <a:t>Data collection, Data Preparation Basic Models- Overview of data visualization - Data Abstraction - Task Abstraction - Analysis: Four Levels for Validation, Interacting with Databases, Data Cleaning and Preparation, Handling Missing Data, Data Transformation. </a:t>
            </a:r>
          </a:p>
          <a:p>
            <a:pPr algn="just"/>
            <a:r>
              <a:rPr lang="en-IN" dirty="0"/>
              <a:t>Python Libraries: NumPy, pandas, matplotlib, </a:t>
            </a:r>
            <a:r>
              <a:rPr lang="en-IN" dirty="0" err="1"/>
              <a:t>GGplot</a:t>
            </a:r>
            <a:r>
              <a:rPr lang="en-IN" dirty="0"/>
              <a:t>, Introduction to pandas Data Structures </a:t>
            </a:r>
            <a:r>
              <a:rPr lang="en-US" altLang="en-US" dirty="0"/>
              <a:t>.</a:t>
            </a:r>
            <a:endParaRPr lang="en-US" altLang="en-US" b="1"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xmlns="" id="{8F319D00-CEBD-D02D-BEB1-8F65D59FB344}"/>
              </a:ext>
            </a:extLst>
          </p:cNvPr>
          <p:cNvSpPr>
            <a:spLocks noGrp="1"/>
          </p:cNvSpPr>
          <p:nvPr>
            <p:ph type="ctrTitle"/>
          </p:nvPr>
        </p:nvSpPr>
        <p:spPr>
          <a:xfrm>
            <a:off x="1058863" y="685800"/>
            <a:ext cx="6858000" cy="596900"/>
          </a:xfrm>
        </p:spPr>
        <p:txBody>
          <a:bodyPr/>
          <a:lstStyle/>
          <a:p>
            <a:r>
              <a:rPr lang="en-US" altLang="en-US" sz="3200"/>
              <a:t>Types of Data Analysis</a:t>
            </a:r>
            <a:endParaRPr lang="en-IN" altLang="en-US" sz="3200"/>
          </a:p>
        </p:txBody>
      </p:sp>
      <p:sp>
        <p:nvSpPr>
          <p:cNvPr id="53251" name="Subtitle 2">
            <a:extLst>
              <a:ext uri="{FF2B5EF4-FFF2-40B4-BE49-F238E27FC236}">
                <a16:creationId xmlns:a16="http://schemas.microsoft.com/office/drawing/2014/main" xmlns="" id="{2E72BE95-8178-314E-D3AB-7A897F0E3F58}"/>
              </a:ext>
            </a:extLst>
          </p:cNvPr>
          <p:cNvSpPr>
            <a:spLocks noGrp="1" noChangeArrowheads="1"/>
          </p:cNvSpPr>
          <p:nvPr>
            <p:ph type="subTitle" idx="1"/>
          </p:nvPr>
        </p:nvSpPr>
        <p:spPr bwMode="auto">
          <a:xfrm>
            <a:off x="787400" y="1773238"/>
            <a:ext cx="7400925" cy="2867025"/>
          </a:xfrm>
        </p:spPr>
        <p:txBody>
          <a:bodyPr vert="horz" wrap="square" numCol="1" anchor="t" anchorCtr="0" compatLnSpc="1">
            <a:prstTxWarp prst="textNoShape">
              <a:avLst/>
            </a:prstTxWarp>
          </a:bodyPr>
          <a:lstStyle/>
          <a:p>
            <a:pPr algn="l">
              <a:lnSpc>
                <a:spcPct val="150000"/>
              </a:lnSpc>
            </a:pPr>
            <a:r>
              <a:rPr lang="en-US" altLang="en-US">
                <a:solidFill>
                  <a:srgbClr val="111111"/>
                </a:solidFill>
                <a:latin typeface="Aleo" panose="00000500000000000000" pitchFamily="2" charset="0"/>
              </a:rPr>
              <a:t>The four types of data analysis are:</a:t>
            </a:r>
          </a:p>
          <a:p>
            <a:pPr algn="l">
              <a:lnSpc>
                <a:spcPct val="150000"/>
              </a:lnSpc>
              <a:buFont typeface="Arial" panose="020B0604020202020204" pitchFamily="34" charset="0"/>
              <a:buChar char="•"/>
            </a:pPr>
            <a:r>
              <a:rPr lang="en-US" altLang="en-US">
                <a:solidFill>
                  <a:srgbClr val="111111"/>
                </a:solidFill>
                <a:latin typeface="Aleo" panose="00000500000000000000" pitchFamily="2" charset="0"/>
              </a:rPr>
              <a:t>Descriptive Analysis</a:t>
            </a:r>
          </a:p>
          <a:p>
            <a:pPr algn="l">
              <a:lnSpc>
                <a:spcPct val="150000"/>
              </a:lnSpc>
              <a:buFont typeface="Arial" panose="020B0604020202020204" pitchFamily="34" charset="0"/>
              <a:buChar char="•"/>
            </a:pPr>
            <a:r>
              <a:rPr lang="en-US" altLang="en-US">
                <a:solidFill>
                  <a:srgbClr val="111111"/>
                </a:solidFill>
                <a:latin typeface="Aleo" panose="00000500000000000000" pitchFamily="2" charset="0"/>
              </a:rPr>
              <a:t>Diagnostic Analysis</a:t>
            </a:r>
          </a:p>
          <a:p>
            <a:pPr algn="l">
              <a:lnSpc>
                <a:spcPct val="150000"/>
              </a:lnSpc>
              <a:buFont typeface="Arial" panose="020B0604020202020204" pitchFamily="34" charset="0"/>
              <a:buChar char="•"/>
            </a:pPr>
            <a:r>
              <a:rPr lang="en-US" altLang="en-US">
                <a:solidFill>
                  <a:srgbClr val="111111"/>
                </a:solidFill>
                <a:latin typeface="Aleo" panose="00000500000000000000" pitchFamily="2" charset="0"/>
              </a:rPr>
              <a:t>Predictive Analysis</a:t>
            </a:r>
          </a:p>
          <a:p>
            <a:pPr algn="l">
              <a:lnSpc>
                <a:spcPct val="150000"/>
              </a:lnSpc>
              <a:buFont typeface="Arial" panose="020B0604020202020204" pitchFamily="34" charset="0"/>
              <a:buChar char="•"/>
            </a:pPr>
            <a:r>
              <a:rPr lang="en-US" altLang="en-US">
                <a:solidFill>
                  <a:srgbClr val="111111"/>
                </a:solidFill>
                <a:latin typeface="Aleo" panose="00000500000000000000" pitchFamily="2" charset="0"/>
              </a:rPr>
              <a:t>Prescriptive Analysis</a:t>
            </a:r>
          </a:p>
          <a:p>
            <a:endParaRPr lang="en-IN" altLang="en-US"/>
          </a:p>
        </p:txBody>
      </p:sp>
      <p:sp>
        <p:nvSpPr>
          <p:cNvPr id="53252" name="Slide Number Placeholder 3">
            <a:extLst>
              <a:ext uri="{FF2B5EF4-FFF2-40B4-BE49-F238E27FC236}">
                <a16:creationId xmlns:a16="http://schemas.microsoft.com/office/drawing/2014/main" xmlns="" id="{DDB9BEC6-DE6F-20BE-00AB-F7F57A9496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CF38796D-289E-4A52-902A-07EFFA094882}"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ubtitle 2">
            <a:extLst>
              <a:ext uri="{FF2B5EF4-FFF2-40B4-BE49-F238E27FC236}">
                <a16:creationId xmlns:a16="http://schemas.microsoft.com/office/drawing/2014/main" xmlns="" id="{588FC7EC-3D62-A01D-ECEB-4AF738EC9FBD}"/>
              </a:ext>
            </a:extLst>
          </p:cNvPr>
          <p:cNvSpPr>
            <a:spLocks noGrp="1" noChangeArrowheads="1"/>
          </p:cNvSpPr>
          <p:nvPr>
            <p:ph type="subTitle" idx="1"/>
          </p:nvPr>
        </p:nvSpPr>
        <p:spPr bwMode="auto">
          <a:xfrm>
            <a:off x="604838" y="449263"/>
            <a:ext cx="8321675" cy="4808537"/>
          </a:xfrm>
        </p:spPr>
        <p:txBody>
          <a:bodyPr vert="horz" wrap="square" numCol="1" anchor="t" anchorCtr="0" compatLnSpc="1">
            <a:prstTxWarp prst="textNoShape">
              <a:avLst/>
            </a:prstTxWarp>
          </a:bodyPr>
          <a:lstStyle/>
          <a:p>
            <a:pPr algn="just">
              <a:buFont typeface="Arial" panose="020B0604020202020204" pitchFamily="34" charset="0"/>
              <a:buAutoNum type="arabicPeriod"/>
            </a:pPr>
            <a:r>
              <a:rPr lang="en-US" altLang="en-US" sz="2400" dirty="0">
                <a:solidFill>
                  <a:srgbClr val="0D0D0D"/>
                </a:solidFill>
                <a:latin typeface="Söhne"/>
              </a:rPr>
              <a:t>Descriptive Analysis: Descriptive analysis involves summarizing and presenting data in a meaningful way to understand what has happened in the past or what is currently happening. It focuses on describing the characteristics of the data set, such as its central tendency, dispersion, and distribution.</a:t>
            </a:r>
          </a:p>
          <a:p>
            <a:pPr algn="just"/>
            <a:r>
              <a:rPr lang="en-US" altLang="en-US" sz="2400" dirty="0">
                <a:solidFill>
                  <a:srgbClr val="0D0D0D"/>
                </a:solidFill>
                <a:latin typeface="Söhne"/>
              </a:rPr>
              <a:t>Example: Suppose a retail company wants to understand its sales performance over the past year. By conducting descriptive analysis, they can generate reports showing total sales revenue by month, bestselling products, average transaction value, and geographic distribution of customers</a:t>
            </a:r>
          </a:p>
          <a:p>
            <a:pPr algn="just"/>
            <a:endParaRPr lang="en-IN" altLang="en-US" sz="2400" dirty="0"/>
          </a:p>
        </p:txBody>
      </p:sp>
      <p:sp>
        <p:nvSpPr>
          <p:cNvPr id="54275" name="Slide Number Placeholder 3">
            <a:extLst>
              <a:ext uri="{FF2B5EF4-FFF2-40B4-BE49-F238E27FC236}">
                <a16:creationId xmlns:a16="http://schemas.microsoft.com/office/drawing/2014/main" xmlns="" id="{4C72D287-B539-3258-4B2D-185622260A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F4698558-20C6-45D4-A4D4-09C3B9D8E819}"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3824C6F-74C1-BE28-572E-902BEB983FD1}"/>
              </a:ext>
            </a:extLst>
          </p:cNvPr>
          <p:cNvSpPr>
            <a:spLocks noGrp="1"/>
          </p:cNvSpPr>
          <p:nvPr>
            <p:ph type="subTitle" idx="1"/>
          </p:nvPr>
        </p:nvSpPr>
        <p:spPr>
          <a:xfrm>
            <a:off x="604838" y="449263"/>
            <a:ext cx="8321675" cy="4808537"/>
          </a:xfrm>
        </p:spPr>
        <p:txBody>
          <a:bodyPr>
            <a:normAutofit lnSpcReduction="10000"/>
          </a:bodyPr>
          <a:lstStyle/>
          <a:p>
            <a:pPr algn="just">
              <a:defRPr/>
            </a:pPr>
            <a:r>
              <a:rPr lang="en-US" sz="2400" dirty="0"/>
              <a:t>Diagnostic Analysis:</a:t>
            </a:r>
          </a:p>
          <a:p>
            <a:pPr algn="just">
              <a:defRPr/>
            </a:pPr>
            <a:r>
              <a:rPr lang="en-US" sz="2400" dirty="0"/>
              <a:t>Diagnostic analysis goes beyond describing data to understand why certain events or patterns occur. It involves identifying relationships, correlations, or causality between variables to uncover insights into the underlying factors driving observed outcomes.</a:t>
            </a:r>
          </a:p>
          <a:p>
            <a:pPr algn="just">
              <a:defRPr/>
            </a:pPr>
            <a:r>
              <a:rPr lang="en-US" sz="2400" dirty="0"/>
              <a:t>Example:</a:t>
            </a:r>
          </a:p>
          <a:p>
            <a:pPr algn="just">
              <a:defRPr/>
            </a:pPr>
            <a:r>
              <a:rPr lang="en-US" sz="2400" dirty="0"/>
              <a:t>In healthcare, diagnostic analysis may be used to investigate the reasons for a sudden increase in patient readmissions to a hospital. By analyzing patient records, demographics, treatment protocols, and discharge summaries, healthcare analysts can identify potential factors contributing to readmissions, such as medication non-compliance, inadequate follow-up care, or complications during treatment.</a:t>
            </a:r>
            <a:endParaRPr lang="en-IN" sz="2400" dirty="0"/>
          </a:p>
        </p:txBody>
      </p:sp>
      <p:sp>
        <p:nvSpPr>
          <p:cNvPr id="55299" name="Slide Number Placeholder 3">
            <a:extLst>
              <a:ext uri="{FF2B5EF4-FFF2-40B4-BE49-F238E27FC236}">
                <a16:creationId xmlns:a16="http://schemas.microsoft.com/office/drawing/2014/main" xmlns="" id="{11668F60-CD10-0863-C60E-C300370849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3670A39A-EB01-451C-B429-5CA4144F534A}"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ubtitle 2">
            <a:extLst>
              <a:ext uri="{FF2B5EF4-FFF2-40B4-BE49-F238E27FC236}">
                <a16:creationId xmlns:a16="http://schemas.microsoft.com/office/drawing/2014/main" xmlns="" id="{E2D740B0-ADD2-9C1E-1BB9-6DED0E6EBA1B}"/>
              </a:ext>
            </a:extLst>
          </p:cNvPr>
          <p:cNvSpPr>
            <a:spLocks noGrp="1" noChangeArrowheads="1"/>
          </p:cNvSpPr>
          <p:nvPr>
            <p:ph type="subTitle" idx="1"/>
          </p:nvPr>
        </p:nvSpPr>
        <p:spPr bwMode="auto">
          <a:xfrm>
            <a:off x="604838" y="449263"/>
            <a:ext cx="8321675" cy="4808537"/>
          </a:xfrm>
        </p:spPr>
        <p:txBody>
          <a:bodyPr vert="horz" wrap="square" numCol="1" anchor="t" anchorCtr="0" compatLnSpc="1">
            <a:prstTxWarp prst="textNoShape">
              <a:avLst/>
            </a:prstTxWarp>
          </a:bodyPr>
          <a:lstStyle/>
          <a:p>
            <a:pPr algn="just"/>
            <a:r>
              <a:rPr lang="en-US" altLang="en-US" sz="2400"/>
              <a:t>Predictive Analysis:</a:t>
            </a:r>
          </a:p>
          <a:p>
            <a:pPr algn="just"/>
            <a:r>
              <a:rPr lang="en-US" altLang="en-US" sz="2400"/>
              <a:t>Predictive analysis leverages historical data and statistical algorithms to forecast future outcomes or trends. It involves building predictive models that use past observations to make educated predictions about future events or behaviors.</a:t>
            </a:r>
          </a:p>
          <a:p>
            <a:pPr algn="just"/>
            <a:r>
              <a:rPr lang="en-US" altLang="en-US" sz="2400"/>
              <a:t>Example:</a:t>
            </a:r>
          </a:p>
          <a:p>
            <a:pPr algn="just"/>
            <a:r>
              <a:rPr lang="en-US" altLang="en-US" sz="2400"/>
              <a:t>A credit card company may employ predictive analysis to assess the risk of default for individual cardholders. By analyzing customers' payment history, credit scores, spending patterns, and other relevant factors, the company can develop predictive models to estimate the likelihood of a cardholder defaulting on payments in the future.</a:t>
            </a:r>
            <a:endParaRPr lang="en-IN" altLang="en-US" sz="2400"/>
          </a:p>
        </p:txBody>
      </p:sp>
      <p:sp>
        <p:nvSpPr>
          <p:cNvPr id="56323" name="Slide Number Placeholder 3">
            <a:extLst>
              <a:ext uri="{FF2B5EF4-FFF2-40B4-BE49-F238E27FC236}">
                <a16:creationId xmlns:a16="http://schemas.microsoft.com/office/drawing/2014/main" xmlns="" id="{7A874594-DCD5-C295-F796-46B9D6BF6C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9F40DD30-DA52-4DF9-87A5-CC69726EA8E9}"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ubtitle 2">
            <a:extLst>
              <a:ext uri="{FF2B5EF4-FFF2-40B4-BE49-F238E27FC236}">
                <a16:creationId xmlns:a16="http://schemas.microsoft.com/office/drawing/2014/main" xmlns="" id="{05C3C87D-8202-F1C9-E66B-48A28E3E618C}"/>
              </a:ext>
            </a:extLst>
          </p:cNvPr>
          <p:cNvSpPr>
            <a:spLocks noGrp="1" noChangeArrowheads="1"/>
          </p:cNvSpPr>
          <p:nvPr>
            <p:ph type="subTitle" idx="1"/>
          </p:nvPr>
        </p:nvSpPr>
        <p:spPr bwMode="auto">
          <a:xfrm>
            <a:off x="604838" y="449263"/>
            <a:ext cx="8321675" cy="4808537"/>
          </a:xfrm>
        </p:spPr>
        <p:txBody>
          <a:bodyPr vert="horz" wrap="square" numCol="1" anchor="t" anchorCtr="0" compatLnSpc="1">
            <a:prstTxWarp prst="textNoShape">
              <a:avLst/>
            </a:prstTxWarp>
          </a:bodyPr>
          <a:lstStyle/>
          <a:p>
            <a:pPr algn="just"/>
            <a:r>
              <a:rPr lang="en-US" altLang="en-US" sz="2400"/>
              <a:t>Prescriptive Analysis:</a:t>
            </a:r>
          </a:p>
          <a:p>
            <a:pPr algn="just"/>
            <a:r>
              <a:rPr lang="en-US" altLang="en-US" sz="2400"/>
              <a:t>Prescriptive analysis takes predictive insights a step further by recommending actions or interventions to optimize outcomes or achieve specific objectives. It involves using advanced analytics techniques, optimization algorithms, and business rules to prescribe the best course of action based on predicted scenarios.</a:t>
            </a:r>
          </a:p>
          <a:p>
            <a:pPr algn="just"/>
            <a:r>
              <a:rPr lang="en-US" altLang="en-US" sz="2400"/>
              <a:t>Example:</a:t>
            </a:r>
          </a:p>
          <a:p>
            <a:pPr algn="just"/>
            <a:r>
              <a:rPr lang="en-US" altLang="en-US" sz="2400"/>
              <a:t>An e-commerce platform may use prescriptive analysis to optimize its pricing strategy. By integrating predictive models that forecast demand fluctuations with optimization algorithms, the platform can dynamically adjust prices in real-time to maximize revenue or profit margins </a:t>
            </a:r>
            <a:endParaRPr lang="en-IN" altLang="en-US" sz="2400"/>
          </a:p>
        </p:txBody>
      </p:sp>
      <p:sp>
        <p:nvSpPr>
          <p:cNvPr id="57347" name="Slide Number Placeholder 3">
            <a:extLst>
              <a:ext uri="{FF2B5EF4-FFF2-40B4-BE49-F238E27FC236}">
                <a16:creationId xmlns:a16="http://schemas.microsoft.com/office/drawing/2014/main" xmlns="" id="{57885BEE-9720-220B-34D0-FC9513BF5B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E6DFB7CF-9198-4E5A-8A13-FE5315F2EFFF}"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38E419EF-21B4-169A-A045-882DF6687B44}"/>
              </a:ext>
            </a:extLst>
          </p:cNvPr>
          <p:cNvSpPr>
            <a:spLocks noGrp="1"/>
          </p:cNvSpPr>
          <p:nvPr>
            <p:ph type="title"/>
          </p:nvPr>
        </p:nvSpPr>
        <p:spPr>
          <a:xfrm>
            <a:off x="628649" y="193468"/>
            <a:ext cx="7886700" cy="831850"/>
          </a:xfrm>
        </p:spPr>
        <p:txBody>
          <a:bodyPr/>
          <a:lstStyle/>
          <a:p>
            <a:r>
              <a:rPr lang="en-US" altLang="en-US" sz="2400" b="1" dirty="0">
                <a:solidFill>
                  <a:srgbClr val="FF0000"/>
                </a:solidFill>
                <a:latin typeface="+mn-lt"/>
              </a:rPr>
              <a:t>Data in the Real World </a:t>
            </a:r>
          </a:p>
        </p:txBody>
      </p:sp>
      <p:pic>
        <p:nvPicPr>
          <p:cNvPr id="11267" name="Content Placeholder 32">
            <a:extLst>
              <a:ext uri="{FF2B5EF4-FFF2-40B4-BE49-F238E27FC236}">
                <a16:creationId xmlns:a16="http://schemas.microsoft.com/office/drawing/2014/main" xmlns="" id="{E7278A71-45A7-500B-16E9-54FBECDDB75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1768" y="1227758"/>
            <a:ext cx="8780463" cy="4271963"/>
          </a:xfrm>
        </p:spPr>
      </p:pic>
      <p:sp>
        <p:nvSpPr>
          <p:cNvPr id="11268" name="Slide Number Placeholder 3">
            <a:extLst>
              <a:ext uri="{FF2B5EF4-FFF2-40B4-BE49-F238E27FC236}">
                <a16:creationId xmlns:a16="http://schemas.microsoft.com/office/drawing/2014/main" xmlns="" id="{B9084360-5702-3F60-CCF8-AADE64D2AE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EBA4942-96EA-46B2-8E32-7ABB70BE3FE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15</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Content Placeholder 4">
            <a:extLst>
              <a:ext uri="{FF2B5EF4-FFF2-40B4-BE49-F238E27FC236}">
                <a16:creationId xmlns:a16="http://schemas.microsoft.com/office/drawing/2014/main" xmlns="" id="{BDE1DB1C-36BC-9FF4-DB8D-EC982A65C5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5113" y="0"/>
            <a:ext cx="8426450" cy="5629275"/>
          </a:xfrm>
        </p:spPr>
      </p:pic>
      <p:sp>
        <p:nvSpPr>
          <p:cNvPr id="12291" name="Slide Number Placeholder 3">
            <a:extLst>
              <a:ext uri="{FF2B5EF4-FFF2-40B4-BE49-F238E27FC236}">
                <a16:creationId xmlns:a16="http://schemas.microsoft.com/office/drawing/2014/main" xmlns="" id="{0C559659-F1A0-5987-1CC2-7A6D1EAC1E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283E7CA-1B0A-47D5-9847-DA0C5E2AA6FC}"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16</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52056-A80D-53A3-9DA4-4AD4DDD59E9C}"/>
              </a:ext>
            </a:extLst>
          </p:cNvPr>
          <p:cNvSpPr>
            <a:spLocks noGrp="1"/>
          </p:cNvSpPr>
          <p:nvPr>
            <p:ph type="ctrTitle"/>
          </p:nvPr>
        </p:nvSpPr>
        <p:spPr>
          <a:xfrm>
            <a:off x="1050967" y="827388"/>
            <a:ext cx="6858000" cy="615950"/>
          </a:xfrm>
        </p:spPr>
        <p:txBody>
          <a:bodyPr>
            <a:normAutofit/>
          </a:bodyPr>
          <a:lstStyle/>
          <a:p>
            <a:pPr>
              <a:defRPr/>
            </a:pPr>
            <a:r>
              <a:rPr lang="en-IN" sz="2400" b="1" dirty="0">
                <a:solidFill>
                  <a:srgbClr val="FF0000"/>
                </a:solidFill>
                <a:latin typeface="+mn-lt"/>
              </a:rPr>
              <a:t>Data Collection</a:t>
            </a:r>
            <a:endParaRPr lang="en-US" sz="2400" b="1" dirty="0">
              <a:solidFill>
                <a:srgbClr val="FF0000"/>
              </a:solidFill>
              <a:latin typeface="+mn-lt"/>
              <a:cs typeface="Times New Roman" panose="02020603050405020304" pitchFamily="18" charset="0"/>
            </a:endParaRPr>
          </a:p>
        </p:txBody>
      </p:sp>
      <p:sp>
        <p:nvSpPr>
          <p:cNvPr id="13315" name="AutoShape 2" descr="Image result for 10 v of big data">
            <a:extLst>
              <a:ext uri="{FF2B5EF4-FFF2-40B4-BE49-F238E27FC236}">
                <a16:creationId xmlns:a16="http://schemas.microsoft.com/office/drawing/2014/main" xmlns="" id="{EACFAE38-B951-625C-D334-E2FF9F72E59F}"/>
              </a:ext>
            </a:extLst>
          </p:cNvPr>
          <p:cNvSpPr>
            <a:spLocks noChangeAspect="1" noChangeArrowheads="1"/>
          </p:cNvSpPr>
          <p:nvPr/>
        </p:nvSpPr>
        <p:spPr bwMode="auto">
          <a:xfrm>
            <a:off x="115888" y="7493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altLang="en-US" sz="1800">
              <a:latin typeface="Calibri" panose="020F0502020204030204" pitchFamily="34" charset="0"/>
              <a:cs typeface="Arial" panose="020B0604020202020204" pitchFamily="34" charset="0"/>
            </a:endParaRPr>
          </a:p>
        </p:txBody>
      </p:sp>
      <p:sp>
        <p:nvSpPr>
          <p:cNvPr id="13316" name="AutoShape 4" descr="Image result for 10 v of big data">
            <a:extLst>
              <a:ext uri="{FF2B5EF4-FFF2-40B4-BE49-F238E27FC236}">
                <a16:creationId xmlns:a16="http://schemas.microsoft.com/office/drawing/2014/main" xmlns="" id="{64CF89F3-65AA-8549-EBB7-C64C63292844}"/>
              </a:ext>
            </a:extLst>
          </p:cNvPr>
          <p:cNvSpPr>
            <a:spLocks noChangeAspect="1" noChangeArrowheads="1"/>
          </p:cNvSpPr>
          <p:nvPr/>
        </p:nvSpPr>
        <p:spPr bwMode="auto">
          <a:xfrm>
            <a:off x="230188" y="863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altLang="en-US" sz="1800">
              <a:latin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0D0CD155-C5CB-B963-1D1C-03EB4FF66E00}"/>
              </a:ext>
            </a:extLst>
          </p:cNvPr>
          <p:cNvSpPr txBox="1"/>
          <p:nvPr/>
        </p:nvSpPr>
        <p:spPr>
          <a:xfrm>
            <a:off x="416249" y="1794475"/>
            <a:ext cx="8311501" cy="1938992"/>
          </a:xfrm>
          <a:prstGeom prst="rect">
            <a:avLst/>
          </a:prstGeom>
          <a:noFill/>
        </p:spPr>
        <p:txBody>
          <a:bodyPr wrap="square">
            <a:spAutoFit/>
          </a:bodyPr>
          <a:lstStyle/>
          <a:p>
            <a:pPr algn="just"/>
            <a:r>
              <a:rPr lang="en-IN" sz="2400" dirty="0"/>
              <a:t>Data collection is the process of gathering and collecting information from various sources to analyse and make informed decisions based on the data collected. This can involve various methods, such as surveys, interviews, experiments, and observation.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FCA71E78-B1B7-785C-E7D0-AE010C8B0B46}"/>
              </a:ext>
            </a:extLst>
          </p:cNvPr>
          <p:cNvSpPr>
            <a:spLocks noGrp="1"/>
          </p:cNvSpPr>
          <p:nvPr>
            <p:ph type="title"/>
          </p:nvPr>
        </p:nvSpPr>
        <p:spPr>
          <a:xfrm>
            <a:off x="628650" y="312738"/>
            <a:ext cx="7886700" cy="831850"/>
          </a:xfrm>
        </p:spPr>
        <p:txBody>
          <a:bodyPr/>
          <a:lstStyle/>
          <a:p>
            <a:pPr algn="l" fontAlgn="base"/>
            <a:r>
              <a:rPr lang="en-IN" sz="4000" b="0" i="0" dirty="0">
                <a:solidFill>
                  <a:srgbClr val="232323"/>
                </a:solidFill>
                <a:effectLst/>
                <a:latin typeface="Calibri" panose="020F0502020204030204" pitchFamily="34" charset="0"/>
                <a:ea typeface="Calibri" panose="020F0502020204030204" pitchFamily="34" charset="0"/>
                <a:cs typeface="Calibri" panose="020F0502020204030204" pitchFamily="34" charset="0"/>
              </a:rPr>
              <a:t>Types of Data Collection</a:t>
            </a:r>
          </a:p>
        </p:txBody>
      </p:sp>
      <p:sp>
        <p:nvSpPr>
          <p:cNvPr id="3" name="Content Placeholder 2">
            <a:extLst>
              <a:ext uri="{FF2B5EF4-FFF2-40B4-BE49-F238E27FC236}">
                <a16:creationId xmlns:a16="http://schemas.microsoft.com/office/drawing/2014/main" xmlns="" id="{1FDF25B9-05EB-6414-91FB-9775AC5EA550}"/>
              </a:ext>
            </a:extLst>
          </p:cNvPr>
          <p:cNvSpPr>
            <a:spLocks noGrp="1"/>
          </p:cNvSpPr>
          <p:nvPr>
            <p:ph idx="1"/>
          </p:nvPr>
        </p:nvSpPr>
        <p:spPr>
          <a:xfrm>
            <a:off x="179388" y="1452562"/>
            <a:ext cx="8785225" cy="3850957"/>
          </a:xfrm>
        </p:spPr>
        <p:txBody>
          <a:bodyPr>
            <a:normAutofit fontScale="92500" lnSpcReduction="10000"/>
          </a:bodyPr>
          <a:lstStyle/>
          <a:p>
            <a:pPr algn="l" fontAlgn="base"/>
            <a:r>
              <a:rPr lang="en-US" sz="24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Primary Data Collection</a:t>
            </a:r>
          </a:p>
          <a:p>
            <a:pPr lvl="1"/>
            <a:r>
              <a:rPr lang="en-US" sz="1600" b="0" i="0" dirty="0">
                <a:solidFill>
                  <a:srgbClr val="444444"/>
                </a:solidFill>
                <a:effectLst/>
                <a:latin typeface="Open Sans" panose="020B0606030504020204" pitchFamily="34" charset="0"/>
              </a:rPr>
              <a:t>Primary data collection is the process of gathering original and firsthand information directly from the source or target population.</a:t>
            </a:r>
            <a:endParaRPr lang="en-US" sz="2000" b="0" i="0" dirty="0">
              <a:solidFill>
                <a:srgbClr val="232323"/>
              </a:solidFill>
              <a:effectLst/>
              <a:latin typeface="Calibri" panose="020F0502020204030204" pitchFamily="34" charset="0"/>
              <a:ea typeface="Calibri" panose="020F0502020204030204" pitchFamily="34" charset="0"/>
              <a:cs typeface="Calibri" panose="020F0502020204030204" pitchFamily="34" charset="0"/>
            </a:endParaRPr>
          </a:p>
          <a:p>
            <a:r>
              <a:rPr lang="en-IN" sz="24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Secondary Data Collection</a:t>
            </a:r>
          </a:p>
          <a:p>
            <a:pPr lvl="1"/>
            <a:r>
              <a:rPr lang="en-US" sz="1600" b="0" i="0" dirty="0">
                <a:solidFill>
                  <a:srgbClr val="444444"/>
                </a:solidFill>
                <a:effectLst/>
                <a:latin typeface="Open Sans" panose="020B0606030504020204" pitchFamily="34" charset="0"/>
              </a:rPr>
              <a:t>Secondary data collection is the process of gathering information from existing sources that have already been collected and analyzed by someone else, rather than conducting new research to collect primary data. </a:t>
            </a:r>
            <a:endParaRPr lang="en-IN" sz="2000" b="0" i="0" dirty="0">
              <a:solidFill>
                <a:srgbClr val="232323"/>
              </a:solidFill>
              <a:effectLst/>
              <a:latin typeface="Calibri" panose="020F0502020204030204" pitchFamily="34" charset="0"/>
              <a:ea typeface="Calibri" panose="020F0502020204030204" pitchFamily="34" charset="0"/>
              <a:cs typeface="Calibri" panose="020F0502020204030204" pitchFamily="34" charset="0"/>
            </a:endParaRPr>
          </a:p>
          <a:p>
            <a:r>
              <a:rPr lang="en-IN" sz="24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Qualitative Data Collection</a:t>
            </a:r>
          </a:p>
          <a:p>
            <a:pPr lvl="1"/>
            <a:r>
              <a:rPr lang="en-US" sz="1600" b="0" i="0" dirty="0">
                <a:solidFill>
                  <a:srgbClr val="444444"/>
                </a:solidFill>
                <a:effectLst/>
                <a:latin typeface="Open Sans" panose="020B0606030504020204" pitchFamily="34" charset="0"/>
              </a:rPr>
              <a:t>Qualitative data collection is used to gather non-numerical data such as opinions, experiences, perceptions, and feelings, through techniques such as interviews, focus groups, observations, and document analysis. </a:t>
            </a:r>
            <a:endParaRPr lang="en-IN" sz="2000" b="0" i="0" dirty="0">
              <a:solidFill>
                <a:srgbClr val="232323"/>
              </a:solidFill>
              <a:effectLst/>
              <a:latin typeface="Calibri" panose="020F0502020204030204" pitchFamily="34" charset="0"/>
              <a:ea typeface="Calibri" panose="020F0502020204030204" pitchFamily="34" charset="0"/>
              <a:cs typeface="Calibri" panose="020F0502020204030204" pitchFamily="34" charset="0"/>
            </a:endParaRPr>
          </a:p>
          <a:p>
            <a:r>
              <a:rPr lang="en-IN" sz="24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Quantitative Data Collection</a:t>
            </a:r>
          </a:p>
          <a:p>
            <a:pPr lvl="1"/>
            <a:r>
              <a:rPr lang="en-US" sz="1600" b="0" i="0" dirty="0">
                <a:solidFill>
                  <a:srgbClr val="444444"/>
                </a:solidFill>
                <a:effectLst/>
                <a:latin typeface="Open Sans" panose="020B0606030504020204" pitchFamily="34" charset="0"/>
              </a:rPr>
              <a:t>Quantitative data collection is a used to gather numerical data that can be analyzed using statistical methods. This data is typically collected through surveys, experiments, and other structured data collection methods.</a:t>
            </a:r>
            <a:endParaRPr lang="en-IN" sz="2000" b="0" i="0" dirty="0">
              <a:solidFill>
                <a:srgbClr val="232323"/>
              </a:solidFill>
              <a:effectLst/>
              <a:latin typeface="Calibri" panose="020F0502020204030204" pitchFamily="34" charset="0"/>
              <a:ea typeface="Calibri" panose="020F0502020204030204" pitchFamily="34" charset="0"/>
              <a:cs typeface="Calibri" panose="020F0502020204030204" pitchFamily="34" charset="0"/>
            </a:endParaRPr>
          </a:p>
          <a:p>
            <a:pPr marL="0" indent="0" algn="l" fontAlgn="base">
              <a:buNone/>
            </a:pPr>
            <a:endParaRPr lang="en-US" sz="2000" b="0" i="0" dirty="0">
              <a:solidFill>
                <a:srgbClr val="232323"/>
              </a:solidFill>
              <a:effectLst/>
              <a:latin typeface="Roboto Slab"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D47494E2-CCC9-F2F1-88D6-B15A35A099A8}"/>
              </a:ext>
            </a:extLst>
          </p:cNvPr>
          <p:cNvSpPr>
            <a:spLocks noGrp="1"/>
          </p:cNvSpPr>
          <p:nvPr>
            <p:ph type="title"/>
          </p:nvPr>
        </p:nvSpPr>
        <p:spPr>
          <a:xfrm>
            <a:off x="628650" y="365125"/>
            <a:ext cx="7880350" cy="854075"/>
          </a:xfrm>
        </p:spPr>
        <p:txBody>
          <a:bodyPr/>
          <a:lstStyle/>
          <a:p>
            <a:pPr eaLnBrk="1" hangingPunct="1"/>
            <a:r>
              <a:rPr lang="en-US" altLang="en-US" sz="3200"/>
              <a:t>Data Collection Strategies</a:t>
            </a:r>
          </a:p>
        </p:txBody>
      </p:sp>
      <p:sp>
        <p:nvSpPr>
          <p:cNvPr id="61443" name="Rectangle 3">
            <a:extLst>
              <a:ext uri="{FF2B5EF4-FFF2-40B4-BE49-F238E27FC236}">
                <a16:creationId xmlns:a16="http://schemas.microsoft.com/office/drawing/2014/main" xmlns="" id="{2EABE45E-35FC-5648-B636-0C643FA85BF0}"/>
              </a:ext>
            </a:extLst>
          </p:cNvPr>
          <p:cNvSpPr>
            <a:spLocks noGrp="1" noChangeArrowheads="1"/>
          </p:cNvSpPr>
          <p:nvPr>
            <p:ph idx="1"/>
          </p:nvPr>
        </p:nvSpPr>
        <p:spPr bwMode="auto">
          <a:xfrm>
            <a:off x="628650" y="1100138"/>
            <a:ext cx="8007350" cy="4468812"/>
          </a:xfrm>
        </p:spPr>
        <p:txBody>
          <a:bodyPr vert="horz" wrap="square" numCol="1" anchor="t" anchorCtr="0" compatLnSpc="1">
            <a:prstTxWarp prst="textNoShape">
              <a:avLst/>
            </a:prstTxWarp>
          </a:bodyPr>
          <a:lstStyle/>
          <a:p>
            <a:pPr eaLnBrk="1" hangingPunct="1">
              <a:lnSpc>
                <a:spcPct val="150000"/>
              </a:lnSpc>
            </a:pPr>
            <a:r>
              <a:rPr lang="en-US" altLang="en-US" sz="2800" dirty="0"/>
              <a:t>Multiple ways: decision depends on:</a:t>
            </a:r>
          </a:p>
          <a:p>
            <a:pPr lvl="1" eaLnBrk="1" hangingPunct="1">
              <a:lnSpc>
                <a:spcPct val="150000"/>
              </a:lnSpc>
            </a:pPr>
            <a:r>
              <a:rPr lang="en-US" altLang="en-US" sz="2400" dirty="0"/>
              <a:t>What you need to know: </a:t>
            </a:r>
            <a:r>
              <a:rPr lang="en-US" altLang="en-US" sz="2400" i="1" dirty="0">
                <a:solidFill>
                  <a:srgbClr val="FF0000"/>
                </a:solidFill>
              </a:rPr>
              <a:t>numbers or stories</a:t>
            </a:r>
          </a:p>
          <a:p>
            <a:pPr lvl="1" eaLnBrk="1" hangingPunct="1">
              <a:lnSpc>
                <a:spcPct val="150000"/>
              </a:lnSpc>
            </a:pPr>
            <a:r>
              <a:rPr lang="en-US" altLang="en-US" sz="2400" dirty="0"/>
              <a:t>Where the data reside: </a:t>
            </a:r>
            <a:r>
              <a:rPr lang="en-US" altLang="en-US" sz="2400" i="1" dirty="0">
                <a:solidFill>
                  <a:srgbClr val="FF0000"/>
                </a:solidFill>
              </a:rPr>
              <a:t>environment, files, people</a:t>
            </a:r>
          </a:p>
          <a:p>
            <a:pPr lvl="1" eaLnBrk="1" hangingPunct="1">
              <a:lnSpc>
                <a:spcPct val="150000"/>
              </a:lnSpc>
            </a:pPr>
            <a:r>
              <a:rPr lang="en-US" altLang="en-US" sz="2400" dirty="0"/>
              <a:t>Resources and time available</a:t>
            </a:r>
          </a:p>
          <a:p>
            <a:pPr lvl="1" eaLnBrk="1" hangingPunct="1">
              <a:lnSpc>
                <a:spcPct val="150000"/>
              </a:lnSpc>
            </a:pPr>
            <a:r>
              <a:rPr lang="en-US" altLang="en-US" sz="2400" dirty="0">
                <a:solidFill>
                  <a:srgbClr val="FF0000"/>
                </a:solidFill>
              </a:rPr>
              <a:t>Complexity</a:t>
            </a:r>
            <a:r>
              <a:rPr lang="en-US" altLang="en-US" sz="2400" dirty="0"/>
              <a:t> of the data to be collected </a:t>
            </a:r>
          </a:p>
          <a:p>
            <a:pPr lvl="1" eaLnBrk="1" hangingPunct="1">
              <a:lnSpc>
                <a:spcPct val="150000"/>
              </a:lnSpc>
            </a:pPr>
            <a:r>
              <a:rPr lang="en-US" altLang="en-US" sz="2400" dirty="0">
                <a:solidFill>
                  <a:srgbClr val="FF0000"/>
                </a:solidFill>
              </a:rPr>
              <a:t>Frequency</a:t>
            </a:r>
            <a:r>
              <a:rPr lang="en-US" altLang="en-US" sz="2400" dirty="0"/>
              <a:t> of data collection</a:t>
            </a:r>
          </a:p>
          <a:p>
            <a:pPr lvl="1" eaLnBrk="1" hangingPunct="1">
              <a:lnSpc>
                <a:spcPct val="150000"/>
              </a:lnSpc>
            </a:pPr>
            <a:r>
              <a:rPr lang="en-US" altLang="en-US" sz="2400" dirty="0"/>
              <a:t>Intended forms of data analysis</a:t>
            </a:r>
          </a:p>
        </p:txBody>
      </p:sp>
      <p:sp>
        <p:nvSpPr>
          <p:cNvPr id="60420" name="Slide Number Placeholder 2">
            <a:extLst>
              <a:ext uri="{FF2B5EF4-FFF2-40B4-BE49-F238E27FC236}">
                <a16:creationId xmlns:a16="http://schemas.microsoft.com/office/drawing/2014/main" xmlns="" id="{F63EF523-E045-1474-E67B-8B8A16184D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C0E8F1D5-93B8-483E-8700-E42B8B3B164B}" type="slidenum">
              <a:rPr lang="en-US" altLang="en-US" smtClean="0"/>
              <a:pPr/>
              <a:t>19</a:t>
            </a:fld>
            <a:endParaRPr lang="en-US"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1443"/>
                                        </p:tgtEl>
                                        <p:attrNameLst>
                                          <p:attrName>style.visibility</p:attrName>
                                        </p:attrNameLst>
                                      </p:cBhvr>
                                      <p:to>
                                        <p:strVal val="visible"/>
                                      </p:to>
                                    </p:set>
                                    <p:animEffect transition="in" filter="wipe(left)">
                                      <p:cBhvr>
                                        <p:cTn id="11" dur="5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1D08DCA3-BA89-5E2D-FF08-17D7F2DB551F}"/>
              </a:ext>
            </a:extLst>
          </p:cNvPr>
          <p:cNvSpPr>
            <a:spLocks noGrp="1"/>
          </p:cNvSpPr>
          <p:nvPr>
            <p:ph type="title"/>
          </p:nvPr>
        </p:nvSpPr>
        <p:spPr>
          <a:xfrm>
            <a:off x="628650" y="312738"/>
            <a:ext cx="7886700" cy="831850"/>
          </a:xfrm>
        </p:spPr>
        <p:txBody>
          <a:bodyPr/>
          <a:lstStyle/>
          <a:p>
            <a:r>
              <a:rPr lang="en-US" altLang="en-US">
                <a:latin typeface="Times New Roman" panose="02020603050405020304" pitchFamily="18" charset="0"/>
                <a:cs typeface="Times New Roman" panose="02020603050405020304" pitchFamily="18" charset="0"/>
              </a:rPr>
              <a:t>Introducing Data</a:t>
            </a:r>
          </a:p>
        </p:txBody>
      </p:sp>
      <p:sp>
        <p:nvSpPr>
          <p:cNvPr id="6147" name="Content Placeholder 2">
            <a:extLst>
              <a:ext uri="{FF2B5EF4-FFF2-40B4-BE49-F238E27FC236}">
                <a16:creationId xmlns:a16="http://schemas.microsoft.com/office/drawing/2014/main" xmlns="" id="{7E035433-2FF6-BD53-9115-F73BC2EA979F}"/>
              </a:ext>
            </a:extLst>
          </p:cNvPr>
          <p:cNvSpPr>
            <a:spLocks noGrp="1"/>
          </p:cNvSpPr>
          <p:nvPr>
            <p:ph idx="1"/>
          </p:nvPr>
        </p:nvSpPr>
        <p:spPr>
          <a:xfrm>
            <a:off x="222250" y="1144588"/>
            <a:ext cx="8789988" cy="1754187"/>
          </a:xfrm>
        </p:spPr>
        <p:txBody>
          <a:bodyPr/>
          <a:lstStyle/>
          <a:p>
            <a:pPr algn="just">
              <a:lnSpc>
                <a:spcPct val="150000"/>
              </a:lnSpc>
            </a:pPr>
            <a:r>
              <a:rPr lang="en-US" sz="2000" b="0" i="0" dirty="0">
                <a:solidFill>
                  <a:srgbClr val="111111"/>
                </a:solidFill>
                <a:effectLst/>
                <a:latin typeface="Times New Roman" panose="02020603050405020304" pitchFamily="18" charset="0"/>
                <a:cs typeface="Times New Roman" panose="02020603050405020304" pitchFamily="18" charset="0"/>
              </a:rPr>
              <a:t>Facts and statistics collected together for reference or analysis</a:t>
            </a:r>
          </a:p>
          <a:p>
            <a:pPr algn="just">
              <a:lnSpc>
                <a:spcPct val="150000"/>
              </a:lnSpc>
            </a:pPr>
            <a:r>
              <a:rPr lang="en-US" altLang="en-US" sz="2000" dirty="0">
                <a:latin typeface="Times New Roman" panose="02020603050405020304" pitchFamily="18" charset="0"/>
                <a:cs typeface="Times New Roman" panose="02020603050405020304" pitchFamily="18" charset="0"/>
              </a:rPr>
              <a:t>Data has to be transformed into a </a:t>
            </a:r>
            <a:r>
              <a:rPr lang="en-US" altLang="en-US" sz="2000" dirty="0">
                <a:solidFill>
                  <a:srgbClr val="FF0000"/>
                </a:solidFill>
                <a:latin typeface="Times New Roman" panose="02020603050405020304" pitchFamily="18" charset="0"/>
                <a:cs typeface="Times New Roman" panose="02020603050405020304" pitchFamily="18" charset="0"/>
              </a:rPr>
              <a:t>form</a:t>
            </a:r>
            <a:r>
              <a:rPr lang="en-US" altLang="en-US" sz="2000" dirty="0">
                <a:latin typeface="Times New Roman" panose="02020603050405020304" pitchFamily="18" charset="0"/>
                <a:cs typeface="Times New Roman" panose="02020603050405020304" pitchFamily="18" charset="0"/>
              </a:rPr>
              <a:t> that is efficient for movement or processing. </a:t>
            </a:r>
          </a:p>
        </p:txBody>
      </p:sp>
      <p:sp>
        <p:nvSpPr>
          <p:cNvPr id="6148" name="Slide Number Placeholder 6">
            <a:extLst>
              <a:ext uri="{FF2B5EF4-FFF2-40B4-BE49-F238E27FC236}">
                <a16:creationId xmlns:a16="http://schemas.microsoft.com/office/drawing/2014/main" xmlns="" id="{D922AB08-0E4F-D717-D1C4-4053304E9E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AC4D5F0-A932-4867-94D2-DE725E0E7BF6}"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a:t>
            </a:fld>
            <a:endParaRPr lang="en-US" altLang="en-US" sz="1400">
              <a:solidFill>
                <a:schemeClr val="bg1"/>
              </a:solidFill>
              <a:latin typeface="Calibri" panose="020F0502020204030204" pitchFamily="34" charset="0"/>
              <a:cs typeface="Arial" panose="020B0604020202020204" pitchFamily="34" charset="0"/>
            </a:endParaRPr>
          </a:p>
        </p:txBody>
      </p:sp>
      <p:pic>
        <p:nvPicPr>
          <p:cNvPr id="6149" name="Picture 6" descr="Image result for data">
            <a:extLst>
              <a:ext uri="{FF2B5EF4-FFF2-40B4-BE49-F238E27FC236}">
                <a16:creationId xmlns:a16="http://schemas.microsoft.com/office/drawing/2014/main" xmlns="" id="{5DF99024-12E3-D300-6EA4-EDB423C6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5" y="3261135"/>
            <a:ext cx="592772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1A5567F4-9568-9440-A6D2-B8F6240CCBFF}"/>
              </a:ext>
            </a:extLst>
          </p:cNvPr>
          <p:cNvSpPr>
            <a:spLocks noGrp="1"/>
          </p:cNvSpPr>
          <p:nvPr>
            <p:ph type="title"/>
          </p:nvPr>
        </p:nvSpPr>
        <p:spPr>
          <a:xfrm>
            <a:off x="631825" y="469220"/>
            <a:ext cx="7880350" cy="436562"/>
          </a:xfrm>
        </p:spPr>
        <p:txBody>
          <a:bodyPr/>
          <a:lstStyle/>
          <a:p>
            <a:pPr eaLnBrk="1" hangingPunct="1"/>
            <a:r>
              <a:rPr lang="en-US" altLang="en-US" sz="3200" dirty="0"/>
              <a:t>Rules for Collecting Data</a:t>
            </a:r>
          </a:p>
        </p:txBody>
      </p:sp>
      <p:sp>
        <p:nvSpPr>
          <p:cNvPr id="72707" name="Rectangle 3">
            <a:extLst>
              <a:ext uri="{FF2B5EF4-FFF2-40B4-BE49-F238E27FC236}">
                <a16:creationId xmlns:a16="http://schemas.microsoft.com/office/drawing/2014/main" xmlns="" id="{DD4B2C4C-F77C-B84D-1D20-7BC62C8FD6E7}"/>
              </a:ext>
            </a:extLst>
          </p:cNvPr>
          <p:cNvSpPr>
            <a:spLocks noGrp="1" noChangeArrowheads="1"/>
          </p:cNvSpPr>
          <p:nvPr>
            <p:ph idx="1"/>
          </p:nvPr>
        </p:nvSpPr>
        <p:spPr bwMode="auto">
          <a:xfrm>
            <a:off x="685800" y="1050925"/>
            <a:ext cx="7772400" cy="3998913"/>
          </a:xfrm>
        </p:spPr>
        <p:txBody>
          <a:bodyPr vert="horz" wrap="square" numCol="1" anchor="t" anchorCtr="0" compatLnSpc="1">
            <a:prstTxWarp prst="textNoShape">
              <a:avLst/>
            </a:prstTxWarp>
          </a:bodyPr>
          <a:lstStyle/>
          <a:p>
            <a:pPr eaLnBrk="1" hangingPunct="1">
              <a:lnSpc>
                <a:spcPct val="150000"/>
              </a:lnSpc>
            </a:pPr>
            <a:r>
              <a:rPr lang="en-US" altLang="en-US" sz="2400" dirty="0"/>
              <a:t>Use multiple data collection methods</a:t>
            </a:r>
          </a:p>
          <a:p>
            <a:pPr eaLnBrk="1" hangingPunct="1">
              <a:lnSpc>
                <a:spcPct val="150000"/>
              </a:lnSpc>
            </a:pPr>
            <a:r>
              <a:rPr lang="en-US" altLang="en-US" sz="2400" dirty="0"/>
              <a:t>Use available data, but need to know </a:t>
            </a:r>
          </a:p>
          <a:p>
            <a:pPr lvl="1" eaLnBrk="1" hangingPunct="1">
              <a:lnSpc>
                <a:spcPct val="150000"/>
              </a:lnSpc>
            </a:pPr>
            <a:r>
              <a:rPr lang="en-US" altLang="en-US" dirty="0"/>
              <a:t>how the </a:t>
            </a:r>
            <a:r>
              <a:rPr lang="en-US" altLang="en-US" dirty="0">
                <a:solidFill>
                  <a:srgbClr val="FF0000"/>
                </a:solidFill>
              </a:rPr>
              <a:t>measures</a:t>
            </a:r>
            <a:r>
              <a:rPr lang="en-US" altLang="en-US" dirty="0"/>
              <a:t> were defined</a:t>
            </a:r>
          </a:p>
          <a:p>
            <a:pPr lvl="1" eaLnBrk="1" hangingPunct="1">
              <a:lnSpc>
                <a:spcPct val="150000"/>
              </a:lnSpc>
            </a:pPr>
            <a:r>
              <a:rPr lang="en-US" altLang="en-US" dirty="0"/>
              <a:t>how the data were collected and cleaned </a:t>
            </a:r>
          </a:p>
          <a:p>
            <a:pPr lvl="1" eaLnBrk="1" hangingPunct="1">
              <a:lnSpc>
                <a:spcPct val="150000"/>
              </a:lnSpc>
            </a:pPr>
            <a:r>
              <a:rPr lang="en-US" altLang="en-US" dirty="0"/>
              <a:t> the extent of </a:t>
            </a:r>
            <a:r>
              <a:rPr lang="en-US" altLang="en-US" dirty="0">
                <a:solidFill>
                  <a:srgbClr val="FF0000"/>
                </a:solidFill>
              </a:rPr>
              <a:t>missing data</a:t>
            </a:r>
          </a:p>
          <a:p>
            <a:pPr lvl="1" eaLnBrk="1" hangingPunct="1">
              <a:lnSpc>
                <a:spcPct val="150000"/>
              </a:lnSpc>
            </a:pPr>
            <a:r>
              <a:rPr lang="en-US" altLang="en-US" dirty="0"/>
              <a:t>how </a:t>
            </a:r>
            <a:r>
              <a:rPr lang="en-US" altLang="en-US" dirty="0">
                <a:solidFill>
                  <a:srgbClr val="FF0000"/>
                </a:solidFill>
              </a:rPr>
              <a:t>accuracy</a:t>
            </a:r>
            <a:r>
              <a:rPr lang="en-US" altLang="en-US" dirty="0"/>
              <a:t> of the data was ensured</a:t>
            </a:r>
          </a:p>
          <a:p>
            <a:pPr eaLnBrk="1" hangingPunct="1">
              <a:lnSpc>
                <a:spcPct val="150000"/>
              </a:lnSpc>
              <a:buFontTx/>
              <a:buNone/>
            </a:pPr>
            <a:endParaRPr lang="en-US" altLang="en-US" sz="1400" dirty="0"/>
          </a:p>
        </p:txBody>
      </p:sp>
      <p:sp>
        <p:nvSpPr>
          <p:cNvPr id="62468" name="Slide Number Placeholder 2">
            <a:extLst>
              <a:ext uri="{FF2B5EF4-FFF2-40B4-BE49-F238E27FC236}">
                <a16:creationId xmlns:a16="http://schemas.microsoft.com/office/drawing/2014/main" xmlns="" id="{21F2E7B3-2ACF-7856-F60F-836FA7E5AF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AC06E0AE-80A0-4262-A896-0978B13C5397}" type="slidenum">
              <a:rPr lang="en-US" altLang="en-US" smtClean="0"/>
              <a:pPr/>
              <a:t>20</a:t>
            </a:fld>
            <a:endParaRPr lang="en-US"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2707"/>
                                        </p:tgtEl>
                                        <p:attrNameLst>
                                          <p:attrName>style.visibility</p:attrName>
                                        </p:attrNameLst>
                                      </p:cBhvr>
                                      <p:to>
                                        <p:strVal val="visible"/>
                                      </p:to>
                                    </p:set>
                                    <p:animEffect transition="in" filter="wipe(left)">
                                      <p:cBhvr>
                                        <p:cTn id="11"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C9BA0C30-58B4-00D7-6775-ED035FBF57B1}"/>
              </a:ext>
            </a:extLst>
          </p:cNvPr>
          <p:cNvSpPr>
            <a:spLocks noGrp="1"/>
          </p:cNvSpPr>
          <p:nvPr>
            <p:ph type="title"/>
          </p:nvPr>
        </p:nvSpPr>
        <p:spPr>
          <a:xfrm>
            <a:off x="628650" y="365125"/>
            <a:ext cx="7880350" cy="931863"/>
          </a:xfrm>
        </p:spPr>
        <p:txBody>
          <a:bodyPr/>
          <a:lstStyle/>
          <a:p>
            <a:pPr eaLnBrk="1" hangingPunct="1"/>
            <a:r>
              <a:rPr lang="en-US" altLang="en-US" sz="3200"/>
              <a:t>Rules for Collecting Data</a:t>
            </a:r>
            <a:endParaRPr lang="en-US" altLang="en-US" sz="2000"/>
          </a:p>
        </p:txBody>
      </p:sp>
      <p:sp>
        <p:nvSpPr>
          <p:cNvPr id="74755" name="Rectangle 3">
            <a:extLst>
              <a:ext uri="{FF2B5EF4-FFF2-40B4-BE49-F238E27FC236}">
                <a16:creationId xmlns:a16="http://schemas.microsoft.com/office/drawing/2014/main" xmlns="" id="{CC7BEE16-B022-15D4-26F4-7C441D97706C}"/>
              </a:ext>
            </a:extLst>
          </p:cNvPr>
          <p:cNvSpPr>
            <a:spLocks noGrp="1" noChangeArrowheads="1"/>
          </p:cNvSpPr>
          <p:nvPr>
            <p:ph idx="1"/>
          </p:nvPr>
        </p:nvSpPr>
        <p:spPr>
          <a:xfrm>
            <a:off x="677863" y="1296988"/>
            <a:ext cx="7880350" cy="4395787"/>
          </a:xfrm>
        </p:spPr>
        <p:txBody>
          <a:bodyPr/>
          <a:lstStyle/>
          <a:p>
            <a:pPr defTabSz="829452" eaLnBrk="1" fontAlgn="auto" hangingPunct="1">
              <a:lnSpc>
                <a:spcPct val="150000"/>
              </a:lnSpc>
              <a:spcBef>
                <a:spcPts val="746"/>
              </a:spcBef>
              <a:spcAft>
                <a:spcPts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2540" dirty="0"/>
              <a:t>      Collect original data</a:t>
            </a:r>
          </a:p>
          <a:p>
            <a:pPr marL="622089" lvl="1" indent="-207363" defTabSz="829452" eaLnBrk="1" fontAlgn="auto" hangingPunct="1">
              <a:lnSpc>
                <a:spcPct val="150000"/>
              </a:lnSpc>
              <a:spcBef>
                <a:spcPts val="454"/>
              </a:spcBef>
              <a:spcAft>
                <a:spcPts val="0"/>
              </a:spcAft>
              <a:defRPr/>
            </a:pPr>
            <a:r>
              <a:rPr lang="en-US" altLang="en-US" sz="2177" dirty="0">
                <a:solidFill>
                  <a:srgbClr val="FF0000"/>
                </a:solidFill>
              </a:rPr>
              <a:t>establish procedures </a:t>
            </a:r>
            <a:r>
              <a:rPr lang="en-US" altLang="en-US" sz="2177" dirty="0"/>
              <a:t>and follow them (protocol)</a:t>
            </a:r>
          </a:p>
          <a:p>
            <a:pPr marL="622089" lvl="1" indent="-207363" defTabSz="829452" eaLnBrk="1" fontAlgn="auto" hangingPunct="1">
              <a:lnSpc>
                <a:spcPct val="150000"/>
              </a:lnSpc>
              <a:spcBef>
                <a:spcPts val="454"/>
              </a:spcBef>
              <a:spcAft>
                <a:spcPts val="0"/>
              </a:spcAft>
              <a:defRPr/>
            </a:pPr>
            <a:r>
              <a:rPr lang="en-US" altLang="en-US" sz="2177" dirty="0"/>
              <a:t>maintain accurate </a:t>
            </a:r>
            <a:r>
              <a:rPr lang="en-US" altLang="en-US" sz="2177" dirty="0">
                <a:solidFill>
                  <a:srgbClr val="FF0000"/>
                </a:solidFill>
              </a:rPr>
              <a:t>records of definitions and coding</a:t>
            </a:r>
          </a:p>
          <a:p>
            <a:pPr marL="622089" lvl="1" indent="-207363" defTabSz="829452" eaLnBrk="1" fontAlgn="auto" hangingPunct="1">
              <a:lnSpc>
                <a:spcPct val="150000"/>
              </a:lnSpc>
              <a:spcBef>
                <a:spcPts val="454"/>
              </a:spcBef>
              <a:spcAft>
                <a:spcPts val="0"/>
              </a:spcAft>
              <a:defRPr/>
            </a:pPr>
            <a:r>
              <a:rPr lang="en-US" altLang="en-US" sz="2177" dirty="0"/>
              <a:t>verify accuracy of coding, data input</a:t>
            </a:r>
          </a:p>
          <a:p>
            <a:pPr marL="256673" indent="-256673" defTabSz="829452" eaLnBrk="1" fontAlgn="auto" hangingPunct="1">
              <a:lnSpc>
                <a:spcPct val="150000"/>
              </a:lnSpc>
              <a:spcBef>
                <a:spcPts val="746"/>
              </a:spcBef>
              <a:spcAft>
                <a:spcPts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endParaRPr lang="en-US" altLang="en-US" sz="2540" dirty="0"/>
          </a:p>
        </p:txBody>
      </p:sp>
      <p:sp>
        <p:nvSpPr>
          <p:cNvPr id="63492" name="Slide Number Placeholder 2">
            <a:extLst>
              <a:ext uri="{FF2B5EF4-FFF2-40B4-BE49-F238E27FC236}">
                <a16:creationId xmlns:a16="http://schemas.microsoft.com/office/drawing/2014/main" xmlns="" id="{A8490827-EC3B-F66D-291F-5D236D300D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8BC421D9-B13E-4147-BF73-2EC6FFA31592}" type="slidenum">
              <a:rPr lang="en-US" altLang="en-US" smtClean="0"/>
              <a:pPr/>
              <a:t>21</a:t>
            </a:fld>
            <a:endParaRPr lang="en-US"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4755"/>
                                        </p:tgtEl>
                                        <p:attrNameLst>
                                          <p:attrName>style.visibility</p:attrName>
                                        </p:attrNameLst>
                                      </p:cBhvr>
                                      <p:to>
                                        <p:strVal val="visible"/>
                                      </p:to>
                                    </p:set>
                                    <p:animEffect transition="in" filter="wipe(left)">
                                      <p:cBhvr>
                                        <p:cTn id="11"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11D3A411-656D-BC92-FB2B-73CA08E10E52}"/>
              </a:ext>
            </a:extLst>
          </p:cNvPr>
          <p:cNvSpPr>
            <a:spLocks noGrp="1"/>
          </p:cNvSpPr>
          <p:nvPr>
            <p:ph type="title"/>
          </p:nvPr>
        </p:nvSpPr>
        <p:spPr>
          <a:xfrm>
            <a:off x="628650" y="312738"/>
            <a:ext cx="7886700" cy="831850"/>
          </a:xfrm>
        </p:spPr>
        <p:txBody>
          <a:bodyPr/>
          <a:lstStyle/>
          <a:p>
            <a:pPr algn="l" fontAlgn="base"/>
            <a:r>
              <a:rPr lang="en-IN" sz="3600" b="0" i="0" dirty="0">
                <a:solidFill>
                  <a:srgbClr val="232323"/>
                </a:solidFill>
                <a:effectLst/>
                <a:latin typeface="Roboto Slab" pitchFamily="2" charset="0"/>
              </a:rPr>
              <a:t>Data Collection Methods</a:t>
            </a:r>
          </a:p>
        </p:txBody>
      </p:sp>
      <p:sp>
        <p:nvSpPr>
          <p:cNvPr id="3" name="Content Placeholder 2">
            <a:extLst>
              <a:ext uri="{FF2B5EF4-FFF2-40B4-BE49-F238E27FC236}">
                <a16:creationId xmlns:a16="http://schemas.microsoft.com/office/drawing/2014/main" xmlns="" id="{5A1ADFFA-A2D7-959E-9D71-B291A4C40934}"/>
              </a:ext>
            </a:extLst>
          </p:cNvPr>
          <p:cNvSpPr>
            <a:spLocks noGrp="1"/>
          </p:cNvSpPr>
          <p:nvPr>
            <p:ph idx="1"/>
          </p:nvPr>
        </p:nvSpPr>
        <p:spPr>
          <a:xfrm>
            <a:off x="508000" y="1144588"/>
            <a:ext cx="8193088" cy="4254726"/>
          </a:xfrm>
        </p:spPr>
        <p:txBody>
          <a:bodyPr>
            <a:noAutofit/>
          </a:bodyPr>
          <a:lstStyle/>
          <a:p>
            <a:pPr algn="l" fontAlgn="base"/>
            <a:r>
              <a:rPr lang="en-US" sz="22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Surveys</a:t>
            </a:r>
          </a:p>
          <a:p>
            <a:pPr lvl="1" algn="just"/>
            <a:r>
              <a:rPr lang="en-US" sz="22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Surveys involve asking questions to a sample of individuals or organizations to collect data. Surveys can be conducted in person, over the phone, or online.</a:t>
            </a:r>
          </a:p>
          <a:p>
            <a:pPr algn="just" fontAlgn="base"/>
            <a:r>
              <a:rPr lang="en-US" sz="22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Interviews</a:t>
            </a:r>
          </a:p>
          <a:p>
            <a:pPr lvl="1" algn="just"/>
            <a:r>
              <a:rPr lang="en-US" sz="22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Interviews involve a one-on-one conversation between the interviewer and the respondent. Interviews can be structured or unstructured and can be conducted in person or over the phone.</a:t>
            </a:r>
          </a:p>
          <a:p>
            <a:pPr algn="just" fontAlgn="base"/>
            <a:r>
              <a:rPr lang="en-US" sz="22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Focus Groups</a:t>
            </a:r>
          </a:p>
          <a:p>
            <a:pPr lvl="1" algn="just"/>
            <a:r>
              <a:rPr lang="en-US" sz="22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Focus groups are group discussions that are moderated by a facilitator. Focus groups are used to collect qualitative data on a specific topic.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a:extLst>
              <a:ext uri="{FF2B5EF4-FFF2-40B4-BE49-F238E27FC236}">
                <a16:creationId xmlns:a16="http://schemas.microsoft.com/office/drawing/2014/main" xmlns="" id="{7B20B2A4-4EB5-19C7-4A54-EBF70788B19B}"/>
              </a:ext>
            </a:extLst>
          </p:cNvPr>
          <p:cNvSpPr>
            <a:spLocks noGrp="1"/>
          </p:cNvSpPr>
          <p:nvPr>
            <p:ph idx="1"/>
          </p:nvPr>
        </p:nvSpPr>
        <p:spPr>
          <a:xfrm>
            <a:off x="580571" y="537030"/>
            <a:ext cx="7997372" cy="5007428"/>
          </a:xfrm>
        </p:spPr>
        <p:txBody>
          <a:bodyPr/>
          <a:lstStyle/>
          <a:p>
            <a:pPr algn="l" fontAlgn="base"/>
            <a:r>
              <a:rPr lang="en-US" sz="2200" b="0" i="0" dirty="0">
                <a:solidFill>
                  <a:srgbClr val="FF0000"/>
                </a:solidFill>
                <a:effectLst/>
                <a:latin typeface="+mn-lt"/>
              </a:rPr>
              <a:t>Observation</a:t>
            </a:r>
          </a:p>
          <a:p>
            <a:pPr lvl="1" algn="just"/>
            <a:r>
              <a:rPr lang="en-US" sz="2200" b="0" i="0" dirty="0">
                <a:solidFill>
                  <a:srgbClr val="444444"/>
                </a:solidFill>
                <a:effectLst/>
                <a:latin typeface="+mn-lt"/>
              </a:rPr>
              <a:t>Observation involves watching and recording the behavior of people, objects, or events in their natural setting. Observation can be done overtly or covertly, depending on the research question.</a:t>
            </a:r>
          </a:p>
          <a:p>
            <a:pPr algn="just" fontAlgn="base"/>
            <a:r>
              <a:rPr lang="en-US" sz="2200" b="0" i="0" dirty="0">
                <a:solidFill>
                  <a:srgbClr val="FF0000"/>
                </a:solidFill>
                <a:effectLst/>
                <a:latin typeface="+mn-lt"/>
              </a:rPr>
              <a:t>Experiments</a:t>
            </a:r>
          </a:p>
          <a:p>
            <a:pPr lvl="1" algn="just"/>
            <a:r>
              <a:rPr lang="en-US" sz="2200" b="0" i="0" dirty="0">
                <a:solidFill>
                  <a:srgbClr val="444444"/>
                </a:solidFill>
                <a:effectLst/>
                <a:latin typeface="+mn-lt"/>
              </a:rPr>
              <a:t>Experiments involve manipulating one or more variables and observing the effect on another variable. Experiments are commonly used in scientific research.</a:t>
            </a:r>
          </a:p>
          <a:p>
            <a:pPr algn="just" fontAlgn="base"/>
            <a:r>
              <a:rPr lang="en-US" sz="2200" b="0" i="0" dirty="0">
                <a:solidFill>
                  <a:srgbClr val="FF0000"/>
                </a:solidFill>
                <a:effectLst/>
                <a:latin typeface="+mn-lt"/>
              </a:rPr>
              <a:t>Case Studies</a:t>
            </a:r>
          </a:p>
          <a:p>
            <a:pPr lvl="1" algn="just"/>
            <a:r>
              <a:rPr lang="en-US" sz="2200" b="0" i="0" dirty="0">
                <a:solidFill>
                  <a:srgbClr val="444444"/>
                </a:solidFill>
                <a:effectLst/>
                <a:latin typeface="+mn-lt"/>
              </a:rPr>
              <a:t>Case studies involve in-depth analysis of a single individual, organization, or event. Case studies are used to gain detailed information about a specific phenomenon.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A2836-76C4-0765-EF2C-72888DC492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865CC97-C8FE-71B8-4A13-0308CC8C882A}"/>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B8678698-17ED-56C0-8F11-0544BF96D76A}"/>
              </a:ext>
            </a:extLst>
          </p:cNvPr>
          <p:cNvSpPr>
            <a:spLocks noGrp="1"/>
          </p:cNvSpPr>
          <p:nvPr>
            <p:ph type="sldNum" sz="quarter" idx="12"/>
          </p:nvPr>
        </p:nvSpPr>
        <p:spPr/>
        <p:txBody>
          <a:bodyPr/>
          <a:lstStyle/>
          <a:p>
            <a:fld id="{8B4A9B09-D049-4FE9-B7AC-7898586622D8}" type="slidenum">
              <a:rPr lang="en-US" altLang="en-US" smtClean="0"/>
              <a:pPr/>
              <a:t>24</a:t>
            </a:fld>
            <a:endParaRPr lang="en-US" altLang="en-US"/>
          </a:p>
        </p:txBody>
      </p:sp>
      <p:pic>
        <p:nvPicPr>
          <p:cNvPr id="5" name="Picture 2" descr="Data Collection: Understanding the Types of Data. - YouTube">
            <a:extLst>
              <a:ext uri="{FF2B5EF4-FFF2-40B4-BE49-F238E27FC236}">
                <a16:creationId xmlns:a16="http://schemas.microsoft.com/office/drawing/2014/main" xmlns="" id="{23170562-84E5-F7EE-2D22-3A32DAD61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05468"/>
            <a:ext cx="7705725"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371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C3EDEB78-30F9-ECD7-70AE-282D5C5DD55C}"/>
              </a:ext>
            </a:extLst>
          </p:cNvPr>
          <p:cNvSpPr>
            <a:spLocks noGrp="1"/>
          </p:cNvSpPr>
          <p:nvPr>
            <p:ph type="title"/>
          </p:nvPr>
        </p:nvSpPr>
        <p:spPr>
          <a:xfrm>
            <a:off x="628650" y="312738"/>
            <a:ext cx="7886700" cy="831850"/>
          </a:xfrm>
        </p:spPr>
        <p:txBody>
          <a:bodyPr/>
          <a:lstStyle/>
          <a:p>
            <a:pPr algn="ctr"/>
            <a:r>
              <a:rPr lang="en-IN" sz="2400" b="1" dirty="0">
                <a:solidFill>
                  <a:srgbClr val="FF0000"/>
                </a:solidFill>
                <a:latin typeface="+mn-lt"/>
              </a:rPr>
              <a:t>Data Preparation</a:t>
            </a:r>
            <a:endParaRPr lang="en-US" altLang="en-US" sz="2400" b="1" dirty="0">
              <a:solidFill>
                <a:srgbClr val="FF0000"/>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D4759A9-3012-0389-7FC7-1254D3EE8520}"/>
              </a:ext>
            </a:extLst>
          </p:cNvPr>
          <p:cNvSpPr>
            <a:spLocks noGrp="1"/>
          </p:cNvSpPr>
          <p:nvPr>
            <p:ph idx="1"/>
          </p:nvPr>
        </p:nvSpPr>
        <p:spPr>
          <a:xfrm>
            <a:off x="279400" y="1144588"/>
            <a:ext cx="8607425" cy="3722687"/>
          </a:xfrm>
        </p:spPr>
        <p:txBody>
          <a:bodyPr>
            <a:normAutofit/>
          </a:bodyPr>
          <a:lstStyle/>
          <a:p>
            <a:pPr algn="just">
              <a:lnSpc>
                <a:spcPct val="150000"/>
              </a:lnSpc>
              <a:defRPr/>
            </a:pPr>
            <a:r>
              <a:rPr lang="en-US" sz="2400" b="0" i="0" dirty="0">
                <a:effectLst/>
                <a:latin typeface="+mn-lt"/>
              </a:rPr>
              <a:t>Data preparation is the process of </a:t>
            </a:r>
            <a:r>
              <a:rPr lang="en-US" sz="2400" b="0" i="0" dirty="0">
                <a:solidFill>
                  <a:srgbClr val="FF0000"/>
                </a:solidFill>
                <a:effectLst/>
                <a:latin typeface="+mn-lt"/>
              </a:rPr>
              <a:t>gathering, combining, structuring and organizing data</a:t>
            </a:r>
            <a:r>
              <a:rPr lang="en-US" sz="2400" b="0" i="0" dirty="0">
                <a:effectLst/>
                <a:latin typeface="+mn-lt"/>
              </a:rPr>
              <a:t> so it can be used in business intelligence (BI), analytics and data visualization applications.</a:t>
            </a:r>
            <a:endParaRPr lang="en-US" sz="2400" dirty="0">
              <a:latin typeface="+mn-lt"/>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B2554B13-9E43-C887-0C3A-BB1BB9D927EE}"/>
              </a:ext>
            </a:extLst>
          </p:cNvPr>
          <p:cNvSpPr>
            <a:spLocks noGrp="1"/>
          </p:cNvSpPr>
          <p:nvPr>
            <p:ph type="title"/>
          </p:nvPr>
        </p:nvSpPr>
        <p:spPr>
          <a:xfrm>
            <a:off x="628650" y="312738"/>
            <a:ext cx="7886700" cy="558119"/>
          </a:xfrm>
        </p:spPr>
        <p:txBody>
          <a:bodyPr/>
          <a:lstStyle/>
          <a:p>
            <a:pPr algn="l"/>
            <a:r>
              <a:rPr lang="en-IN" sz="2400" dirty="0">
                <a:solidFill>
                  <a:srgbClr val="FF0000"/>
                </a:solidFill>
                <a:latin typeface="+mn-lt"/>
              </a:rPr>
              <a:t>B</a:t>
            </a:r>
            <a:r>
              <a:rPr lang="en-IN" sz="2400" i="0" dirty="0">
                <a:solidFill>
                  <a:srgbClr val="FF0000"/>
                </a:solidFill>
                <a:effectLst/>
                <a:latin typeface="+mn-lt"/>
              </a:rPr>
              <a:t>enefits of Data </a:t>
            </a:r>
            <a:r>
              <a:rPr lang="en-IN" sz="2400" dirty="0">
                <a:solidFill>
                  <a:srgbClr val="FF0000"/>
                </a:solidFill>
                <a:latin typeface="+mn-lt"/>
              </a:rPr>
              <a:t>P</a:t>
            </a:r>
            <a:r>
              <a:rPr lang="en-IN" sz="2400" i="0" dirty="0">
                <a:solidFill>
                  <a:srgbClr val="FF0000"/>
                </a:solidFill>
                <a:effectLst/>
                <a:latin typeface="+mn-lt"/>
              </a:rPr>
              <a:t>reparation</a:t>
            </a:r>
          </a:p>
        </p:txBody>
      </p:sp>
      <p:sp>
        <p:nvSpPr>
          <p:cNvPr id="3" name="Content Placeholder 2">
            <a:extLst>
              <a:ext uri="{FF2B5EF4-FFF2-40B4-BE49-F238E27FC236}">
                <a16:creationId xmlns:a16="http://schemas.microsoft.com/office/drawing/2014/main" xmlns="" id="{2BC2785D-C659-26BC-CBAF-369C580EA584}"/>
              </a:ext>
            </a:extLst>
          </p:cNvPr>
          <p:cNvSpPr>
            <a:spLocks noGrp="1"/>
          </p:cNvSpPr>
          <p:nvPr>
            <p:ph idx="1"/>
          </p:nvPr>
        </p:nvSpPr>
        <p:spPr>
          <a:xfrm>
            <a:off x="449943" y="1030514"/>
            <a:ext cx="8432800" cy="4090126"/>
          </a:xfrm>
        </p:spPr>
        <p:txBody>
          <a:bodyPr>
            <a:normAutofit/>
          </a:bodyPr>
          <a:lstStyle/>
          <a:p>
            <a:pPr algn="l">
              <a:buFont typeface="Arial" panose="020B0604020202020204" pitchFamily="34" charset="0"/>
              <a:buChar char="•"/>
            </a:pPr>
            <a:r>
              <a:rPr lang="en-US" sz="2400" dirty="0">
                <a:latin typeface="+mn-lt"/>
              </a:rPr>
              <a:t>E</a:t>
            </a:r>
            <a:r>
              <a:rPr lang="en-US" sz="2400" b="0" i="0" dirty="0">
                <a:effectLst/>
                <a:latin typeface="+mn-lt"/>
              </a:rPr>
              <a:t>nsure the data used in analytics applications </a:t>
            </a:r>
            <a:r>
              <a:rPr lang="en-US" sz="2400" b="0" i="0" dirty="0">
                <a:solidFill>
                  <a:srgbClr val="FF0000"/>
                </a:solidFill>
                <a:effectLst/>
                <a:latin typeface="+mn-lt"/>
              </a:rPr>
              <a:t>produces reliable results</a:t>
            </a:r>
          </a:p>
          <a:p>
            <a:pPr algn="l">
              <a:buFont typeface="Arial" panose="020B0604020202020204" pitchFamily="34" charset="0"/>
              <a:buChar char="•"/>
            </a:pPr>
            <a:r>
              <a:rPr lang="en-US" sz="2400" dirty="0">
                <a:latin typeface="+mn-lt"/>
              </a:rPr>
              <a:t>I</a:t>
            </a:r>
            <a:r>
              <a:rPr lang="en-US" sz="2400" b="0" i="0" dirty="0">
                <a:effectLst/>
                <a:latin typeface="+mn-lt"/>
              </a:rPr>
              <a:t>dentify and </a:t>
            </a:r>
            <a:r>
              <a:rPr lang="en-US" sz="2400" b="0" i="0" dirty="0">
                <a:solidFill>
                  <a:srgbClr val="FF0000"/>
                </a:solidFill>
                <a:effectLst/>
                <a:latin typeface="+mn-lt"/>
              </a:rPr>
              <a:t>fix data issues </a:t>
            </a:r>
            <a:r>
              <a:rPr lang="en-US" sz="2400" b="0" i="0" dirty="0">
                <a:effectLst/>
                <a:latin typeface="+mn-lt"/>
              </a:rPr>
              <a:t>that otherwise might not be detected</a:t>
            </a:r>
          </a:p>
          <a:p>
            <a:pPr algn="l">
              <a:buFont typeface="Arial" panose="020B0604020202020204" pitchFamily="34" charset="0"/>
              <a:buChar char="•"/>
            </a:pPr>
            <a:r>
              <a:rPr lang="en-US" sz="2400" dirty="0">
                <a:latin typeface="+mn-lt"/>
              </a:rPr>
              <a:t>E</a:t>
            </a:r>
            <a:r>
              <a:rPr lang="en-US" sz="2400" b="0" i="0" dirty="0">
                <a:effectLst/>
                <a:latin typeface="+mn-lt"/>
              </a:rPr>
              <a:t>nable more informed decision-making by business executives and operational workers</a:t>
            </a:r>
          </a:p>
          <a:p>
            <a:pPr algn="l">
              <a:buFont typeface="Arial" panose="020B0604020202020204" pitchFamily="34" charset="0"/>
              <a:buChar char="•"/>
            </a:pPr>
            <a:r>
              <a:rPr lang="en-US" sz="2400" dirty="0">
                <a:latin typeface="+mn-lt"/>
              </a:rPr>
              <a:t>R</a:t>
            </a:r>
            <a:r>
              <a:rPr lang="en-US" sz="2400" b="0" i="0" dirty="0">
                <a:effectLst/>
                <a:latin typeface="+mn-lt"/>
              </a:rPr>
              <a:t>educe data management and analytics costs</a:t>
            </a:r>
          </a:p>
          <a:p>
            <a:pPr algn="l">
              <a:buFont typeface="Arial" panose="020B0604020202020204" pitchFamily="34" charset="0"/>
              <a:buChar char="•"/>
            </a:pPr>
            <a:r>
              <a:rPr lang="en-US" sz="2400" dirty="0">
                <a:solidFill>
                  <a:srgbClr val="FF0000"/>
                </a:solidFill>
                <a:latin typeface="+mn-lt"/>
              </a:rPr>
              <a:t>A</a:t>
            </a:r>
            <a:r>
              <a:rPr lang="en-US" sz="2400" b="0" i="0" dirty="0">
                <a:solidFill>
                  <a:srgbClr val="FF0000"/>
                </a:solidFill>
                <a:effectLst/>
                <a:latin typeface="+mn-lt"/>
              </a:rPr>
              <a:t>void duplication </a:t>
            </a:r>
            <a:r>
              <a:rPr lang="en-US" sz="2400" b="0" i="0" dirty="0">
                <a:effectLst/>
                <a:latin typeface="+mn-lt"/>
              </a:rPr>
              <a:t>of effort in preparing data for use in multiple applications</a:t>
            </a:r>
          </a:p>
          <a:p>
            <a:pPr algn="l">
              <a:buFont typeface="Arial" panose="020B0604020202020204" pitchFamily="34" charset="0"/>
              <a:buChar char="•"/>
            </a:pPr>
            <a:r>
              <a:rPr lang="en-US" sz="2400" dirty="0">
                <a:latin typeface="+mn-lt"/>
              </a:rPr>
              <a:t>G</a:t>
            </a:r>
            <a:r>
              <a:rPr lang="en-US" sz="2400" b="0" i="0" dirty="0">
                <a:effectLst/>
                <a:latin typeface="+mn-lt"/>
              </a:rPr>
              <a:t>et a higher ROI from BI and analytics initiatives.</a:t>
            </a:r>
          </a:p>
          <a:p>
            <a:pPr marL="0" indent="0">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E112DF10-0885-86DD-77E2-7E25B470ECFE}"/>
              </a:ext>
            </a:extLst>
          </p:cNvPr>
          <p:cNvSpPr>
            <a:spLocks noGrp="1"/>
          </p:cNvSpPr>
          <p:nvPr>
            <p:ph type="title"/>
          </p:nvPr>
        </p:nvSpPr>
        <p:spPr>
          <a:xfrm>
            <a:off x="628650" y="177566"/>
            <a:ext cx="7886700" cy="681175"/>
          </a:xfrm>
        </p:spPr>
        <p:txBody>
          <a:bodyPr/>
          <a:lstStyle/>
          <a:p>
            <a:pPr algn="ctr"/>
            <a:r>
              <a:rPr lang="en-IN" sz="2400" b="1" dirty="0">
                <a:solidFill>
                  <a:srgbClr val="FF0000"/>
                </a:solidFill>
                <a:latin typeface="+mn-lt"/>
              </a:rPr>
              <a:t>Overview of Data Visualization</a:t>
            </a:r>
            <a:endParaRPr lang="en-US" altLang="en-US" sz="2400" b="1" dirty="0">
              <a:solidFill>
                <a:srgbClr val="FF0000"/>
              </a:solidFill>
              <a:latin typeface="+mn-lt"/>
              <a:cs typeface="Times New Roman" panose="02020603050405020304" pitchFamily="18" charset="0"/>
            </a:endParaRPr>
          </a:p>
        </p:txBody>
      </p:sp>
      <p:sp>
        <p:nvSpPr>
          <p:cNvPr id="23555" name="Content Placeholder 2">
            <a:extLst>
              <a:ext uri="{FF2B5EF4-FFF2-40B4-BE49-F238E27FC236}">
                <a16:creationId xmlns:a16="http://schemas.microsoft.com/office/drawing/2014/main" xmlns="" id="{C1879555-3944-A386-A016-5BF1C8F6B2AA}"/>
              </a:ext>
            </a:extLst>
          </p:cNvPr>
          <p:cNvSpPr>
            <a:spLocks noGrp="1"/>
          </p:cNvSpPr>
          <p:nvPr>
            <p:ph idx="1"/>
          </p:nvPr>
        </p:nvSpPr>
        <p:spPr>
          <a:xfrm>
            <a:off x="239575" y="858741"/>
            <a:ext cx="8528050" cy="1607101"/>
          </a:xfrm>
        </p:spPr>
        <p:txBody>
          <a:bodyPr/>
          <a:lstStyle/>
          <a:p>
            <a:pPr algn="just">
              <a:lnSpc>
                <a:spcPct val="100000"/>
              </a:lnSpc>
            </a:pPr>
            <a:r>
              <a:rPr lang="en-US" sz="2400" dirty="0">
                <a:latin typeface="+mn-lt"/>
              </a:rPr>
              <a:t>The purpose of visualization is to get insight, by means of interactive graphics, into various aspects related to some process we are interested in, such as a scientific simulation or some real-world process. </a:t>
            </a:r>
            <a:endParaRPr lang="en-US" altLang="en-US" sz="2400" dirty="0">
              <a:latin typeface="+mn-lt"/>
              <a:cs typeface="Times New Roman" panose="02020603050405020304" pitchFamily="18" charset="0"/>
            </a:endParaRPr>
          </a:p>
        </p:txBody>
      </p:sp>
      <p:pic>
        <p:nvPicPr>
          <p:cNvPr id="3" name="Picture 2">
            <a:extLst>
              <a:ext uri="{FF2B5EF4-FFF2-40B4-BE49-F238E27FC236}">
                <a16:creationId xmlns:a16="http://schemas.microsoft.com/office/drawing/2014/main" xmlns="" id="{699DC19B-52DA-97D9-ABD7-7614055A647F}"/>
              </a:ext>
            </a:extLst>
          </p:cNvPr>
          <p:cNvPicPr>
            <a:picLocks noChangeAspect="1"/>
          </p:cNvPicPr>
          <p:nvPr/>
        </p:nvPicPr>
        <p:blipFill>
          <a:blip r:embed="rId2"/>
          <a:stretch>
            <a:fillRect/>
          </a:stretch>
        </p:blipFill>
        <p:spPr>
          <a:xfrm>
            <a:off x="504590" y="2407785"/>
            <a:ext cx="8145924" cy="2846385"/>
          </a:xfrm>
          <a:prstGeom prst="rect">
            <a:avLst/>
          </a:prstGeom>
        </p:spPr>
      </p:pic>
      <p:sp>
        <p:nvSpPr>
          <p:cNvPr id="4" name="TextBox 3">
            <a:extLst>
              <a:ext uri="{FF2B5EF4-FFF2-40B4-BE49-F238E27FC236}">
                <a16:creationId xmlns:a16="http://schemas.microsoft.com/office/drawing/2014/main" xmlns="" id="{763924A6-3931-F627-50DB-9915DE4B0B18}"/>
              </a:ext>
            </a:extLst>
          </p:cNvPr>
          <p:cNvSpPr txBox="1"/>
          <p:nvPr/>
        </p:nvSpPr>
        <p:spPr>
          <a:xfrm>
            <a:off x="3792275" y="5392649"/>
            <a:ext cx="4723075" cy="369332"/>
          </a:xfrm>
          <a:prstGeom prst="rect">
            <a:avLst/>
          </a:prstGeom>
          <a:noFill/>
        </p:spPr>
        <p:txBody>
          <a:bodyPr wrap="square" rtlCol="0">
            <a:spAutoFit/>
          </a:bodyPr>
          <a:lstStyle/>
          <a:p>
            <a:r>
              <a:rPr lang="en-IN" dirty="0">
                <a:highlight>
                  <a:srgbClr val="FFFF00"/>
                </a:highlight>
              </a:rPr>
              <a:t>Questions Targeted by the Visualization process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7059F2B1-DA0E-9A3B-271C-4AAC7ED5C801}"/>
              </a:ext>
            </a:extLst>
          </p:cNvPr>
          <p:cNvSpPr>
            <a:spLocks noGrp="1"/>
          </p:cNvSpPr>
          <p:nvPr>
            <p:ph type="title"/>
          </p:nvPr>
        </p:nvSpPr>
        <p:spPr>
          <a:xfrm>
            <a:off x="310100" y="654644"/>
            <a:ext cx="8499943" cy="538052"/>
          </a:xfrm>
        </p:spPr>
        <p:txBody>
          <a:bodyPr/>
          <a:lstStyle/>
          <a:p>
            <a:pPr algn="ctr"/>
            <a:r>
              <a:rPr lang="en-IN" sz="2400" b="1" dirty="0">
                <a:solidFill>
                  <a:srgbClr val="FF0000"/>
                </a:solidFill>
                <a:latin typeface="+mn-lt"/>
              </a:rPr>
              <a:t>Conceptual View of Visualization Process</a:t>
            </a:r>
            <a:r>
              <a:rPr lang="en-IN" sz="4000" dirty="0"/>
              <a:t/>
            </a:r>
            <a:br>
              <a:rPr lang="en-IN" sz="4000" dirty="0"/>
            </a:br>
            <a:endParaRPr lang="en-US" altLang="en-US"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838FE737-0F6B-B131-9C5D-D8F734F16A49}"/>
              </a:ext>
            </a:extLst>
          </p:cNvPr>
          <p:cNvPicPr>
            <a:picLocks noChangeAspect="1"/>
          </p:cNvPicPr>
          <p:nvPr/>
        </p:nvPicPr>
        <p:blipFill>
          <a:blip r:embed="rId2"/>
          <a:stretch>
            <a:fillRect/>
          </a:stretch>
        </p:blipFill>
        <p:spPr>
          <a:xfrm>
            <a:off x="121667" y="1192696"/>
            <a:ext cx="8450694" cy="326590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xmlns="" id="{234D716A-FB90-2CA1-D9BF-869E860DC5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2EA2906-3625-4EA1-BD4C-3BCA691A46F8}"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29</a:t>
            </a:fld>
            <a:endParaRPr lang="en-US" altLang="en-US" sz="1400">
              <a:solidFill>
                <a:schemeClr val="bg1"/>
              </a:solidFill>
              <a:latin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8CB2BE31-50B7-F3AF-C07B-5FA4E6300A29}"/>
              </a:ext>
            </a:extLst>
          </p:cNvPr>
          <p:cNvSpPr txBox="1"/>
          <p:nvPr/>
        </p:nvSpPr>
        <p:spPr>
          <a:xfrm>
            <a:off x="2180645" y="363484"/>
            <a:ext cx="4572000" cy="1200329"/>
          </a:xfrm>
          <a:prstGeom prst="rect">
            <a:avLst/>
          </a:prstGeom>
          <a:noFill/>
        </p:spPr>
        <p:txBody>
          <a:bodyPr wrap="square">
            <a:spAutoFit/>
          </a:bodyPr>
          <a:lstStyle/>
          <a:p>
            <a:pPr algn="l"/>
            <a:r>
              <a:rPr lang="en-IN" sz="2400" b="1" i="0" dirty="0">
                <a:solidFill>
                  <a:srgbClr val="FF0000"/>
                </a:solidFill>
                <a:effectLst/>
                <a:latin typeface="+mn-lt"/>
              </a:rPr>
              <a:t>Challenges with Data Abstraction</a:t>
            </a:r>
          </a:p>
          <a:p>
            <a:r>
              <a:rPr lang="en-IN" sz="2400" u="sng" dirty="0">
                <a:latin typeface="+mn-lt"/>
              </a:rPr>
              <a:t/>
            </a:r>
            <a:br>
              <a:rPr lang="en-IN" sz="2400" u="sng" dirty="0">
                <a:latin typeface="+mn-lt"/>
              </a:rPr>
            </a:br>
            <a:endParaRPr lang="en-IN" sz="2400" b="1" i="0" u="sng" dirty="0">
              <a:solidFill>
                <a:srgbClr val="000000"/>
              </a:solidFill>
              <a:effectLst/>
              <a:latin typeface="+mn-lt"/>
            </a:endParaRPr>
          </a:p>
        </p:txBody>
      </p:sp>
      <p:sp>
        <p:nvSpPr>
          <p:cNvPr id="5" name="TextBox 4">
            <a:extLst>
              <a:ext uri="{FF2B5EF4-FFF2-40B4-BE49-F238E27FC236}">
                <a16:creationId xmlns:a16="http://schemas.microsoft.com/office/drawing/2014/main" xmlns="" id="{56A76A3E-DF78-B971-500D-AF7DF577AB7C}"/>
              </a:ext>
            </a:extLst>
          </p:cNvPr>
          <p:cNvSpPr txBox="1"/>
          <p:nvPr/>
        </p:nvSpPr>
        <p:spPr>
          <a:xfrm>
            <a:off x="393589" y="948260"/>
            <a:ext cx="8350857" cy="1785104"/>
          </a:xfrm>
          <a:prstGeom prst="rect">
            <a:avLst/>
          </a:prstGeom>
          <a:noFill/>
        </p:spPr>
        <p:txBody>
          <a:bodyPr wrap="square">
            <a:spAutoFit/>
          </a:bodyPr>
          <a:lstStyle/>
          <a:p>
            <a:pPr algn="just"/>
            <a:r>
              <a:rPr lang="en-US" sz="2200" b="1" i="0" dirty="0">
                <a:effectLst/>
                <a:ea typeface="Calibri" panose="020F0502020204030204" pitchFamily="34" charset="0"/>
                <a:cs typeface="Calibri" panose="020F0502020204030204" pitchFamily="34" charset="0"/>
              </a:rPr>
              <a:t>Understanding Data Complexity</a:t>
            </a:r>
          </a:p>
          <a:p>
            <a:pPr algn="just"/>
            <a:r>
              <a:rPr lang="en-US" sz="2200" i="0" dirty="0">
                <a:solidFill>
                  <a:srgbClr val="000000"/>
                </a:solidFill>
                <a:effectLst/>
                <a:ea typeface="Calibri" panose="020F0502020204030204" pitchFamily="34" charset="0"/>
                <a:cs typeface="Calibri" panose="020F0502020204030204" pitchFamily="34" charset="0"/>
              </a:rPr>
              <a:t>Data abstraction requires an understanding of both complex data structures and logical rules. Although abstracting data can involve simplifying it for easier management purposes, this doesn’t necessarily mean less complexity.</a:t>
            </a:r>
          </a:p>
        </p:txBody>
      </p:sp>
      <p:sp>
        <p:nvSpPr>
          <p:cNvPr id="7" name="TextBox 6">
            <a:extLst>
              <a:ext uri="{FF2B5EF4-FFF2-40B4-BE49-F238E27FC236}">
                <a16:creationId xmlns:a16="http://schemas.microsoft.com/office/drawing/2014/main" xmlns="" id="{40522AB6-B380-EFC0-7871-B66FA0CAE160}"/>
              </a:ext>
            </a:extLst>
          </p:cNvPr>
          <p:cNvSpPr txBox="1"/>
          <p:nvPr/>
        </p:nvSpPr>
        <p:spPr>
          <a:xfrm>
            <a:off x="393589" y="2857820"/>
            <a:ext cx="8350856" cy="1384995"/>
          </a:xfrm>
          <a:prstGeom prst="rect">
            <a:avLst/>
          </a:prstGeom>
          <a:noFill/>
        </p:spPr>
        <p:txBody>
          <a:bodyPr wrap="square">
            <a:spAutoFit/>
          </a:bodyPr>
          <a:lstStyle/>
          <a:p>
            <a:pPr algn="l"/>
            <a:r>
              <a:rPr lang="en-US" sz="2200" b="1" i="0" dirty="0">
                <a:effectLst/>
                <a:ea typeface="Calibri" panose="020F0502020204030204" pitchFamily="34" charset="0"/>
                <a:cs typeface="Calibri" panose="020F0502020204030204" pitchFamily="34" charset="0"/>
              </a:rPr>
              <a:t>Hiding Details while Remaining Accurate</a:t>
            </a:r>
          </a:p>
          <a:p>
            <a:pPr algn="l"/>
            <a:r>
              <a:rPr lang="en-US" sz="2200" i="0" dirty="0">
                <a:solidFill>
                  <a:srgbClr val="000000"/>
                </a:solidFill>
                <a:effectLst/>
                <a:ea typeface="Calibri" panose="020F0502020204030204" pitchFamily="34" charset="0"/>
                <a:cs typeface="Calibri" panose="020F0502020204030204" pitchFamily="34" charset="0"/>
              </a:rPr>
              <a:t>Data abstraction is also a way to hide certain details from view without compromising accuracy or security.</a:t>
            </a:r>
            <a:endParaRPr lang="en-US" sz="2200" dirty="0">
              <a:solidFill>
                <a:srgbClr val="000000"/>
              </a:solidFill>
              <a:ea typeface="Calibri" panose="020F0502020204030204" pitchFamily="34" charset="0"/>
              <a:cs typeface="Calibri" panose="020F0502020204030204" pitchFamily="34" charset="0"/>
            </a:endParaRPr>
          </a:p>
          <a:p>
            <a:pPr algn="l"/>
            <a:endParaRPr lang="en-US" b="0" i="0" dirty="0">
              <a:solidFill>
                <a:srgbClr val="000000"/>
              </a:solidFill>
              <a:effectLst/>
              <a:latin typeface="Merriweather Sans" pitchFamily="2" charset="0"/>
            </a:endParaRPr>
          </a:p>
        </p:txBody>
      </p:sp>
      <p:sp>
        <p:nvSpPr>
          <p:cNvPr id="9" name="TextBox 8">
            <a:extLst>
              <a:ext uri="{FF2B5EF4-FFF2-40B4-BE49-F238E27FC236}">
                <a16:creationId xmlns:a16="http://schemas.microsoft.com/office/drawing/2014/main" xmlns="" id="{ABFAAEF6-FAA1-7129-1672-A7EB0FFCA3C6}"/>
              </a:ext>
            </a:extLst>
          </p:cNvPr>
          <p:cNvSpPr txBox="1"/>
          <p:nvPr/>
        </p:nvSpPr>
        <p:spPr>
          <a:xfrm>
            <a:off x="393589" y="4224398"/>
            <a:ext cx="8350857" cy="1107996"/>
          </a:xfrm>
          <a:prstGeom prst="rect">
            <a:avLst/>
          </a:prstGeom>
          <a:noFill/>
        </p:spPr>
        <p:txBody>
          <a:bodyPr wrap="square">
            <a:spAutoFit/>
          </a:bodyPr>
          <a:lstStyle/>
          <a:p>
            <a:pPr algn="l"/>
            <a:r>
              <a:rPr lang="en-US" sz="2200" b="1" i="0" dirty="0">
                <a:effectLst/>
                <a:ea typeface="Calibri" panose="020F0502020204030204" pitchFamily="34" charset="0"/>
                <a:cs typeface="Calibri" panose="020F0502020204030204" pitchFamily="34" charset="0"/>
              </a:rPr>
              <a:t>Limitations of Schemas and Abstraction Layers</a:t>
            </a:r>
          </a:p>
          <a:p>
            <a:pPr algn="l"/>
            <a:r>
              <a:rPr lang="en-US" sz="2200" i="0" dirty="0">
                <a:solidFill>
                  <a:srgbClr val="000000"/>
                </a:solidFill>
                <a:effectLst/>
                <a:ea typeface="Calibri" panose="020F0502020204030204" pitchFamily="34" charset="0"/>
                <a:cs typeface="Calibri" panose="020F0502020204030204" pitchFamily="34" charset="0"/>
              </a:rPr>
              <a:t>When it comes to documenting large datasets, predefined schemas are often used as an easy way to structuralize the data correctly.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D91EC261-8B55-3D13-01A9-3E4C17287374}"/>
              </a:ext>
            </a:extLst>
          </p:cNvPr>
          <p:cNvSpPr>
            <a:spLocks noGrp="1"/>
          </p:cNvSpPr>
          <p:nvPr>
            <p:ph type="ctrTitle"/>
          </p:nvPr>
        </p:nvSpPr>
        <p:spPr>
          <a:xfrm>
            <a:off x="685800" y="1096963"/>
            <a:ext cx="7772400" cy="2387600"/>
          </a:xfrm>
        </p:spPr>
        <p:txBody>
          <a:bodyPr/>
          <a:lstStyle/>
          <a:p>
            <a:r>
              <a:rPr lang="en-US" altLang="en-US"/>
              <a:t>Over view of Data Analysis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D539FF-E205-3224-89A4-B0EF6F7EE0C4}"/>
              </a:ext>
            </a:extLst>
          </p:cNvPr>
          <p:cNvSpPr>
            <a:spLocks noGrp="1"/>
          </p:cNvSpPr>
          <p:nvPr>
            <p:ph idx="1"/>
          </p:nvPr>
        </p:nvSpPr>
        <p:spPr>
          <a:xfrm>
            <a:off x="391886" y="1623765"/>
            <a:ext cx="8360228" cy="1805235"/>
          </a:xfrm>
        </p:spPr>
        <p:txBody>
          <a:bodyPr>
            <a:normAutofit/>
          </a:bodyPr>
          <a:lstStyle/>
          <a:p>
            <a:pPr marL="0" indent="0">
              <a:buFont typeface="Arial" panose="020B0604020202020204" pitchFamily="34" charset="0"/>
              <a:buNone/>
              <a:defRPr/>
            </a:pPr>
            <a:r>
              <a:rPr lang="en-US" sz="2400" dirty="0">
                <a:latin typeface="+mn-lt"/>
                <a:cs typeface="Times New Roman" panose="02020603050405020304" pitchFamily="18" charset="0"/>
              </a:rPr>
              <a:t>Data validation refers to the process of ensuring the accuracy and quality of data. It is implemented by building several checks into a system or report to ensure the logical consistency of input and stored data. </a:t>
            </a:r>
          </a:p>
          <a:p>
            <a:pPr marL="0" indent="0">
              <a:buNone/>
              <a:defRPr/>
            </a:pPr>
            <a:endParaRPr lang="en-US" dirty="0"/>
          </a:p>
        </p:txBody>
      </p:sp>
      <p:sp>
        <p:nvSpPr>
          <p:cNvPr id="27651" name="Slide Number Placeholder 3">
            <a:extLst>
              <a:ext uri="{FF2B5EF4-FFF2-40B4-BE49-F238E27FC236}">
                <a16:creationId xmlns:a16="http://schemas.microsoft.com/office/drawing/2014/main" xmlns="" id="{132E36F9-CBE5-E9E9-1D5E-E7F6331E5F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41DB8B0-8E95-4965-B404-EB93011627CC}"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30</a:t>
            </a:fld>
            <a:endParaRPr lang="en-US" altLang="en-US" sz="1400">
              <a:solidFill>
                <a:schemeClr val="bg1"/>
              </a:solidFill>
              <a:latin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xmlns="" id="{6FB6B1F3-42DA-4657-4F76-CC08190879D0}"/>
              </a:ext>
            </a:extLst>
          </p:cNvPr>
          <p:cNvSpPr txBox="1"/>
          <p:nvPr/>
        </p:nvSpPr>
        <p:spPr>
          <a:xfrm>
            <a:off x="2206570" y="605178"/>
            <a:ext cx="4572000" cy="1384995"/>
          </a:xfrm>
          <a:prstGeom prst="rect">
            <a:avLst/>
          </a:prstGeom>
          <a:noFill/>
        </p:spPr>
        <p:txBody>
          <a:bodyPr wrap="square">
            <a:spAutoFit/>
          </a:bodyPr>
          <a:lstStyle/>
          <a:p>
            <a:pPr marL="0" indent="0" algn="ctr">
              <a:buFont typeface="Arial" panose="020B0604020202020204" pitchFamily="34" charset="0"/>
              <a:buNone/>
              <a:defRPr/>
            </a:pPr>
            <a:r>
              <a:rPr lang="en-US" sz="2400" b="1" dirty="0">
                <a:solidFill>
                  <a:srgbClr val="FF0000"/>
                </a:solidFill>
                <a:latin typeface="+mn-lt"/>
                <a:cs typeface="Times New Roman" panose="02020603050405020304" pitchFamily="18" charset="0"/>
              </a:rPr>
              <a:t>What is Data Validation?</a:t>
            </a:r>
          </a:p>
          <a:p>
            <a:pPr marL="0" indent="0" algn="ctr">
              <a:buFont typeface="Arial" panose="020B0604020202020204" pitchFamily="34" charset="0"/>
              <a:buNone/>
              <a:defRPr/>
            </a:pPr>
            <a:endParaRPr lang="en-US" sz="2400" b="1" dirty="0">
              <a:solidFill>
                <a:srgbClr val="FF0000"/>
              </a:solidFill>
              <a:latin typeface="+mn-lt"/>
              <a:cs typeface="Times New Roman" panose="02020603050405020304" pitchFamily="18" charset="0"/>
            </a:endParaRPr>
          </a:p>
          <a:p>
            <a:r>
              <a:rPr lang="en-IN" dirty="0"/>
              <a:t/>
            </a:r>
            <a:br>
              <a:rPr lang="en-IN" dirty="0"/>
            </a:br>
            <a:endParaRPr lang="en-IN" b="1" i="0" dirty="0">
              <a:solidFill>
                <a:srgbClr val="000000"/>
              </a:solidFill>
              <a:effectLst/>
              <a:latin typeface="Merriweather Sans"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3">
            <a:extLst>
              <a:ext uri="{FF2B5EF4-FFF2-40B4-BE49-F238E27FC236}">
                <a16:creationId xmlns:a16="http://schemas.microsoft.com/office/drawing/2014/main" xmlns="" id="{E0E3C8A7-B275-21DA-F3B4-987CF1B4E7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98938B7-D20D-443D-A121-C0AB75D17CF1}"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31</a:t>
            </a:fld>
            <a:endParaRPr lang="en-US" altLang="en-US" sz="1400">
              <a:solidFill>
                <a:schemeClr val="bg1"/>
              </a:solidFill>
              <a:latin typeface="Calibri" panose="020F050202020403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xmlns="" id="{CB321420-3EC1-8EB1-C0DE-56ECC0B3622F}"/>
              </a:ext>
            </a:extLst>
          </p:cNvPr>
          <p:cNvSpPr>
            <a:spLocks noGrp="1"/>
          </p:cNvSpPr>
          <p:nvPr>
            <p:ph idx="1"/>
          </p:nvPr>
        </p:nvSpPr>
        <p:spPr>
          <a:xfrm>
            <a:off x="684309" y="894714"/>
            <a:ext cx="7886700" cy="3879669"/>
          </a:xfrm>
        </p:spPr>
        <p:txBody>
          <a:bodyPr/>
          <a:lstStyle/>
          <a:p>
            <a:pPr marL="0" indent="0" algn="just">
              <a:buNone/>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1. Data Type Check</a:t>
            </a:r>
          </a:p>
          <a:p>
            <a:pPr lvl="1" algn="just"/>
            <a:r>
              <a:rPr lang="en-US" dirty="0">
                <a:latin typeface="Calibri" panose="020F0502020204030204" pitchFamily="34" charset="0"/>
                <a:ea typeface="Calibri" panose="020F0502020204030204" pitchFamily="34" charset="0"/>
                <a:cs typeface="Calibri" panose="020F0502020204030204" pitchFamily="34" charset="0"/>
              </a:rPr>
              <a:t>A data type check confirms that the data entered has the correct data type. For example, a field might only accept numeric data. If this is the case, then any data containing other characters such as letters or special symbols should be rejected by the system.</a:t>
            </a:r>
          </a:p>
          <a:p>
            <a:pPr marL="0" indent="0" algn="just">
              <a:buNone/>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2. Code Check</a:t>
            </a:r>
          </a:p>
          <a:p>
            <a:pPr lvl="1" algn="just"/>
            <a:r>
              <a:rPr lang="en-US" dirty="0">
                <a:latin typeface="Calibri" panose="020F0502020204030204" pitchFamily="34" charset="0"/>
                <a:ea typeface="Calibri" panose="020F0502020204030204" pitchFamily="34" charset="0"/>
                <a:cs typeface="Calibri" panose="020F0502020204030204" pitchFamily="34" charset="0"/>
              </a:rPr>
              <a:t>A code check ensures that a field is selected from a valid list of values or follows certain formatting rules. For example, it is easier to verify that a postal code is valid by checking it against a list of valid codes. The same concept can be applied to other items such as country codes and NAICS industry codes.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xmlns="" id="{D27C0859-78C4-60CC-0AF7-099438C08515}"/>
              </a:ext>
            </a:extLst>
          </p:cNvPr>
          <p:cNvSpPr>
            <a:spLocks noGrp="1"/>
          </p:cNvSpPr>
          <p:nvPr>
            <p:ph type="title"/>
          </p:nvPr>
        </p:nvSpPr>
        <p:spPr>
          <a:xfrm>
            <a:off x="572991" y="62864"/>
            <a:ext cx="7886700" cy="831850"/>
          </a:xfrm>
        </p:spPr>
        <p:txBody>
          <a:bodyPr/>
          <a:lstStyle/>
          <a:p>
            <a:pPr algn="ctr"/>
            <a:r>
              <a:rPr lang="en-US" sz="2400" b="1" dirty="0">
                <a:solidFill>
                  <a:srgbClr val="FF0000"/>
                </a:solidFill>
                <a:latin typeface="+mn-lt"/>
              </a:rPr>
              <a:t>Types of Data Validation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xmlns="" id="{BDAAF2E8-671D-9664-EBCC-B7B002CBCA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2C4E231-B183-4DD5-BACA-35954237C2B4}"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32</a:t>
            </a:fld>
            <a:endParaRPr lang="en-US" altLang="en-US" sz="1400">
              <a:solidFill>
                <a:schemeClr val="bg1"/>
              </a:solidFill>
              <a:latin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910D7413-084F-D7D8-5E17-C6EB9A0C744B}"/>
              </a:ext>
            </a:extLst>
          </p:cNvPr>
          <p:cNvSpPr txBox="1"/>
          <p:nvPr/>
        </p:nvSpPr>
        <p:spPr>
          <a:xfrm>
            <a:off x="326003" y="406154"/>
            <a:ext cx="8491993" cy="4893647"/>
          </a:xfrm>
          <a:prstGeom prst="rect">
            <a:avLst/>
          </a:prstGeom>
          <a:noFill/>
        </p:spPr>
        <p:txBody>
          <a:bodyPr wrap="square">
            <a:spAutoFit/>
          </a:bodyPr>
          <a:lstStyle/>
          <a:p>
            <a:pPr algn="just"/>
            <a:r>
              <a:rPr lang="en-IN" sz="2400" dirty="0">
                <a:solidFill>
                  <a:srgbClr val="FF0000"/>
                </a:solidFill>
              </a:rPr>
              <a:t>3. Range Check</a:t>
            </a:r>
          </a:p>
          <a:p>
            <a:pPr algn="just"/>
            <a:r>
              <a:rPr lang="en-IN" sz="2400" dirty="0"/>
              <a:t>A range check will verify whether input data falls within a predefined range. For example, latitude and longitude are commonly used in geographic data. A latitude value should be between -90 and 90, while a longitude value must be between        -180 and 180. Any values out of this range are invalid.</a:t>
            </a:r>
          </a:p>
          <a:p>
            <a:pPr algn="just"/>
            <a:endParaRPr lang="en-IN" sz="2400" dirty="0"/>
          </a:p>
          <a:p>
            <a:pPr algn="just"/>
            <a:r>
              <a:rPr lang="en-IN" sz="2400" dirty="0">
                <a:solidFill>
                  <a:srgbClr val="FF0000"/>
                </a:solidFill>
              </a:rPr>
              <a:t>4. Format Check</a:t>
            </a:r>
          </a:p>
          <a:p>
            <a:pPr algn="just"/>
            <a:r>
              <a:rPr lang="en-IN" sz="2400" dirty="0"/>
              <a:t>Many data types follow a certain predefined format. A common use case is date columns that are stored in a fixed format like “YYYY-MM-DD” or “DD-MM-YYYY.” A data validation procedure that ensures dates are in the proper format helps maintain consistency across data and through time.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xmlns="" id="{129506A6-F3B7-F99D-9305-0353B093B6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246748E-1D17-440D-87A1-7D06A3A70F94}"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33</a:t>
            </a:fld>
            <a:endParaRPr lang="en-US" altLang="en-US" sz="1400">
              <a:solidFill>
                <a:schemeClr val="bg1"/>
              </a:solidFill>
              <a:latin typeface="Calibri" panose="020F050202020403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xmlns="" id="{DEB235BF-4233-C7FA-87D4-54C29F75B68F}"/>
              </a:ext>
            </a:extLst>
          </p:cNvPr>
          <p:cNvSpPr>
            <a:spLocks noGrp="1"/>
          </p:cNvSpPr>
          <p:nvPr>
            <p:ph idx="1"/>
          </p:nvPr>
        </p:nvSpPr>
        <p:spPr>
          <a:xfrm>
            <a:off x="525282" y="654278"/>
            <a:ext cx="8096203" cy="4512808"/>
          </a:xfrm>
        </p:spPr>
        <p:txBody>
          <a:bodyPr/>
          <a:lstStyle/>
          <a:p>
            <a:pPr marL="0" indent="0" algn="just">
              <a:buNone/>
            </a:pPr>
            <a:r>
              <a:rPr lang="en-US" sz="2400" dirty="0">
                <a:solidFill>
                  <a:srgbClr val="FF0000"/>
                </a:solidFill>
                <a:latin typeface="+mn-lt"/>
              </a:rPr>
              <a:t>5. Consistency Check</a:t>
            </a:r>
          </a:p>
          <a:p>
            <a:pPr lvl="1" algn="just"/>
            <a:r>
              <a:rPr lang="en-US" dirty="0">
                <a:latin typeface="+mn-lt"/>
              </a:rPr>
              <a:t>A consistency check is a type of logical check that confirms the data’s been entered in a logically consistent way. An example is checking if the delivery date is after the shipping date for a parcel.</a:t>
            </a:r>
          </a:p>
          <a:p>
            <a:pPr algn="just"/>
            <a:endParaRPr lang="en-US" sz="2400" dirty="0">
              <a:latin typeface="+mn-lt"/>
            </a:endParaRPr>
          </a:p>
          <a:p>
            <a:pPr marL="0" indent="0" algn="just">
              <a:buNone/>
            </a:pPr>
            <a:r>
              <a:rPr lang="en-US" sz="2400" dirty="0">
                <a:solidFill>
                  <a:srgbClr val="FF0000"/>
                </a:solidFill>
                <a:latin typeface="+mn-lt"/>
              </a:rPr>
              <a:t>6. Uniqueness Check</a:t>
            </a:r>
          </a:p>
          <a:p>
            <a:pPr lvl="1" algn="just"/>
            <a:r>
              <a:rPr lang="en-US" dirty="0">
                <a:latin typeface="+mn-lt"/>
              </a:rPr>
              <a:t>Some data like IDs or e-mail addresses are unique by nature. A database should likely have unique entries on these fields. A uniqueness check ensures that an item is not entered multiple times into a database.</a:t>
            </a:r>
            <a:endParaRPr lang="en-IN" dirty="0">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BD3B719C-C9B3-3E19-CB13-EA067CEAC02D}"/>
              </a:ext>
            </a:extLst>
          </p:cNvPr>
          <p:cNvSpPr>
            <a:spLocks noGrp="1"/>
          </p:cNvSpPr>
          <p:nvPr>
            <p:ph type="title"/>
          </p:nvPr>
        </p:nvSpPr>
        <p:spPr>
          <a:xfrm>
            <a:off x="628650" y="312738"/>
            <a:ext cx="7886700" cy="831850"/>
          </a:xfrm>
        </p:spPr>
        <p:txBody>
          <a:bodyPr/>
          <a:lstStyle/>
          <a:p>
            <a:pPr algn="ctr"/>
            <a:r>
              <a:rPr lang="en-US" altLang="en-US" sz="2400" b="1" dirty="0">
                <a:solidFill>
                  <a:srgbClr val="FF0000"/>
                </a:solidFill>
                <a:latin typeface="+mn-lt"/>
                <a:cs typeface="Times New Roman" panose="02020603050405020304" pitchFamily="18" charset="0"/>
              </a:rPr>
              <a:t>What is Data Cleaning?</a:t>
            </a:r>
          </a:p>
        </p:txBody>
      </p:sp>
      <p:sp>
        <p:nvSpPr>
          <p:cNvPr id="32772" name="Slide Number Placeholder 4">
            <a:extLst>
              <a:ext uri="{FF2B5EF4-FFF2-40B4-BE49-F238E27FC236}">
                <a16:creationId xmlns:a16="http://schemas.microsoft.com/office/drawing/2014/main" xmlns="" id="{3B5B027B-1AA0-819B-8EA8-EE42A4983B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09D9203-0779-43E2-AEE7-FE3AFA0D87C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34</a:t>
            </a:fld>
            <a:endParaRPr lang="en-US" altLang="en-US" sz="1400">
              <a:solidFill>
                <a:schemeClr val="bg1"/>
              </a:solidFill>
              <a:latin typeface="Calibri" panose="020F050202020403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xmlns="" id="{70F5357D-4085-8005-BCDC-6352174C63C0}"/>
              </a:ext>
            </a:extLst>
          </p:cNvPr>
          <p:cNvSpPr>
            <a:spLocks noGrp="1"/>
          </p:cNvSpPr>
          <p:nvPr>
            <p:ph idx="1"/>
          </p:nvPr>
        </p:nvSpPr>
        <p:spPr>
          <a:xfrm>
            <a:off x="377371" y="1306285"/>
            <a:ext cx="8137979" cy="3879669"/>
          </a:xfrm>
        </p:spPr>
        <p:txBody>
          <a:bodyPr/>
          <a:lstStyle/>
          <a:p>
            <a:pPr algn="just"/>
            <a:r>
              <a:rPr lang="en-US" sz="2400" dirty="0">
                <a:latin typeface="+mn-lt"/>
              </a:rPr>
              <a:t>Data cleaning is the process of fixing or removing incorrect, corrupted, incorrectly formatted, duplicate, or incomplete data within a dataset. When combining multiple data sources, there are many opportunities for data to be duplicated or mislabeled. </a:t>
            </a:r>
          </a:p>
          <a:p>
            <a:pPr algn="just"/>
            <a:endParaRPr lang="en-US" sz="2400" dirty="0">
              <a:latin typeface="+mn-lt"/>
            </a:endParaRPr>
          </a:p>
          <a:p>
            <a:pPr algn="just"/>
            <a:r>
              <a:rPr lang="en-US" sz="2400" dirty="0">
                <a:latin typeface="+mn-lt"/>
              </a:rPr>
              <a:t>If data is incorrect, outcomes and algorithms are unreliable, even though they may look correct. </a:t>
            </a:r>
            <a:endParaRPr lang="en-IN" sz="2400"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D3A705F-EC88-21A6-F3B3-17E4CD347E1E}"/>
              </a:ext>
            </a:extLst>
          </p:cNvPr>
          <p:cNvSpPr>
            <a:spLocks noGrp="1"/>
          </p:cNvSpPr>
          <p:nvPr>
            <p:ph type="sldNum" sz="quarter" idx="12"/>
          </p:nvPr>
        </p:nvSpPr>
        <p:spPr/>
        <p:txBody>
          <a:bodyPr/>
          <a:lstStyle/>
          <a:p>
            <a:fld id="{8B4A9B09-D049-4FE9-B7AC-7898586622D8}" type="slidenum">
              <a:rPr lang="en-US" altLang="en-US" smtClean="0"/>
              <a:pPr/>
              <a:t>35</a:t>
            </a:fld>
            <a:endParaRPr lang="en-US" altLang="en-US"/>
          </a:p>
        </p:txBody>
      </p:sp>
      <p:sp>
        <p:nvSpPr>
          <p:cNvPr id="3" name="TextBox 2">
            <a:extLst>
              <a:ext uri="{FF2B5EF4-FFF2-40B4-BE49-F238E27FC236}">
                <a16:creationId xmlns:a16="http://schemas.microsoft.com/office/drawing/2014/main" xmlns="" id="{6F1E5D69-14E5-0AAA-FA8B-39B2DA95000F}"/>
              </a:ext>
            </a:extLst>
          </p:cNvPr>
          <p:cNvSpPr txBox="1"/>
          <p:nvPr/>
        </p:nvSpPr>
        <p:spPr>
          <a:xfrm>
            <a:off x="274319" y="935050"/>
            <a:ext cx="7597471" cy="461665"/>
          </a:xfrm>
          <a:prstGeom prst="rect">
            <a:avLst/>
          </a:prstGeom>
          <a:noFill/>
        </p:spPr>
        <p:txBody>
          <a:bodyPr wrap="square">
            <a:spAutoFit/>
          </a:bodyPr>
          <a:lstStyle/>
          <a:p>
            <a:pPr algn="l"/>
            <a:r>
              <a:rPr lang="en-US" sz="2400" b="0" i="0" dirty="0">
                <a:solidFill>
                  <a:srgbClr val="FF0000"/>
                </a:solidFill>
                <a:effectLst/>
                <a:latin typeface="+mn-lt"/>
              </a:rPr>
              <a:t>Step 1:</a:t>
            </a:r>
            <a:r>
              <a:rPr lang="en-US" sz="2400" b="0" i="0" dirty="0">
                <a:solidFill>
                  <a:srgbClr val="032D60"/>
                </a:solidFill>
                <a:effectLst/>
                <a:latin typeface="+mn-lt"/>
              </a:rPr>
              <a:t> Remove duplicate or irrelevant observations</a:t>
            </a:r>
          </a:p>
        </p:txBody>
      </p:sp>
      <p:sp>
        <p:nvSpPr>
          <p:cNvPr id="6" name="TextBox 5">
            <a:extLst>
              <a:ext uri="{FF2B5EF4-FFF2-40B4-BE49-F238E27FC236}">
                <a16:creationId xmlns:a16="http://schemas.microsoft.com/office/drawing/2014/main" xmlns="" id="{570594E0-465D-FB65-F802-AE385D7AF790}"/>
              </a:ext>
            </a:extLst>
          </p:cNvPr>
          <p:cNvSpPr txBox="1"/>
          <p:nvPr/>
        </p:nvSpPr>
        <p:spPr>
          <a:xfrm>
            <a:off x="420914" y="1766047"/>
            <a:ext cx="8368243" cy="1846659"/>
          </a:xfrm>
          <a:prstGeom prst="rect">
            <a:avLst/>
          </a:prstGeom>
          <a:noFill/>
        </p:spPr>
        <p:txBody>
          <a:bodyPr wrap="square">
            <a:spAutoFit/>
          </a:bodyPr>
          <a:lstStyle/>
          <a:p>
            <a:r>
              <a:rPr lang="en-IN" sz="2400" dirty="0">
                <a:solidFill>
                  <a:srgbClr val="FF0000"/>
                </a:solidFill>
                <a:latin typeface="+mn-lt"/>
              </a:rPr>
              <a:t>Step 2: </a:t>
            </a:r>
            <a:r>
              <a:rPr lang="en-IN" sz="2400" dirty="0">
                <a:latin typeface="+mn-lt"/>
              </a:rPr>
              <a:t>Fix structural errors</a:t>
            </a:r>
          </a:p>
          <a:p>
            <a:endParaRPr lang="en-IN" sz="2400" dirty="0">
              <a:latin typeface="+mn-lt"/>
            </a:endParaRPr>
          </a:p>
          <a:p>
            <a:pPr algn="just"/>
            <a:r>
              <a:rPr lang="en-IN" sz="2000" dirty="0">
                <a:latin typeface="+mn-lt"/>
              </a:rPr>
              <a:t>	</a:t>
            </a:r>
            <a:r>
              <a:rPr lang="en-IN" sz="2200" dirty="0">
                <a:latin typeface="+mn-lt"/>
              </a:rPr>
              <a:t>Structural errors are when you measure or transfer data and notice strange naming conventions, typos, or incorrect capitalization. These inconsistencies can cause mislabelled categories or classes. </a:t>
            </a:r>
          </a:p>
        </p:txBody>
      </p:sp>
      <p:sp>
        <p:nvSpPr>
          <p:cNvPr id="8" name="TextBox 7">
            <a:extLst>
              <a:ext uri="{FF2B5EF4-FFF2-40B4-BE49-F238E27FC236}">
                <a16:creationId xmlns:a16="http://schemas.microsoft.com/office/drawing/2014/main" xmlns="" id="{4B09E39A-2295-E548-504E-2C54FE057A7F}"/>
              </a:ext>
            </a:extLst>
          </p:cNvPr>
          <p:cNvSpPr txBox="1"/>
          <p:nvPr/>
        </p:nvSpPr>
        <p:spPr>
          <a:xfrm>
            <a:off x="274319" y="3983633"/>
            <a:ext cx="4572000" cy="461665"/>
          </a:xfrm>
          <a:prstGeom prst="rect">
            <a:avLst/>
          </a:prstGeom>
          <a:noFill/>
        </p:spPr>
        <p:txBody>
          <a:bodyPr wrap="square">
            <a:spAutoFit/>
          </a:bodyPr>
          <a:lstStyle/>
          <a:p>
            <a:r>
              <a:rPr lang="en-IN" sz="2400" dirty="0">
                <a:solidFill>
                  <a:srgbClr val="FF0000"/>
                </a:solidFill>
                <a:latin typeface="+mn-lt"/>
              </a:rPr>
              <a:t>Step 3: </a:t>
            </a:r>
            <a:r>
              <a:rPr lang="en-IN" sz="2400" dirty="0">
                <a:latin typeface="+mn-lt"/>
              </a:rPr>
              <a:t>Filter unwanted outliers</a:t>
            </a:r>
          </a:p>
        </p:txBody>
      </p:sp>
      <p:sp>
        <p:nvSpPr>
          <p:cNvPr id="2" name="Title 2">
            <a:extLst>
              <a:ext uri="{FF2B5EF4-FFF2-40B4-BE49-F238E27FC236}">
                <a16:creationId xmlns:a16="http://schemas.microsoft.com/office/drawing/2014/main" xmlns="" id="{9645A86C-FE3A-8609-3DCF-E1234B6E017D}"/>
              </a:ext>
            </a:extLst>
          </p:cNvPr>
          <p:cNvSpPr>
            <a:spLocks noGrp="1"/>
          </p:cNvSpPr>
          <p:nvPr>
            <p:ph type="title"/>
          </p:nvPr>
        </p:nvSpPr>
        <p:spPr>
          <a:xfrm>
            <a:off x="628650" y="312875"/>
            <a:ext cx="7886700" cy="482255"/>
          </a:xfrm>
        </p:spPr>
        <p:txBody>
          <a:bodyPr/>
          <a:lstStyle/>
          <a:p>
            <a:pPr algn="ctr"/>
            <a:r>
              <a:rPr lang="en-IN" sz="2400" b="1" dirty="0">
                <a:solidFill>
                  <a:srgbClr val="FF0000"/>
                </a:solidFill>
                <a:latin typeface="+mn-lt"/>
              </a:rPr>
              <a:t>Data Cleaning Steps</a:t>
            </a:r>
          </a:p>
        </p:txBody>
      </p:sp>
    </p:spTree>
    <p:extLst>
      <p:ext uri="{BB962C8B-B14F-4D97-AF65-F5344CB8AC3E}">
        <p14:creationId xmlns:p14="http://schemas.microsoft.com/office/powerpoint/2010/main" val="1048386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a:extLst>
              <a:ext uri="{FF2B5EF4-FFF2-40B4-BE49-F238E27FC236}">
                <a16:creationId xmlns:a16="http://schemas.microsoft.com/office/drawing/2014/main" xmlns="" id="{98B2D458-F392-8683-B645-3A698C61C7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5B28158-C9D2-4A8A-B97A-3CA366166237}"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36</a:t>
            </a:fld>
            <a:endParaRPr lang="en-US" altLang="en-US" sz="1400">
              <a:solidFill>
                <a:schemeClr val="bg1"/>
              </a:solidFill>
              <a:latin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77ED2D64-E4B8-4A17-ECCD-D8D879470DCC}"/>
              </a:ext>
            </a:extLst>
          </p:cNvPr>
          <p:cNvSpPr txBox="1"/>
          <p:nvPr/>
        </p:nvSpPr>
        <p:spPr>
          <a:xfrm>
            <a:off x="411480" y="1681317"/>
            <a:ext cx="8321039" cy="3231654"/>
          </a:xfrm>
          <a:prstGeom prst="rect">
            <a:avLst/>
          </a:prstGeom>
          <a:noFill/>
        </p:spPr>
        <p:txBody>
          <a:bodyPr wrap="square">
            <a:spAutoFit/>
          </a:bodyPr>
          <a:lstStyle/>
          <a:p>
            <a:pPr algn="l"/>
            <a:r>
              <a:rPr lang="en-US" sz="2400" b="0" i="0" dirty="0">
                <a:solidFill>
                  <a:srgbClr val="FF0000"/>
                </a:solidFill>
                <a:effectLst/>
                <a:latin typeface="+mn-lt"/>
              </a:rPr>
              <a:t>Step 5: </a:t>
            </a:r>
            <a:r>
              <a:rPr lang="en-US" sz="2400" b="0" i="0" dirty="0">
                <a:effectLst/>
                <a:latin typeface="+mn-lt"/>
              </a:rPr>
              <a:t>Validate and QA</a:t>
            </a:r>
          </a:p>
          <a:p>
            <a:pPr algn="l"/>
            <a:r>
              <a:rPr lang="en-US" sz="2400" b="0" i="0" dirty="0">
                <a:solidFill>
                  <a:srgbClr val="333333"/>
                </a:solidFill>
                <a:effectLst/>
                <a:latin typeface="+mn-lt"/>
              </a:rPr>
              <a:t>At the end of the data cleaning process, you should be able to answer these questions as a part of basic validation:</a:t>
            </a:r>
          </a:p>
          <a:p>
            <a:pPr lvl="1">
              <a:buFont typeface="Arial" panose="020B0604020202020204" pitchFamily="34" charset="0"/>
              <a:buChar char="•"/>
            </a:pPr>
            <a:r>
              <a:rPr lang="en-US" sz="2200" b="0" i="0" dirty="0">
                <a:solidFill>
                  <a:srgbClr val="333333"/>
                </a:solidFill>
                <a:effectLst/>
                <a:latin typeface="+mn-lt"/>
              </a:rPr>
              <a:t>Does the data make sense?</a:t>
            </a:r>
          </a:p>
          <a:p>
            <a:pPr lvl="1">
              <a:buFont typeface="Arial" panose="020B0604020202020204" pitchFamily="34" charset="0"/>
              <a:buChar char="•"/>
            </a:pPr>
            <a:r>
              <a:rPr lang="en-US" sz="2200" b="0" i="0" dirty="0">
                <a:solidFill>
                  <a:srgbClr val="333333"/>
                </a:solidFill>
                <a:effectLst/>
                <a:latin typeface="+mn-lt"/>
              </a:rPr>
              <a:t>Does the data follow the appropriate rules for its field?</a:t>
            </a:r>
          </a:p>
          <a:p>
            <a:pPr lvl="1">
              <a:buFont typeface="Arial" panose="020B0604020202020204" pitchFamily="34" charset="0"/>
              <a:buChar char="•"/>
            </a:pPr>
            <a:r>
              <a:rPr lang="en-US" sz="2200" b="0" i="0" dirty="0">
                <a:solidFill>
                  <a:srgbClr val="333333"/>
                </a:solidFill>
                <a:effectLst/>
                <a:latin typeface="+mn-lt"/>
              </a:rPr>
              <a:t>Does it prove or disprove your working theory, or bring any insight to light?</a:t>
            </a:r>
          </a:p>
          <a:p>
            <a:pPr lvl="1">
              <a:buFont typeface="Arial" panose="020B0604020202020204" pitchFamily="34" charset="0"/>
              <a:buChar char="•"/>
            </a:pPr>
            <a:r>
              <a:rPr lang="en-US" sz="2200" b="0" i="0" dirty="0">
                <a:solidFill>
                  <a:srgbClr val="333333"/>
                </a:solidFill>
                <a:effectLst/>
                <a:latin typeface="+mn-lt"/>
              </a:rPr>
              <a:t>Can you find trends in the data to help you form your next theory?</a:t>
            </a:r>
          </a:p>
          <a:p>
            <a:pPr lvl="1">
              <a:buFont typeface="Arial" panose="020B0604020202020204" pitchFamily="34" charset="0"/>
              <a:buChar char="•"/>
            </a:pPr>
            <a:r>
              <a:rPr lang="en-US" sz="2200" b="0" i="0" dirty="0">
                <a:solidFill>
                  <a:srgbClr val="333333"/>
                </a:solidFill>
                <a:effectLst/>
                <a:latin typeface="+mn-lt"/>
              </a:rPr>
              <a:t>If not, is that because of a data quality issue?</a:t>
            </a:r>
          </a:p>
        </p:txBody>
      </p:sp>
      <p:sp>
        <p:nvSpPr>
          <p:cNvPr id="10" name="TextBox 9">
            <a:extLst>
              <a:ext uri="{FF2B5EF4-FFF2-40B4-BE49-F238E27FC236}">
                <a16:creationId xmlns:a16="http://schemas.microsoft.com/office/drawing/2014/main" xmlns="" id="{3353FF56-F583-BFAB-3627-21DA83973A00}"/>
              </a:ext>
            </a:extLst>
          </p:cNvPr>
          <p:cNvSpPr txBox="1"/>
          <p:nvPr/>
        </p:nvSpPr>
        <p:spPr>
          <a:xfrm>
            <a:off x="411480" y="331192"/>
            <a:ext cx="8321040" cy="1200329"/>
          </a:xfrm>
          <a:prstGeom prst="rect">
            <a:avLst/>
          </a:prstGeom>
          <a:noFill/>
        </p:spPr>
        <p:txBody>
          <a:bodyPr wrap="square">
            <a:spAutoFit/>
          </a:bodyPr>
          <a:lstStyle/>
          <a:p>
            <a:pPr algn="l"/>
            <a:r>
              <a:rPr lang="en-US" sz="2400" b="0" i="0" dirty="0">
                <a:solidFill>
                  <a:srgbClr val="FF0000"/>
                </a:solidFill>
                <a:effectLst/>
                <a:latin typeface="+mn-lt"/>
              </a:rPr>
              <a:t>Step 4:</a:t>
            </a:r>
            <a:r>
              <a:rPr lang="en-US" sz="2400" b="0" i="0" dirty="0">
                <a:solidFill>
                  <a:srgbClr val="032D60"/>
                </a:solidFill>
                <a:effectLst/>
                <a:latin typeface="+mn-lt"/>
              </a:rPr>
              <a:t> Handle missing data</a:t>
            </a:r>
          </a:p>
          <a:p>
            <a:pPr algn="l"/>
            <a:r>
              <a:rPr lang="en-US" sz="2400" b="0" i="0" dirty="0">
                <a:solidFill>
                  <a:srgbClr val="333333"/>
                </a:solidFill>
                <a:effectLst/>
                <a:latin typeface="+mn-lt"/>
              </a:rPr>
              <a:t>You can’t ignore missing data because many algorithms will not accept missing values.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xmlns="" id="{A1A07045-179F-A51B-F9F6-C0BF69315682}"/>
              </a:ext>
            </a:extLst>
          </p:cNvPr>
          <p:cNvSpPr>
            <a:spLocks noGrp="1" noChangeArrowheads="1"/>
          </p:cNvSpPr>
          <p:nvPr>
            <p:ph type="body" idx="4294967295"/>
          </p:nvPr>
        </p:nvSpPr>
        <p:spPr bwMode="auto">
          <a:xfrm>
            <a:off x="228600" y="922338"/>
            <a:ext cx="83820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just" eaLnBrk="1" hangingPunct="1">
              <a:lnSpc>
                <a:spcPct val="110000"/>
              </a:lnSpc>
            </a:pPr>
            <a:r>
              <a:rPr lang="en-US" altLang="en-US" sz="1800" dirty="0"/>
              <a:t>Data in the Real World Is Dirty: Lots of potentially incorrect data, e.g., instrument faulty, human or computer error, transmission error</a:t>
            </a:r>
          </a:p>
          <a:p>
            <a:pPr lvl="1" algn="just" eaLnBrk="1" hangingPunct="1">
              <a:lnSpc>
                <a:spcPct val="120000"/>
              </a:lnSpc>
            </a:pPr>
            <a:r>
              <a:rPr lang="en-US" altLang="en-US" sz="1800" u="sng" dirty="0"/>
              <a:t>incomplete</a:t>
            </a:r>
            <a:r>
              <a:rPr lang="en-US" altLang="en-US" sz="1800" dirty="0"/>
              <a:t>: lacking attribute values, lacking certain attributes of interest, or containing only aggregate data</a:t>
            </a:r>
          </a:p>
          <a:p>
            <a:pPr lvl="2" algn="just" eaLnBrk="1" hangingPunct="1">
              <a:lnSpc>
                <a:spcPct val="110000"/>
              </a:lnSpc>
            </a:pPr>
            <a:r>
              <a:rPr lang="en-US" altLang="en-US" dirty="0"/>
              <a:t>e.g., </a:t>
            </a:r>
            <a:r>
              <a:rPr lang="en-US" altLang="en-US" i="1" dirty="0"/>
              <a:t>Occupation</a:t>
            </a:r>
            <a:r>
              <a:rPr lang="en-US" altLang="en-US" dirty="0"/>
              <a:t>=“ ” (missing data)</a:t>
            </a:r>
          </a:p>
          <a:p>
            <a:pPr lvl="1" algn="just" eaLnBrk="1" hangingPunct="1">
              <a:lnSpc>
                <a:spcPct val="110000"/>
              </a:lnSpc>
            </a:pPr>
            <a:r>
              <a:rPr lang="en-US" altLang="en-US" sz="1800" u="sng" dirty="0"/>
              <a:t>noisy</a:t>
            </a:r>
            <a:r>
              <a:rPr lang="en-US" altLang="en-US" sz="1800" dirty="0"/>
              <a:t>: containing noise, errors, or outliers</a:t>
            </a:r>
          </a:p>
          <a:p>
            <a:pPr lvl="2" algn="just" eaLnBrk="1" hangingPunct="1">
              <a:lnSpc>
                <a:spcPct val="110000"/>
              </a:lnSpc>
            </a:pPr>
            <a:r>
              <a:rPr lang="en-US" altLang="en-US" dirty="0"/>
              <a:t>e.g., </a:t>
            </a:r>
            <a:r>
              <a:rPr lang="en-US" altLang="en-US" i="1" dirty="0"/>
              <a:t>Salary</a:t>
            </a:r>
            <a:r>
              <a:rPr lang="en-US" altLang="en-US" dirty="0"/>
              <a:t>=“</a:t>
            </a:r>
            <a:r>
              <a:rPr lang="en-US" altLang="en-US" dirty="0">
                <a:cs typeface="Tahoma" panose="020B0604030504040204" pitchFamily="34" charset="0"/>
              </a:rPr>
              <a:t>−</a:t>
            </a:r>
            <a:r>
              <a:rPr lang="en-US" altLang="en-US" dirty="0"/>
              <a:t>10” (an error)</a:t>
            </a:r>
          </a:p>
          <a:p>
            <a:pPr lvl="1" algn="just" eaLnBrk="1" hangingPunct="1">
              <a:lnSpc>
                <a:spcPct val="110000"/>
              </a:lnSpc>
            </a:pPr>
            <a:r>
              <a:rPr lang="en-US" altLang="en-US" sz="1800" u="sng" dirty="0"/>
              <a:t>inconsistent</a:t>
            </a:r>
            <a:r>
              <a:rPr lang="en-US" altLang="en-US" sz="1800" dirty="0"/>
              <a:t>: containing discrepancies in codes or names, e.g.,</a:t>
            </a:r>
          </a:p>
          <a:p>
            <a:pPr lvl="2" algn="just" eaLnBrk="1" hangingPunct="1">
              <a:lnSpc>
                <a:spcPct val="110000"/>
              </a:lnSpc>
            </a:pPr>
            <a:r>
              <a:rPr lang="en-US" altLang="en-US" i="1" dirty="0"/>
              <a:t>Age</a:t>
            </a:r>
            <a:r>
              <a:rPr lang="en-US" altLang="en-US" dirty="0"/>
              <a:t>=“42”, </a:t>
            </a:r>
            <a:r>
              <a:rPr lang="en-US" altLang="en-US" i="1" dirty="0"/>
              <a:t>Birthday</a:t>
            </a:r>
            <a:r>
              <a:rPr lang="en-US" altLang="en-US" dirty="0"/>
              <a:t>=“03/07/2010”</a:t>
            </a:r>
          </a:p>
          <a:p>
            <a:pPr lvl="2" algn="just" eaLnBrk="1" hangingPunct="1">
              <a:lnSpc>
                <a:spcPct val="110000"/>
              </a:lnSpc>
            </a:pPr>
            <a:r>
              <a:rPr lang="en-US" altLang="en-US" dirty="0"/>
              <a:t>Was rating “1, 2, 3”, now rating “A, B, C”</a:t>
            </a:r>
          </a:p>
          <a:p>
            <a:pPr lvl="2" algn="just" eaLnBrk="1" hangingPunct="1">
              <a:lnSpc>
                <a:spcPct val="110000"/>
              </a:lnSpc>
            </a:pPr>
            <a:r>
              <a:rPr lang="en-US" altLang="en-US" dirty="0"/>
              <a:t>discrepancy between duplicate records</a:t>
            </a:r>
          </a:p>
          <a:p>
            <a:pPr lvl="1" algn="just" eaLnBrk="1" hangingPunct="1">
              <a:lnSpc>
                <a:spcPct val="120000"/>
              </a:lnSpc>
            </a:pPr>
            <a:r>
              <a:rPr lang="en-US" altLang="en-US" sz="1800" u="sng" dirty="0"/>
              <a:t>Intentional</a:t>
            </a:r>
            <a:r>
              <a:rPr lang="en-US" altLang="en-US" sz="1800" b="1" u="sng" dirty="0"/>
              <a:t> </a:t>
            </a:r>
            <a:r>
              <a:rPr lang="en-US" altLang="en-US" sz="1800" dirty="0"/>
              <a:t>(e.g., </a:t>
            </a:r>
            <a:r>
              <a:rPr lang="en-US" altLang="en-US" sz="1800" i="1" dirty="0"/>
              <a:t>disguised missing</a:t>
            </a:r>
            <a:r>
              <a:rPr lang="en-US" altLang="en-US" sz="1800" dirty="0"/>
              <a:t> data)</a:t>
            </a:r>
          </a:p>
          <a:p>
            <a:pPr lvl="8" algn="just">
              <a:lnSpc>
                <a:spcPct val="120000"/>
              </a:lnSpc>
            </a:pPr>
            <a:r>
              <a:rPr lang="en-US" altLang="en-US" dirty="0"/>
              <a:t>Jan. 1 as everyone’s birthday?</a:t>
            </a:r>
          </a:p>
        </p:txBody>
      </p:sp>
      <p:sp>
        <p:nvSpPr>
          <p:cNvPr id="30723" name="Rectangle 2061">
            <a:extLst>
              <a:ext uri="{FF2B5EF4-FFF2-40B4-BE49-F238E27FC236}">
                <a16:creationId xmlns:a16="http://schemas.microsoft.com/office/drawing/2014/main" xmlns="" id="{B26808FF-C9DF-F8FB-FB63-287D2411154B}"/>
              </a:ext>
            </a:extLst>
          </p:cNvPr>
          <p:cNvSpPr>
            <a:spLocks noGrp="1" noChangeArrowheads="1"/>
          </p:cNvSpPr>
          <p:nvPr>
            <p:ph type="sldNum" sz="quarter" idx="4294967295"/>
          </p:nvPr>
        </p:nvSpPr>
        <p:spPr bwMode="auto">
          <a:xfrm>
            <a:off x="7239000" y="6477000"/>
            <a:ext cx="19050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sz="2400">
                <a:solidFill>
                  <a:schemeClr val="tx1"/>
                </a:solidFill>
                <a:latin typeface="Tahoma" panose="020B0604030504040204" pitchFamily="34" charset="0"/>
                <a:ea typeface="DejaVu Sans"/>
                <a:cs typeface="DejaVu Sans"/>
              </a:defRPr>
            </a:lvl1pPr>
            <a:lvl2pPr marL="742950" indent="-285750">
              <a:defRPr sz="2400">
                <a:solidFill>
                  <a:schemeClr val="tx1"/>
                </a:solidFill>
                <a:latin typeface="Tahoma" panose="020B0604030504040204" pitchFamily="34" charset="0"/>
                <a:ea typeface="DejaVu Sans"/>
                <a:cs typeface="DejaVu Sans"/>
              </a:defRPr>
            </a:lvl2pPr>
            <a:lvl3pPr marL="1143000" indent="-228600">
              <a:defRPr sz="2400">
                <a:solidFill>
                  <a:schemeClr val="tx1"/>
                </a:solidFill>
                <a:latin typeface="Tahoma" panose="020B0604030504040204" pitchFamily="34" charset="0"/>
                <a:ea typeface="DejaVu Sans"/>
                <a:cs typeface="DejaVu Sans"/>
              </a:defRPr>
            </a:lvl3pPr>
            <a:lvl4pPr marL="1600200" indent="-228600">
              <a:defRPr sz="2400">
                <a:solidFill>
                  <a:schemeClr val="tx1"/>
                </a:solidFill>
                <a:latin typeface="Tahoma" panose="020B0604030504040204" pitchFamily="34" charset="0"/>
                <a:ea typeface="DejaVu Sans"/>
                <a:cs typeface="DejaVu Sans"/>
              </a:defRPr>
            </a:lvl4pPr>
            <a:lvl5pPr marL="2057400" indent="-228600">
              <a:defRPr sz="2400">
                <a:solidFill>
                  <a:schemeClr val="tx1"/>
                </a:solidFill>
                <a:latin typeface="Tahoma" panose="020B0604030504040204" pitchFamily="34" charset="0"/>
                <a:ea typeface="DejaVu Sans"/>
                <a:cs typeface="DejaVu Sans"/>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9pPr>
          </a:lstStyle>
          <a:p>
            <a:pPr eaLnBrk="0" hangingPunct="0"/>
            <a:fld id="{BB7C6D4E-651D-46BF-BB2F-24017386B00C}" type="slidenum">
              <a:rPr lang="en-US" altLang="en-US" sz="1200" smtClean="0"/>
              <a:pPr eaLnBrk="0" hangingPunct="0"/>
              <a:t>37</a:t>
            </a:fld>
            <a:endParaRPr lang="en-US" altLang="en-US" sz="1200"/>
          </a:p>
        </p:txBody>
      </p:sp>
      <p:sp>
        <p:nvSpPr>
          <p:cNvPr id="30724" name="Rectangle 2">
            <a:extLst>
              <a:ext uri="{FF2B5EF4-FFF2-40B4-BE49-F238E27FC236}">
                <a16:creationId xmlns:a16="http://schemas.microsoft.com/office/drawing/2014/main" xmlns="" id="{3EB95433-3565-2656-C0A3-B7C61EF1CC0A}"/>
              </a:ext>
            </a:extLst>
          </p:cNvPr>
          <p:cNvSpPr>
            <a:spLocks noGrp="1"/>
          </p:cNvSpPr>
          <p:nvPr>
            <p:ph type="title" idx="4294967295"/>
          </p:nvPr>
        </p:nvSpPr>
        <p:spPr>
          <a:xfrm>
            <a:off x="0" y="261256"/>
            <a:ext cx="7880350" cy="661081"/>
          </a:xfrm>
        </p:spPr>
        <p:txBody>
          <a:bodyPr/>
          <a:lstStyle/>
          <a:p>
            <a:pPr eaLnBrk="1" hangingPunct="1"/>
            <a:r>
              <a:rPr lang="en-US" altLang="en-US" sz="3600" dirty="0">
                <a:solidFill>
                  <a:srgbClr val="170981"/>
                </a:solidFill>
              </a:rPr>
              <a:t>Data Cleaning</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xmlns="" id="{4563876D-3046-FDBF-C586-17B3718306D6}"/>
              </a:ext>
            </a:extLst>
          </p:cNvPr>
          <p:cNvSpPr>
            <a:spLocks noGrp="1" noChangeArrowheads="1"/>
          </p:cNvSpPr>
          <p:nvPr>
            <p:ph type="body" idx="4294967295"/>
          </p:nvPr>
        </p:nvSpPr>
        <p:spPr bwMode="auto">
          <a:xfrm>
            <a:off x="152400" y="838200"/>
            <a:ext cx="85344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just" eaLnBrk="1" hangingPunct="1">
              <a:lnSpc>
                <a:spcPct val="120000"/>
              </a:lnSpc>
            </a:pPr>
            <a:r>
              <a:rPr lang="en-US" altLang="en-US" sz="2000" dirty="0">
                <a:solidFill>
                  <a:srgbClr val="121328"/>
                </a:solidFill>
              </a:rPr>
              <a:t>Ignore the tuple: usually done when class label is missing (when doing classification)—not effective when the % of missing values per attribute varies considerably</a:t>
            </a:r>
          </a:p>
          <a:p>
            <a:pPr algn="just" eaLnBrk="1" hangingPunct="1">
              <a:lnSpc>
                <a:spcPct val="120000"/>
              </a:lnSpc>
            </a:pPr>
            <a:r>
              <a:rPr lang="en-US" altLang="en-US" sz="2000" dirty="0">
                <a:solidFill>
                  <a:srgbClr val="121328"/>
                </a:solidFill>
              </a:rPr>
              <a:t>Fill in the missing value manually: tedious + infeasible?</a:t>
            </a:r>
          </a:p>
          <a:p>
            <a:pPr algn="just" eaLnBrk="1" hangingPunct="1">
              <a:lnSpc>
                <a:spcPct val="120000"/>
              </a:lnSpc>
            </a:pPr>
            <a:r>
              <a:rPr lang="en-US" altLang="en-US" sz="2000" dirty="0">
                <a:solidFill>
                  <a:srgbClr val="121328"/>
                </a:solidFill>
              </a:rPr>
              <a:t>Fill in it automatically with</a:t>
            </a:r>
          </a:p>
          <a:p>
            <a:pPr lvl="1" algn="just" eaLnBrk="1" hangingPunct="1">
              <a:lnSpc>
                <a:spcPct val="120000"/>
              </a:lnSpc>
            </a:pPr>
            <a:r>
              <a:rPr lang="en-US" altLang="en-US" sz="2000" dirty="0">
                <a:solidFill>
                  <a:srgbClr val="121328"/>
                </a:solidFill>
              </a:rPr>
              <a:t>a </a:t>
            </a:r>
            <a:r>
              <a:rPr lang="en-US" altLang="en-US" sz="2000" b="1" dirty="0">
                <a:solidFill>
                  <a:srgbClr val="121328"/>
                </a:solidFill>
              </a:rPr>
              <a:t>global constant </a:t>
            </a:r>
            <a:r>
              <a:rPr lang="en-US" altLang="en-US" sz="2000" dirty="0">
                <a:solidFill>
                  <a:srgbClr val="121328"/>
                </a:solidFill>
              </a:rPr>
              <a:t>: e.g., “unknown”, a new class?! </a:t>
            </a:r>
          </a:p>
          <a:p>
            <a:pPr lvl="1" algn="just" eaLnBrk="1" hangingPunct="1">
              <a:lnSpc>
                <a:spcPct val="120000"/>
              </a:lnSpc>
            </a:pPr>
            <a:r>
              <a:rPr lang="en-US" altLang="en-US" sz="2000" dirty="0">
                <a:solidFill>
                  <a:srgbClr val="121328"/>
                </a:solidFill>
              </a:rPr>
              <a:t>the </a:t>
            </a:r>
            <a:r>
              <a:rPr lang="en-US" altLang="en-US" sz="2000" b="1" dirty="0">
                <a:solidFill>
                  <a:srgbClr val="121328"/>
                </a:solidFill>
              </a:rPr>
              <a:t>attribute mean</a:t>
            </a:r>
          </a:p>
          <a:p>
            <a:pPr lvl="1" algn="just" eaLnBrk="1" hangingPunct="1">
              <a:lnSpc>
                <a:spcPct val="120000"/>
              </a:lnSpc>
            </a:pPr>
            <a:r>
              <a:rPr lang="en-US" altLang="en-US" sz="2000" dirty="0">
                <a:solidFill>
                  <a:srgbClr val="121328"/>
                </a:solidFill>
              </a:rPr>
              <a:t>the </a:t>
            </a:r>
            <a:r>
              <a:rPr lang="en-US" altLang="en-US" sz="2000" b="1" dirty="0">
                <a:solidFill>
                  <a:srgbClr val="121328"/>
                </a:solidFill>
              </a:rPr>
              <a:t>attribute mean for all samples </a:t>
            </a:r>
            <a:r>
              <a:rPr lang="en-US" altLang="en-US" sz="2000" dirty="0">
                <a:solidFill>
                  <a:srgbClr val="121328"/>
                </a:solidFill>
              </a:rPr>
              <a:t>belonging to the same class: smarter</a:t>
            </a:r>
          </a:p>
          <a:p>
            <a:pPr lvl="1" algn="just" eaLnBrk="1" hangingPunct="1">
              <a:lnSpc>
                <a:spcPct val="120000"/>
              </a:lnSpc>
            </a:pPr>
            <a:r>
              <a:rPr lang="en-US" altLang="en-US" sz="2000" dirty="0">
                <a:solidFill>
                  <a:srgbClr val="121328"/>
                </a:solidFill>
              </a:rPr>
              <a:t>the </a:t>
            </a:r>
            <a:r>
              <a:rPr lang="en-US" altLang="en-US" sz="2000" b="1" dirty="0">
                <a:solidFill>
                  <a:srgbClr val="121328"/>
                </a:solidFill>
              </a:rPr>
              <a:t>most probable value</a:t>
            </a:r>
            <a:r>
              <a:rPr lang="en-US" altLang="en-US" sz="2000" dirty="0">
                <a:solidFill>
                  <a:srgbClr val="121328"/>
                </a:solidFill>
              </a:rPr>
              <a:t>: inference-based such as Bayesian formula or decision tree</a:t>
            </a:r>
          </a:p>
        </p:txBody>
      </p:sp>
      <p:sp>
        <p:nvSpPr>
          <p:cNvPr id="34819" name="Rectangle 2061">
            <a:extLst>
              <a:ext uri="{FF2B5EF4-FFF2-40B4-BE49-F238E27FC236}">
                <a16:creationId xmlns:a16="http://schemas.microsoft.com/office/drawing/2014/main" xmlns="" id="{75DFD950-6E6C-E45A-DD32-99194A7085EE}"/>
              </a:ext>
            </a:extLst>
          </p:cNvPr>
          <p:cNvSpPr>
            <a:spLocks noGrp="1" noChangeArrowheads="1"/>
          </p:cNvSpPr>
          <p:nvPr>
            <p:ph type="sldNum" sz="quarter" idx="4294967295"/>
          </p:nvPr>
        </p:nvSpPr>
        <p:spPr bwMode="auto">
          <a:xfrm>
            <a:off x="7239000" y="6477000"/>
            <a:ext cx="19050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sz="2400">
                <a:solidFill>
                  <a:schemeClr val="tx1"/>
                </a:solidFill>
                <a:latin typeface="Tahoma" panose="020B0604030504040204" pitchFamily="34" charset="0"/>
                <a:ea typeface="DejaVu Sans"/>
                <a:cs typeface="DejaVu Sans"/>
              </a:defRPr>
            </a:lvl1pPr>
            <a:lvl2pPr marL="742950" indent="-285750">
              <a:defRPr sz="2400">
                <a:solidFill>
                  <a:schemeClr val="tx1"/>
                </a:solidFill>
                <a:latin typeface="Tahoma" panose="020B0604030504040204" pitchFamily="34" charset="0"/>
                <a:ea typeface="DejaVu Sans"/>
                <a:cs typeface="DejaVu Sans"/>
              </a:defRPr>
            </a:lvl2pPr>
            <a:lvl3pPr marL="1143000" indent="-228600">
              <a:defRPr sz="2400">
                <a:solidFill>
                  <a:schemeClr val="tx1"/>
                </a:solidFill>
                <a:latin typeface="Tahoma" panose="020B0604030504040204" pitchFamily="34" charset="0"/>
                <a:ea typeface="DejaVu Sans"/>
                <a:cs typeface="DejaVu Sans"/>
              </a:defRPr>
            </a:lvl3pPr>
            <a:lvl4pPr marL="1600200" indent="-228600">
              <a:defRPr sz="2400">
                <a:solidFill>
                  <a:schemeClr val="tx1"/>
                </a:solidFill>
                <a:latin typeface="Tahoma" panose="020B0604030504040204" pitchFamily="34" charset="0"/>
                <a:ea typeface="DejaVu Sans"/>
                <a:cs typeface="DejaVu Sans"/>
              </a:defRPr>
            </a:lvl4pPr>
            <a:lvl5pPr marL="2057400" indent="-228600">
              <a:defRPr sz="2400">
                <a:solidFill>
                  <a:schemeClr val="tx1"/>
                </a:solidFill>
                <a:latin typeface="Tahoma" panose="020B0604030504040204" pitchFamily="34" charset="0"/>
                <a:ea typeface="DejaVu Sans"/>
                <a:cs typeface="DejaVu Sans"/>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9pPr>
          </a:lstStyle>
          <a:p>
            <a:pPr eaLnBrk="0" hangingPunct="0"/>
            <a:fld id="{2D54482F-1FB9-42C3-BA57-CEF5AFB9F3AA}" type="slidenum">
              <a:rPr lang="en-US" altLang="en-US" sz="1200" smtClean="0"/>
              <a:pPr eaLnBrk="0" hangingPunct="0"/>
              <a:t>38</a:t>
            </a:fld>
            <a:endParaRPr lang="en-US" altLang="en-US" sz="1200"/>
          </a:p>
        </p:txBody>
      </p:sp>
      <p:sp>
        <p:nvSpPr>
          <p:cNvPr id="34820" name="Rectangle 2">
            <a:extLst>
              <a:ext uri="{FF2B5EF4-FFF2-40B4-BE49-F238E27FC236}">
                <a16:creationId xmlns:a16="http://schemas.microsoft.com/office/drawing/2014/main" xmlns="" id="{CBA0A490-DBCB-9E4A-B86E-0FB9AA6F35D2}"/>
              </a:ext>
            </a:extLst>
          </p:cNvPr>
          <p:cNvSpPr>
            <a:spLocks noGrp="1"/>
          </p:cNvSpPr>
          <p:nvPr>
            <p:ph type="title" idx="4294967295"/>
          </p:nvPr>
        </p:nvSpPr>
        <p:spPr>
          <a:xfrm>
            <a:off x="15875" y="68263"/>
            <a:ext cx="7880350" cy="922337"/>
          </a:xfrm>
        </p:spPr>
        <p:txBody>
          <a:bodyPr/>
          <a:lstStyle/>
          <a:p>
            <a:pPr eaLnBrk="1" hangingPunct="1"/>
            <a:r>
              <a:rPr lang="en-US" altLang="en-US" sz="3600" dirty="0"/>
              <a:t>How to Handle Missing Data?</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91DCF3DB-2783-7CF2-DA03-FA2112662695}"/>
              </a:ext>
            </a:extLst>
          </p:cNvPr>
          <p:cNvSpPr>
            <a:spLocks noGrp="1"/>
          </p:cNvSpPr>
          <p:nvPr>
            <p:ph type="title"/>
          </p:nvPr>
        </p:nvSpPr>
        <p:spPr>
          <a:xfrm>
            <a:off x="493486" y="312737"/>
            <a:ext cx="8021864" cy="1134399"/>
          </a:xfrm>
        </p:spPr>
        <p:txBody>
          <a:bodyPr/>
          <a:lstStyle/>
          <a:p>
            <a:pPr algn="ctr"/>
            <a:r>
              <a:rPr lang="en-US" altLang="en-US" sz="2400" b="1" dirty="0">
                <a:solidFill>
                  <a:srgbClr val="FF0000"/>
                </a:solidFill>
                <a:latin typeface="+mn-lt"/>
              </a:rPr>
              <a:t>What is the difference between Data Cleaning and Data Transformation?</a:t>
            </a:r>
          </a:p>
        </p:txBody>
      </p:sp>
      <p:sp>
        <p:nvSpPr>
          <p:cNvPr id="3" name="Content Placeholder 2">
            <a:extLst>
              <a:ext uri="{FF2B5EF4-FFF2-40B4-BE49-F238E27FC236}">
                <a16:creationId xmlns:a16="http://schemas.microsoft.com/office/drawing/2014/main" xmlns="" id="{CA7CB020-8D52-6F25-59AF-50AB1469E460}"/>
              </a:ext>
            </a:extLst>
          </p:cNvPr>
          <p:cNvSpPr>
            <a:spLocks noGrp="1"/>
          </p:cNvSpPr>
          <p:nvPr>
            <p:ph idx="1"/>
          </p:nvPr>
        </p:nvSpPr>
        <p:spPr>
          <a:xfrm>
            <a:off x="389614" y="1447136"/>
            <a:ext cx="8125736" cy="3589321"/>
          </a:xfrm>
        </p:spPr>
        <p:txBody>
          <a:bodyPr/>
          <a:lstStyle/>
          <a:p>
            <a:pPr algn="just">
              <a:defRPr/>
            </a:pPr>
            <a:r>
              <a:rPr lang="en-US" sz="2400" b="0" i="0" dirty="0">
                <a:solidFill>
                  <a:srgbClr val="333333"/>
                </a:solidFill>
                <a:effectLst/>
                <a:latin typeface="+mn-lt"/>
              </a:rPr>
              <a:t>Data cleaning is the process that removes data that does not belong in your dataset. Data transformation is the process of converting data from one format or structure into another. </a:t>
            </a:r>
          </a:p>
          <a:p>
            <a:pPr algn="just">
              <a:defRPr/>
            </a:pPr>
            <a:r>
              <a:rPr lang="en-US" sz="2400" b="0" i="0" dirty="0">
                <a:solidFill>
                  <a:srgbClr val="333333"/>
                </a:solidFill>
                <a:effectLst/>
                <a:latin typeface="+mn-lt"/>
              </a:rPr>
              <a:t>Transformation processes can also be referred to as data wrangling, or data munging, transforming and mapping data from one "raw" data form into another format for warehousing and analyzing. </a:t>
            </a:r>
            <a:endParaRPr lang="en-US" sz="2400" dirty="0">
              <a:latin typeface="+mn-lt"/>
            </a:endParaRPr>
          </a:p>
        </p:txBody>
      </p:sp>
      <p:sp>
        <p:nvSpPr>
          <p:cNvPr id="34820" name="Slide Number Placeholder 3">
            <a:extLst>
              <a:ext uri="{FF2B5EF4-FFF2-40B4-BE49-F238E27FC236}">
                <a16:creationId xmlns:a16="http://schemas.microsoft.com/office/drawing/2014/main" xmlns="" id="{8349D9D1-3347-4117-E7B3-CC7A278BCA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74A5795-EEB9-476D-9775-59E766FAE102}"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39</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xmlns="" id="{C77C1BAD-ECFA-F720-A091-12CA022D5CC1}"/>
              </a:ext>
            </a:extLst>
          </p:cNvPr>
          <p:cNvSpPr>
            <a:spLocks noGrp="1"/>
          </p:cNvSpPr>
          <p:nvPr>
            <p:ph idx="1"/>
          </p:nvPr>
        </p:nvSpPr>
        <p:spPr>
          <a:xfrm>
            <a:off x="463550" y="546100"/>
            <a:ext cx="7886700" cy="4373563"/>
          </a:xfrm>
        </p:spPr>
        <p:txBody>
          <a:bodyPr/>
          <a:lstStyle/>
          <a:p>
            <a:pPr algn="just"/>
            <a:r>
              <a:rPr lang="en-US" altLang="en-US" sz="2400" b="1" dirty="0">
                <a:latin typeface="+mn-lt"/>
              </a:rPr>
              <a:t>Data analysis</a:t>
            </a:r>
            <a:r>
              <a:rPr lang="en-US" altLang="en-US" sz="2400" dirty="0">
                <a:latin typeface="+mn-lt"/>
              </a:rPr>
              <a:t> is defined as a process of cleaning, transforming, and modeling data to discover useful information for business decision-making. </a:t>
            </a:r>
          </a:p>
          <a:p>
            <a:pPr algn="just"/>
            <a:r>
              <a:rPr lang="en-US" altLang="en-US" sz="2400" dirty="0">
                <a:latin typeface="+mn-lt"/>
              </a:rPr>
              <a:t>The purpose of Data Analysis is to extract useful information from data and taking the decision based upon the data analysis. </a:t>
            </a:r>
          </a:p>
          <a:p>
            <a:pPr algn="just"/>
            <a:r>
              <a:rPr lang="en-US" altLang="en-US" sz="2400" dirty="0">
                <a:latin typeface="+mn-lt"/>
              </a:rPr>
              <a:t>A simple example of Data analysis is whenever we take any decision in our day-to-day life is by thinking about what happened last time or what will happen by choosing that particular decision.</a:t>
            </a:r>
          </a:p>
        </p:txBody>
      </p:sp>
      <p:sp>
        <p:nvSpPr>
          <p:cNvPr id="8195" name="Slide Number Placeholder 3">
            <a:extLst>
              <a:ext uri="{FF2B5EF4-FFF2-40B4-BE49-F238E27FC236}">
                <a16:creationId xmlns:a16="http://schemas.microsoft.com/office/drawing/2014/main" xmlns="" id="{1E4FC423-66BE-6E43-258F-B866529650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D3EA627-DEE7-4FE1-92AF-26873FE3E8FA}"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061">
            <a:extLst>
              <a:ext uri="{FF2B5EF4-FFF2-40B4-BE49-F238E27FC236}">
                <a16:creationId xmlns:a16="http://schemas.microsoft.com/office/drawing/2014/main" xmlns="" id="{BF820E70-46CA-8BDA-BC47-DA1F570519B6}"/>
              </a:ext>
            </a:extLst>
          </p:cNvPr>
          <p:cNvSpPr>
            <a:spLocks noGrp="1" noChangeArrowheads="1"/>
          </p:cNvSpPr>
          <p:nvPr>
            <p:ph type="sldNum" sz="quarter" idx="4294967295"/>
          </p:nvPr>
        </p:nvSpPr>
        <p:spPr bwMode="auto">
          <a:xfrm>
            <a:off x="7091363" y="6380163"/>
            <a:ext cx="2052637" cy="360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sz="2400">
                <a:solidFill>
                  <a:schemeClr val="tx1"/>
                </a:solidFill>
                <a:latin typeface="Tahoma" panose="020B0604030504040204" pitchFamily="34" charset="0"/>
                <a:ea typeface="DejaVu Sans"/>
                <a:cs typeface="DejaVu Sans"/>
              </a:defRPr>
            </a:lvl1pPr>
            <a:lvl2pPr marL="742950" indent="-285750">
              <a:defRPr sz="2400">
                <a:solidFill>
                  <a:schemeClr val="tx1"/>
                </a:solidFill>
                <a:latin typeface="Tahoma" panose="020B0604030504040204" pitchFamily="34" charset="0"/>
                <a:ea typeface="DejaVu Sans"/>
                <a:cs typeface="DejaVu Sans"/>
              </a:defRPr>
            </a:lvl2pPr>
            <a:lvl3pPr marL="1143000" indent="-228600">
              <a:defRPr sz="2400">
                <a:solidFill>
                  <a:schemeClr val="tx1"/>
                </a:solidFill>
                <a:latin typeface="Tahoma" panose="020B0604030504040204" pitchFamily="34" charset="0"/>
                <a:ea typeface="DejaVu Sans"/>
                <a:cs typeface="DejaVu Sans"/>
              </a:defRPr>
            </a:lvl3pPr>
            <a:lvl4pPr marL="1600200" indent="-228600">
              <a:defRPr sz="2400">
                <a:solidFill>
                  <a:schemeClr val="tx1"/>
                </a:solidFill>
                <a:latin typeface="Tahoma" panose="020B0604030504040204" pitchFamily="34" charset="0"/>
                <a:ea typeface="DejaVu Sans"/>
                <a:cs typeface="DejaVu Sans"/>
              </a:defRPr>
            </a:lvl4pPr>
            <a:lvl5pPr marL="2057400" indent="-228600">
              <a:defRPr sz="2400">
                <a:solidFill>
                  <a:schemeClr val="tx1"/>
                </a:solidFill>
                <a:latin typeface="Tahoma" panose="020B0604030504040204" pitchFamily="34" charset="0"/>
                <a:ea typeface="DejaVu Sans"/>
                <a:cs typeface="DejaVu Sans"/>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DejaVu Sans"/>
                <a:cs typeface="DejaVu Sans"/>
              </a:defRPr>
            </a:lvl9pPr>
          </a:lstStyle>
          <a:p>
            <a:pPr eaLnBrk="0" hangingPunct="0"/>
            <a:fld id="{C5944438-82FA-4F2A-A5CB-626F08FF16D4}" type="slidenum">
              <a:rPr lang="en-US" altLang="en-US" sz="1200" smtClean="0"/>
              <a:pPr eaLnBrk="0" hangingPunct="0"/>
              <a:t>40</a:t>
            </a:fld>
            <a:endParaRPr lang="en-US" altLang="en-US" sz="1200"/>
          </a:p>
        </p:txBody>
      </p:sp>
      <p:sp>
        <p:nvSpPr>
          <p:cNvPr id="98307" name="Rectangle 2">
            <a:extLst>
              <a:ext uri="{FF2B5EF4-FFF2-40B4-BE49-F238E27FC236}">
                <a16:creationId xmlns:a16="http://schemas.microsoft.com/office/drawing/2014/main" xmlns="" id="{F0B3FD04-C8EA-F2D3-BE49-CA242D68A003}"/>
              </a:ext>
            </a:extLst>
          </p:cNvPr>
          <p:cNvSpPr>
            <a:spLocks noGrp="1"/>
          </p:cNvSpPr>
          <p:nvPr>
            <p:ph type="title" idx="4294967295"/>
          </p:nvPr>
        </p:nvSpPr>
        <p:spPr>
          <a:xfrm>
            <a:off x="624114" y="285750"/>
            <a:ext cx="8011886" cy="338363"/>
          </a:xfrm>
        </p:spPr>
        <p:txBody>
          <a:bodyPr/>
          <a:lstStyle/>
          <a:p>
            <a:pPr algn="ctr" eaLnBrk="1" hangingPunct="1"/>
            <a:r>
              <a:rPr lang="en-US" altLang="en-US" sz="3200" dirty="0">
                <a:solidFill>
                  <a:srgbClr val="170981"/>
                </a:solidFill>
              </a:rPr>
              <a:t>Data Transformation</a:t>
            </a:r>
          </a:p>
        </p:txBody>
      </p:sp>
      <p:sp>
        <p:nvSpPr>
          <p:cNvPr id="98308" name="Rectangle 3">
            <a:extLst>
              <a:ext uri="{FF2B5EF4-FFF2-40B4-BE49-F238E27FC236}">
                <a16:creationId xmlns:a16="http://schemas.microsoft.com/office/drawing/2014/main" xmlns="" id="{B81ECCD1-80D5-170D-3FA5-1ECD497C0921}"/>
              </a:ext>
            </a:extLst>
          </p:cNvPr>
          <p:cNvSpPr>
            <a:spLocks noGrp="1" noChangeArrowheads="1"/>
          </p:cNvSpPr>
          <p:nvPr>
            <p:ph type="subTitle" idx="4294967295"/>
          </p:nvPr>
        </p:nvSpPr>
        <p:spPr bwMode="auto">
          <a:xfrm>
            <a:off x="420914" y="838200"/>
            <a:ext cx="8215086"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lgn="just" eaLnBrk="1" hangingPunct="1">
              <a:spcBef>
                <a:spcPts val="600"/>
              </a:spcBef>
              <a:spcAft>
                <a:spcPts val="600"/>
              </a:spcAft>
              <a:buNone/>
            </a:pPr>
            <a:r>
              <a:rPr lang="en-US" sz="2300" b="0" i="0" dirty="0">
                <a:solidFill>
                  <a:srgbClr val="0D0D0D"/>
                </a:solidFill>
                <a:effectLst/>
                <a:latin typeface="Times New Roman" panose="02020603050405020304" pitchFamily="18" charset="0"/>
                <a:cs typeface="Times New Roman" panose="02020603050405020304" pitchFamily="18" charset="0"/>
              </a:rPr>
              <a:t>Data transformation in data analysis refers to the process of converting or modifying data from its original format into a format that is suitable for analysis or better suited for the requirements of a particular analytical technique or model. </a:t>
            </a:r>
          </a:p>
          <a:p>
            <a:pPr marL="0" indent="0" algn="just" eaLnBrk="1" hangingPunct="1">
              <a:spcBef>
                <a:spcPts val="600"/>
              </a:spcBef>
              <a:spcAft>
                <a:spcPts val="600"/>
              </a:spcAft>
              <a:buNone/>
            </a:pPr>
            <a:r>
              <a:rPr lang="en-US" sz="2300" b="0" i="0" dirty="0">
                <a:solidFill>
                  <a:srgbClr val="0D0D0D"/>
                </a:solidFill>
                <a:effectLst/>
                <a:latin typeface="Times New Roman" panose="02020603050405020304" pitchFamily="18" charset="0"/>
                <a:cs typeface="Times New Roman" panose="02020603050405020304" pitchFamily="18" charset="0"/>
              </a:rPr>
              <a:t>Data transformation can involve various operations such as </a:t>
            </a:r>
            <a:r>
              <a:rPr lang="en-US" sz="2300" b="0" i="0" dirty="0">
                <a:solidFill>
                  <a:srgbClr val="FF0000"/>
                </a:solidFill>
                <a:effectLst/>
                <a:latin typeface="Times New Roman" panose="02020603050405020304" pitchFamily="18" charset="0"/>
                <a:cs typeface="Times New Roman" panose="02020603050405020304" pitchFamily="18" charset="0"/>
              </a:rPr>
              <a:t>cleaning, normalization, scaling, aggregation, encoding, or restructuring of data</a:t>
            </a:r>
            <a:r>
              <a:rPr lang="en-US" sz="2300" b="0" i="0" dirty="0">
                <a:solidFill>
                  <a:srgbClr val="0D0D0D"/>
                </a:solidFill>
                <a:effectLst/>
                <a:latin typeface="Times New Roman" panose="02020603050405020304" pitchFamily="18" charset="0"/>
                <a:cs typeface="Times New Roman" panose="02020603050405020304" pitchFamily="18" charset="0"/>
              </a:rPr>
              <a:t>. </a:t>
            </a:r>
          </a:p>
          <a:p>
            <a:pPr marL="0" indent="0" algn="just" eaLnBrk="1" hangingPunct="1">
              <a:spcBef>
                <a:spcPts val="600"/>
              </a:spcBef>
              <a:spcAft>
                <a:spcPts val="600"/>
              </a:spcAft>
              <a:buNone/>
            </a:pPr>
            <a:r>
              <a:rPr lang="en-US" sz="2300" b="0" i="0" dirty="0">
                <a:solidFill>
                  <a:srgbClr val="0D0D0D"/>
                </a:solidFill>
                <a:effectLst/>
                <a:latin typeface="Times New Roman" panose="02020603050405020304" pitchFamily="18" charset="0"/>
                <a:cs typeface="Times New Roman" panose="02020603050405020304" pitchFamily="18" charset="0"/>
              </a:rPr>
              <a:t>The goal of data transformation is to prepare the data in such a way that it can be effectively analyzed to derive insights, make predictions, or perform other analytical tasks.</a:t>
            </a:r>
            <a:endParaRPr lang="en-US" altLang="en-US" sz="23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0985E3-8218-64F9-C2BC-75EEDB60345E}"/>
              </a:ext>
            </a:extLst>
          </p:cNvPr>
          <p:cNvSpPr>
            <a:spLocks noGrp="1"/>
          </p:cNvSpPr>
          <p:nvPr>
            <p:ph type="sldNum" sz="quarter" idx="12"/>
          </p:nvPr>
        </p:nvSpPr>
        <p:spPr/>
        <p:txBody>
          <a:bodyPr/>
          <a:lstStyle/>
          <a:p>
            <a:fld id="{07258DDB-8B04-4EEC-A6EA-8896660807FE}" type="slidenum">
              <a:rPr lang="en-US" altLang="en-US" smtClean="0"/>
              <a:pPr/>
              <a:t>41</a:t>
            </a:fld>
            <a:endParaRPr lang="en-US" altLang="en-US"/>
          </a:p>
        </p:txBody>
      </p:sp>
      <p:sp>
        <p:nvSpPr>
          <p:cNvPr id="4" name="TextBox 3">
            <a:extLst>
              <a:ext uri="{FF2B5EF4-FFF2-40B4-BE49-F238E27FC236}">
                <a16:creationId xmlns:a16="http://schemas.microsoft.com/office/drawing/2014/main" xmlns="" id="{6736F6C5-D306-578F-0A17-BC4F9F277931}"/>
              </a:ext>
            </a:extLst>
          </p:cNvPr>
          <p:cNvSpPr txBox="1"/>
          <p:nvPr/>
        </p:nvSpPr>
        <p:spPr>
          <a:xfrm>
            <a:off x="464457" y="552278"/>
            <a:ext cx="8186057" cy="4693593"/>
          </a:xfrm>
          <a:prstGeom prst="rect">
            <a:avLst/>
          </a:prstGeom>
          <a:noFill/>
        </p:spPr>
        <p:txBody>
          <a:bodyPr wrap="square">
            <a:spAutoFit/>
          </a:bodyPr>
          <a:lstStyle/>
          <a:p>
            <a:pPr algn="just"/>
            <a:r>
              <a:rPr lang="en-US" sz="2300" b="0" i="0" dirty="0">
                <a:solidFill>
                  <a:srgbClr val="0D0D0D"/>
                </a:solidFill>
                <a:effectLst/>
                <a:latin typeface="Times New Roman" panose="02020603050405020304" pitchFamily="18" charset="0"/>
                <a:cs typeface="Times New Roman" panose="02020603050405020304" pitchFamily="18" charset="0"/>
              </a:rPr>
              <a:t>Here are some common types of data transformations used in data analysis:</a:t>
            </a:r>
          </a:p>
          <a:p>
            <a:pPr algn="just">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Cleaning</a:t>
            </a:r>
            <a:r>
              <a:rPr lang="en-US" sz="2300" b="0" i="0" dirty="0">
                <a:solidFill>
                  <a:srgbClr val="0D0D0D"/>
                </a:solidFill>
                <a:effectLst/>
                <a:latin typeface="Times New Roman" panose="02020603050405020304" pitchFamily="18" charset="0"/>
                <a:cs typeface="Times New Roman" panose="02020603050405020304" pitchFamily="18" charset="0"/>
              </a:rPr>
              <a:t>: This involves identifying and </a:t>
            </a:r>
            <a:r>
              <a:rPr lang="en-US" sz="2300" b="0" i="0" dirty="0">
                <a:solidFill>
                  <a:srgbClr val="FF0000"/>
                </a:solidFill>
                <a:effectLst/>
                <a:latin typeface="Times New Roman" panose="02020603050405020304" pitchFamily="18" charset="0"/>
                <a:cs typeface="Times New Roman" panose="02020603050405020304" pitchFamily="18" charset="0"/>
              </a:rPr>
              <a:t>handling missing or erroneous data, removing duplicates, and correcting inconsistencies </a:t>
            </a:r>
            <a:r>
              <a:rPr lang="en-US" sz="2300" b="0" i="0" dirty="0">
                <a:solidFill>
                  <a:srgbClr val="0D0D0D"/>
                </a:solidFill>
                <a:effectLst/>
                <a:latin typeface="Times New Roman" panose="02020603050405020304" pitchFamily="18" charset="0"/>
                <a:cs typeface="Times New Roman" panose="02020603050405020304" pitchFamily="18" charset="0"/>
              </a:rPr>
              <a:t>in the data.</a:t>
            </a:r>
          </a:p>
          <a:p>
            <a:pPr algn="just">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Normalization</a:t>
            </a:r>
            <a:r>
              <a:rPr lang="en-US" sz="2300" b="0" i="0" dirty="0">
                <a:solidFill>
                  <a:srgbClr val="0D0D0D"/>
                </a:solidFill>
                <a:effectLst/>
                <a:latin typeface="Times New Roman" panose="02020603050405020304" pitchFamily="18" charset="0"/>
                <a:cs typeface="Times New Roman" panose="02020603050405020304" pitchFamily="18" charset="0"/>
              </a:rPr>
              <a:t>: Normalizing data involves scaling numerical variables to a standard range, typically </a:t>
            </a:r>
            <a:r>
              <a:rPr lang="en-US" sz="2300" b="0" i="0" dirty="0">
                <a:solidFill>
                  <a:srgbClr val="FF0000"/>
                </a:solidFill>
                <a:effectLst/>
                <a:latin typeface="Times New Roman" panose="02020603050405020304" pitchFamily="18" charset="0"/>
                <a:cs typeface="Times New Roman" panose="02020603050405020304" pitchFamily="18" charset="0"/>
              </a:rPr>
              <a:t>between 0 and 1 or -1 and 1</a:t>
            </a:r>
            <a:r>
              <a:rPr lang="en-US" sz="2300" b="0" i="0" dirty="0">
                <a:solidFill>
                  <a:srgbClr val="0D0D0D"/>
                </a:solidFill>
                <a:effectLst/>
                <a:latin typeface="Times New Roman" panose="02020603050405020304" pitchFamily="18" charset="0"/>
                <a:cs typeface="Times New Roman" panose="02020603050405020304" pitchFamily="18" charset="0"/>
              </a:rPr>
              <a:t>, to ensure that all variables have the same scale and are directly comparable.</a:t>
            </a:r>
          </a:p>
          <a:p>
            <a:pPr algn="just">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Standardization</a:t>
            </a:r>
            <a:r>
              <a:rPr lang="en-US" sz="2300" b="0" i="0" dirty="0">
                <a:solidFill>
                  <a:srgbClr val="0D0D0D"/>
                </a:solidFill>
                <a:effectLst/>
                <a:latin typeface="Times New Roman" panose="02020603050405020304" pitchFamily="18" charset="0"/>
                <a:cs typeface="Times New Roman" panose="02020603050405020304" pitchFamily="18" charset="0"/>
              </a:rPr>
              <a:t>: Similar to normalization, standardization scales numerical variables to have </a:t>
            </a:r>
            <a:r>
              <a:rPr lang="en-US" sz="2300" b="0" i="0" dirty="0">
                <a:solidFill>
                  <a:srgbClr val="FF0000"/>
                </a:solidFill>
                <a:effectLst/>
                <a:latin typeface="Times New Roman" panose="02020603050405020304" pitchFamily="18" charset="0"/>
                <a:cs typeface="Times New Roman" panose="02020603050405020304" pitchFamily="18" charset="0"/>
              </a:rPr>
              <a:t>a mean of 0 and a standard deviation of 1.</a:t>
            </a:r>
            <a:r>
              <a:rPr lang="en-US" sz="2300" b="0" i="0" dirty="0">
                <a:solidFill>
                  <a:srgbClr val="0D0D0D"/>
                </a:solidFill>
                <a:effectLst/>
                <a:latin typeface="Times New Roman" panose="02020603050405020304" pitchFamily="18" charset="0"/>
                <a:cs typeface="Times New Roman" panose="02020603050405020304" pitchFamily="18" charset="0"/>
              </a:rPr>
              <a:t> This is useful for algorithms that assume normally distributed data.</a:t>
            </a:r>
          </a:p>
        </p:txBody>
      </p:sp>
    </p:spTree>
    <p:extLst>
      <p:ext uri="{BB962C8B-B14F-4D97-AF65-F5344CB8AC3E}">
        <p14:creationId xmlns:p14="http://schemas.microsoft.com/office/powerpoint/2010/main" val="1557989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4DD9FAA-A63E-FBD7-6C71-673CB39DBBDF}"/>
              </a:ext>
            </a:extLst>
          </p:cNvPr>
          <p:cNvSpPr>
            <a:spLocks noGrp="1"/>
          </p:cNvSpPr>
          <p:nvPr>
            <p:ph type="sldNum" sz="quarter" idx="12"/>
          </p:nvPr>
        </p:nvSpPr>
        <p:spPr/>
        <p:txBody>
          <a:bodyPr/>
          <a:lstStyle/>
          <a:p>
            <a:fld id="{07258DDB-8B04-4EEC-A6EA-8896660807FE}" type="slidenum">
              <a:rPr lang="en-US" altLang="en-US" smtClean="0"/>
              <a:pPr/>
              <a:t>42</a:t>
            </a:fld>
            <a:endParaRPr lang="en-US" altLang="en-US"/>
          </a:p>
        </p:txBody>
      </p:sp>
      <p:sp>
        <p:nvSpPr>
          <p:cNvPr id="4" name="TextBox 3">
            <a:extLst>
              <a:ext uri="{FF2B5EF4-FFF2-40B4-BE49-F238E27FC236}">
                <a16:creationId xmlns:a16="http://schemas.microsoft.com/office/drawing/2014/main" xmlns="" id="{C9E29166-29ED-457E-CA52-BBE93906F0D5}"/>
              </a:ext>
            </a:extLst>
          </p:cNvPr>
          <p:cNvSpPr txBox="1"/>
          <p:nvPr/>
        </p:nvSpPr>
        <p:spPr>
          <a:xfrm>
            <a:off x="399143" y="649183"/>
            <a:ext cx="8345714" cy="5047536"/>
          </a:xfrm>
          <a:prstGeom prst="rect">
            <a:avLst/>
          </a:prstGeom>
          <a:noFill/>
        </p:spPr>
        <p:txBody>
          <a:bodyPr wrap="square">
            <a:spAutoFit/>
          </a:bodyPr>
          <a:lstStyle/>
          <a:p>
            <a:pPr algn="just"/>
            <a:r>
              <a:rPr lang="en-US" sz="2300" b="1" i="0" dirty="0">
                <a:solidFill>
                  <a:srgbClr val="0D0D0D"/>
                </a:solidFill>
                <a:effectLst/>
                <a:latin typeface="Times New Roman" panose="02020603050405020304" pitchFamily="18" charset="0"/>
                <a:cs typeface="Times New Roman" panose="02020603050405020304" pitchFamily="18" charset="0"/>
              </a:rPr>
              <a:t>4. Aggregation</a:t>
            </a:r>
            <a:r>
              <a:rPr lang="en-US" sz="2300" b="0" i="0" dirty="0">
                <a:solidFill>
                  <a:srgbClr val="0D0D0D"/>
                </a:solidFill>
                <a:effectLst/>
                <a:latin typeface="Times New Roman" panose="02020603050405020304" pitchFamily="18" charset="0"/>
                <a:cs typeface="Times New Roman" panose="02020603050405020304" pitchFamily="18" charset="0"/>
              </a:rPr>
              <a:t>: Aggregating data involves </a:t>
            </a:r>
            <a:r>
              <a:rPr lang="en-US" sz="2300" b="0" i="0" dirty="0">
                <a:solidFill>
                  <a:srgbClr val="FF0000"/>
                </a:solidFill>
                <a:effectLst/>
                <a:latin typeface="Times New Roman" panose="02020603050405020304" pitchFamily="18" charset="0"/>
                <a:cs typeface="Times New Roman" panose="02020603050405020304" pitchFamily="18" charset="0"/>
              </a:rPr>
              <a:t>combining multiple data points into summary statistics, such as calculating means, sums, counts</a:t>
            </a:r>
            <a:r>
              <a:rPr lang="en-US" sz="2300" b="0" i="0" dirty="0">
                <a:solidFill>
                  <a:srgbClr val="0D0D0D"/>
                </a:solidFill>
                <a:effectLst/>
                <a:latin typeface="Times New Roman" panose="02020603050405020304" pitchFamily="18" charset="0"/>
                <a:cs typeface="Times New Roman" panose="02020603050405020304" pitchFamily="18" charset="0"/>
              </a:rPr>
              <a:t>, or other aggregate measures for subsets of data.</a:t>
            </a:r>
            <a:endParaRPr lang="en-US" sz="2300" dirty="0">
              <a:solidFill>
                <a:srgbClr val="0D0D0D"/>
              </a:solidFill>
              <a:latin typeface="Times New Roman" panose="02020603050405020304" pitchFamily="18" charset="0"/>
              <a:cs typeface="Times New Roman" panose="02020603050405020304" pitchFamily="18" charset="0"/>
            </a:endParaRPr>
          </a:p>
          <a:p>
            <a:pPr algn="just"/>
            <a:r>
              <a:rPr lang="en-US" sz="2300" b="1" i="0" dirty="0">
                <a:solidFill>
                  <a:srgbClr val="0D0D0D"/>
                </a:solidFill>
                <a:effectLst/>
                <a:latin typeface="Times New Roman" panose="02020603050405020304" pitchFamily="18" charset="0"/>
                <a:cs typeface="Times New Roman" panose="02020603050405020304" pitchFamily="18" charset="0"/>
              </a:rPr>
              <a:t>5. Encoding</a:t>
            </a:r>
            <a:r>
              <a:rPr lang="en-US" sz="2300" b="0" i="0" dirty="0">
                <a:solidFill>
                  <a:srgbClr val="0D0D0D"/>
                </a:solidFill>
                <a:effectLst/>
                <a:latin typeface="Times New Roman" panose="02020603050405020304" pitchFamily="18" charset="0"/>
                <a:cs typeface="Times New Roman" panose="02020603050405020304" pitchFamily="18" charset="0"/>
              </a:rPr>
              <a:t>: Encoding </a:t>
            </a:r>
            <a:r>
              <a:rPr lang="en-US" sz="2300" b="0" i="0" dirty="0">
                <a:solidFill>
                  <a:srgbClr val="FF0000"/>
                </a:solidFill>
                <a:effectLst/>
                <a:latin typeface="Times New Roman" panose="02020603050405020304" pitchFamily="18" charset="0"/>
                <a:cs typeface="Times New Roman" panose="02020603050405020304" pitchFamily="18" charset="0"/>
              </a:rPr>
              <a:t>categorical variables involves converting them into numerical format</a:t>
            </a:r>
            <a:r>
              <a:rPr lang="en-US" sz="2300" b="0" i="0" dirty="0">
                <a:solidFill>
                  <a:srgbClr val="0D0D0D"/>
                </a:solidFill>
                <a:effectLst/>
                <a:latin typeface="Times New Roman" panose="02020603050405020304" pitchFamily="18" charset="0"/>
                <a:cs typeface="Times New Roman" panose="02020603050405020304" pitchFamily="18" charset="0"/>
              </a:rPr>
              <a:t>, either through one-hot encoding, label encoding, or other methods, to make them compatible with machine learning algorithms.</a:t>
            </a:r>
          </a:p>
          <a:p>
            <a:pPr algn="just"/>
            <a:r>
              <a:rPr lang="en-US" sz="2300" b="1" i="0" dirty="0">
                <a:solidFill>
                  <a:srgbClr val="0D0D0D"/>
                </a:solidFill>
                <a:effectLst/>
                <a:latin typeface="Times New Roman" panose="02020603050405020304" pitchFamily="18" charset="0"/>
                <a:cs typeface="Times New Roman" panose="02020603050405020304" pitchFamily="18" charset="0"/>
              </a:rPr>
              <a:t>6. Feature engineering</a:t>
            </a:r>
            <a:r>
              <a:rPr lang="en-US" sz="2300" b="0" i="0" dirty="0">
                <a:solidFill>
                  <a:srgbClr val="0D0D0D"/>
                </a:solidFill>
                <a:effectLst/>
                <a:latin typeface="Times New Roman" panose="02020603050405020304" pitchFamily="18" charset="0"/>
                <a:cs typeface="Times New Roman" panose="02020603050405020304" pitchFamily="18" charset="0"/>
              </a:rPr>
              <a:t>: This involves </a:t>
            </a:r>
            <a:r>
              <a:rPr lang="en-US" sz="2300" b="0" i="0" dirty="0">
                <a:solidFill>
                  <a:srgbClr val="FF0000"/>
                </a:solidFill>
                <a:effectLst/>
                <a:latin typeface="Times New Roman" panose="02020603050405020304" pitchFamily="18" charset="0"/>
                <a:cs typeface="Times New Roman" panose="02020603050405020304" pitchFamily="18" charset="0"/>
              </a:rPr>
              <a:t>creating new features from existing ones, such as combining</a:t>
            </a:r>
            <a:r>
              <a:rPr lang="en-US" sz="2300" b="0" i="0" dirty="0">
                <a:solidFill>
                  <a:srgbClr val="0D0D0D"/>
                </a:solidFill>
                <a:effectLst/>
                <a:latin typeface="Times New Roman" panose="02020603050405020304" pitchFamily="18" charset="0"/>
                <a:cs typeface="Times New Roman" panose="02020603050405020304" pitchFamily="18" charset="0"/>
              </a:rPr>
              <a:t> or transforming variables to capture additional information or patterns in the data.</a:t>
            </a:r>
          </a:p>
          <a:p>
            <a:pPr algn="just"/>
            <a:r>
              <a:rPr lang="en-US" sz="2300" b="0" i="0" dirty="0">
                <a:solidFill>
                  <a:srgbClr val="0D0D0D"/>
                </a:solidFill>
                <a:effectLst/>
                <a:latin typeface="Times New Roman" panose="02020603050405020304" pitchFamily="18" charset="0"/>
                <a:cs typeface="Times New Roman" panose="02020603050405020304" pitchFamily="18" charset="0"/>
              </a:rPr>
              <a:t>7. </a:t>
            </a:r>
            <a:r>
              <a:rPr lang="en-US" sz="2300" b="1" i="0" dirty="0">
                <a:solidFill>
                  <a:srgbClr val="0D0D0D"/>
                </a:solidFill>
                <a:effectLst/>
                <a:latin typeface="Times New Roman" panose="02020603050405020304" pitchFamily="18" charset="0"/>
                <a:cs typeface="Times New Roman" panose="02020603050405020304" pitchFamily="18" charset="0"/>
              </a:rPr>
              <a:t>Dimensionality reduction: </a:t>
            </a:r>
            <a:r>
              <a:rPr lang="en-US" sz="2300" b="0" i="0" dirty="0">
                <a:solidFill>
                  <a:srgbClr val="0D0D0D"/>
                </a:solidFill>
                <a:effectLst/>
                <a:latin typeface="Times New Roman" panose="02020603050405020304" pitchFamily="18" charset="0"/>
                <a:cs typeface="Times New Roman" panose="02020603050405020304" pitchFamily="18" charset="0"/>
              </a:rPr>
              <a:t>Techniques like principal component analysis (PCA) or feature selection methods can be used to reduce the dimensionality of the data by transforming it into a lower-dimensional space while retaining most of the important information.</a:t>
            </a:r>
          </a:p>
        </p:txBody>
      </p:sp>
    </p:spTree>
    <p:extLst>
      <p:ext uri="{BB962C8B-B14F-4D97-AF65-F5344CB8AC3E}">
        <p14:creationId xmlns:p14="http://schemas.microsoft.com/office/powerpoint/2010/main" val="262619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xmlns="" id="{4FA90171-E22B-218D-8383-C2469D91B114}"/>
              </a:ext>
            </a:extLst>
          </p:cNvPr>
          <p:cNvSpPr>
            <a:spLocks noGrp="1"/>
          </p:cNvSpPr>
          <p:nvPr>
            <p:ph idx="1"/>
          </p:nvPr>
        </p:nvSpPr>
        <p:spPr>
          <a:xfrm>
            <a:off x="628650" y="352425"/>
            <a:ext cx="7886700" cy="4833938"/>
          </a:xfrm>
        </p:spPr>
        <p:txBody>
          <a:bodyPr/>
          <a:lstStyle/>
          <a:p>
            <a:pPr algn="just"/>
            <a:r>
              <a:rPr lang="en-US" altLang="en-US" sz="2400" dirty="0">
                <a:latin typeface="+mn-lt"/>
              </a:rPr>
              <a:t>This is nothing but analyzing our past or future and making decisions based on it.</a:t>
            </a:r>
          </a:p>
          <a:p>
            <a:pPr algn="just"/>
            <a:r>
              <a:rPr lang="en-US" altLang="en-US" sz="2400" dirty="0">
                <a:latin typeface="+mn-lt"/>
              </a:rPr>
              <a:t>For that, we gather memories of our past or dreams of our future. </a:t>
            </a:r>
          </a:p>
          <a:p>
            <a:pPr algn="just"/>
            <a:r>
              <a:rPr lang="en-US" altLang="en-US" sz="2400" dirty="0">
                <a:latin typeface="+mn-lt"/>
              </a:rPr>
              <a:t>So that is nothing but data analysis. Now same thing analyst does for business purposes, is called Data Analysis. </a:t>
            </a:r>
          </a:p>
        </p:txBody>
      </p:sp>
      <p:sp>
        <p:nvSpPr>
          <p:cNvPr id="9219" name="Slide Number Placeholder 3">
            <a:extLst>
              <a:ext uri="{FF2B5EF4-FFF2-40B4-BE49-F238E27FC236}">
                <a16:creationId xmlns:a16="http://schemas.microsoft.com/office/drawing/2014/main" xmlns="" id="{9BEE2E57-FD13-CEFE-4C43-B03D81598D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6CBCE48-D043-43BC-93B7-A5D809FFBF4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BE162CC8-3726-612D-8BFA-F64CC5624753}"/>
              </a:ext>
            </a:extLst>
          </p:cNvPr>
          <p:cNvSpPr>
            <a:spLocks noGrp="1"/>
          </p:cNvSpPr>
          <p:nvPr>
            <p:ph type="title"/>
          </p:nvPr>
        </p:nvSpPr>
        <p:spPr>
          <a:xfrm>
            <a:off x="628650" y="312738"/>
            <a:ext cx="7886700" cy="831850"/>
          </a:xfrm>
        </p:spPr>
        <p:txBody>
          <a:bodyPr/>
          <a:lstStyle/>
          <a:p>
            <a:r>
              <a:rPr lang="en-US" altLang="en-US"/>
              <a:t>Data Analysis Tools</a:t>
            </a:r>
          </a:p>
        </p:txBody>
      </p:sp>
      <p:pic>
        <p:nvPicPr>
          <p:cNvPr id="10243" name="Content Placeholder 4">
            <a:extLst>
              <a:ext uri="{FF2B5EF4-FFF2-40B4-BE49-F238E27FC236}">
                <a16:creationId xmlns:a16="http://schemas.microsoft.com/office/drawing/2014/main" xmlns="" id="{A0174585-FB5D-7DAE-4B26-1FD50F02E2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04975" y="2074863"/>
            <a:ext cx="5734050" cy="2343150"/>
          </a:xfrm>
        </p:spPr>
      </p:pic>
      <p:sp>
        <p:nvSpPr>
          <p:cNvPr id="10244" name="Slide Number Placeholder 3">
            <a:extLst>
              <a:ext uri="{FF2B5EF4-FFF2-40B4-BE49-F238E27FC236}">
                <a16:creationId xmlns:a16="http://schemas.microsoft.com/office/drawing/2014/main" xmlns="" id="{CD31E937-62FF-15BA-4C69-8EA37EE9D7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6FD9952-D4BE-49DD-9D35-505F2244ECD4}"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xmlns="" id="{5FEF40A0-504C-424F-68CD-56CD308B38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3FBBA5F3-72AE-460C-9D61-E2F803C170C2}" type="slidenum">
              <a:rPr lang="en-US" altLang="en-US" smtClean="0"/>
              <a:pPr/>
              <a:t>7</a:t>
            </a:fld>
            <a:endParaRPr lang="en-US" altLang="en-US"/>
          </a:p>
        </p:txBody>
      </p:sp>
      <p:pic>
        <p:nvPicPr>
          <p:cNvPr id="52227" name="Picture 2" descr="Capture">
            <a:extLst>
              <a:ext uri="{FF2B5EF4-FFF2-40B4-BE49-F238E27FC236}">
                <a16:creationId xmlns:a16="http://schemas.microsoft.com/office/drawing/2014/main" xmlns="" id="{DC812F75-D095-F955-48D5-E6F4C89B9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44625"/>
            <a:ext cx="864711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xmlns="" id="{03CAFC2C-1C84-4121-9E53-BCCF79E33CD9}"/>
              </a:ext>
            </a:extLst>
          </p:cNvPr>
          <p:cNvSpPr>
            <a:spLocks noGrp="1"/>
          </p:cNvSpPr>
          <p:nvPr>
            <p:ph type="ctrTitle"/>
          </p:nvPr>
        </p:nvSpPr>
        <p:spPr>
          <a:xfrm>
            <a:off x="957263" y="117475"/>
            <a:ext cx="6858000" cy="625475"/>
          </a:xfrm>
        </p:spPr>
        <p:txBody>
          <a:bodyPr/>
          <a:lstStyle/>
          <a:p>
            <a:r>
              <a:rPr lang="en-IN" altLang="en-US" sz="2800" b="1">
                <a:solidFill>
                  <a:srgbClr val="05192D"/>
                </a:solidFill>
                <a:latin typeface="Studio-Feixen-Sans"/>
              </a:rPr>
              <a:t>The Data Analysis Process</a:t>
            </a:r>
            <a:endParaRPr lang="en-IN" altLang="en-US" sz="2800"/>
          </a:p>
        </p:txBody>
      </p:sp>
      <p:sp>
        <p:nvSpPr>
          <p:cNvPr id="51203" name="Subtitle 2">
            <a:extLst>
              <a:ext uri="{FF2B5EF4-FFF2-40B4-BE49-F238E27FC236}">
                <a16:creationId xmlns:a16="http://schemas.microsoft.com/office/drawing/2014/main" xmlns="" id="{17AC0FCA-DAA4-2D05-2F11-CB3FDC86B172}"/>
              </a:ext>
            </a:extLst>
          </p:cNvPr>
          <p:cNvSpPr>
            <a:spLocks noGrp="1" noChangeArrowheads="1"/>
          </p:cNvSpPr>
          <p:nvPr>
            <p:ph type="subTitle" idx="1"/>
          </p:nvPr>
        </p:nvSpPr>
        <p:spPr bwMode="auto">
          <a:xfrm>
            <a:off x="504825" y="1088571"/>
            <a:ext cx="8215313" cy="3962400"/>
          </a:xfrm>
        </p:spPr>
        <p:txBody>
          <a:bodyPr vert="horz" wrap="square" numCol="1" anchor="t" anchorCtr="0" compatLnSpc="1">
            <a:prstTxWarp prst="textNoShape">
              <a:avLst/>
            </a:prstTxWarp>
          </a:bodyPr>
          <a:lstStyle/>
          <a:p>
            <a:pPr algn="just"/>
            <a:r>
              <a:rPr lang="en-US" altLang="en-US" sz="2000" b="1" dirty="0">
                <a:solidFill>
                  <a:srgbClr val="05192D"/>
                </a:solidFill>
                <a:latin typeface="Studio-Feixen-Sans"/>
              </a:rPr>
              <a:t>Step 1: Defining objectives and questions</a:t>
            </a:r>
          </a:p>
          <a:p>
            <a:pPr algn="just"/>
            <a:r>
              <a:rPr lang="en-US" altLang="en-US" sz="2000" dirty="0">
                <a:solidFill>
                  <a:srgbClr val="05192D"/>
                </a:solidFill>
                <a:latin typeface="Studio-Feixen-Sans"/>
              </a:rPr>
              <a:t>Define the objectives and formulate clear, specific questions that your analysis aims to answer</a:t>
            </a:r>
            <a:endParaRPr lang="en-US" altLang="en-US" sz="2000" b="1" dirty="0">
              <a:solidFill>
                <a:srgbClr val="05192D"/>
              </a:solidFill>
              <a:latin typeface="Studio-Feixen-Sans"/>
            </a:endParaRPr>
          </a:p>
          <a:p>
            <a:pPr algn="just"/>
            <a:r>
              <a:rPr lang="en-IN" altLang="en-US" sz="2000" b="1" dirty="0">
                <a:solidFill>
                  <a:srgbClr val="05192D"/>
                </a:solidFill>
                <a:latin typeface="Studio-Feixen-Sans"/>
              </a:rPr>
              <a:t>Step 2: Data collection</a:t>
            </a:r>
          </a:p>
          <a:p>
            <a:pPr algn="just"/>
            <a:r>
              <a:rPr lang="en-US" altLang="en-US" sz="2000" dirty="0">
                <a:solidFill>
                  <a:srgbClr val="05192D"/>
                </a:solidFill>
                <a:latin typeface="Studio-Feixen-Sans"/>
              </a:rPr>
              <a:t>Collect the relevant data through various methods such as surveys, interviews, observations, or extracting from existing databases</a:t>
            </a:r>
            <a:endParaRPr lang="en-IN" altLang="en-US" sz="2000" b="1" dirty="0">
              <a:solidFill>
                <a:srgbClr val="05192D"/>
              </a:solidFill>
              <a:latin typeface="Studio-Feixen-Sans"/>
            </a:endParaRPr>
          </a:p>
          <a:p>
            <a:pPr algn="just"/>
            <a:r>
              <a:rPr lang="en-IN" altLang="en-US" sz="2000" b="1" dirty="0">
                <a:solidFill>
                  <a:srgbClr val="05192D"/>
                </a:solidFill>
                <a:latin typeface="Studio-Feixen-Sans"/>
              </a:rPr>
              <a:t>Step 3: Data cleaning</a:t>
            </a:r>
          </a:p>
          <a:p>
            <a:pPr algn="just"/>
            <a:r>
              <a:rPr lang="en-US" altLang="en-US" sz="2000" dirty="0">
                <a:solidFill>
                  <a:srgbClr val="05192D"/>
                </a:solidFill>
                <a:latin typeface="Studio-Feixen-Sans"/>
              </a:rPr>
              <a:t>It involves checking the data for errors and inconsistencies, and correcting or removing them.</a:t>
            </a:r>
            <a:endParaRPr lang="en-IN" altLang="en-US" sz="2000" b="1" dirty="0">
              <a:solidFill>
                <a:srgbClr val="05192D"/>
              </a:solidFill>
              <a:latin typeface="Studio-Feixen-Sans"/>
            </a:endParaRPr>
          </a:p>
          <a:p>
            <a:pPr algn="just"/>
            <a:r>
              <a:rPr lang="en-IN" altLang="en-US" sz="2000" b="1" dirty="0">
                <a:solidFill>
                  <a:srgbClr val="05192D"/>
                </a:solidFill>
                <a:latin typeface="Studio-Feixen-Sans"/>
              </a:rPr>
              <a:t>Step 4: Data analysis</a:t>
            </a:r>
          </a:p>
          <a:p>
            <a:pPr algn="just"/>
            <a:r>
              <a:rPr lang="en-US" altLang="en-US" sz="2000" dirty="0">
                <a:solidFill>
                  <a:srgbClr val="05192D"/>
                </a:solidFill>
                <a:latin typeface="Studio-Feixen-Sans"/>
              </a:rPr>
              <a:t>applying statistical or mathematical techniques to the data to discover patterns, relationships, or trends</a:t>
            </a:r>
            <a:endParaRPr lang="en-IN" altLang="en-US" sz="2000" b="1" dirty="0">
              <a:solidFill>
                <a:srgbClr val="05192D"/>
              </a:solidFill>
              <a:latin typeface="Studio-Feixen-Sans"/>
            </a:endParaRPr>
          </a:p>
        </p:txBody>
      </p:sp>
      <p:sp>
        <p:nvSpPr>
          <p:cNvPr id="51204" name="Slide Number Placeholder 3">
            <a:extLst>
              <a:ext uri="{FF2B5EF4-FFF2-40B4-BE49-F238E27FC236}">
                <a16:creationId xmlns:a16="http://schemas.microsoft.com/office/drawing/2014/main" xmlns="" id="{B6E4C4DB-A70C-A4B1-473D-699E576A9D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fld id="{68643F0A-B0A9-4C03-BCAA-A128F34E01E7}"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79291D-6944-0D83-E916-575602C2BA4A}"/>
              </a:ext>
            </a:extLst>
          </p:cNvPr>
          <p:cNvSpPr>
            <a:spLocks noGrp="1"/>
          </p:cNvSpPr>
          <p:nvPr>
            <p:ph idx="1"/>
          </p:nvPr>
        </p:nvSpPr>
        <p:spPr/>
        <p:txBody>
          <a:bodyPr/>
          <a:lstStyle/>
          <a:p>
            <a:pPr algn="l"/>
            <a:r>
              <a:rPr lang="en-US" altLang="en-US" sz="2000" b="1" dirty="0">
                <a:solidFill>
                  <a:srgbClr val="05192D"/>
                </a:solidFill>
                <a:latin typeface="Studio-Feixen-Sans"/>
              </a:rPr>
              <a:t>Step 5: Data interpretation and visualization</a:t>
            </a:r>
          </a:p>
          <a:p>
            <a:pPr algn="l"/>
            <a:r>
              <a:rPr lang="en-US" altLang="en-US" sz="2000" dirty="0">
                <a:solidFill>
                  <a:srgbClr val="05192D"/>
                </a:solidFill>
                <a:latin typeface="Studio-Feixen-Sans"/>
              </a:rPr>
              <a:t>interpret the results and visualize them in a way that is easy to understand. This could involve creating charts, graphs, or other visual representations of the data.</a:t>
            </a:r>
            <a:endParaRPr lang="en-US" altLang="en-US" sz="2000" b="1" dirty="0">
              <a:solidFill>
                <a:srgbClr val="05192D"/>
              </a:solidFill>
              <a:latin typeface="Studio-Feixen-Sans"/>
            </a:endParaRPr>
          </a:p>
          <a:p>
            <a:pPr algn="l"/>
            <a:r>
              <a:rPr lang="en-IN" altLang="en-US" sz="2000" b="1" dirty="0">
                <a:solidFill>
                  <a:srgbClr val="05192D"/>
                </a:solidFill>
                <a:latin typeface="Studio-Feixen-Sans"/>
              </a:rPr>
              <a:t>Step 6: Data </a:t>
            </a:r>
            <a:r>
              <a:rPr lang="en-US" sz="2000" b="1" i="0" dirty="0">
                <a:solidFill>
                  <a:srgbClr val="FF0000"/>
                </a:solidFill>
                <a:effectLst/>
                <a:latin typeface="+mn-lt"/>
              </a:rPr>
              <a:t> Publishing (</a:t>
            </a:r>
            <a:r>
              <a:rPr lang="en-IN" altLang="en-US" sz="2000" b="1" dirty="0">
                <a:solidFill>
                  <a:srgbClr val="05192D"/>
                </a:solidFill>
                <a:latin typeface="Studio-Feixen-Sans"/>
              </a:rPr>
              <a:t>storytelling)</a:t>
            </a:r>
          </a:p>
          <a:p>
            <a:pPr algn="l"/>
            <a:r>
              <a:rPr lang="en-US" altLang="en-US" sz="2000" dirty="0">
                <a:solidFill>
                  <a:srgbClr val="05192D"/>
                </a:solidFill>
                <a:latin typeface="Studio-Feixen-Sans"/>
              </a:rPr>
              <a:t>presenting the findings of the analysis in a narrative form that is engaging and easy to understand-  communicating the results to non-technical audiences and for making data-driven decisions.</a:t>
            </a:r>
            <a:endParaRPr lang="en-IN" altLang="en-US" sz="2000" dirty="0"/>
          </a:p>
          <a:p>
            <a:endParaRPr lang="en-IN" sz="2000" dirty="0"/>
          </a:p>
        </p:txBody>
      </p:sp>
      <p:sp>
        <p:nvSpPr>
          <p:cNvPr id="4" name="Slide Number Placeholder 3">
            <a:extLst>
              <a:ext uri="{FF2B5EF4-FFF2-40B4-BE49-F238E27FC236}">
                <a16:creationId xmlns:a16="http://schemas.microsoft.com/office/drawing/2014/main" xmlns="" id="{111E29E0-A8E3-0621-A8D6-493F47E68089}"/>
              </a:ext>
            </a:extLst>
          </p:cNvPr>
          <p:cNvSpPr>
            <a:spLocks noGrp="1"/>
          </p:cNvSpPr>
          <p:nvPr>
            <p:ph type="sldNum" sz="quarter" idx="12"/>
          </p:nvPr>
        </p:nvSpPr>
        <p:spPr/>
        <p:txBody>
          <a:bodyPr/>
          <a:lstStyle/>
          <a:p>
            <a:fld id="{8B4A9B09-D049-4FE9-B7AC-7898586622D8}" type="slidenum">
              <a:rPr lang="en-US" altLang="en-US" smtClean="0"/>
              <a:pPr/>
              <a:t>9</a:t>
            </a:fld>
            <a:endParaRPr lang="en-US" altLang="en-US"/>
          </a:p>
        </p:txBody>
      </p:sp>
    </p:spTree>
    <p:extLst>
      <p:ext uri="{BB962C8B-B14F-4D97-AF65-F5344CB8AC3E}">
        <p14:creationId xmlns:p14="http://schemas.microsoft.com/office/powerpoint/2010/main" val="3056437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15669</TotalTime>
  <Words>2734</Words>
  <Application>Microsoft Office PowerPoint</Application>
  <PresentationFormat>On-screen Show (4:3)</PresentationFormat>
  <Paragraphs>234</Paragraphs>
  <Slides>42</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Aleo</vt:lpstr>
      <vt:lpstr>Arial</vt:lpstr>
      <vt:lpstr>Calibri</vt:lpstr>
      <vt:lpstr>Cambria</vt:lpstr>
      <vt:lpstr>DejaVu Sans</vt:lpstr>
      <vt:lpstr>Google Sans</vt:lpstr>
      <vt:lpstr>Merriweather Sans</vt:lpstr>
      <vt:lpstr>Open Sans</vt:lpstr>
      <vt:lpstr>Roboto Slab</vt:lpstr>
      <vt:lpstr>Söhne</vt:lpstr>
      <vt:lpstr>Studio-Feixen-Sans</vt:lpstr>
      <vt:lpstr>Tahoma</vt:lpstr>
      <vt:lpstr>Times New Roman</vt:lpstr>
      <vt:lpstr>Office Theme</vt:lpstr>
      <vt:lpstr>CSE 2015- Data Analysis and Visualization</vt:lpstr>
      <vt:lpstr>Introducing Data</vt:lpstr>
      <vt:lpstr>Over view of Data Analysis</vt:lpstr>
      <vt:lpstr>PowerPoint Presentation</vt:lpstr>
      <vt:lpstr>PowerPoint Presentation</vt:lpstr>
      <vt:lpstr>Data Analysis Tools</vt:lpstr>
      <vt:lpstr>PowerPoint Presentation</vt:lpstr>
      <vt:lpstr>The Data Analysis Process</vt:lpstr>
      <vt:lpstr>PowerPoint Presentation</vt:lpstr>
      <vt:lpstr>Types of Data Analysis</vt:lpstr>
      <vt:lpstr>PowerPoint Presentation</vt:lpstr>
      <vt:lpstr>PowerPoint Presentation</vt:lpstr>
      <vt:lpstr>PowerPoint Presentation</vt:lpstr>
      <vt:lpstr>PowerPoint Presentation</vt:lpstr>
      <vt:lpstr>Data in the Real World </vt:lpstr>
      <vt:lpstr>PowerPoint Presentation</vt:lpstr>
      <vt:lpstr>Data Collection</vt:lpstr>
      <vt:lpstr>Types of Data Collection</vt:lpstr>
      <vt:lpstr>Data Collection Strategies</vt:lpstr>
      <vt:lpstr>Rules for Collecting Data</vt:lpstr>
      <vt:lpstr>Rules for Collecting Data</vt:lpstr>
      <vt:lpstr>Data Collection Methods</vt:lpstr>
      <vt:lpstr>PowerPoint Presentation</vt:lpstr>
      <vt:lpstr>PowerPoint Presentation</vt:lpstr>
      <vt:lpstr>Data Preparation</vt:lpstr>
      <vt:lpstr>Benefits of Data Preparation</vt:lpstr>
      <vt:lpstr>Overview of Data Visualization</vt:lpstr>
      <vt:lpstr>Conceptual View of Visualization Process </vt:lpstr>
      <vt:lpstr>PowerPoint Presentation</vt:lpstr>
      <vt:lpstr>PowerPoint Presentation</vt:lpstr>
      <vt:lpstr>Types of Data Validation</vt:lpstr>
      <vt:lpstr>PowerPoint Presentation</vt:lpstr>
      <vt:lpstr>PowerPoint Presentation</vt:lpstr>
      <vt:lpstr>What is Data Cleaning?</vt:lpstr>
      <vt:lpstr>Data Cleaning Steps</vt:lpstr>
      <vt:lpstr>PowerPoint Presentation</vt:lpstr>
      <vt:lpstr>Data Cleaning</vt:lpstr>
      <vt:lpstr>How to Handle Missing Data?</vt:lpstr>
      <vt:lpstr>What is the difference between Data Cleaning and Data Transformation?</vt:lpstr>
      <vt:lpstr>Data Transformation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Sridevi S - Asst.Prof - CSE</cp:lastModifiedBy>
  <cp:revision>1025</cp:revision>
  <cp:lastPrinted>2018-07-24T06:37:20Z</cp:lastPrinted>
  <dcterms:created xsi:type="dcterms:W3CDTF">2018-06-07T04:06:17Z</dcterms:created>
  <dcterms:modified xsi:type="dcterms:W3CDTF">2024-06-26T06:21:31Z</dcterms:modified>
</cp:coreProperties>
</file>