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drawings/drawing3.xml" ContentType="application/vnd.openxmlformats-officedocument.drawingml.chartshap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1.svg" ContentType="image/svg+xml"/>
  <Override PartName="/ppt/media/image13.svg" ContentType="image/svg+xml"/>
  <Override PartName="/ppt/media/image19.svg" ContentType="image/svg+xml"/>
  <Override PartName="/ppt/media/image2.svg" ContentType="image/svg+xml"/>
  <Override PartName="/ppt/media/image2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65" r:id="rId14"/>
    <p:sldId id="266" r:id="rId15"/>
  </p:sldIdLst>
  <p:sldSz cx="18288000" cy="10287000"/>
  <p:notesSz cx="6858000" cy="9144000"/>
  <p:embeddedFontLst>
    <p:embeddedFont>
      <p:font typeface="Clear Sans Regular Bold" panose="020B0603030202020304"/>
      <p:regular r:id="rId19"/>
    </p:embeddedFont>
    <p:embeddedFont>
      <p:font typeface="Arial Rounded MT Bold" panose="020F0704030504030204" pitchFamily="34" charset="0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73146" autoAdjust="0"/>
  </p:normalViewPr>
  <p:slideViewPr>
    <p:cSldViewPr showGuides="1">
      <p:cViewPr varScale="1">
        <p:scale>
          <a:sx n="36" d="100"/>
          <a:sy n="36" d="100"/>
        </p:scale>
        <p:origin x="4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Laptop\Downloads\Task%203_Final%20Content%20Data%20set.csv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Laptop\Downloads\Data%20Analytics\Accenture.xlsx" TargetMode="External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Laptop\Downloads\Data%20Analytics\Accentu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3_Final Content Data set.csv]Analysis!PivotTable1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l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800" baseline="0" dirty="0"/>
              <a:t>Categories That </a:t>
            </a:r>
            <a:r>
              <a:rPr lang="en-US" sz="4800" b="1" baseline="0" dirty="0"/>
              <a:t>Capture User Attention</a:t>
            </a:r>
            <a:endParaRPr lang="en-US" sz="4800" b="1" baseline="0" dirty="0"/>
          </a:p>
          <a:p>
            <a:pPr algn="l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Top</a:t>
            </a:r>
            <a:r>
              <a:rPr lang="en-US" sz="3200" baseline="0" dirty="0">
                <a:solidFill>
                  <a:schemeClr val="bg1">
                    <a:lumMod val="65000"/>
                  </a:schemeClr>
                </a:solidFill>
              </a:rPr>
              <a:t> 5</a:t>
            </a:r>
            <a:endParaRPr lang="en-US" sz="3200" baseline="0" dirty="0">
              <a:solidFill>
                <a:schemeClr val="bg1">
                  <a:lumMod val="65000"/>
                </a:schemeClr>
              </a:solidFill>
            </a:endParaRPr>
          </a:p>
        </c:rich>
      </c:tx>
      <c:layout>
        <c:manualLayout>
          <c:xMode val="edge"/>
          <c:yMode val="edge"/>
          <c:x val="0.00152128042818177"/>
          <c:y val="0.0041702229969345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99264474293654"/>
          <c:y val="0.342748091603053"/>
          <c:w val="0.769362976686738"/>
          <c:h val="0.6572519083969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Analysis!$B$1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7CAFDE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9CBE9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C5DCF1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Analysis!$B$2:$B$6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2"/>
        <c:axId val="641644512"/>
        <c:axId val="641642336"/>
      </c:barChart>
      <c:catAx>
        <c:axId val="6416445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1642336"/>
        <c:crosses val="autoZero"/>
        <c:auto val="1"/>
        <c:lblAlgn val="ctr"/>
        <c:lblOffset val="100"/>
        <c:noMultiLvlLbl val="0"/>
      </c:catAx>
      <c:valAx>
        <c:axId val="64164233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164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[Accenture.xlsx]Analysis!PivotTable7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400" b="0" i="0" u="none" strike="noStrike" baseline="0" dirty="0">
                <a:effectLst/>
              </a:rPr>
              <a:t>Social Buzz </a:t>
            </a:r>
            <a:r>
              <a:rPr lang="en-US" sz="4400" b="1" i="0" u="none" strike="noStrike" baseline="0" dirty="0">
                <a:effectLst/>
              </a:rPr>
              <a:t>Traffic</a:t>
            </a:r>
            <a:r>
              <a:rPr lang="en-US" sz="4400" b="0" i="0" u="none" strike="noStrike" baseline="0" dirty="0">
                <a:effectLst/>
              </a:rPr>
              <a:t> Throughout the Day</a:t>
            </a:r>
            <a:endParaRPr lang="en-US" sz="54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000489058364559776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290889721024888"/>
          <c:y val="0.262021178382275"/>
          <c:w val="0.938255391032096"/>
          <c:h val="0.567503001708428"/>
        </c:manualLayout>
      </c:layout>
      <c:lineChart>
        <c:grouping val="standard"/>
        <c:varyColors val="0"/>
        <c:ser>
          <c:idx val="0"/>
          <c:order val="0"/>
          <c:tx>
            <c:strRef>
              <c:f>Analysis!$H$1</c:f>
              <c:strCache>
                <c:ptCount val="1"/>
                <c:pt idx="0">
                  <c:v>Total</c:v>
                </c:pt>
              </c:strCache>
            </c:strRef>
          </c:tx>
          <c:spPr>
            <a:ln w="635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circle"/>
              <c:size val="17"/>
              <c:spPr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8"/>
            <c:marker>
              <c:symbol val="circle"/>
              <c:size val="17"/>
              <c:spPr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11"/>
            <c:marker>
              <c:symbol val="circle"/>
              <c:size val="17"/>
              <c:spPr>
                <a:solidFill>
                  <a:srgbClr val="C00000"/>
                </a:solidFill>
                <a:ln w="9525">
                  <a:solidFill>
                    <a:srgbClr val="EB2B0B"/>
                  </a:solidFill>
                </a:ln>
                <a:effectLst/>
              </c:spPr>
            </c:marker>
            <c:bubble3D val="0"/>
          </c:dPt>
          <c:dPt>
            <c:idx val="15"/>
            <c:marker>
              <c:symbol val="circle"/>
              <c:size val="17"/>
              <c:spPr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22"/>
            <c:marker>
              <c:symbol val="circle"/>
              <c:size val="17"/>
              <c:spPr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Lbls>
            <c:delete val="1"/>
          </c:dLbls>
          <c:cat>
            <c:strRef>
              <c:f>Analysis!$G$2:$G$25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strCache>
            </c:strRef>
          </c:cat>
          <c:val>
            <c:numRef>
              <c:f>Analysis!$H$2:$H$25</c:f>
              <c:numCache>
                <c:formatCode>General</c:formatCode>
                <c:ptCount val="24"/>
                <c:pt idx="0">
                  <c:v>1017</c:v>
                </c:pt>
                <c:pt idx="1">
                  <c:v>975</c:v>
                </c:pt>
                <c:pt idx="2">
                  <c:v>1024</c:v>
                </c:pt>
                <c:pt idx="3">
                  <c:v>1011</c:v>
                </c:pt>
                <c:pt idx="4">
                  <c:v>1038</c:v>
                </c:pt>
                <c:pt idx="5">
                  <c:v>1087</c:v>
                </c:pt>
                <c:pt idx="6">
                  <c:v>1044</c:v>
                </c:pt>
                <c:pt idx="7">
                  <c:v>1060</c:v>
                </c:pt>
                <c:pt idx="8">
                  <c:v>1075</c:v>
                </c:pt>
                <c:pt idx="9">
                  <c:v>1001</c:v>
                </c:pt>
                <c:pt idx="10">
                  <c:v>1026</c:v>
                </c:pt>
                <c:pt idx="11">
                  <c:v>960</c:v>
                </c:pt>
                <c:pt idx="12">
                  <c:v>1013</c:v>
                </c:pt>
                <c:pt idx="13">
                  <c:v>1001</c:v>
                </c:pt>
                <c:pt idx="14">
                  <c:v>1021</c:v>
                </c:pt>
                <c:pt idx="15">
                  <c:v>1044</c:v>
                </c:pt>
                <c:pt idx="16">
                  <c:v>988</c:v>
                </c:pt>
                <c:pt idx="17">
                  <c:v>1013</c:v>
                </c:pt>
                <c:pt idx="18">
                  <c:v>1010</c:v>
                </c:pt>
                <c:pt idx="19">
                  <c:v>1024</c:v>
                </c:pt>
                <c:pt idx="20">
                  <c:v>1019</c:v>
                </c:pt>
                <c:pt idx="21">
                  <c:v>1021</c:v>
                </c:pt>
                <c:pt idx="22">
                  <c:v>1072</c:v>
                </c:pt>
                <c:pt idx="23">
                  <c:v>1029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41630912"/>
        <c:axId val="641634720"/>
      </c:lineChart>
      <c:dateAx>
        <c:axId val="64163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en-US"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1634720"/>
        <c:crosses val="autoZero"/>
        <c:auto val="0"/>
        <c:lblAlgn val="ctr"/>
        <c:lblOffset val="100"/>
        <c:baseTimeUnit val="days"/>
      </c:dateAx>
      <c:valAx>
        <c:axId val="641634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163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[Accenture.xlsx]Analysis!PivotTable3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l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5400" baseline="0" dirty="0">
                <a:solidFill>
                  <a:schemeClr val="tx1"/>
                </a:solidFill>
              </a:rPr>
              <a:t>Content Types That  </a:t>
            </a:r>
            <a:r>
              <a:rPr lang="en-US" sz="5400" b="1" baseline="0" dirty="0">
                <a:solidFill>
                  <a:schemeClr val="tx1"/>
                </a:solidFill>
              </a:rPr>
              <a:t>Most Viewed</a:t>
            </a:r>
            <a:endParaRPr lang="en-US" sz="3600" b="1" baseline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00152128042818177"/>
          <c:y val="0.0041702229969345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99264475502206"/>
          <c:y val="0.290800013634659"/>
          <c:w val="0.769362976686738"/>
          <c:h val="0.70919998636534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Analysis!$E$1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7CAFDE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9CBE9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Analysis!$E$2:$E$5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2"/>
        <c:axId val="748763424"/>
        <c:axId val="748749280"/>
      </c:barChart>
      <c:catAx>
        <c:axId val="7487634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8749280"/>
        <c:crosses val="autoZero"/>
        <c:auto val="1"/>
        <c:lblAlgn val="ctr"/>
        <c:lblOffset val="100"/>
        <c:noMultiLvlLbl val="0"/>
      </c:catAx>
      <c:valAx>
        <c:axId val="7487492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876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B43D2-B5D5-4BC7-802B-6A99CC5B1A2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20063FFD-62F4-4757-8B38-5723136B649E}">
      <dgm:prSet phldrT="[Text]" phldr="1"/>
      <dgm:spPr/>
      <dgm:t>
        <a:bodyPr/>
        <a:lstStyle/>
        <a:p>
          <a:endParaRPr lang="en-US" dirty="0"/>
        </a:p>
      </dgm:t>
    </dgm:pt>
    <dgm:pt modelId="{848412EB-6111-4D88-A84D-1E8D8CF3834B}" cxnId="{64FA1E3B-77D7-466C-82E1-9D31D42DEC8A}" type="parTrans">
      <dgm:prSet/>
      <dgm:spPr/>
      <dgm:t>
        <a:bodyPr/>
        <a:lstStyle/>
        <a:p>
          <a:endParaRPr lang="en-US"/>
        </a:p>
      </dgm:t>
    </dgm:pt>
    <dgm:pt modelId="{9F57041A-7117-4AF0-9581-FEB78E7FE0E7}" cxnId="{64FA1E3B-77D7-466C-82E1-9D31D42DEC8A}" type="sibTrans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US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EC81A102-D96C-41A6-9AFB-661A76F21336}" type="pres">
      <dgm:prSet presAssocID="{9B2B43D2-B5D5-4BC7-802B-6A99CC5B1A2D}" presName="Name0" presStyleCnt="0">
        <dgm:presLayoutVars>
          <dgm:chMax val="7"/>
          <dgm:chPref val="7"/>
          <dgm:dir/>
        </dgm:presLayoutVars>
      </dgm:prSet>
      <dgm:spPr/>
    </dgm:pt>
    <dgm:pt modelId="{59677557-B118-4B9A-B278-CB2C25530BC2}" type="pres">
      <dgm:prSet presAssocID="{9B2B43D2-B5D5-4BC7-802B-6A99CC5B1A2D}" presName="Name1" presStyleCnt="0"/>
      <dgm:spPr/>
    </dgm:pt>
    <dgm:pt modelId="{9E153059-69BA-4A14-9BD6-239FF3F20CD4}" type="pres">
      <dgm:prSet presAssocID="{9F57041A-7117-4AF0-9581-FEB78E7FE0E7}" presName="picture_1" presStyleCnt="0"/>
      <dgm:spPr/>
    </dgm:pt>
    <dgm:pt modelId="{FB7A7230-FF6F-497B-B86C-CC1DB9CAD646}" type="pres">
      <dgm:prSet presAssocID="{9F57041A-7117-4AF0-9581-FEB78E7FE0E7}" presName="pictureRepeatNode" presStyleLbl="alignImgPlace1" presStyleIdx="0" presStyleCnt="1" custScaleX="104592" custScaleY="106644" custLinFactNeighborX="42808" custLinFactNeighborY="21610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273CC27-3A32-45EE-BD81-D22F4075E3C6}" type="pres">
      <dgm:prSet presAssocID="{20063FFD-62F4-4757-8B38-5723136B649E}" presName="text_1" presStyleLbl="node1" presStyleIdx="0" presStyleCnt="0" custLinFactY="-132964" custLinFactNeighborX="13908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08F3E6-B639-46DE-9400-752C135B36AA}" type="presOf" srcId="{9F57041A-7117-4AF0-9581-FEB78E7FE0E7}" destId="{FB7A7230-FF6F-497B-B86C-CC1DB9CAD646}" srcOrd="0" destOrd="0" presId="urn:microsoft.com/office/officeart/2008/layout/CircularPictureCallout"/>
    <dgm:cxn modelId="{64FA1E3B-77D7-466C-82E1-9D31D42DEC8A}" srcId="{9B2B43D2-B5D5-4BC7-802B-6A99CC5B1A2D}" destId="{20063FFD-62F4-4757-8B38-5723136B649E}" srcOrd="0" destOrd="0" parTransId="{848412EB-6111-4D88-A84D-1E8D8CF3834B}" sibTransId="{9F57041A-7117-4AF0-9581-FEB78E7FE0E7}"/>
    <dgm:cxn modelId="{D1772548-1B08-4966-8BB9-E18F84BB40BC}" type="presOf" srcId="{9B2B43D2-B5D5-4BC7-802B-6A99CC5B1A2D}" destId="{EC81A102-D96C-41A6-9AFB-661A76F21336}" srcOrd="0" destOrd="0" presId="urn:microsoft.com/office/officeart/2008/layout/CircularPictureCallout"/>
    <dgm:cxn modelId="{0323C6AD-2D69-4907-84F8-0DA336AA7E23}" type="presOf" srcId="{20063FFD-62F4-4757-8B38-5723136B649E}" destId="{F273CC27-3A32-45EE-BD81-D22F4075E3C6}" srcOrd="0" destOrd="0" presId="urn:microsoft.com/office/officeart/2008/layout/CircularPictureCallout"/>
    <dgm:cxn modelId="{4492414E-ADBE-4D81-A4AA-0814EBBE8C94}" type="presParOf" srcId="{EC81A102-D96C-41A6-9AFB-661A76F21336}" destId="{59677557-B118-4B9A-B278-CB2C25530BC2}" srcOrd="0" destOrd="0" presId="urn:microsoft.com/office/officeart/2008/layout/CircularPictureCallout"/>
    <dgm:cxn modelId="{4ABC8CE7-25C2-482A-BC84-103B713DD692}" type="presParOf" srcId="{59677557-B118-4B9A-B278-CB2C25530BC2}" destId="{9E153059-69BA-4A14-9BD6-239FF3F20CD4}" srcOrd="0" destOrd="0" presId="urn:microsoft.com/office/officeart/2008/layout/CircularPictureCallout"/>
    <dgm:cxn modelId="{D9E791E2-7716-49A5-9057-437DA129A04E}" type="presParOf" srcId="{9E153059-69BA-4A14-9BD6-239FF3F20CD4}" destId="{FB7A7230-FF6F-497B-B86C-CC1DB9CAD646}" srcOrd="0" destOrd="0" presId="urn:microsoft.com/office/officeart/2008/layout/CircularPictureCallout"/>
    <dgm:cxn modelId="{A8EB65B1-CF20-4E2B-A9B0-4FB1D88D138C}" type="presParOf" srcId="{59677557-B118-4B9A-B278-CB2C25530BC2}" destId="{F273CC27-3A32-45EE-BD81-D22F4075E3C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078605" cy="2039303"/>
        <a:chOff x="0" y="0"/>
        <a:chExt cx="4078605" cy="2039303"/>
      </a:xfrm>
    </dsp:grpSpPr>
    <dsp:sp modelId="{FB7A7230-FF6F-497B-B86C-CC1DB9CAD646}">
      <dsp:nvSpPr>
        <dsp:cNvPr id="3" name="Oval 2"/>
        <dsp:cNvSpPr/>
      </dsp:nvSpPr>
      <dsp:spPr bwMode="white">
        <a:xfrm>
          <a:off x="1854308" y="1617992"/>
          <a:ext cx="2039303" cy="2039303"/>
        </a:xfrm>
        <a:prstGeom prst="ellipse">
          <a:avLst/>
        </a:prstGeom>
        <a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854308" y="1617992"/>
        <a:ext cx="2039303" cy="2039303"/>
      </dsp:txXfrm>
    </dsp:sp>
    <dsp:sp modelId="{F273CC27-3A32-45EE-BD81-D22F4075E3C6}">
      <dsp:nvSpPr>
        <dsp:cNvPr id="4" name="Rectangles 3"/>
        <dsp:cNvSpPr/>
      </dsp:nvSpPr>
      <dsp:spPr bwMode="white">
        <a:xfrm>
          <a:off x="1568246" y="46876"/>
          <a:ext cx="1305154" cy="672970"/>
        </a:xfrm>
        <a:prstGeom prst="rect">
          <a:avLst/>
        </a:prstGeom>
        <a:noFill/>
        <a:ln>
          <a:noFill/>
        </a:ln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b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>
        <a:off x="1568246" y="46876"/>
        <a:ext cx="1305154" cy="672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parTxRTLAlign" val="r"/>
            <dgm:param type="shpTxRTLAlignCh" val="r"/>
            <dgm:param type="txAnchorVertCh" val="b"/>
            <dgm:param type="txAnchorVert" val="b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parTxRTLAlign" val="r"/>
                  <dgm:param type="shpTxLTRAlignCh" val="l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0.88431</cdr:x>
      <cdr:y>0.04962</cdr:y>
    </cdr:from>
    <cdr:to>
      <cdr:x>1</cdr:x>
      <cdr:y>0.17176</cdr:y>
    </cdr:to>
    <cdr:sp>
      <cdr:nvSpPr>
        <cdr:cNvPr id="2" name="Rectangles 1"/>
        <cdr:cNvSpPr/>
      </cdr:nvSpPr>
      <cdr:spPr xmlns:a="http://schemas.openxmlformats.org/drawingml/2006/main">
        <a:xfrm xmlns:a="http://schemas.openxmlformats.org/drawingml/2006/main">
          <a:off x="4295775" y="123826"/>
          <a:ext cx="561975" cy="304799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endParaRPr lang="en-US" sz="1600" b="1"/>
        </a:p>
      </cdr:txBody>
    </cdr:sp>
  </cdr:relSizeAnchor>
  <cdr:relSizeAnchor xmlns:cdr="http://schemas.openxmlformats.org/drawingml/2006/chartDrawing">
    <cdr:from>
      <cdr:x>0.11373</cdr:x>
      <cdr:y>0.20229</cdr:y>
    </cdr:from>
    <cdr:to>
      <cdr:x>0.60196</cdr:x>
      <cdr:y>0.28626</cdr:y>
    </cdr:to>
    <cdr:sp>
      <cdr:nvSpPr>
        <cdr:cNvPr id="3" name="Rectangles 2"/>
        <cdr:cNvSpPr/>
      </cdr:nvSpPr>
      <cdr:spPr xmlns:a="http://schemas.openxmlformats.org/drawingml/2006/main">
        <a:xfrm xmlns:a="http://schemas.openxmlformats.org/drawingml/2006/main">
          <a:off x="552450" y="504825"/>
          <a:ext cx="2371725" cy="20955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endParaRPr lang="en-US" sz="1100"/>
        </a:p>
      </cdr:txBody>
    </cdr:sp>
  </cdr:relSizeAnchor>
  <cdr:relSizeAnchor xmlns:cdr="http://schemas.openxmlformats.org/drawingml/2006/chartDrawing">
    <cdr:from>
      <cdr:x>0</cdr:x>
      <cdr:y>0.16794</cdr:y>
    </cdr:from>
    <cdr:to>
      <cdr:x>0.8549</cdr:x>
      <cdr:y>0.29771</cdr:y>
    </cdr:to>
    <cdr:sp>
      <cdr:nvSpPr>
        <cdr:cNvPr id="4" name="Rectangles 3"/>
        <cdr:cNvSpPr/>
      </cdr:nvSpPr>
      <cdr:spPr xmlns:a="http://schemas.openxmlformats.org/drawingml/2006/main">
        <a:xfrm xmlns:a="http://schemas.openxmlformats.org/drawingml/2006/main">
          <a:off x="0" y="419100"/>
          <a:ext cx="4152900" cy="323849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r>
            <a:rPr lang="en-US" sz="4400" b="1" dirty="0"/>
            <a:t>36%</a:t>
          </a:r>
          <a:r>
            <a:rPr lang="en-US" sz="4400" b="1" baseline="0" dirty="0"/>
            <a:t> </a:t>
          </a:r>
          <a:r>
            <a:rPr lang="en-US" sz="3200" dirty="0"/>
            <a:t>of</a:t>
          </a:r>
          <a:r>
            <a:rPr lang="en-US" sz="3200" baseline="0" dirty="0"/>
            <a:t> </a:t>
          </a:r>
          <a:r>
            <a:rPr lang="en-US" sz="3200" baseline="0" dirty="0" smtClean="0"/>
            <a:t>Engagement </a:t>
          </a:r>
          <a:r>
            <a:rPr lang="en-US" sz="3200" baseline="0" dirty="0"/>
            <a:t>is alone captured by these categories</a:t>
          </a:r>
          <a:endParaRPr lang="en-US" sz="32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0.24319</cdr:x>
      <cdr:y>0.9106</cdr:y>
    </cdr:from>
    <cdr:to>
      <cdr:x>0.35849</cdr:x>
      <cdr:y>0.9702</cdr:y>
    </cdr:to>
    <cdr:sp>
      <cdr:nvSpPr>
        <cdr:cNvPr id="2" name="Rectangles 1"/>
        <cdr:cNvSpPr/>
      </cdr:nvSpPr>
      <cdr:spPr xmlns:a="http://schemas.openxmlformats.org/drawingml/2006/main">
        <a:xfrm xmlns:a="http://schemas.openxmlformats.org/drawingml/2006/main">
          <a:off x="1104900" y="2619375"/>
          <a:ext cx="523875" cy="17145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endParaRPr lang="en-US" sz="1100"/>
        </a:p>
      </cdr:txBody>
    </cdr:sp>
  </cdr:relSizeAnchor>
  <cdr:relSizeAnchor xmlns:cdr="http://schemas.openxmlformats.org/drawingml/2006/chartDrawing">
    <cdr:from>
      <cdr:x>0.20335</cdr:x>
      <cdr:y>0.92683</cdr:y>
    </cdr:from>
    <cdr:to>
      <cdr:x>0.28931</cdr:x>
      <cdr:y>1</cdr:y>
    </cdr:to>
    <cdr:sp>
      <cdr:nvSpPr>
        <cdr:cNvPr id="3" name="Rectangles 2"/>
        <cdr:cNvSpPr/>
      </cdr:nvSpPr>
      <cdr:spPr xmlns:a="http://schemas.openxmlformats.org/drawingml/2006/main">
        <a:xfrm xmlns:a="http://schemas.openxmlformats.org/drawingml/2006/main">
          <a:off x="923925" y="3257550"/>
          <a:ext cx="390525" cy="257174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r>
            <a:rPr lang="en-US" sz="3200" dirty="0"/>
            <a:t>AM</a:t>
          </a:r>
          <a:endParaRPr lang="en-US" sz="3200" dirty="0"/>
        </a:p>
      </cdr:txBody>
    </cdr:sp>
  </cdr:relSizeAnchor>
  <cdr:relSizeAnchor xmlns:cdr="http://schemas.openxmlformats.org/drawingml/2006/chartDrawing">
    <cdr:from>
      <cdr:x>0.67925</cdr:x>
      <cdr:y>0.92412</cdr:y>
    </cdr:from>
    <cdr:to>
      <cdr:x>0.7631</cdr:x>
      <cdr:y>0.997</cdr:y>
    </cdr:to>
    <cdr:sp>
      <cdr:nvSpPr>
        <cdr:cNvPr id="4" name="Rectangles 3"/>
        <cdr:cNvSpPr/>
      </cdr:nvSpPr>
      <cdr:spPr xmlns:a="http://schemas.openxmlformats.org/drawingml/2006/main">
        <a:xfrm xmlns:a="http://schemas.openxmlformats.org/drawingml/2006/main">
          <a:off x="3086100" y="3248025"/>
          <a:ext cx="381000" cy="256144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r>
            <a:rPr lang="en-US" sz="3200" dirty="0"/>
            <a:t>PM</a:t>
          </a:r>
          <a:endParaRPr lang="en-US" sz="3200" dirty="0"/>
        </a:p>
      </cdr:txBody>
    </cdr:sp>
  </cdr:relSizeAnchor>
  <cdr:relSizeAnchor xmlns:cdr="http://schemas.openxmlformats.org/drawingml/2006/chartDrawing">
    <cdr:from>
      <cdr:x>0.4761</cdr:x>
      <cdr:y>0.92412</cdr:y>
    </cdr:from>
    <cdr:to>
      <cdr:x>0.4761</cdr:x>
      <cdr:y>1</cdr:y>
    </cdr:to>
    <cdr:cxnSp>
      <cdr:nvCxnSpPr>
        <cdr:cNvPr id="5" name="Straight Connector 4"/>
        <cdr:cNvCxnSpPr/>
      </cdr:nvCxnSpPr>
      <cdr:spPr xmlns:a="http://schemas.openxmlformats.org/drawingml/2006/main">
        <a:xfrm xmlns:a="http://schemas.openxmlformats.org/drawingml/2006/main">
          <a:off x="6583702" y="7360275"/>
          <a:ext cx="0" cy="604356"/>
        </a:xfrm>
        <a:prstGeom xmlns:a="http://schemas.openxmlformats.org/drawingml/2006/main" prst="line">
          <a:avLst/>
        </a:prstGeom>
        <a:ln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0.26275</cdr:x>
      <cdr:y>0.94278</cdr:y>
    </cdr:from>
    <cdr:to>
      <cdr:x>0.27775</cdr:x>
      <cdr:y>0.98178</cdr:y>
    </cdr:to>
    <cdr:sp>
      <cdr:nvSpPr>
        <cdr:cNvPr id="6" name="Moon 5"/>
        <cdr:cNvSpPr/>
      </cdr:nvSpPr>
      <cdr:spPr xmlns:a="http://schemas.openxmlformats.org/drawingml/2006/main">
        <a:xfrm xmlns:a="http://schemas.openxmlformats.org/drawingml/2006/main">
          <a:off x="3633430" y="7251482"/>
          <a:ext cx="207353" cy="299922"/>
        </a:xfrm>
        <a:prstGeom xmlns:a="http://schemas.openxmlformats.org/drawingml/2006/main" prst="moon">
          <a:avLst/>
        </a:prstGeom>
        <a:solidFill>
          <a:schemeClr val="tx1">
            <a:lumMod val="50000"/>
            <a:lumOff val="50000"/>
          </a:schemeClr>
        </a:solidFill>
        <a:ln>
          <a:solidFill>
            <a:schemeClr val="bg1">
              <a:lumMod val="7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 xmlns:a="http://schemas.openxmlformats.org/drawingml/2006/main">
        <a:bodyPr vertOverflow="clip" vert="horz" wrap="none" lIns="45720" tIns="45720" rIns="45720" bIns="45720" anchor="t" anchorCtr="0">
          <a:normAutofit/>
        </a:bodyPr>
        <a:lstStyle/>
        <a:p>
          <a:endParaRPr lang="en-US"/>
        </a:p>
      </cdr:txBody>
    </cdr:sp>
  </cdr:relSizeAnchor>
  <cdr:relSizeAnchor xmlns:cdr="http://schemas.openxmlformats.org/drawingml/2006/chartDrawing">
    <cdr:from>
      <cdr:x>0.72929</cdr:x>
      <cdr:y>0.94589</cdr:y>
    </cdr:from>
    <cdr:to>
      <cdr:x>0.76018</cdr:x>
      <cdr:y>0.98517</cdr:y>
    </cdr:to>
    <cdr:sp>
      <cdr:nvSpPr>
        <cdr:cNvPr id="7" name="Sun 6"/>
        <cdr:cNvSpPr/>
      </cdr:nvSpPr>
      <cdr:spPr xmlns:a="http://schemas.openxmlformats.org/drawingml/2006/main">
        <a:xfrm xmlns:a="http://schemas.openxmlformats.org/drawingml/2006/main">
          <a:off x="10084884" y="7275376"/>
          <a:ext cx="427172" cy="302153"/>
        </a:xfrm>
        <a:prstGeom xmlns:a="http://schemas.openxmlformats.org/drawingml/2006/main" prst="sun">
          <a:avLst/>
        </a:prstGeom>
        <a:solidFill>
          <a:schemeClr val="accent6"/>
        </a:solidFill>
        <a:ln>
          <a:solidFill>
            <a:srgbClr val="FFC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 xmlns:a="http://schemas.openxmlformats.org/drawingml/2006/main">
        <a:bodyPr vertOverflow="clip" vert="horz" wrap="none" lIns="45720" tIns="45720" rIns="45720" bIns="45720" anchor="t" anchorCtr="0">
          <a:normAutofit/>
        </a:bodyPr>
        <a:lstStyle/>
        <a:p>
          <a:endParaRPr lang="en-US"/>
        </a:p>
      </cdr:txBody>
    </cdr:sp>
  </cdr:relSizeAnchor>
  <cdr:relSizeAnchor xmlns:cdr="http://schemas.openxmlformats.org/drawingml/2006/chartDrawing">
    <cdr:from>
      <cdr:x>0.00156</cdr:x>
      <cdr:y>0.10088</cdr:y>
    </cdr:from>
    <cdr:to>
      <cdr:x>0.93028</cdr:x>
      <cdr:y>0.18445</cdr:y>
    </cdr:to>
    <cdr:sp>
      <cdr:nvSpPr>
        <cdr:cNvPr id="8" name="Rectangles 7"/>
        <cdr:cNvSpPr/>
      </cdr:nvSpPr>
      <cdr:spPr xmlns:a="http://schemas.openxmlformats.org/drawingml/2006/main">
        <a:xfrm xmlns:a="http://schemas.openxmlformats.org/drawingml/2006/main">
          <a:off x="19607" y="715149"/>
          <a:ext cx="11658078" cy="592443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r>
            <a:rPr lang="en-US" sz="3200" b="0" i="0" dirty="0">
              <a:effectLst/>
            </a:rPr>
            <a:t>Identifying </a:t>
          </a:r>
          <a:r>
            <a:rPr lang="en-US" sz="3200" b="1" i="0" dirty="0">
              <a:effectLst/>
            </a:rPr>
            <a:t>optimal posting times </a:t>
          </a:r>
          <a:r>
            <a:rPr lang="en-US" sz="3200" b="0" i="0" dirty="0">
              <a:effectLst/>
            </a:rPr>
            <a:t>to maximize user engagement</a:t>
          </a:r>
          <a:endParaRPr lang="en-US" sz="3200" dirty="0"/>
        </a:p>
      </cdr:txBody>
    </cdr:sp>
  </cdr:relSizeAnchor>
  <cdr:relSizeAnchor xmlns:cdr="http://schemas.openxmlformats.org/drawingml/2006/chartDrawing">
    <cdr:from>
      <cdr:x>0.421</cdr:x>
      <cdr:y>0.23239</cdr:y>
    </cdr:from>
    <cdr:to>
      <cdr:x>0.43477</cdr:x>
      <cdr:y>0.25153</cdr:y>
    </cdr:to>
    <cdr:sp>
      <cdr:nvSpPr>
        <cdr:cNvPr id="9" name="Oval 8"/>
        <cdr:cNvSpPr/>
      </cdr:nvSpPr>
      <cdr:spPr xmlns:a="http://schemas.openxmlformats.org/drawingml/2006/main">
        <a:xfrm xmlns:a="http://schemas.openxmlformats.org/drawingml/2006/main" flipH="1">
          <a:off x="5821702" y="1850936"/>
          <a:ext cx="190500" cy="152400"/>
        </a:xfrm>
        <a:prstGeom xmlns:a="http://schemas.openxmlformats.org/drawingml/2006/main" prst="ellipse">
          <a:avLst/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 xmlns:a="http://schemas.openxmlformats.org/drawingml/2006/main">
        <a:bodyPr vertOverflow="clip" vert="horz" wrap="none" lIns="45720" tIns="45720" rIns="45720" bIns="45720" anchor="t" anchorCtr="0">
          <a:normAutofit/>
        </a:bodyPr>
        <a:lstStyle/>
        <a:p>
          <a:endParaRPr lang="en-US" sz="7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0.88431</cdr:x>
      <cdr:y>0.04962</cdr:y>
    </cdr:from>
    <cdr:to>
      <cdr:x>1</cdr:x>
      <cdr:y>0.17176</cdr:y>
    </cdr:to>
    <cdr:sp>
      <cdr:nvSpPr>
        <cdr:cNvPr id="2" name="Rectangles 1"/>
        <cdr:cNvSpPr/>
      </cdr:nvSpPr>
      <cdr:spPr xmlns:a="http://schemas.openxmlformats.org/drawingml/2006/main">
        <a:xfrm xmlns:a="http://schemas.openxmlformats.org/drawingml/2006/main">
          <a:off x="4295775" y="123826"/>
          <a:ext cx="561975" cy="304799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endParaRPr lang="en-US" sz="1600" b="1"/>
        </a:p>
      </cdr:txBody>
    </cdr:sp>
  </cdr:relSizeAnchor>
  <cdr:relSizeAnchor xmlns:cdr="http://schemas.openxmlformats.org/drawingml/2006/chartDrawing">
    <cdr:from>
      <cdr:x>0.11373</cdr:x>
      <cdr:y>0.20229</cdr:y>
    </cdr:from>
    <cdr:to>
      <cdr:x>0.60196</cdr:x>
      <cdr:y>0.28626</cdr:y>
    </cdr:to>
    <cdr:sp>
      <cdr:nvSpPr>
        <cdr:cNvPr id="3" name="Rectangles 2"/>
        <cdr:cNvSpPr/>
      </cdr:nvSpPr>
      <cdr:spPr xmlns:a="http://schemas.openxmlformats.org/drawingml/2006/main">
        <a:xfrm xmlns:a="http://schemas.openxmlformats.org/drawingml/2006/main">
          <a:off x="552450" y="504825"/>
          <a:ext cx="2371725" cy="209550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endParaRPr lang="en-US" sz="1100"/>
        </a:p>
      </cdr:txBody>
    </cdr:sp>
  </cdr:relSizeAnchor>
  <cdr:relSizeAnchor xmlns:cdr="http://schemas.openxmlformats.org/drawingml/2006/chartDrawing">
    <cdr:from>
      <cdr:x>0</cdr:x>
      <cdr:y>0.16794</cdr:y>
    </cdr:from>
    <cdr:to>
      <cdr:x>0.8549</cdr:x>
      <cdr:y>0.29771</cdr:y>
    </cdr:to>
    <cdr:sp>
      <cdr:nvSpPr>
        <cdr:cNvPr id="4" name="Rectangles 3"/>
        <cdr:cNvSpPr/>
      </cdr:nvSpPr>
      <cdr:spPr xmlns:a="http://schemas.openxmlformats.org/drawingml/2006/main">
        <a:xfrm xmlns:a="http://schemas.openxmlformats.org/drawingml/2006/main">
          <a:off x="0" y="419100"/>
          <a:ext cx="4152900" cy="323849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endParaRPr lang="en-US" sz="1200"/>
        </a:p>
      </cdr:txBody>
    </cdr:sp>
  </cdr:relSizeAnchor>
  <cdr:relSizeAnchor xmlns:cdr="http://schemas.openxmlformats.org/drawingml/2006/chartDrawing">
    <cdr:from>
      <cdr:x>0</cdr:x>
      <cdr:y>0.14885</cdr:y>
    </cdr:from>
    <cdr:to>
      <cdr:x>0.91781</cdr:x>
      <cdr:y>0.29603</cdr:y>
    </cdr:to>
    <cdr:sp>
      <cdr:nvSpPr>
        <cdr:cNvPr id="5" name="Rectangles 4"/>
        <cdr:cNvSpPr/>
      </cdr:nvSpPr>
      <cdr:spPr xmlns:a="http://schemas.openxmlformats.org/drawingml/2006/main">
        <a:xfrm xmlns:a="http://schemas.openxmlformats.org/drawingml/2006/main">
          <a:off x="-3069360" y="1033107"/>
          <a:ext cx="12340769" cy="1021538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defRPr/>
          </a:pPr>
          <a:r>
            <a:rPr lang="en-US" sz="4400" b="1" i="0" baseline="0" dirty="0">
              <a:effectLst/>
              <a:latin typeface="+mn-lt"/>
              <a:ea typeface="+mn-ea"/>
              <a:cs typeface="+mn-cs"/>
            </a:rPr>
            <a:t>52% </a:t>
          </a:r>
          <a:r>
            <a:rPr lang="en-US" sz="3200" b="0" i="0" baseline="0" dirty="0">
              <a:effectLst/>
              <a:latin typeface="+mn-lt"/>
              <a:ea typeface="+mn-ea"/>
              <a:cs typeface="+mn-cs"/>
            </a:rPr>
            <a:t>of the audience views content in the form </a:t>
          </a:r>
          <a:r>
            <a:rPr lang="en-US" sz="3200" b="1" i="0" baseline="0" dirty="0" smtClean="0">
              <a:effectLst/>
              <a:latin typeface="+mn-lt"/>
              <a:ea typeface="+mn-ea"/>
              <a:cs typeface="+mn-cs"/>
            </a:rPr>
            <a:t>photos </a:t>
          </a:r>
          <a:r>
            <a:rPr lang="en-US" sz="3200" b="1" i="0" baseline="0" dirty="0">
              <a:effectLst/>
              <a:latin typeface="+mn-lt"/>
              <a:ea typeface="+mn-ea"/>
              <a:cs typeface="+mn-cs"/>
            </a:rPr>
            <a:t>and videos</a:t>
          </a:r>
          <a:endParaRPr lang="en-US" sz="2800" b="1" dirty="0">
            <a:effectLst/>
          </a:endParaRPr>
        </a:p>
        <a:p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8.svg"/><Relationship Id="rId2" Type="http://schemas.openxmlformats.org/officeDocument/2006/relationships/image" Target="../media/image20.png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20.png"/><Relationship Id="rId3" Type="http://schemas.openxmlformats.org/officeDocument/2006/relationships/image" Target="../media/image22.jpeg"/><Relationship Id="rId2" Type="http://schemas.openxmlformats.org/officeDocument/2006/relationships/image" Target="../media/image19.sv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.jpe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microsoft.com/office/2007/relationships/diagramDrawing" Target="../diagrams/drawing1.xml"/><Relationship Id="rId8" Type="http://schemas.openxmlformats.org/officeDocument/2006/relationships/diagramColors" Target="../diagrams/colors1.xml"/><Relationship Id="rId7" Type="http://schemas.openxmlformats.org/officeDocument/2006/relationships/diagramQuickStyle" Target="../diagrams/quickStyl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8.sv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1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8.svg"/><Relationship Id="rId2" Type="http://schemas.openxmlformats.org/officeDocument/2006/relationships/image" Target="../media/image20.png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8.svg"/><Relationship Id="rId2" Type="http://schemas.openxmlformats.org/officeDocument/2006/relationships/image" Target="../media/image20.png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46013" y="406153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197963" y="1454169"/>
            <a:ext cx="7333131" cy="5693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8000" b="1" dirty="0">
                <a:solidFill>
                  <a:schemeClr val="bg1"/>
                </a:solidFill>
              </a:rPr>
              <a:t>Social </a:t>
            </a:r>
            <a:r>
              <a:rPr lang="en-US" sz="8000" b="1" dirty="0" smtClean="0">
                <a:solidFill>
                  <a:schemeClr val="bg1"/>
                </a:solidFill>
              </a:rPr>
              <a:t>Buzz: </a:t>
            </a:r>
            <a:r>
              <a:rPr lang="en-US" sz="8000" dirty="0" smtClean="0">
                <a:solidFill>
                  <a:schemeClr val="bg1"/>
                </a:solidFill>
              </a:rPr>
              <a:t>Unveiling </a:t>
            </a:r>
            <a:endParaRPr lang="en-US" sz="8000" dirty="0" smtClean="0">
              <a:solidFill>
                <a:schemeClr val="bg1"/>
              </a:solidFill>
            </a:endParaRPr>
          </a:p>
          <a:p>
            <a:pPr algn="ctr">
              <a:lnSpc>
                <a:spcPts val="11060"/>
              </a:lnSpc>
            </a:pPr>
            <a:r>
              <a:rPr lang="en-US" sz="8000" dirty="0" smtClean="0">
                <a:solidFill>
                  <a:schemeClr val="bg1"/>
                </a:solidFill>
              </a:rPr>
              <a:t>User Engagement </a:t>
            </a:r>
            <a:r>
              <a:rPr lang="en-US" sz="8000" dirty="0">
                <a:solidFill>
                  <a:schemeClr val="bg1"/>
                </a:solidFill>
              </a:rPr>
              <a:t>Secrets!</a:t>
            </a:r>
            <a:endParaRPr lang="en-US" sz="8800" spc="-105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/>
          <p:nvPr/>
        </p:nvGraphicFramePr>
        <p:xfrm>
          <a:off x="2857648" y="1663810"/>
          <a:ext cx="13445886" cy="6940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067766" y="1749819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e </a:t>
            </a:r>
            <a:r>
              <a:rPr lang="en-US" sz="3200" dirty="0"/>
              <a:t>discovered captivating content categories like </a:t>
            </a:r>
            <a:r>
              <a:rPr lang="en-US" sz="3200" b="1" dirty="0"/>
              <a:t>Animals</a:t>
            </a:r>
            <a:r>
              <a:rPr lang="en-US" sz="3200" dirty="0"/>
              <a:t> and </a:t>
            </a:r>
            <a:r>
              <a:rPr lang="en-US" sz="3200" b="1" dirty="0" smtClean="0"/>
              <a:t>Science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1065588" y="4388478"/>
            <a:ext cx="6193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b="1" dirty="0"/>
              <a:t>peak traffic hour </a:t>
            </a:r>
            <a:r>
              <a:rPr lang="en-US" sz="3200" dirty="0" smtClean="0"/>
              <a:t>presents </a:t>
            </a:r>
            <a:r>
              <a:rPr lang="en-US" sz="3200" dirty="0"/>
              <a:t>a golden </a:t>
            </a:r>
            <a:r>
              <a:rPr lang="en-US" sz="3200" dirty="0" smtClean="0"/>
              <a:t>opportunity while the</a:t>
            </a:r>
            <a:r>
              <a:rPr lang="en-US" sz="3200" b="1" dirty="0" smtClean="0"/>
              <a:t> dump hour</a:t>
            </a:r>
            <a:r>
              <a:rPr lang="en-US" sz="3200" dirty="0" smtClean="0"/>
              <a:t> should be addressed.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039462" y="7313884"/>
            <a:ext cx="6193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</a:t>
            </a:r>
            <a:r>
              <a:rPr lang="en-US" sz="3200" b="1" dirty="0" smtClean="0"/>
              <a:t>ideo</a:t>
            </a:r>
            <a:r>
              <a:rPr lang="en-US" sz="3200" dirty="0" smtClean="0"/>
              <a:t> and </a:t>
            </a:r>
            <a:r>
              <a:rPr lang="en-US" sz="3200" b="1" dirty="0"/>
              <a:t>P</a:t>
            </a:r>
            <a:r>
              <a:rPr lang="en-US" sz="3200" b="1" dirty="0" smtClean="0"/>
              <a:t>hoto</a:t>
            </a:r>
            <a:r>
              <a:rPr lang="en-US" sz="3200" dirty="0" smtClean="0"/>
              <a:t> content </a:t>
            </a:r>
            <a:r>
              <a:rPr lang="en-US" sz="3200" dirty="0"/>
              <a:t>emerged as the most viewed formats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58083" y="6332026"/>
            <a:ext cx="5385738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40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endParaRPr lang="en-US" sz="40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571921" y="3543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9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  <a:endParaRPr lang="en-US" sz="96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2171701"/>
            <a:ext cx="8673443" cy="6037324"/>
            <a:chOff x="0" y="0"/>
            <a:chExt cx="11564591" cy="622580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96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  <a:endParaRPr lang="en-US" sz="96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3927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</a:t>
              </a: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recap </a:t>
              </a:r>
              <a:endParaRPr lang="en-US" sz="40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 </a:t>
              </a:r>
              <a:endParaRPr lang="en-US" sz="40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</a:t>
              </a: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team</a:t>
              </a:r>
              <a:endParaRPr lang="en-US" sz="40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40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  <a:endParaRPr lang="en-US" sz="4000" spc="-19" dirty="0" smtClean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2198104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36952" y="2005584"/>
            <a:ext cx="874020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Social Buzz: </a:t>
            </a:r>
            <a:r>
              <a:rPr lang="en-US" sz="4000" dirty="0"/>
              <a:t>A platform for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anonymous content &amp; diverse user reactions</a:t>
            </a:r>
            <a:r>
              <a:rPr lang="en-US" sz="4000" dirty="0" smtClean="0"/>
              <a:t>.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800" b="1" dirty="0" smtClean="0"/>
              <a:t>Deliverables</a:t>
            </a:r>
            <a:r>
              <a:rPr lang="en-US" sz="4800" b="1" dirty="0"/>
              <a:t>:</a:t>
            </a:r>
            <a:endParaRPr lang="en-US" sz="4800" b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Insights on </a:t>
            </a:r>
            <a:r>
              <a:rPr lang="en-US" sz="4000" b="1" dirty="0"/>
              <a:t>top 5 popular content categories</a:t>
            </a:r>
            <a:r>
              <a:rPr lang="en-US" sz="4000" b="1" dirty="0" smtClean="0"/>
              <a:t>.</a:t>
            </a:r>
            <a:endParaRPr lang="en-US" sz="4000" b="1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Audit of their </a:t>
            </a:r>
            <a:r>
              <a:rPr lang="en-US" sz="4000" b="1" dirty="0" smtClean="0"/>
              <a:t>Big Data</a:t>
            </a:r>
            <a:endParaRPr lang="en-US" sz="4000" b="1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Recommendations for a </a:t>
            </a:r>
            <a:r>
              <a:rPr lang="en-US" sz="4000" b="1" dirty="0" smtClean="0"/>
              <a:t>successful IPO</a:t>
            </a:r>
            <a:endParaRPr lang="en-US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67634" y="311149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4781" y="1554627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5900" y="3478097"/>
            <a:ext cx="762858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Social Buzz boasts massive user engagement with </a:t>
            </a:r>
            <a:r>
              <a:rPr lang="en-US" sz="4400" b="1" dirty="0">
                <a:solidFill>
                  <a:srgbClr val="00FF00"/>
                </a:solidFill>
              </a:rPr>
              <a:t>over 500 million</a:t>
            </a:r>
            <a:r>
              <a:rPr lang="en-US" sz="4400" b="1" dirty="0">
                <a:solidFill>
                  <a:schemeClr val="bg1"/>
                </a:solidFill>
              </a:rPr>
              <a:t> monthly active users</a:t>
            </a:r>
            <a:r>
              <a:rPr lang="en-US" sz="3600" b="1" dirty="0" smtClean="0">
                <a:solidFill>
                  <a:schemeClr val="bg1"/>
                </a:solidFill>
              </a:rPr>
              <a:t>.</a:t>
            </a:r>
            <a:endParaRPr lang="en-US" sz="3600" b="1" dirty="0" smtClean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chemeClr val="bg1"/>
                </a:solidFill>
              </a:rPr>
              <a:t>Challenge: </a:t>
            </a:r>
            <a:r>
              <a:rPr lang="en-US" sz="3600" dirty="0">
                <a:solidFill>
                  <a:schemeClr val="bg1"/>
                </a:solidFill>
              </a:rPr>
              <a:t>Identify the content categories that truly capture user attention and spark reactions.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chemeClr val="bg1"/>
                </a:solidFill>
              </a:rPr>
              <a:t>Importance: </a:t>
            </a:r>
            <a:r>
              <a:rPr lang="en-US" sz="3600" dirty="0">
                <a:solidFill>
                  <a:schemeClr val="bg1"/>
                </a:solidFill>
              </a:rPr>
              <a:t>Understanding user preferences is crucial for tailoring content strategies and boosting overall engagement.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231661" y="1306086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0849503" y="1086212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351105" y="4097284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0968947" y="3895102"/>
            <a:ext cx="2187334" cy="2123082"/>
            <a:chOff x="73038" y="119185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73038" y="172056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169116" y="119185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351105" y="7048500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0936823" y="6810963"/>
            <a:ext cx="2187334" cy="2140745"/>
            <a:chOff x="-23042" y="13441"/>
            <a:chExt cx="6542158" cy="6402815"/>
          </a:xfrm>
        </p:grpSpPr>
        <p:sp>
          <p:nvSpPr>
            <p:cNvPr id="29" name="Freeform 29"/>
            <p:cNvSpPr/>
            <p:nvPr/>
          </p:nvSpPr>
          <p:spPr>
            <a:xfrm>
              <a:off x="-23042" y="13441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072090" y="2461711"/>
            <a:ext cx="6782938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dirty="0"/>
              <a:t>Meet the Analytics Team: </a:t>
            </a:r>
            <a:r>
              <a:rPr lang="en-US" sz="8000" dirty="0"/>
              <a:t>Your Data Detectives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aphicFrame>
        <p:nvGraphicFramePr>
          <p:cNvPr id="33" name="Diagram 32"/>
          <p:cNvGraphicFramePr/>
          <p:nvPr/>
        </p:nvGraphicFramePr>
        <p:xfrm>
          <a:off x="9045575" y="-495300"/>
          <a:ext cx="4078605" cy="4448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3466722" y="1485693"/>
            <a:ext cx="482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Umer Tariq </a:t>
            </a:r>
            <a:r>
              <a:rPr lang="en-US" sz="2400" b="1" dirty="0"/>
              <a:t>(Data Analyst):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Performing </a:t>
            </a:r>
            <a:r>
              <a:rPr lang="en-US" sz="2400" dirty="0"/>
              <a:t>data cleaning, analysis, and visualization</a:t>
            </a:r>
            <a:r>
              <a:rPr lang="en-US" sz="1600" dirty="0"/>
              <a:t>.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13466723" y="4264144"/>
            <a:ext cx="482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Marcus </a:t>
            </a:r>
            <a:r>
              <a:rPr lang="en-US" sz="2400" b="1" dirty="0" err="1"/>
              <a:t>Rompton</a:t>
            </a:r>
            <a:r>
              <a:rPr lang="en-US" sz="2400" b="1" dirty="0"/>
              <a:t> (Senior Principle):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Providing </a:t>
            </a:r>
            <a:r>
              <a:rPr lang="en-US" sz="2400" dirty="0"/>
              <a:t>strategic guidance and industry expertise.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3509026" y="7197669"/>
            <a:ext cx="482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Andrew Fleming (Chief Technical Architect):</a:t>
            </a:r>
            <a:r>
              <a:rPr lang="en-US" sz="2400" dirty="0"/>
              <a:t> </a:t>
            </a:r>
            <a:r>
              <a:rPr lang="en-US" sz="2400" dirty="0" smtClean="0"/>
              <a:t>Leading </a:t>
            </a:r>
            <a:r>
              <a:rPr lang="en-US" sz="2400" dirty="0"/>
              <a:t>the technical infrastructure for data analysis.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115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  <a:endParaRPr lang="en-US" sz="115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</a:t>
            </a:r>
            <a:endParaRPr lang="en-US" sz="7190" spc="-64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8354" y="1314394"/>
            <a:ext cx="4435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</a:rPr>
              <a:t>Data Exploration</a:t>
            </a:r>
            <a:endParaRPr lang="en-US"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64133" y="2871325"/>
            <a:ext cx="4435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</a:rPr>
              <a:t>Data Cleaning</a:t>
            </a:r>
            <a:endParaRPr lang="en-US"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60976" y="4423396"/>
            <a:ext cx="4435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</a:rPr>
              <a:t>Data Modeling</a:t>
            </a:r>
            <a:endParaRPr lang="en-US"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44339" y="6124220"/>
            <a:ext cx="4435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</a:rPr>
              <a:t>Data Analysis</a:t>
            </a:r>
            <a:endParaRPr lang="en-US"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337710" y="7825044"/>
            <a:ext cx="4435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90000"/>
                  </a:schemeClr>
                </a:solidFill>
              </a:rPr>
              <a:t>Data Visualization</a:t>
            </a:r>
            <a:endParaRPr lang="en-US" sz="4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03070" y="3323442"/>
            <a:ext cx="3820396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16</a:t>
            </a:r>
            <a:br>
              <a:rPr lang="en-US" sz="5400" dirty="0" smtClean="0"/>
            </a:br>
            <a:r>
              <a:rPr lang="en-US" sz="3200" dirty="0" smtClean="0"/>
              <a:t>Content </a:t>
            </a:r>
            <a:r>
              <a:rPr lang="en-US" sz="3600" b="1" dirty="0" smtClean="0"/>
              <a:t>Categories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82400" y="3217877"/>
            <a:ext cx="457670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15%</a:t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b="1" dirty="0" smtClean="0"/>
              <a:t>Decrease</a:t>
            </a:r>
            <a:r>
              <a:rPr lang="en-US" sz="3200" b="1" dirty="0" smtClean="0"/>
              <a:t> </a:t>
            </a:r>
            <a:r>
              <a:rPr lang="en-US" sz="3200" dirty="0" smtClean="0"/>
              <a:t>in Engagement</a:t>
            </a:r>
            <a:endParaRPr lang="en-US" sz="3200" dirty="0" smtClean="0"/>
          </a:p>
          <a:p>
            <a:pPr algn="ctr"/>
            <a:r>
              <a:rPr lang="en-US" sz="3200" dirty="0" smtClean="0"/>
              <a:t>2020-2021</a:t>
            </a:r>
            <a:endParaRPr lang="en-US" sz="3200" dirty="0"/>
          </a:p>
        </p:txBody>
      </p:sp>
      <p:sp>
        <p:nvSpPr>
          <p:cNvPr id="16" name="Down Arrow 15"/>
          <p:cNvSpPr/>
          <p:nvPr/>
        </p:nvSpPr>
        <p:spPr>
          <a:xfrm>
            <a:off x="11897151" y="4675873"/>
            <a:ext cx="401296" cy="47316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867400" y="2769444"/>
            <a:ext cx="0" cy="323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582400" y="2769444"/>
            <a:ext cx="0" cy="323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15443211" y="3432550"/>
            <a:ext cx="315898" cy="401335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13040918" y="2916945"/>
            <a:ext cx="420591" cy="515605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5590810" y="4849093"/>
            <a:ext cx="429586" cy="553735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7297" y="3399168"/>
            <a:ext cx="571500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24573</a:t>
            </a:r>
            <a:endParaRPr lang="en-US" sz="11500" b="1" dirty="0" smtClean="0">
              <a:solidFill>
                <a:srgbClr val="92D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en-US" sz="3600" dirty="0" smtClean="0"/>
              <a:t>Total Engagements</a:t>
            </a:r>
            <a:r>
              <a:rPr lang="en-US" sz="600" dirty="0" smtClean="0"/>
              <a:t> 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2824654" y="1685150"/>
          <a:ext cx="14984333" cy="7420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3169898" y="1082764"/>
          <a:ext cx="13828402" cy="7964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874134" y="54483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Drop off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82101" y="2748635"/>
            <a:ext cx="20955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Peak Hours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WPS Presentation</Application>
  <PresentationFormat>Custom</PresentationFormat>
  <Paragraphs>92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Graphik Regular</vt:lpstr>
      <vt:lpstr>Yu Gothic UI</vt:lpstr>
      <vt:lpstr>Clear Sans Regular Bold</vt:lpstr>
      <vt:lpstr>Arial Rounded MT 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Laptop</cp:lastModifiedBy>
  <cp:revision>29</cp:revision>
  <dcterms:created xsi:type="dcterms:W3CDTF">2006-08-16T00:00:00Z</dcterms:created>
  <dcterms:modified xsi:type="dcterms:W3CDTF">2024-04-01T06:28:33Z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B19872C89378415FB44F9AC993EFB877_12</vt:lpwstr>
  </property>
  <property fmtid="{D5CDD505-2E9C-101B-9397-08002B2CF9AE}" pid="3" name="KSOProductBuildVer">
    <vt:lpwstr>1033-12.2.0.13489</vt:lpwstr>
  </property>
</Properties>
</file>