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</p:sldIdLst>
  <p:sldSz cx="10083800" cy="5670550"/>
  <p:notesSz cx="10083800" cy="56705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74" d="100"/>
          <a:sy n="74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5384" y="393750"/>
            <a:ext cx="320484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040404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040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40404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4040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40404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40404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10079990" cy="5669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8654" y="162636"/>
            <a:ext cx="7052945" cy="992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040404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9658" y="1325803"/>
            <a:ext cx="760730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040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9541" y="5152878"/>
            <a:ext cx="2870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1905" marR="5080" indent="-2529840">
              <a:lnSpc>
                <a:spcPts val="3650"/>
              </a:lnSpc>
              <a:spcBef>
                <a:spcPts val="480"/>
              </a:spcBef>
            </a:pPr>
            <a:r>
              <a:rPr dirty="0"/>
              <a:t>Pattern</a:t>
            </a:r>
            <a:r>
              <a:rPr spc="-45" dirty="0"/>
              <a:t> </a:t>
            </a:r>
            <a:r>
              <a:rPr dirty="0"/>
              <a:t>segmentation</a:t>
            </a:r>
            <a:r>
              <a:rPr spc="-4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skipping</a:t>
            </a:r>
            <a:r>
              <a:rPr spc="-40" dirty="0"/>
              <a:t> </a:t>
            </a:r>
            <a:r>
              <a:rPr spc="-10" dirty="0"/>
              <a:t>layer 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760457" y="2152713"/>
            <a:ext cx="3816985" cy="194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565"/>
              </a:lnSpc>
              <a:spcBef>
                <a:spcPts val="100"/>
              </a:spcBef>
            </a:pPr>
            <a:r>
              <a:rPr sz="2200" dirty="0">
                <a:latin typeface="Liberation Serif"/>
                <a:cs typeface="Liberation Serif"/>
              </a:rPr>
              <a:t>Presented</a:t>
            </a:r>
            <a:r>
              <a:rPr sz="2200" spc="-55" dirty="0">
                <a:latin typeface="Liberation Serif"/>
                <a:cs typeface="Liberation Serif"/>
              </a:rPr>
              <a:t> </a:t>
            </a:r>
            <a:r>
              <a:rPr sz="2200" spc="-25" dirty="0">
                <a:latin typeface="Liberation Serif"/>
                <a:cs typeface="Liberation Serif"/>
              </a:rPr>
              <a:t>By:</a:t>
            </a:r>
            <a:endParaRPr sz="2200" dirty="0">
              <a:latin typeface="Liberation Serif"/>
              <a:cs typeface="Liberation Serif"/>
            </a:endParaRPr>
          </a:p>
          <a:p>
            <a:pPr marL="613410" marR="603885" algn="ctr">
              <a:lnSpc>
                <a:spcPts val="1989"/>
              </a:lnSpc>
              <a:spcBef>
                <a:spcPts val="130"/>
              </a:spcBef>
            </a:pPr>
            <a:r>
              <a:rPr lang="en-US" sz="1800" dirty="0">
                <a:latin typeface="Liberation Serif"/>
                <a:cs typeface="Liberation Serif"/>
              </a:rPr>
              <a:t>Muhammad Umer Ishfaq </a:t>
            </a:r>
            <a:r>
              <a:rPr sz="1800" spc="-10" dirty="0">
                <a:latin typeface="Liberation Serif"/>
                <a:cs typeface="Liberation Serif"/>
              </a:rPr>
              <a:t>(</a:t>
            </a:r>
            <a:r>
              <a:rPr lang="en-US" sz="1800" spc="-10" dirty="0">
                <a:latin typeface="Liberation Serif"/>
                <a:cs typeface="Liberation Serif"/>
              </a:rPr>
              <a:t>2216336</a:t>
            </a:r>
            <a:r>
              <a:rPr sz="1800" spc="-10" dirty="0">
                <a:latin typeface="Liberation Serif"/>
                <a:cs typeface="Liberation Serif"/>
              </a:rPr>
              <a:t>)</a:t>
            </a:r>
            <a:endParaRPr lang="en-US" sz="1800" spc="-10" dirty="0">
              <a:latin typeface="Liberation Serif"/>
              <a:cs typeface="Liberation Serif"/>
            </a:endParaRPr>
          </a:p>
          <a:p>
            <a:pPr marL="613410" marR="603885" algn="ctr">
              <a:lnSpc>
                <a:spcPts val="1989"/>
              </a:lnSpc>
              <a:spcBef>
                <a:spcPts val="130"/>
              </a:spcBef>
            </a:pPr>
            <a:r>
              <a:rPr lang="en-US" sz="1800" dirty="0">
                <a:latin typeface="Liberation Serif"/>
                <a:cs typeface="Liberation Serif"/>
              </a:rPr>
              <a:t>Khadija </a:t>
            </a:r>
            <a:r>
              <a:rPr lang="en-US" sz="1800" dirty="0" err="1">
                <a:latin typeface="Liberation Serif"/>
                <a:cs typeface="Liberation Serif"/>
              </a:rPr>
              <a:t>Ishaq</a:t>
            </a:r>
            <a:r>
              <a:rPr sz="1800" spc="-30" dirty="0">
                <a:latin typeface="Liberation Serif"/>
                <a:cs typeface="Liberation Serif"/>
              </a:rPr>
              <a:t> </a:t>
            </a:r>
            <a:r>
              <a:rPr sz="1800" spc="-10" dirty="0">
                <a:latin typeface="Liberation Serif"/>
                <a:cs typeface="Liberation Serif"/>
              </a:rPr>
              <a:t>(</a:t>
            </a:r>
            <a:r>
              <a:rPr lang="en-US" sz="1800" spc="-10" dirty="0">
                <a:latin typeface="Liberation Serif"/>
                <a:cs typeface="Liberation Serif"/>
              </a:rPr>
              <a:t>2314022</a:t>
            </a:r>
            <a:r>
              <a:rPr sz="1800" spc="-10" dirty="0">
                <a:latin typeface="Liberation Serif"/>
                <a:cs typeface="Liberation Serif"/>
              </a:rPr>
              <a:t>)</a:t>
            </a:r>
            <a:endParaRPr sz="1800" dirty="0">
              <a:latin typeface="Liberation Serif"/>
              <a:cs typeface="Liberation Serif"/>
            </a:endParaRPr>
          </a:p>
          <a:p>
            <a:pPr marL="1270" algn="ctr">
              <a:lnSpc>
                <a:spcPts val="2560"/>
              </a:lnSpc>
              <a:spcBef>
                <a:spcPts val="1745"/>
              </a:spcBef>
            </a:pPr>
            <a:r>
              <a:rPr sz="2200" spc="-10" dirty="0">
                <a:latin typeface="Liberation Serif"/>
                <a:cs typeface="Liberation Serif"/>
              </a:rPr>
              <a:t>Affiliation:</a:t>
            </a:r>
            <a:endParaRPr sz="2200" dirty="0">
              <a:latin typeface="Liberation Serif"/>
              <a:cs typeface="Liberation Serif"/>
            </a:endParaRPr>
          </a:p>
          <a:p>
            <a:pPr algn="ctr">
              <a:lnSpc>
                <a:spcPts val="2080"/>
              </a:lnSpc>
            </a:pPr>
            <a:r>
              <a:rPr lang="en-US" sz="1800" spc="-55" dirty="0">
                <a:latin typeface="Liberation Serif"/>
                <a:cs typeface="Liberation Serif"/>
              </a:rPr>
              <a:t>University of Eastern Finland</a:t>
            </a:r>
            <a:endParaRPr sz="1800" dirty="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9658" y="1325803"/>
            <a:ext cx="6641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The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visual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representation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of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results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are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following: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8882" y="1737017"/>
            <a:ext cx="5765165" cy="3790950"/>
            <a:chOff x="2738882" y="1737017"/>
            <a:chExt cx="5765165" cy="3790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737017"/>
              <a:ext cx="4057561" cy="2011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882" y="3565804"/>
              <a:ext cx="5765038" cy="19616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problem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dirty="0"/>
              <a:t>want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solve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predicting</a:t>
            </a:r>
            <a:r>
              <a:rPr spc="-60" dirty="0"/>
              <a:t> </a:t>
            </a:r>
            <a:r>
              <a:rPr spc="-10" dirty="0"/>
              <a:t>pretty </a:t>
            </a:r>
            <a:r>
              <a:rPr dirty="0"/>
              <a:t>good.</a:t>
            </a:r>
            <a:r>
              <a:rPr spc="-114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results</a:t>
            </a:r>
            <a:r>
              <a:rPr spc="-7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testing</a:t>
            </a:r>
            <a:r>
              <a:rPr spc="-7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dirty="0"/>
              <a:t>good</a:t>
            </a:r>
            <a:r>
              <a:rPr spc="-70" dirty="0"/>
              <a:t> </a:t>
            </a:r>
            <a:r>
              <a:rPr dirty="0"/>
              <a:t>enough</a:t>
            </a:r>
            <a:r>
              <a:rPr spc="-75" dirty="0"/>
              <a:t> </a:t>
            </a:r>
            <a:r>
              <a:rPr spc="-25" dirty="0"/>
              <a:t>by </a:t>
            </a:r>
            <a:r>
              <a:rPr dirty="0"/>
              <a:t>taking</a:t>
            </a:r>
            <a:r>
              <a:rPr spc="-6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consideration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amount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spc="-10" dirty="0"/>
              <a:t>have.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achieving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good</a:t>
            </a:r>
            <a:r>
              <a:rPr spc="-70" dirty="0"/>
              <a:t> </a:t>
            </a:r>
            <a:r>
              <a:rPr dirty="0"/>
              <a:t>accuracy</a:t>
            </a:r>
            <a:r>
              <a:rPr spc="-60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must</a:t>
            </a:r>
            <a:r>
              <a:rPr spc="-55" dirty="0"/>
              <a:t> </a:t>
            </a:r>
            <a:r>
              <a:rPr dirty="0"/>
              <a:t>have</a:t>
            </a:r>
            <a:r>
              <a:rPr spc="-7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good </a:t>
            </a:r>
            <a:r>
              <a:rPr dirty="0"/>
              <a:t>variety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increase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performance.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this </a:t>
            </a:r>
            <a:r>
              <a:rPr dirty="0"/>
              <a:t>problem</a:t>
            </a:r>
            <a:r>
              <a:rPr spc="-70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dirty="0"/>
              <a:t>did</a:t>
            </a:r>
            <a:r>
              <a:rPr spc="-70" dirty="0"/>
              <a:t> </a:t>
            </a:r>
            <a:r>
              <a:rPr dirty="0"/>
              <a:t>not</a:t>
            </a:r>
            <a:r>
              <a:rPr spc="-60" dirty="0"/>
              <a:t> </a:t>
            </a:r>
            <a:r>
              <a:rPr dirty="0"/>
              <a:t>provide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validation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set</a:t>
            </a:r>
            <a:r>
              <a:rPr spc="-7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-25" dirty="0"/>
              <a:t>we </a:t>
            </a:r>
            <a:r>
              <a:rPr dirty="0"/>
              <a:t>dont</a:t>
            </a:r>
            <a:r>
              <a:rPr spc="-6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much</a:t>
            </a:r>
            <a:r>
              <a:rPr spc="-65" dirty="0"/>
              <a:t> </a:t>
            </a:r>
            <a:r>
              <a:rPr dirty="0"/>
              <a:t>data.</a:t>
            </a:r>
            <a:r>
              <a:rPr spc="-6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adding</a:t>
            </a:r>
            <a:r>
              <a:rPr spc="-75" dirty="0"/>
              <a:t> </a:t>
            </a:r>
            <a:r>
              <a:rPr dirty="0"/>
              <a:t>validation</a:t>
            </a:r>
            <a:r>
              <a:rPr spc="-75" dirty="0"/>
              <a:t> </a:t>
            </a: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spc="-25" dirty="0"/>
              <a:t>can </a:t>
            </a:r>
            <a:r>
              <a:rPr dirty="0"/>
              <a:t>increase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performance</a:t>
            </a:r>
            <a:r>
              <a:rPr spc="-6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testing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significantly.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654" y="162636"/>
            <a:ext cx="7052945" cy="754026"/>
          </a:xfrm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192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References(1/</a:t>
            </a:r>
            <a:r>
              <a:rPr lang="en-US" spc="-10" dirty="0"/>
              <a:t>1</a:t>
            </a:r>
            <a:r>
              <a:rPr spc="-10" dirty="0"/>
              <a:t>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1977" y="1401749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854" y="1338745"/>
            <a:ext cx="7421245" cy="635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95"/>
              </a:spcBef>
            </a:pP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H.</a:t>
            </a:r>
            <a:r>
              <a:rPr sz="1350" spc="-2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Asma-Ull,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D.</a:t>
            </a:r>
            <a:r>
              <a:rPr sz="1350" spc="3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Yun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and</a:t>
            </a:r>
            <a:r>
              <a:rPr sz="1350" spc="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D.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Han,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"Data</a:t>
            </a:r>
            <a:r>
              <a:rPr sz="1350" spc="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Efficient</a:t>
            </a:r>
            <a:r>
              <a:rPr sz="1350" spc="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Segmentation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of</a:t>
            </a:r>
            <a:r>
              <a:rPr sz="1350" spc="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Various</a:t>
            </a:r>
            <a:r>
              <a:rPr sz="1350" spc="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3D</a:t>
            </a:r>
            <a:r>
              <a:rPr sz="1350" spc="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sz="1350" spc="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Images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Using</a:t>
            </a:r>
            <a:r>
              <a:rPr sz="1350" spc="10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Guided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Generative</a:t>
            </a:r>
            <a:r>
              <a:rPr sz="135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Adversarial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Networks,"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in</a:t>
            </a:r>
            <a:r>
              <a:rPr sz="1350" spc="9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IEEE</a:t>
            </a:r>
            <a:r>
              <a:rPr sz="135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Access,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vol.</a:t>
            </a:r>
            <a:r>
              <a:rPr sz="1350" spc="9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8,</a:t>
            </a:r>
            <a:r>
              <a:rPr sz="1350" spc="9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pp.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102022-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102031,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2020,</a:t>
            </a:r>
            <a:r>
              <a:rPr sz="1350" spc="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doi:</a:t>
            </a:r>
            <a:r>
              <a:rPr sz="1350" spc="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10.1109/ACCESS.2020.2998735.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977" y="2114550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854" y="2051189"/>
            <a:ext cx="7409815" cy="6337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6300"/>
              </a:lnSpc>
              <a:spcBef>
                <a:spcPts val="195"/>
              </a:spcBef>
            </a:pP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E.</a:t>
            </a:r>
            <a:r>
              <a:rPr sz="1350" spc="4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Sogancioglu,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K.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Murphy,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E.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Calli,</a:t>
            </a:r>
            <a:r>
              <a:rPr sz="1350" spc="3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E.</a:t>
            </a:r>
            <a:r>
              <a:rPr sz="135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30" dirty="0">
                <a:solidFill>
                  <a:srgbClr val="040404"/>
                </a:solidFill>
                <a:latin typeface="Liberation Sans"/>
                <a:cs typeface="Liberation Sans"/>
              </a:rPr>
              <a:t>T.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Scholten,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Schalekamp</a:t>
            </a:r>
            <a:r>
              <a:rPr sz="1350" spc="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and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B.</a:t>
            </a:r>
            <a:r>
              <a:rPr sz="1350" spc="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Van</a:t>
            </a:r>
            <a:r>
              <a:rPr sz="1350" spc="4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Ginneken,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"Cardiomegaly</a:t>
            </a:r>
            <a:r>
              <a:rPr sz="1350" spc="114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Detection</a:t>
            </a:r>
            <a:r>
              <a:rPr sz="1350" spc="1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on</a:t>
            </a:r>
            <a:r>
              <a:rPr sz="1350" spc="114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Chest</a:t>
            </a:r>
            <a:r>
              <a:rPr sz="1350" spc="1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Radiographs:</a:t>
            </a:r>
            <a:r>
              <a:rPr sz="1350" spc="114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Segmentation</a:t>
            </a:r>
            <a:r>
              <a:rPr sz="1350" spc="1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Versus</a:t>
            </a:r>
            <a:r>
              <a:rPr sz="1350" spc="1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Classification,"</a:t>
            </a:r>
            <a:r>
              <a:rPr sz="1350" spc="12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in</a:t>
            </a:r>
            <a:r>
              <a:rPr sz="1350" spc="114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20" dirty="0">
                <a:solidFill>
                  <a:srgbClr val="040404"/>
                </a:solidFill>
                <a:latin typeface="Liberation Sans"/>
                <a:cs typeface="Liberation Sans"/>
              </a:rPr>
              <a:t>IEEE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Access,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vol.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8,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pp.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94631-94642,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2020,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doi: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10.1109/ACCESS.2020.2995567.</a:t>
            </a:r>
            <a:endParaRPr sz="135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977" y="2825559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854" y="2763634"/>
            <a:ext cx="7347584" cy="43560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40"/>
              </a:spcBef>
            </a:pP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R.</a:t>
            </a:r>
            <a:r>
              <a:rPr sz="1350" spc="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Zhao,</a:t>
            </a:r>
            <a:r>
              <a:rPr sz="1350" spc="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W.</a:t>
            </a:r>
            <a:r>
              <a:rPr sz="1350" spc="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Chen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and</a:t>
            </a:r>
            <a:r>
              <a:rPr sz="1350" spc="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G.</a:t>
            </a:r>
            <a:r>
              <a:rPr sz="1350" spc="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Cao,</a:t>
            </a:r>
            <a:r>
              <a:rPr sz="1350" spc="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"Edge-Boosted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U-Net</a:t>
            </a:r>
            <a:r>
              <a:rPr sz="1350" spc="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for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2D</a:t>
            </a:r>
            <a:r>
              <a:rPr sz="1350" spc="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sz="1350" spc="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Image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Segmentation,"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25" dirty="0">
                <a:solidFill>
                  <a:srgbClr val="040404"/>
                </a:solidFill>
                <a:latin typeface="Liberation Sans"/>
                <a:cs typeface="Liberation Sans"/>
              </a:rPr>
              <a:t>in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IEEE</a:t>
            </a:r>
            <a:r>
              <a:rPr sz="135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Access,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vol.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7,</a:t>
            </a:r>
            <a:r>
              <a:rPr sz="1350" spc="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pp.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171214-171222,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2019,</a:t>
            </a:r>
            <a:r>
              <a:rPr sz="1350" spc="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040404"/>
                </a:solidFill>
                <a:latin typeface="Liberation Sans"/>
                <a:cs typeface="Liberation Sans"/>
              </a:rPr>
              <a:t>doi:</a:t>
            </a:r>
            <a:r>
              <a:rPr sz="1350" spc="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040404"/>
                </a:solidFill>
                <a:latin typeface="Liberation Sans"/>
                <a:cs typeface="Liberation Sans"/>
              </a:rPr>
              <a:t>10.1109/ACCESS.2019.2953727.</a:t>
            </a:r>
            <a:endParaRPr sz="1350" dirty="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977" y="3339998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3854" y="3276625"/>
            <a:ext cx="7691755" cy="60785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45"/>
              </a:spcBef>
            </a:pPr>
            <a:r>
              <a:rPr lang="en-US" sz="1400" spc="-65" dirty="0">
                <a:solidFill>
                  <a:srgbClr val="040404"/>
                </a:solidFill>
                <a:latin typeface="Liberation Sans"/>
                <a:cs typeface="Liberation Sans"/>
              </a:rPr>
              <a:t>Y.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 Weng,</a:t>
            </a:r>
            <a:r>
              <a:rPr lang="en-US" sz="1400" spc="-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45" dirty="0">
                <a:solidFill>
                  <a:srgbClr val="040404"/>
                </a:solidFill>
                <a:latin typeface="Liberation Sans"/>
                <a:cs typeface="Liberation Sans"/>
              </a:rPr>
              <a:t>T.</a:t>
            </a:r>
            <a:r>
              <a:rPr lang="en-US" sz="140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Zhou,</a:t>
            </a:r>
            <a:r>
              <a:rPr lang="en-US" sz="1400" spc="-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55" dirty="0">
                <a:solidFill>
                  <a:srgbClr val="040404"/>
                </a:solidFill>
                <a:latin typeface="Liberation Sans"/>
                <a:cs typeface="Liberation Sans"/>
              </a:rPr>
              <a:t>Y.</a:t>
            </a:r>
            <a:r>
              <a:rPr lang="en-US" sz="140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Li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and X.</a:t>
            </a:r>
            <a:r>
              <a:rPr lang="en-US" sz="140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 err="1">
                <a:solidFill>
                  <a:srgbClr val="040404"/>
                </a:solidFill>
                <a:latin typeface="Liberation Sans"/>
                <a:cs typeface="Liberation Sans"/>
              </a:rPr>
              <a:t>Qiu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, "NAS-</a:t>
            </a:r>
            <a:r>
              <a:rPr lang="en-US" sz="1400" dirty="0" err="1">
                <a:solidFill>
                  <a:srgbClr val="040404"/>
                </a:solidFill>
                <a:latin typeface="Liberation Sans"/>
                <a:cs typeface="Liberation Sans"/>
              </a:rPr>
              <a:t>Unet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: Neural</a:t>
            </a:r>
            <a:r>
              <a:rPr lang="en-US" sz="1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Architecture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Search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for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Image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Segmentation,"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in</a:t>
            </a:r>
            <a:r>
              <a:rPr lang="en-US" sz="140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IEEE</a:t>
            </a:r>
            <a:r>
              <a:rPr lang="en-US" sz="1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Access,</a:t>
            </a:r>
            <a:r>
              <a:rPr lang="en-US" sz="1400" spc="2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vol.</a:t>
            </a:r>
            <a:r>
              <a:rPr lang="en-US" sz="140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7,</a:t>
            </a:r>
            <a:r>
              <a:rPr lang="en-US" sz="1400" spc="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pp.</a:t>
            </a:r>
            <a:r>
              <a:rPr lang="en-US" sz="1400" spc="2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44247-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44257,</a:t>
            </a:r>
            <a:r>
              <a:rPr lang="en-US" sz="1400" spc="2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2019,</a:t>
            </a:r>
            <a:r>
              <a:rPr lang="en-US" sz="1400" spc="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 err="1">
                <a:solidFill>
                  <a:srgbClr val="040404"/>
                </a:solidFill>
                <a:latin typeface="Liberation Sans"/>
                <a:cs typeface="Liberation Sans"/>
              </a:rPr>
              <a:t>doi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:</a:t>
            </a:r>
            <a:r>
              <a:rPr lang="en-US" sz="140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10.1109/ACCESS.2019.2908991.</a:t>
            </a:r>
            <a:endParaRPr lang="en-US" sz="14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977" y="4050995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5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3854" y="3989070"/>
            <a:ext cx="7717155" cy="6337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15"/>
              </a:spcBef>
            </a:pP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G.</a:t>
            </a:r>
            <a:r>
              <a:rPr lang="en-US" sz="1400" spc="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Wang et</a:t>
            </a:r>
            <a:r>
              <a:rPr lang="en-US" sz="140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al.,</a:t>
            </a:r>
            <a:r>
              <a:rPr lang="en-US" sz="1400" spc="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"Interactive Medical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Image Segmentation Using Deep Learning With</a:t>
            </a:r>
            <a:r>
              <a:rPr lang="en-US" sz="1400" spc="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Image-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Specific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Fine</a:t>
            </a:r>
            <a:r>
              <a:rPr lang="en-US" sz="1400" spc="-3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Tuning," in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IEEE</a:t>
            </a:r>
            <a:r>
              <a:rPr lang="en-US" sz="1400" spc="-2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Transactions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on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Imaging,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vol. 37,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no. 7,</a:t>
            </a:r>
            <a:r>
              <a:rPr lang="en-US" sz="140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pp. 1562-1573,</a:t>
            </a:r>
            <a:r>
              <a:rPr lang="en-US" sz="1400" spc="1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July</a:t>
            </a:r>
            <a:r>
              <a:rPr lang="en-US" sz="1400" spc="-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dirty="0">
                <a:solidFill>
                  <a:srgbClr val="040404"/>
                </a:solidFill>
                <a:latin typeface="Liberation Sans"/>
                <a:cs typeface="Liberation Sans"/>
              </a:rPr>
              <a:t>2018,</a:t>
            </a:r>
            <a:r>
              <a:rPr lang="en-US" sz="1400" spc="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lang="en-US" sz="1400" spc="-20" dirty="0" err="1">
                <a:solidFill>
                  <a:srgbClr val="040404"/>
                </a:solidFill>
                <a:latin typeface="Liberation Sans"/>
                <a:cs typeface="Liberation Sans"/>
              </a:rPr>
              <a:t>doi</a:t>
            </a:r>
            <a:r>
              <a:rPr lang="en-US" sz="1400" spc="-20" dirty="0">
                <a:solidFill>
                  <a:srgbClr val="040404"/>
                </a:solidFill>
                <a:latin typeface="Liberation Sans"/>
                <a:cs typeface="Liberation Sans"/>
              </a:rPr>
              <a:t>: </a:t>
            </a:r>
            <a:r>
              <a:rPr lang="en-US" sz="1400" spc="-10" dirty="0">
                <a:solidFill>
                  <a:srgbClr val="040404"/>
                </a:solidFill>
                <a:latin typeface="Liberation Sans"/>
                <a:cs typeface="Liberation Sans"/>
              </a:rPr>
              <a:t>10.1109/TMI.2018.2791721.</a:t>
            </a:r>
            <a:endParaRPr lang="en-US" sz="1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0" y="1352537"/>
            <a:ext cx="4057205" cy="2761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9025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655" y="190611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9658" y="1216861"/>
            <a:ext cx="164973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Introduction Background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7658" y="2372664"/>
            <a:ext cx="8509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066FF"/>
                </a:solidFill>
                <a:latin typeface="OpenSymbol"/>
                <a:cs typeface="OpenSymbol"/>
              </a:rPr>
              <a:t>–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305" y="2278354"/>
            <a:ext cx="23056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40404"/>
                </a:solidFill>
                <a:latin typeface="Liberation Sans"/>
                <a:cs typeface="Liberation Sans"/>
              </a:rPr>
              <a:t>Problem</a:t>
            </a:r>
            <a:r>
              <a:rPr sz="2100" spc="-3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100" spc="-10" dirty="0">
                <a:solidFill>
                  <a:srgbClr val="040404"/>
                </a:solidFill>
                <a:latin typeface="Liberation Sans"/>
                <a:cs typeface="Liberation Sans"/>
              </a:rPr>
              <a:t>Statement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5655" y="2784881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5655" y="32600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5655" y="373491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5655" y="4208678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9658" y="2570820"/>
            <a:ext cx="2394585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Literature</a:t>
            </a:r>
            <a:r>
              <a:rPr sz="2400" spc="-13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Review Methodology Results Conclusion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4930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655" y="190611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655" y="2381313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655" y="2854718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655" y="3669042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658" y="1216861"/>
            <a:ext cx="7317105" cy="27381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What</a:t>
            </a:r>
            <a:r>
              <a:rPr sz="2400" spc="-3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is</a:t>
            </a:r>
            <a:r>
              <a:rPr sz="2400" spc="-3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segmentation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Semantic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vs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Instance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Segmentation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How</a:t>
            </a:r>
            <a:r>
              <a:rPr sz="2400" spc="-10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sz="2400" spc="-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images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are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different</a:t>
            </a:r>
            <a:r>
              <a:rPr sz="2400" spc="-9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from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normal</a:t>
            </a:r>
            <a:r>
              <a:rPr sz="2400" spc="-9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images</a:t>
            </a:r>
            <a:endParaRPr sz="2400">
              <a:latin typeface="Liberation Sans"/>
              <a:cs typeface="Liberation Sans"/>
            </a:endParaRPr>
          </a:p>
          <a:p>
            <a:pPr marL="12700" marR="930275">
              <a:lnSpc>
                <a:spcPts val="2680"/>
              </a:lnSpc>
              <a:spcBef>
                <a:spcPts val="110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Why</a:t>
            </a:r>
            <a:r>
              <a:rPr sz="2400" spc="-5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there</a:t>
            </a:r>
            <a:r>
              <a:rPr sz="2400" spc="-5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is</a:t>
            </a:r>
            <a:r>
              <a:rPr sz="24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</a:t>
            </a:r>
            <a:r>
              <a:rPr sz="24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need</a:t>
            </a:r>
            <a:r>
              <a:rPr sz="24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of</a:t>
            </a:r>
            <a:r>
              <a:rPr sz="24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segmentation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instead</a:t>
            </a:r>
            <a:r>
              <a:rPr sz="2400" spc="-4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25" dirty="0">
                <a:solidFill>
                  <a:srgbClr val="040404"/>
                </a:solidFill>
                <a:latin typeface="Liberation Sans"/>
                <a:cs typeface="Liberation Sans"/>
              </a:rPr>
              <a:t>of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classification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What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techniques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are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used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till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now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for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images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19304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8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655" y="224668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655" y="3060636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655" y="353439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658" y="1325803"/>
            <a:ext cx="7660005" cy="24949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461009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Stacked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architecture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are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not</a:t>
            </a:r>
            <a:r>
              <a:rPr sz="2400" spc="-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good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enough</a:t>
            </a:r>
            <a:r>
              <a:rPr sz="2400" spc="-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for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images segmentation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2680"/>
              </a:lnSpc>
              <a:spcBef>
                <a:spcPts val="105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The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pixel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range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of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medical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images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can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range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from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-</a:t>
            </a:r>
            <a:r>
              <a:rPr sz="2400" spc="-20" dirty="0">
                <a:solidFill>
                  <a:srgbClr val="040404"/>
                </a:solidFill>
                <a:latin typeface="Liberation Sans"/>
                <a:cs typeface="Liberation Sans"/>
              </a:rPr>
              <a:t>3000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to</a:t>
            </a:r>
            <a:r>
              <a:rPr sz="2400" spc="-20" dirty="0">
                <a:solidFill>
                  <a:srgbClr val="040404"/>
                </a:solidFill>
                <a:latin typeface="Liberation Sans"/>
                <a:cs typeface="Liberation Sans"/>
              </a:rPr>
              <a:t> 3000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The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objects</a:t>
            </a:r>
            <a:r>
              <a:rPr sz="2400" spc="-5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are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present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in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dense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background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The</a:t>
            </a:r>
            <a:r>
              <a:rPr sz="2400" spc="-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simple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25" dirty="0">
                <a:solidFill>
                  <a:srgbClr val="040404"/>
                </a:solidFill>
                <a:latin typeface="Liberation Sans"/>
                <a:cs typeface="Liberation Sans"/>
              </a:rPr>
              <a:t>U-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Net</a:t>
            </a:r>
            <a:r>
              <a:rPr sz="2400" spc="-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architecture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not</a:t>
            </a:r>
            <a:r>
              <a:rPr sz="2400" spc="-8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providing</a:t>
            </a:r>
            <a:r>
              <a:rPr sz="2400" spc="-9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good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results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6638" y="5165578"/>
            <a:ext cx="990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0" dirty="0">
                <a:latin typeface="Liberation Sans"/>
                <a:cs typeface="Liberation Sans"/>
              </a:rPr>
              <a:t>5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012314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spc="-6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9364" y="1367383"/>
          <a:ext cx="8099424" cy="389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Paper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Methodology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Liberation Sans"/>
                          <a:cs typeface="Liberation Sans"/>
                        </a:rPr>
                        <a:t>Year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Dataset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Dice</a:t>
                      </a:r>
                      <a:r>
                        <a:rPr sz="180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20" dirty="0">
                          <a:latin typeface="Liberation Sans"/>
                          <a:cs typeface="Liberation Sans"/>
                        </a:rPr>
                        <a:t>Score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[1]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GAN’s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+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UNet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Liberation Serif"/>
                          <a:cs typeface="Liberation Serif"/>
                        </a:rPr>
                        <a:t>29</a:t>
                      </a:r>
                      <a:r>
                        <a:rPr sz="14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400" dirty="0">
                          <a:latin typeface="Liberation Serif"/>
                          <a:cs typeface="Liberation Serif"/>
                        </a:rPr>
                        <a:t>May</a:t>
                      </a:r>
                      <a:r>
                        <a:rPr sz="1400" spc="-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400" spc="-20" dirty="0">
                          <a:latin typeface="Liberation Serif"/>
                          <a:cs typeface="Liberation Serif"/>
                        </a:rPr>
                        <a:t>2020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Aortic</a:t>
                      </a:r>
                      <a:r>
                        <a:rPr sz="140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Valve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93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[2]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DenseNet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Liberation Serif"/>
                          <a:cs typeface="Liberation Serif"/>
                        </a:rPr>
                        <a:t>19</a:t>
                      </a:r>
                      <a:r>
                        <a:rPr sz="14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400" dirty="0">
                          <a:latin typeface="Liberation Serif"/>
                          <a:cs typeface="Liberation Serif"/>
                        </a:rPr>
                        <a:t>May</a:t>
                      </a:r>
                      <a:r>
                        <a:rPr sz="1400" spc="-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400" spc="-20" dirty="0">
                          <a:latin typeface="Liberation Serif"/>
                          <a:cs typeface="Liberation Serif"/>
                        </a:rPr>
                        <a:t>2019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T="273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514350">
                        <a:lnSpc>
                          <a:spcPts val="157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Chest Radiography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4953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75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[3]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EUnet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19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Nov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Skin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Lesion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83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[4]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ACNN-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Seg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26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Sept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2017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Cardiac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MR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93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[5]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2D-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FCN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23</a:t>
                      </a:r>
                      <a:r>
                        <a:rPr sz="140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Jan</a:t>
                      </a:r>
                      <a:r>
                        <a:rPr sz="140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Cardiac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MR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82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[6]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S-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UNet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17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Sept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Retinal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Data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Not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mentioned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[7]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Nas-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Unet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4</a:t>
                      </a:r>
                      <a:r>
                        <a:rPr sz="1400" spc="-9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April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 2019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Bladder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94.5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[8]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SMCRNet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40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July</a:t>
                      </a:r>
                      <a:r>
                        <a:rPr sz="140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Brain</a:t>
                      </a:r>
                      <a:r>
                        <a:rPr sz="1400" spc="-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Tumour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63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[9]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25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U-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8953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Net+localization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27</a:t>
                      </a:r>
                      <a:r>
                        <a:rPr sz="1400" spc="-9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Aug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2020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Heart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MR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93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[10]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P-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Net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26</a:t>
                      </a:r>
                      <a:r>
                        <a:rPr sz="140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Jan</a:t>
                      </a:r>
                      <a:r>
                        <a:rPr sz="140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2018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Fetal</a:t>
                      </a:r>
                      <a:r>
                        <a:rPr sz="1400" spc="-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MRI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83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  <a:r>
              <a:rPr spc="-40" dirty="0"/>
              <a:t> </a:t>
            </a:r>
            <a:r>
              <a:rPr spc="-20"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655" y="224668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9658" y="1325803"/>
            <a:ext cx="7605395" cy="12058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In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20" dirty="0">
                <a:solidFill>
                  <a:srgbClr val="040404"/>
                </a:solidFill>
                <a:latin typeface="Liberation Sans"/>
                <a:cs typeface="Liberation Sans"/>
              </a:rPr>
              <a:t>pre-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processing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images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were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first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converted</a:t>
            </a:r>
            <a:r>
              <a:rPr sz="2400" spc="-7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from</a:t>
            </a:r>
            <a:r>
              <a:rPr sz="2400" spc="-10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20" dirty="0">
                <a:solidFill>
                  <a:srgbClr val="040404"/>
                </a:solidFill>
                <a:latin typeface="Liberation Sans"/>
                <a:cs typeface="Liberation Sans"/>
              </a:rPr>
              <a:t>TIFF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files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to</a:t>
            </a:r>
            <a:r>
              <a:rPr sz="2400" spc="-5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png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and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brightness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was</a:t>
            </a:r>
            <a:r>
              <a:rPr sz="2400" spc="-5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applied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Data</a:t>
            </a:r>
            <a:r>
              <a:rPr sz="2400" spc="-8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augmentation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has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been</a:t>
            </a:r>
            <a:r>
              <a:rPr sz="2400" spc="-6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done</a:t>
            </a:r>
            <a:r>
              <a:rPr sz="2400" spc="-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by</a:t>
            </a:r>
            <a:r>
              <a:rPr sz="2400" spc="-16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Albumentation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7658" y="2711424"/>
            <a:ext cx="8509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066FF"/>
                </a:solidFill>
                <a:latin typeface="OpenSymbol"/>
                <a:cs typeface="OpenSymbol"/>
              </a:rPr>
              <a:t>–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7658" y="3116783"/>
            <a:ext cx="8509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066FF"/>
                </a:solidFill>
                <a:latin typeface="OpenSymbol"/>
                <a:cs typeface="OpenSymbol"/>
              </a:rPr>
              <a:t>–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7658" y="3521786"/>
            <a:ext cx="8509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0066FF"/>
                </a:solidFill>
                <a:latin typeface="OpenSymbol"/>
                <a:cs typeface="OpenSymbol"/>
              </a:rPr>
              <a:t>–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1305" y="2533307"/>
            <a:ext cx="1682114" cy="1240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05"/>
              </a:spcBef>
            </a:pPr>
            <a:r>
              <a:rPr sz="2100" dirty="0">
                <a:solidFill>
                  <a:srgbClr val="040404"/>
                </a:solidFill>
                <a:latin typeface="Liberation Sans"/>
                <a:cs typeface="Liberation Sans"/>
              </a:rPr>
              <a:t>Random</a:t>
            </a:r>
            <a:r>
              <a:rPr sz="21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100" spc="-20" dirty="0">
                <a:solidFill>
                  <a:srgbClr val="040404"/>
                </a:solidFill>
                <a:latin typeface="Liberation Sans"/>
                <a:cs typeface="Liberation Sans"/>
              </a:rPr>
              <a:t>Crop </a:t>
            </a:r>
            <a:r>
              <a:rPr sz="2100" spc="-10" dirty="0">
                <a:solidFill>
                  <a:srgbClr val="040404"/>
                </a:solidFill>
                <a:latin typeface="Liberation Sans"/>
                <a:cs typeface="Liberation Sans"/>
              </a:rPr>
              <a:t>Rotation </a:t>
            </a:r>
            <a:r>
              <a:rPr sz="2100" dirty="0">
                <a:solidFill>
                  <a:srgbClr val="040404"/>
                </a:solidFill>
                <a:latin typeface="Liberation Sans"/>
                <a:cs typeface="Liberation Sans"/>
              </a:rPr>
              <a:t>Center</a:t>
            </a:r>
            <a:r>
              <a:rPr sz="2100" spc="-45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100" spc="-20" dirty="0">
                <a:solidFill>
                  <a:srgbClr val="040404"/>
                </a:solidFill>
                <a:latin typeface="Liberation Sans"/>
                <a:cs typeface="Liberation Sans"/>
              </a:rPr>
              <a:t>Crop</a:t>
            </a:r>
            <a:endParaRPr sz="210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0" y="2742857"/>
            <a:ext cx="2255405" cy="1691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9" y="2742844"/>
            <a:ext cx="2286000" cy="168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655144" y="4511078"/>
            <a:ext cx="280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Raw</a:t>
            </a:r>
            <a:r>
              <a:rPr sz="1800" spc="-30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image</a:t>
            </a:r>
            <a:r>
              <a:rPr sz="1800" spc="-2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vs</a:t>
            </a:r>
            <a:r>
              <a:rPr sz="1800" spc="-30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random</a:t>
            </a:r>
            <a:r>
              <a:rPr sz="1800" spc="-25" dirty="0">
                <a:latin typeface="Liberation Sans"/>
                <a:cs typeface="Liberation Sans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crop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  <a:r>
              <a:rPr spc="-40" dirty="0"/>
              <a:t> </a:t>
            </a:r>
            <a:r>
              <a:rPr spc="-20" dirty="0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655" y="224668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dirty="0"/>
              <a:t>Architecture</a:t>
            </a:r>
            <a:r>
              <a:rPr spc="-6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5" dirty="0"/>
              <a:t>U-</a:t>
            </a:r>
            <a:r>
              <a:rPr dirty="0"/>
              <a:t>Net</a:t>
            </a:r>
            <a:r>
              <a:rPr spc="-50" dirty="0"/>
              <a:t> </a:t>
            </a:r>
            <a:r>
              <a:rPr dirty="0"/>
              <a:t>along</a:t>
            </a:r>
            <a:r>
              <a:rPr spc="-6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Efficient</a:t>
            </a:r>
            <a:r>
              <a:rPr spc="-70" dirty="0"/>
              <a:t> </a:t>
            </a:r>
            <a:r>
              <a:rPr dirty="0"/>
              <a:t>Net</a:t>
            </a:r>
            <a:r>
              <a:rPr spc="-60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shared</a:t>
            </a:r>
            <a:r>
              <a:rPr spc="-70" dirty="0"/>
              <a:t> </a:t>
            </a:r>
            <a:r>
              <a:rPr spc="-10" dirty="0"/>
              <a:t>backbone.</a:t>
            </a:r>
          </a:p>
          <a:p>
            <a:pPr marL="12700" marR="4185285">
              <a:lnSpc>
                <a:spcPct val="93100"/>
              </a:lnSpc>
              <a:spcBef>
                <a:spcPts val="990"/>
              </a:spcBef>
            </a:pPr>
            <a:r>
              <a:rPr dirty="0"/>
              <a:t>Efficient</a:t>
            </a:r>
            <a:r>
              <a:rPr spc="-70" dirty="0"/>
              <a:t> </a:t>
            </a:r>
            <a:r>
              <a:rPr dirty="0"/>
              <a:t>Net</a:t>
            </a:r>
            <a:r>
              <a:rPr spc="-6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spc="-25" dirty="0"/>
              <a:t>to </a:t>
            </a:r>
            <a:r>
              <a:rPr dirty="0"/>
              <a:t>enhance</a:t>
            </a:r>
            <a:r>
              <a:rPr spc="-120" dirty="0"/>
              <a:t> </a:t>
            </a:r>
            <a:r>
              <a:rPr dirty="0"/>
              <a:t>feature</a:t>
            </a:r>
            <a:r>
              <a:rPr spc="-110" dirty="0"/>
              <a:t> </a:t>
            </a:r>
            <a:r>
              <a:rPr spc="-10" dirty="0"/>
              <a:t>before </a:t>
            </a:r>
            <a:r>
              <a:rPr dirty="0"/>
              <a:t>subjecting</a:t>
            </a:r>
            <a:r>
              <a:rPr spc="-7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20" dirty="0"/>
              <a:t>U-</a:t>
            </a:r>
            <a:r>
              <a:rPr spc="-25" dirty="0"/>
              <a:t>Net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754" y="2119693"/>
            <a:ext cx="4303445" cy="28177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  <a:r>
              <a:rPr spc="-40" dirty="0"/>
              <a:t> </a:t>
            </a:r>
            <a:r>
              <a:rPr spc="-20"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5655" y="1431277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0066FF"/>
                </a:solidFill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9658" y="1325803"/>
            <a:ext cx="1902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0404"/>
                </a:solidFill>
                <a:latin typeface="Liberation Sans"/>
                <a:cs typeface="Liberation Sans"/>
              </a:rPr>
              <a:t>Flow</a:t>
            </a:r>
            <a:r>
              <a:rPr sz="2400" spc="-70" dirty="0">
                <a:solidFill>
                  <a:srgbClr val="040404"/>
                </a:solidFill>
                <a:latin typeface="Liberation Sans"/>
                <a:cs typeface="Liberation Sans"/>
              </a:rPr>
              <a:t> </a:t>
            </a:r>
            <a:r>
              <a:rPr sz="2400" spc="-10" dirty="0">
                <a:solidFill>
                  <a:srgbClr val="040404"/>
                </a:solidFill>
                <a:latin typeface="Liberation Sans"/>
                <a:cs typeface="Liberation Sans"/>
              </a:rPr>
              <a:t>Diagram</a:t>
            </a:r>
            <a:endParaRPr sz="2400">
              <a:latin typeface="Liberation Sans"/>
              <a:cs typeface="Liberation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60" y="1737017"/>
            <a:ext cx="4571999" cy="3657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14" rIns="0" bIns="0" rtlCol="0">
            <a:spAutoFit/>
          </a:bodyPr>
          <a:lstStyle/>
          <a:p>
            <a:pPr marL="25069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Results(1/2)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9364" y="1367383"/>
          <a:ext cx="8100059" cy="311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Paper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Architecture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Dice</a:t>
                      </a:r>
                      <a:r>
                        <a:rPr sz="18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Score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75">
                <a:tc>
                  <a:txBody>
                    <a:bodyPr/>
                    <a:lstStyle/>
                    <a:p>
                      <a:pPr marL="88900" marR="113030">
                        <a:lnSpc>
                          <a:spcPct val="926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1600" spc="-3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20" dirty="0">
                          <a:latin typeface="Liberation Serif"/>
                          <a:cs typeface="Liberation Serif"/>
                        </a:rPr>
                        <a:t>Semi-</a:t>
                      </a:r>
                      <a:r>
                        <a:rPr sz="1600" spc="-10" dirty="0">
                          <a:latin typeface="Liberation Serif"/>
                          <a:cs typeface="Liberation Serif"/>
                        </a:rPr>
                        <a:t>Automatic</a:t>
                      </a:r>
                      <a:r>
                        <a:rPr sz="1600" spc="-2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Method</a:t>
                      </a:r>
                      <a:r>
                        <a:rPr sz="1600" spc="-25" dirty="0">
                          <a:latin typeface="Liberation Serif"/>
                          <a:cs typeface="Liberation Serif"/>
                        </a:rPr>
                        <a:t> To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Segment</a:t>
                      </a:r>
                      <a:r>
                        <a:rPr sz="16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The</a:t>
                      </a:r>
                      <a:r>
                        <a:rPr sz="16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Left</a:t>
                      </a:r>
                      <a:r>
                        <a:rPr sz="1600" spc="-6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Atrium</a:t>
                      </a:r>
                      <a:r>
                        <a:rPr sz="16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25" dirty="0">
                          <a:latin typeface="Liberation Serif"/>
                          <a:cs typeface="Liberation Serif"/>
                        </a:rPr>
                        <a:t>in MR</a:t>
                      </a:r>
                      <a:endParaRPr sz="1600">
                        <a:latin typeface="Liberation Serif"/>
                        <a:cs typeface="Liberation Serif"/>
                      </a:endParaRPr>
                    </a:p>
                    <a:p>
                      <a:pPr marL="88900" marR="243840">
                        <a:lnSpc>
                          <a:spcPts val="177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Liberation Serif"/>
                          <a:cs typeface="Liberation Serif"/>
                        </a:rPr>
                        <a:t>Volumes</a:t>
                      </a:r>
                      <a:r>
                        <a:rPr sz="1600" spc="-7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With</a:t>
                      </a:r>
                      <a:r>
                        <a:rPr sz="16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Varying</a:t>
                      </a:r>
                      <a:r>
                        <a:rPr sz="1600" spc="-6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20" dirty="0">
                          <a:latin typeface="Liberation Serif"/>
                          <a:cs typeface="Liberation Serif"/>
                        </a:rPr>
                        <a:t>Slice </a:t>
                      </a:r>
                      <a:r>
                        <a:rPr sz="1600" spc="-10" dirty="0">
                          <a:latin typeface="Liberation Serif"/>
                          <a:cs typeface="Liberation Serif"/>
                        </a:rPr>
                        <a:t>Numbers</a:t>
                      </a:r>
                      <a:endParaRPr sz="1600">
                        <a:latin typeface="Liberation Serif"/>
                        <a:cs typeface="Liberation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58115">
                        <a:lnSpc>
                          <a:spcPts val="1770"/>
                        </a:lnSpc>
                        <a:spcBef>
                          <a:spcPts val="395"/>
                        </a:spcBef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U-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Net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with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semi</a:t>
                      </a:r>
                      <a:r>
                        <a:rPr sz="16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automated localization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501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93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315">
                <a:tc>
                  <a:txBody>
                    <a:bodyPr/>
                    <a:lstStyle/>
                    <a:p>
                      <a:pPr marL="88900" marR="259715">
                        <a:lnSpc>
                          <a:spcPts val="178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Liberation Serif"/>
                          <a:cs typeface="Liberation Serif"/>
                        </a:rPr>
                        <a:t>A</a:t>
                      </a:r>
                      <a:r>
                        <a:rPr sz="1600" spc="-2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Stacked</a:t>
                      </a:r>
                      <a:r>
                        <a:rPr sz="1600" spc="-1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20" dirty="0">
                          <a:latin typeface="Liberation Serif"/>
                          <a:cs typeface="Liberation Serif"/>
                        </a:rPr>
                        <a:t>Multi-</a:t>
                      </a:r>
                      <a:r>
                        <a:rPr sz="1600" spc="-10" dirty="0">
                          <a:latin typeface="Liberation Serif"/>
                          <a:cs typeface="Liberation Serif"/>
                        </a:rPr>
                        <a:t>Connection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Simple</a:t>
                      </a:r>
                      <a:r>
                        <a:rPr sz="1600" spc="-75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10" dirty="0">
                          <a:latin typeface="Liberation Serif"/>
                          <a:cs typeface="Liberation Serif"/>
                        </a:rPr>
                        <a:t>Reducing</a:t>
                      </a:r>
                      <a:endParaRPr sz="1600">
                        <a:latin typeface="Liberation Serif"/>
                        <a:cs typeface="Liberation Serif"/>
                      </a:endParaRPr>
                    </a:p>
                    <a:p>
                      <a:pPr marL="88900" marR="922655">
                        <a:lnSpc>
                          <a:spcPts val="177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Liberation Serif"/>
                          <a:cs typeface="Liberation Serif"/>
                        </a:rPr>
                        <a:t>Net</a:t>
                      </a:r>
                      <a:r>
                        <a:rPr sz="1600" spc="-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for</a:t>
                      </a:r>
                      <a:r>
                        <a:rPr sz="1600" spc="-5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dirty="0">
                          <a:latin typeface="Liberation Serif"/>
                          <a:cs typeface="Liberation Serif"/>
                        </a:rPr>
                        <a:t>Brain</a:t>
                      </a:r>
                      <a:r>
                        <a:rPr sz="1600" spc="-40" dirty="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sz="1600" spc="-10" dirty="0">
                          <a:latin typeface="Liberation Serif"/>
                          <a:cs typeface="Liberation Serif"/>
                        </a:rPr>
                        <a:t>Tumor Segmentation</a:t>
                      </a:r>
                      <a:endParaRPr sz="1600">
                        <a:latin typeface="Liberation Serif"/>
                        <a:cs typeface="Liberation Serif"/>
                      </a:endParaRPr>
                    </a:p>
                  </a:txBody>
                  <a:tcPr marL="0" marR="0" marT="469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Stacked</a:t>
                      </a:r>
                      <a:r>
                        <a:rPr sz="1600" spc="-20" dirty="0">
                          <a:latin typeface="Liberation Sans"/>
                          <a:cs typeface="Liberation Sans"/>
                        </a:rPr>
                        <a:t> R-Unet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60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Our</a:t>
                      </a:r>
                      <a:r>
                        <a:rPr sz="160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Methodology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40029">
                        <a:lnSpc>
                          <a:spcPts val="1780"/>
                        </a:lnSpc>
                        <a:spcBef>
                          <a:spcPts val="384"/>
                        </a:spcBef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U-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Net</a:t>
                      </a:r>
                      <a:r>
                        <a:rPr sz="160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with</a:t>
                      </a:r>
                      <a:r>
                        <a:rPr sz="160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Efficient</a:t>
                      </a:r>
                      <a:r>
                        <a:rPr sz="160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dirty="0">
                          <a:latin typeface="Liberation Sans"/>
                          <a:cs typeface="Liberation Sans"/>
                        </a:rPr>
                        <a:t>Net</a:t>
                      </a:r>
                      <a:r>
                        <a:rPr sz="1600" spc="-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as </a:t>
                      </a: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backbone</a:t>
                      </a:r>
                      <a:endParaRPr sz="16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4889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96</a:t>
                      </a:r>
                      <a:endParaRPr sz="16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B5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745</Words>
  <Application>Microsoft Office PowerPoint</Application>
  <PresentationFormat>Custom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Liberation Sans</vt:lpstr>
      <vt:lpstr>Liberation Serif</vt:lpstr>
      <vt:lpstr>OpenSymbol</vt:lpstr>
      <vt:lpstr>Office Theme</vt:lpstr>
      <vt:lpstr>Pattern segmentation using skipping layer architecture</vt:lpstr>
      <vt:lpstr>Outline</vt:lpstr>
      <vt:lpstr>Introduction</vt:lpstr>
      <vt:lpstr>Problem Statement</vt:lpstr>
      <vt:lpstr>Literature Review</vt:lpstr>
      <vt:lpstr>Methodology (1/3)</vt:lpstr>
      <vt:lpstr>Methodology (2/3)</vt:lpstr>
      <vt:lpstr>Methodology (3/3)</vt:lpstr>
      <vt:lpstr>Results(1/2)</vt:lpstr>
      <vt:lpstr>Results(2/2)</vt:lpstr>
      <vt:lpstr>Conclusion</vt:lpstr>
      <vt:lpstr>References(1/1)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cp:lastModifiedBy>Muhammad Danish Ishfaq</cp:lastModifiedBy>
  <cp:revision>2</cp:revision>
  <dcterms:created xsi:type="dcterms:W3CDTF">2024-03-03T09:53:51Z</dcterms:created>
  <dcterms:modified xsi:type="dcterms:W3CDTF">2024-03-03T10:35:47Z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2022-05-22T00:00:00Z</vt:filetime>
  </property>
  <property fmtid="{D5CDD505-2E9C-101B-9397-08002B2CF9AE}" pid="3" name="Creator">
    <vt:lpwstr>Impress</vt:lpwstr>
  </property>
  <property fmtid="{D5CDD505-2E9C-101B-9397-08002B2CF9AE}" pid="4" name="LastSaved">
    <vt:filetime>2024-03-03T00:00:00Z</vt:filetime>
  </property>
  <property fmtid="{D5CDD505-2E9C-101B-9397-08002B2CF9AE}" pid="5" name="Producer">
    <vt:lpwstr>3-Heights(TM) PDF Security Shell 4.8.25.2 (http://www.pdf-tools.com)</vt:lpwstr>
  </property>
</Properties>
</file>