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89" r:id="rId3"/>
    <p:sldId id="291" r:id="rId4"/>
    <p:sldId id="260" r:id="rId5"/>
    <p:sldId id="261" r:id="rId6"/>
    <p:sldId id="290" r:id="rId7"/>
    <p:sldId id="294" r:id="rId8"/>
    <p:sldId id="295" r:id="rId9"/>
    <p:sldId id="292" r:id="rId10"/>
    <p:sldId id="296" r:id="rId11"/>
    <p:sldId id="297" r:id="rId12"/>
    <p:sldId id="293" r:id="rId1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57CB6-4D6D-4FC7-B108-71289C40B18C}">
  <a:tblStyle styleId="{65157CB6-4D6D-4FC7-B108-71289C40B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4058" autoAdjust="0"/>
  </p:normalViewPr>
  <p:slideViewPr>
    <p:cSldViewPr snapToGrid="0">
      <p:cViewPr varScale="1">
        <p:scale>
          <a:sx n="85" d="100"/>
          <a:sy n="85" d="100"/>
        </p:scale>
        <p:origin x="58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9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6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71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85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05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40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17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9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5"/>
          <p:cNvGrpSpPr/>
          <p:nvPr/>
        </p:nvGrpSpPr>
        <p:grpSpPr>
          <a:xfrm>
            <a:off x="1066400" y="3222669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70610" y="-303852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11;p24"/>
          <p:cNvSpPr txBox="1">
            <a:spLocks/>
          </p:cNvSpPr>
          <p:nvPr/>
        </p:nvSpPr>
        <p:spPr>
          <a:xfrm>
            <a:off x="836870" y="628825"/>
            <a:ext cx="6891566" cy="72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GB" sz="2400" b="1" dirty="0">
                <a:solidFill>
                  <a:schemeClr val="bg2"/>
                </a:solidFill>
                <a:latin typeface="IBM Plex Mono" panose="020B0604020202020204" charset="0"/>
              </a:rPr>
              <a:t>DEPARTMENT: SOFTWARE ENGEERINING</a:t>
            </a:r>
          </a:p>
          <a:p>
            <a:pPr algn="ctr"/>
            <a:endParaRPr lang="en-GB" sz="600" dirty="0">
              <a:solidFill>
                <a:schemeClr val="bg2"/>
              </a:solidFill>
              <a:latin typeface="IBM Plex Mono" panose="020B0604020202020204" charset="0"/>
            </a:endParaRPr>
          </a:p>
          <a:p>
            <a:pPr algn="ctr"/>
            <a:r>
              <a:rPr lang="en-GB" sz="2000" b="1" u="sng" dirty="0">
                <a:latin typeface="IBM Plex Mono" panose="020B0604020202020204" charset="0"/>
              </a:rPr>
              <a:t>DATABASE SYSTEMS</a:t>
            </a:r>
            <a:endParaRPr lang="en-GB" sz="2000" dirty="0">
              <a:latin typeface="IBM Plex Mono" panose="020B06040202020202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433" y="1798903"/>
            <a:ext cx="5341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Mono" panose="020B0604020202020204" charset="0"/>
                <a:ea typeface="Open Sans" panose="020B0604020202020204" charset="0"/>
                <a:cs typeface="Open Sans" panose="020B0604020202020204" charset="0"/>
              </a:rPr>
              <a:t>FINAL PROJECT</a:t>
            </a:r>
          </a:p>
          <a:p>
            <a:pPr algn="ctr"/>
            <a:endParaRPr lang="en-GB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Mono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IBM Plex Mono" panose="020B0604020202020204" charset="0"/>
                <a:ea typeface="Open Sans" panose="020B0604020202020204" charset="0"/>
                <a:cs typeface="Open Sans" panose="020B0604020202020204" charset="0"/>
              </a:rPr>
              <a:t>SUBMITTED TO:</a:t>
            </a:r>
          </a:p>
          <a:p>
            <a:endParaRPr lang="en-GB" sz="1600" dirty="0">
              <a:solidFill>
                <a:schemeClr val="tx1">
                  <a:lumMod val="95000"/>
                </a:schemeClr>
              </a:solidFill>
              <a:latin typeface="IBM Plex Mono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</a:schemeClr>
                </a:solidFill>
                <a:latin typeface="IBM Plex Mono" panose="020B0604020202020204" charset="0"/>
                <a:ea typeface="Open Sans" panose="020B0604020202020204" charset="0"/>
                <a:cs typeface="Open Sans" panose="020B0604020202020204" charset="0"/>
              </a:rPr>
              <a:t>Miss Aqsa Umer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84" y="593748"/>
            <a:ext cx="3125337" cy="31253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42701" y="3927811"/>
            <a:ext cx="147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IBM Plex Mono" panose="020B0604020202020204" charset="0"/>
              </a:rPr>
              <a:t>UMER(leader)</a:t>
            </a:r>
          </a:p>
          <a:p>
            <a:r>
              <a:rPr lang="en-GB" dirty="0">
                <a:solidFill>
                  <a:schemeClr val="tx1"/>
                </a:solidFill>
                <a:latin typeface="IBM Plex Mono" panose="020B0604020202020204" charset="0"/>
              </a:rPr>
              <a:t>BSE-23F-254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70175" y="3927811"/>
            <a:ext cx="144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IBM Plex Mono" panose="020B0604020202020204" charset="0"/>
              </a:rPr>
              <a:t>ADIL</a:t>
            </a:r>
          </a:p>
          <a:p>
            <a:r>
              <a:rPr lang="en-GB" dirty="0">
                <a:solidFill>
                  <a:schemeClr val="tx1"/>
                </a:solidFill>
                <a:latin typeface="IBM Plex Mono" panose="020B0604020202020204" charset="0"/>
              </a:rPr>
              <a:t>BSE-23F-249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7272" y="3927811"/>
            <a:ext cx="1457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IBM Plex Mono" panose="020B0604020202020204" charset="0"/>
              </a:rPr>
              <a:t>ZOHAIB </a:t>
            </a:r>
          </a:p>
          <a:p>
            <a:r>
              <a:rPr lang="en-GB" dirty="0">
                <a:solidFill>
                  <a:schemeClr val="tx1"/>
                </a:solidFill>
                <a:latin typeface="IBM Plex Mono" panose="020B0604020202020204" charset="0"/>
              </a:rPr>
              <a:t>BSE-23F-134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433" y="3506471"/>
            <a:ext cx="1777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IBM Plex Mono" panose="020B0604020202020204" charset="0"/>
                <a:ea typeface="Open Sans" panose="020B0604020202020204" charset="0"/>
                <a:cs typeface="Open Sans" panose="020B0604020202020204" charset="0"/>
              </a:rPr>
              <a:t>SUBMITTED BY: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037671" y="455159"/>
            <a:ext cx="6283701" cy="50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QUERIES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433;p35"/>
          <p:cNvGrpSpPr/>
          <p:nvPr/>
        </p:nvGrpSpPr>
        <p:grpSpPr>
          <a:xfrm>
            <a:off x="1218788" y="927996"/>
            <a:ext cx="3483841" cy="194459"/>
            <a:chOff x="1096850" y="3242811"/>
            <a:chExt cx="3936683" cy="134070"/>
          </a:xfrm>
        </p:grpSpPr>
        <p:cxnSp>
          <p:nvCxnSpPr>
            <p:cNvPr id="1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869750" y="3153559"/>
            <a:ext cx="55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This query joins the Students and Grades tables and calculates the average grade for each student.</a:t>
            </a:r>
            <a:endParaRPr lang="en-GB" sz="12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72A18-97BF-3BFB-4DC2-CA05C6A9BEBA}"/>
              </a:ext>
            </a:extLst>
          </p:cNvPr>
          <p:cNvSpPr txBox="1"/>
          <p:nvPr/>
        </p:nvSpPr>
        <p:spPr>
          <a:xfrm>
            <a:off x="746603" y="1419768"/>
            <a:ext cx="82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/>
                <a:sym typeface="IBM Plex Mono"/>
              </a:rPr>
              <a:t>QUERY</a:t>
            </a:r>
            <a:endParaRPr lang="en-GB" sz="7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276A1-731B-D141-50C2-73815F0ACBB8}"/>
              </a:ext>
            </a:extLst>
          </p:cNvPr>
          <p:cNvSpPr txBox="1"/>
          <p:nvPr/>
        </p:nvSpPr>
        <p:spPr>
          <a:xfrm>
            <a:off x="6583429" y="1419767"/>
            <a:ext cx="86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/>
                <a:sym typeface="IBM Plex Mono"/>
              </a:rPr>
              <a:t>RESULT</a:t>
            </a:r>
            <a:endParaRPr lang="en-GB" sz="7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245A2-F759-7BB7-B9E7-C7DBAAAB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55" y="1727544"/>
            <a:ext cx="1810003" cy="1219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BA3B7D-9353-A160-3EF4-65448AE16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3" y="1863283"/>
            <a:ext cx="535379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037671" y="455159"/>
            <a:ext cx="6283701" cy="50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QUERIES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433;p35"/>
          <p:cNvGrpSpPr/>
          <p:nvPr/>
        </p:nvGrpSpPr>
        <p:grpSpPr>
          <a:xfrm>
            <a:off x="1218788" y="927996"/>
            <a:ext cx="3483841" cy="194459"/>
            <a:chOff x="1096850" y="3242811"/>
            <a:chExt cx="3936683" cy="134070"/>
          </a:xfrm>
        </p:grpSpPr>
        <p:cxnSp>
          <p:nvCxnSpPr>
            <p:cNvPr id="1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869750" y="3153559"/>
            <a:ext cx="612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This query is designed to calculate the average grade for each assignment within a specific course. Here's a detailed breakdown of what the query does:</a:t>
            </a:r>
            <a:endParaRPr lang="en-GB" sz="12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72A18-97BF-3BFB-4DC2-CA05C6A9BEBA}"/>
              </a:ext>
            </a:extLst>
          </p:cNvPr>
          <p:cNvSpPr txBox="1"/>
          <p:nvPr/>
        </p:nvSpPr>
        <p:spPr>
          <a:xfrm>
            <a:off x="746603" y="1419768"/>
            <a:ext cx="82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/>
                <a:sym typeface="IBM Plex Mono"/>
              </a:rPr>
              <a:t>QUERY</a:t>
            </a:r>
            <a:endParaRPr lang="en-GB" sz="7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276A1-731B-D141-50C2-73815F0ACBB8}"/>
              </a:ext>
            </a:extLst>
          </p:cNvPr>
          <p:cNvSpPr txBox="1"/>
          <p:nvPr/>
        </p:nvSpPr>
        <p:spPr>
          <a:xfrm>
            <a:off x="6210114" y="1402622"/>
            <a:ext cx="86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/>
                <a:sym typeface="IBM Plex Mono"/>
              </a:rPr>
              <a:t>RESULT</a:t>
            </a:r>
            <a:endParaRPr lang="en-GB" sz="7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E17B2-3FCA-5140-C4F9-D427858D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3" y="1849823"/>
            <a:ext cx="4953691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859-DF18-7B3C-A3E2-1987CA02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114" y="1864797"/>
            <a:ext cx="266737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433;p35"/>
          <p:cNvGrpSpPr/>
          <p:nvPr/>
        </p:nvGrpSpPr>
        <p:grpSpPr>
          <a:xfrm>
            <a:off x="662779" y="580426"/>
            <a:ext cx="7109621" cy="206834"/>
            <a:chOff x="1096850" y="3242811"/>
            <a:chExt cx="3936683" cy="134070"/>
          </a:xfrm>
        </p:grpSpPr>
        <p:cxnSp>
          <p:nvCxnSpPr>
            <p:cNvPr id="1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2412;p64"/>
          <p:cNvSpPr txBox="1">
            <a:spLocks/>
          </p:cNvSpPr>
          <p:nvPr/>
        </p:nvSpPr>
        <p:spPr>
          <a:xfrm>
            <a:off x="924036" y="1295548"/>
            <a:ext cx="6022247" cy="98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en-GB" sz="7200" dirty="0"/>
              <a:t>THANK YOU!</a:t>
            </a:r>
            <a:endParaRPr lang="en-GB" sz="7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4EFB4-B717-9842-A36E-70008ECA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28" y="2328702"/>
            <a:ext cx="2076965" cy="20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459997" y="1825910"/>
            <a:ext cx="8150578" cy="1262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Student Information System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dk2"/>
                </a:solidFill>
              </a:rPr>
              <a:t>(SIS) Project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918406" y="3018510"/>
            <a:ext cx="7751461" cy="263817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70610" y="-303852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458;p36"/>
          <p:cNvSpPr txBox="1">
            <a:spLocks/>
          </p:cNvSpPr>
          <p:nvPr/>
        </p:nvSpPr>
        <p:spPr>
          <a:xfrm>
            <a:off x="1182224" y="384775"/>
            <a:ext cx="2716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GB" sz="3600" dirty="0"/>
              <a:t>TOPIC:</a:t>
            </a:r>
          </a:p>
        </p:txBody>
      </p:sp>
      <p:grpSp>
        <p:nvGrpSpPr>
          <p:cNvPr id="27" name="Google Shape;1433;p35"/>
          <p:cNvGrpSpPr/>
          <p:nvPr/>
        </p:nvGrpSpPr>
        <p:grpSpPr>
          <a:xfrm>
            <a:off x="1295458" y="1042915"/>
            <a:ext cx="2719259" cy="151916"/>
            <a:chOff x="1096850" y="3242811"/>
            <a:chExt cx="3936683" cy="134070"/>
          </a:xfrm>
        </p:grpSpPr>
        <p:cxnSp>
          <p:nvCxnSpPr>
            <p:cNvPr id="28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30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44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037671" y="455159"/>
            <a:ext cx="6283701" cy="50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TEAM CONTRIBUTION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433;p35"/>
          <p:cNvGrpSpPr/>
          <p:nvPr/>
        </p:nvGrpSpPr>
        <p:grpSpPr>
          <a:xfrm>
            <a:off x="1218788" y="990951"/>
            <a:ext cx="6945498" cy="192454"/>
            <a:chOff x="1096850" y="3242811"/>
            <a:chExt cx="3936683" cy="134070"/>
          </a:xfrm>
        </p:grpSpPr>
        <p:cxnSp>
          <p:nvCxnSpPr>
            <p:cNvPr id="1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520116" y="1597214"/>
            <a:ext cx="433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ADIL</a:t>
            </a:r>
          </a:p>
          <a:p>
            <a:endParaRPr lang="en-GB" sz="800" b="1"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Presentation, data insertion.</a:t>
            </a:r>
          </a:p>
          <a:p>
            <a:endParaRPr lang="en-GB" sz="12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ZOHAIB</a:t>
            </a:r>
          </a:p>
          <a:p>
            <a:endParaRPr lang="en-GB" sz="800" b="1"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Database design, tables.</a:t>
            </a:r>
          </a:p>
          <a:p>
            <a:endParaRPr lang="en-GB" sz="12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UMER</a:t>
            </a:r>
          </a:p>
          <a:p>
            <a:endParaRPr lang="en-GB" sz="800" b="1" dirty="0">
              <a:solidFill>
                <a:schemeClr val="bg2"/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SQL Queries, ER Model, submission.</a:t>
            </a:r>
          </a:p>
          <a:p>
            <a:endParaRPr lang="en-GB" sz="12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>
              <a:buClr>
                <a:schemeClr val="bg2"/>
              </a:buClr>
            </a:pPr>
            <a:endParaRPr lang="en-GB" sz="11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-1195307" y="-91862"/>
            <a:ext cx="6283701" cy="50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/>
              <a:t>ER MODEL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442611"/>
            <a:ext cx="9076014" cy="830793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433;p35"/>
          <p:cNvGrpSpPr/>
          <p:nvPr/>
        </p:nvGrpSpPr>
        <p:grpSpPr>
          <a:xfrm>
            <a:off x="778027" y="346979"/>
            <a:ext cx="4078615" cy="110353"/>
            <a:chOff x="1096850" y="3242811"/>
            <a:chExt cx="3936683" cy="134070"/>
          </a:xfrm>
        </p:grpSpPr>
        <p:cxnSp>
          <p:nvCxnSpPr>
            <p:cNvPr id="1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C392E8-D11D-1E27-DBEC-476BB7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6" y="430171"/>
            <a:ext cx="6683023" cy="3795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357248" y="-1286732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950007" y="396198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400" dirty="0"/>
              <a:t>List of Tables</a:t>
            </a: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827825" y="769572"/>
            <a:ext cx="4990608" cy="152144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84202" y="1055807"/>
            <a:ext cx="3248513" cy="374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Students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Courses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 err="1">
                <a:solidFill>
                  <a:schemeClr val="tx1"/>
                </a:solidFill>
                <a:latin typeface="IBM Plex Mono" panose="020B0604020202020204" charset="0"/>
              </a:rPr>
              <a:t>Enrollments</a:t>
            </a:r>
            <a:endParaRPr lang="en-GB" sz="1600" b="1" dirty="0">
              <a:solidFill>
                <a:schemeClr val="tx1"/>
              </a:solidFill>
              <a:latin typeface="IBM Plex Mono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Grades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Attendance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Instructors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Classrooms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Course Schedule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Course Materials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IBM Plex Mono" panose="020B0604020202020204" charset="0"/>
              </a:rPr>
              <a:t>Academic Events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357248" y="-1286732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952755" y="254743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Tables</a:t>
            </a: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944804" y="706950"/>
            <a:ext cx="3350459" cy="104582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77BBD18-815A-C555-90E5-B824FABED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091" y="1078358"/>
            <a:ext cx="2638793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10AB4-4095-8332-A28A-1BC282AE1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10" y="1015777"/>
            <a:ext cx="2514951" cy="1714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6DEA44-56AA-0A46-3C01-36286CA80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29" y="3049640"/>
            <a:ext cx="4906060" cy="2019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17BCBC-1B4D-7020-77F8-07EAA3AE9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554" y="2016513"/>
            <a:ext cx="278168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3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357248" y="-1286732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952755" y="254743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Tables</a:t>
            </a: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944804" y="706950"/>
            <a:ext cx="3350459" cy="104582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EE0354-506D-FE69-7408-EE23ECF10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462" y="972006"/>
            <a:ext cx="2934109" cy="1819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A4EB9-D4CE-5829-B527-9155DBFF3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090" y="3089054"/>
            <a:ext cx="4191316" cy="1967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67E07-CDF8-15BF-4F5A-8ED3AE3BA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43" y="927286"/>
            <a:ext cx="4530127" cy="20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357248" y="-1286732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952755" y="254743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Tables</a:t>
            </a: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944804" y="706950"/>
            <a:ext cx="3350459" cy="104582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79C409-B3CD-6982-DBDB-EC3B65609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849" y="1104488"/>
            <a:ext cx="4372585" cy="209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E9B03-3301-C70A-6AC3-4D19C7F6A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507" y="3413632"/>
            <a:ext cx="3096057" cy="1705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95806-D489-58E8-E88D-7DC9DC219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502" y="1070509"/>
            <a:ext cx="4236222" cy="21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037671" y="455159"/>
            <a:ext cx="6283701" cy="50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dirty="0"/>
              <a:t>QUERIES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433;p35"/>
          <p:cNvGrpSpPr/>
          <p:nvPr/>
        </p:nvGrpSpPr>
        <p:grpSpPr>
          <a:xfrm>
            <a:off x="1218788" y="927996"/>
            <a:ext cx="3483841" cy="194459"/>
            <a:chOff x="1096850" y="3242811"/>
            <a:chExt cx="3936683" cy="134070"/>
          </a:xfrm>
        </p:grpSpPr>
        <p:cxnSp>
          <p:nvCxnSpPr>
            <p:cNvPr id="1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869750" y="3153559"/>
            <a:ext cx="55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This query joins the Students and Enrollments tables to retrieve the names of students enrolled in the course with </a:t>
            </a:r>
            <a:r>
              <a:rPr lang="en-US" sz="1200" dirty="0" err="1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Course_ID</a:t>
            </a:r>
            <a:r>
              <a:rPr lang="en-US" sz="12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= 3002.</a:t>
            </a:r>
            <a:endParaRPr lang="en-GB" sz="12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D59B3-0B96-33EB-2D14-604A4CFB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00" y="1676275"/>
            <a:ext cx="2344660" cy="1026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F510D-60A2-9D10-E63D-B8111D42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3" y="1676275"/>
            <a:ext cx="5583050" cy="1158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72A18-97BF-3BFB-4DC2-CA05C6A9BEBA}"/>
              </a:ext>
            </a:extLst>
          </p:cNvPr>
          <p:cNvSpPr txBox="1"/>
          <p:nvPr/>
        </p:nvSpPr>
        <p:spPr>
          <a:xfrm>
            <a:off x="746603" y="1419768"/>
            <a:ext cx="82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/>
                <a:sym typeface="IBM Plex Mono"/>
              </a:rPr>
              <a:t>QUERY</a:t>
            </a:r>
            <a:endParaRPr lang="en-GB" sz="7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276A1-731B-D141-50C2-73815F0ACBB8}"/>
              </a:ext>
            </a:extLst>
          </p:cNvPr>
          <p:cNvSpPr txBox="1"/>
          <p:nvPr/>
        </p:nvSpPr>
        <p:spPr>
          <a:xfrm>
            <a:off x="6583429" y="1419767"/>
            <a:ext cx="86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/>
                <a:sym typeface="IBM Plex Mono"/>
              </a:rPr>
              <a:t>RESULT</a:t>
            </a:r>
            <a:endParaRPr lang="en-GB" sz="7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9081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161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Wingdings</vt:lpstr>
      <vt:lpstr>Poppins</vt:lpstr>
      <vt:lpstr>Arial</vt:lpstr>
      <vt:lpstr>IBM Plex Mono</vt:lpstr>
      <vt:lpstr>Introduction to Coding Workshop by Slidesgo</vt:lpstr>
      <vt:lpstr>PowerPoint Presentation</vt:lpstr>
      <vt:lpstr>Student Information System  (SIS) Project</vt:lpstr>
      <vt:lpstr>TEAM CONTRIBUTION</vt:lpstr>
      <vt:lpstr>ER MODEL</vt:lpstr>
      <vt:lpstr>List of Tables</vt:lpstr>
      <vt:lpstr>Tables</vt:lpstr>
      <vt:lpstr>Tables</vt:lpstr>
      <vt:lpstr>Tables</vt:lpstr>
      <vt:lpstr>QUERIES</vt:lpstr>
      <vt:lpstr>QUERIES</vt:lpstr>
      <vt:lpstr>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cp:lastModifiedBy>umer zahid</cp:lastModifiedBy>
  <cp:revision>23</cp:revision>
  <dcterms:modified xsi:type="dcterms:W3CDTF">2024-06-13T19:53:01Z</dcterms:modified>
</cp:coreProperties>
</file>