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2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76" autoAdjust="0"/>
    <p:restoredTop sz="94671" autoAdjust="0"/>
  </p:normalViewPr>
  <p:slideViewPr>
    <p:cSldViewPr>
      <p:cViewPr varScale="1">
        <p:scale>
          <a:sx n="60" d="100"/>
          <a:sy n="60" d="100"/>
        </p:scale>
        <p:origin x="84" y="3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70238" cy="479425"/>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5747" tIns="47873" rIns="95747" bIns="47873" rtlCol="0"/>
          <a:lstStyle>
            <a:lvl1pPr algn="r">
              <a:defRPr sz="1300"/>
            </a:lvl1pPr>
          </a:lstStyle>
          <a:p>
            <a:fld id="{A6BA74D9-E476-44A1-B65F-A32779AD8FFA}" type="datetimeFigureOut">
              <a:rPr lang="en-US" smtClean="0"/>
              <a:pPr/>
              <a:t>2/13/2021</a:t>
            </a:fld>
            <a:endParaRPr lang="en-US"/>
          </a:p>
        </p:txBody>
      </p:sp>
      <p:sp>
        <p:nvSpPr>
          <p:cNvPr id="4" name="Footer Placeholder 3"/>
          <p:cNvSpPr>
            <a:spLocks noGrp="1"/>
          </p:cNvSpPr>
          <p:nvPr>
            <p:ph type="ftr" sz="quarter" idx="2"/>
          </p:nvPr>
        </p:nvSpPr>
        <p:spPr>
          <a:xfrm>
            <a:off x="0" y="9120190"/>
            <a:ext cx="3170238" cy="479425"/>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375" y="9120190"/>
            <a:ext cx="3170238" cy="479425"/>
          </a:xfrm>
          <a:prstGeom prst="rect">
            <a:avLst/>
          </a:prstGeom>
        </p:spPr>
        <p:txBody>
          <a:bodyPr vert="horz" lIns="95747" tIns="47873" rIns="95747" bIns="47873" rtlCol="0" anchor="b"/>
          <a:lstStyle>
            <a:lvl1pPr algn="r">
              <a:defRPr sz="1300"/>
            </a:lvl1pPr>
          </a:lstStyle>
          <a:p>
            <a:fld id="{B2573D49-D9F1-4E83-AAAB-581D83FF9202}" type="slidenum">
              <a:rPr lang="en-US" smtClean="0"/>
              <a:pPr/>
              <a:t>‹#›</a:t>
            </a:fld>
            <a:endParaRPr lang="en-US"/>
          </a:p>
        </p:txBody>
      </p:sp>
    </p:spTree>
    <p:extLst>
      <p:ext uri="{BB962C8B-B14F-4D97-AF65-F5344CB8AC3E}">
        <p14:creationId xmlns:p14="http://schemas.microsoft.com/office/powerpoint/2010/main" val="3265959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101214" tIns="50607" rIns="101214" bIns="50607" rtlCol="0"/>
          <a:lstStyle>
            <a:lvl1pPr algn="l">
              <a:defRPr sz="14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101214" tIns="50607" rIns="101214" bIns="50607" rtlCol="0"/>
          <a:lstStyle>
            <a:lvl1pPr algn="r">
              <a:defRPr sz="1400"/>
            </a:lvl1pPr>
          </a:lstStyle>
          <a:p>
            <a:fld id="{8DAFDBBF-1A0D-4678-9F22-F5CE9BFE17A0}" type="datetimeFigureOut">
              <a:rPr lang="en-US" smtClean="0"/>
              <a:pPr/>
              <a:t>2/13/2021</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101214" tIns="50607" rIns="101214" bIns="5060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101214" tIns="50607" rIns="101214" bIns="5060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101214" tIns="50607" rIns="101214" bIns="50607" rtlCol="0" anchor="b"/>
          <a:lstStyle>
            <a:lvl1pPr algn="l">
              <a:defRPr sz="14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101214" tIns="50607" rIns="101214" bIns="50607" rtlCol="0" anchor="b"/>
          <a:lstStyle>
            <a:lvl1pPr algn="r">
              <a:defRPr sz="1400"/>
            </a:lvl1pPr>
          </a:lstStyle>
          <a:p>
            <a:fld id="{1BB2EE91-2DE7-4F8C-8980-2F0CDFCB75D1}" type="slidenum">
              <a:rPr lang="en-US" smtClean="0"/>
              <a:pPr/>
              <a:t>‹#›</a:t>
            </a:fld>
            <a:endParaRPr lang="en-US"/>
          </a:p>
        </p:txBody>
      </p:sp>
    </p:spTree>
    <p:extLst>
      <p:ext uri="{BB962C8B-B14F-4D97-AF65-F5344CB8AC3E}">
        <p14:creationId xmlns:p14="http://schemas.microsoft.com/office/powerpoint/2010/main" val="4907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CBE607-0E67-4A80-90A5-A9A775D7C510}" type="slidenum">
              <a:rPr lang="en-US" smtClean="0"/>
              <a:pPr/>
              <a:t>1</a:t>
            </a:fld>
            <a:endParaRPr lang="en-US"/>
          </a:p>
        </p:txBody>
      </p:sp>
    </p:spTree>
    <p:extLst>
      <p:ext uri="{BB962C8B-B14F-4D97-AF65-F5344CB8AC3E}">
        <p14:creationId xmlns:p14="http://schemas.microsoft.com/office/powerpoint/2010/main" val="774694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DE8865-AC8C-43A7-9CFB-C31998A53B40}" type="datetimeFigureOut">
              <a:rPr lang="en-US" smtClean="0"/>
              <a:pPr/>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E8865-AC8C-43A7-9CFB-C31998A53B40}" type="datetimeFigureOut">
              <a:rPr lang="en-US" smtClean="0"/>
              <a:pPr/>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E8865-AC8C-43A7-9CFB-C31998A53B40}" type="datetimeFigureOut">
              <a:rPr lang="en-US" smtClean="0"/>
              <a:pPr/>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E8865-AC8C-43A7-9CFB-C31998A53B40}" type="datetimeFigureOut">
              <a:rPr lang="en-US" smtClean="0"/>
              <a:pPr/>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DE8865-AC8C-43A7-9CFB-C31998A53B40}" type="datetimeFigureOut">
              <a:rPr lang="en-US" smtClean="0"/>
              <a:pPr/>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DE8865-AC8C-43A7-9CFB-C31998A53B40}" type="datetimeFigureOut">
              <a:rPr lang="en-US" smtClean="0"/>
              <a:pPr/>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DE8865-AC8C-43A7-9CFB-C31998A53B40}" type="datetimeFigureOut">
              <a:rPr lang="en-US" smtClean="0"/>
              <a:pPr/>
              <a:t>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DE8865-AC8C-43A7-9CFB-C31998A53B40}" type="datetimeFigureOut">
              <a:rPr lang="en-US" smtClean="0"/>
              <a:pPr/>
              <a:t>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E8865-AC8C-43A7-9CFB-C31998A53B40}" type="datetimeFigureOut">
              <a:rPr lang="en-US" smtClean="0"/>
              <a:pPr/>
              <a:t>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E8865-AC8C-43A7-9CFB-C31998A53B40}" type="datetimeFigureOut">
              <a:rPr lang="en-US" smtClean="0"/>
              <a:pPr/>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E8865-AC8C-43A7-9CFB-C31998A53B40}" type="datetimeFigureOut">
              <a:rPr lang="en-US" smtClean="0"/>
              <a:pPr/>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E8865-AC8C-43A7-9CFB-C31998A53B40}" type="datetimeFigureOut">
              <a:rPr lang="en-US" smtClean="0"/>
              <a:pPr/>
              <a:t>2/13/2021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9A887-5F89-4BB4-A11E-4107993989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8.png"/><Relationship Id="rId3" Type="http://schemas.openxmlformats.org/officeDocument/2006/relationships/hyperlink" Target="mailto:sp17-bcs-079@cuilahore.edu.pk" TargetMode="External"/><Relationship Id="rId7" Type="http://schemas.openxmlformats.org/officeDocument/2006/relationships/image" Target="../media/image2.jpeg"/><Relationship Id="rId12"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jpeg"/><Relationship Id="rId11" Type="http://schemas.openxmlformats.org/officeDocument/2006/relationships/image" Target="../media/image6.jpeg"/><Relationship Id="rId5" Type="http://schemas.openxmlformats.org/officeDocument/2006/relationships/hyperlink" Target="mailto:sp17-bcs-103@cuilahore.edu.pk" TargetMode="External"/><Relationship Id="rId15" Type="http://schemas.openxmlformats.org/officeDocument/2006/relationships/image" Target="../media/image10.PNG"/><Relationship Id="rId10" Type="http://schemas.openxmlformats.org/officeDocument/2006/relationships/image" Target="../media/image5.jpeg"/><Relationship Id="rId4" Type="http://schemas.openxmlformats.org/officeDocument/2006/relationships/hyperlink" Target="mailto:sp17-bcs-067@cuilahore.edu.pk" TargetMode="External"/><Relationship Id="rId9" Type="http://schemas.openxmlformats.org/officeDocument/2006/relationships/image" Target="../media/image4.jpeg"/><Relationship Id="rId1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914400"/>
          </a:xfrm>
          <a:noFill/>
          <a:ln>
            <a:noFill/>
          </a:ln>
          <a:effectLst>
            <a:glow rad="101600">
              <a:schemeClr val="accent5">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a:noAutofit/>
          </a:bodyPr>
          <a:lstStyle/>
          <a:p>
            <a:pPr>
              <a:spcBef>
                <a:spcPts val="600"/>
              </a:spcBef>
              <a:spcAft>
                <a:spcPts val="600"/>
              </a:spcAft>
            </a:pPr>
            <a:r>
              <a:rPr lang="en-US" sz="1800" b="1" baseline="30000" dirty="0" smtClean="0">
                <a:solidFill>
                  <a:schemeClr val="tx1"/>
                </a:solidFill>
                <a:latin typeface="Times New Roman" pitchFamily="18" charset="0"/>
                <a:cs typeface="Times New Roman" pitchFamily="18" charset="0"/>
              </a:rPr>
              <a:t>                                </a:t>
            </a:r>
            <a:r>
              <a:rPr lang="en-US" sz="2000" b="1" baseline="30000" dirty="0" smtClean="0">
                <a:solidFill>
                  <a:schemeClr val="tx1"/>
                </a:solidFill>
                <a:latin typeface="Times New Roman" pitchFamily="18" charset="0"/>
                <a:cs typeface="Times New Roman" pitchFamily="18" charset="0"/>
              </a:rPr>
              <a:t>Real-time Machine Vision-based Quality Inspection System for Small and Medium</a:t>
            </a:r>
            <a:r>
              <a:rPr lang="en-US" sz="2000" b="1" dirty="0" smtClean="0">
                <a:solidFill>
                  <a:schemeClr val="tx1"/>
                </a:solidFill>
                <a:latin typeface="Times New Roman" pitchFamily="18" charset="0"/>
                <a:cs typeface="Times New Roman" pitchFamily="18" charset="0"/>
              </a:rPr>
              <a:t> </a:t>
            </a:r>
            <a:r>
              <a:rPr lang="en-US" sz="2000" b="1" baseline="30000" dirty="0" smtClean="0">
                <a:solidFill>
                  <a:schemeClr val="tx1"/>
                </a:solidFill>
                <a:latin typeface="Times New Roman" pitchFamily="18" charset="0"/>
                <a:cs typeface="Times New Roman" pitchFamily="18" charset="0"/>
              </a:rPr>
              <a:t>Enterprises</a:t>
            </a:r>
            <a:r>
              <a:rPr lang="en-US" sz="2400" b="1" baseline="30000" dirty="0" smtClean="0">
                <a:solidFill>
                  <a:schemeClr val="tx1"/>
                </a:solidFill>
                <a:latin typeface="Times New Roman" pitchFamily="18" charset="0"/>
                <a:cs typeface="Times New Roman" pitchFamily="18" charset="0"/>
              </a:rPr>
              <a:t/>
            </a:r>
            <a:br>
              <a:rPr lang="en-US" sz="2400" b="1" baseline="30000" dirty="0" smtClean="0">
                <a:solidFill>
                  <a:schemeClr val="tx1"/>
                </a:solidFill>
                <a:latin typeface="Times New Roman" pitchFamily="18" charset="0"/>
                <a:cs typeface="Times New Roman" pitchFamily="18" charset="0"/>
              </a:rPr>
            </a:br>
            <a:r>
              <a:rPr lang="en-US" sz="1600" b="1" baseline="30000" dirty="0" smtClean="0">
                <a:solidFill>
                  <a:schemeClr val="tx1"/>
                </a:solidFill>
                <a:latin typeface="Times New Roman" pitchFamily="18" charset="0"/>
                <a:cs typeface="Times New Roman" pitchFamily="18" charset="0"/>
              </a:rPr>
              <a:t>Final Year Project (2017-2021)</a:t>
            </a:r>
            <a:br>
              <a:rPr lang="en-US" sz="1600" b="1" baseline="30000" dirty="0" smtClean="0">
                <a:solidFill>
                  <a:schemeClr val="tx1"/>
                </a:solidFill>
                <a:latin typeface="Times New Roman" pitchFamily="18" charset="0"/>
                <a:cs typeface="Times New Roman" pitchFamily="18" charset="0"/>
              </a:rPr>
            </a:br>
            <a:r>
              <a:rPr lang="en-US" sz="1400" b="1" baseline="30000" dirty="0" smtClean="0">
                <a:solidFill>
                  <a:schemeClr val="tx1"/>
                </a:solidFill>
                <a:latin typeface="Times New Roman" pitchFamily="18" charset="0"/>
                <a:cs typeface="Times New Roman" pitchFamily="18" charset="0"/>
              </a:rPr>
              <a:t>Department of Computer Science</a:t>
            </a:r>
            <a:br>
              <a:rPr lang="en-US" sz="1400" b="1" baseline="30000" dirty="0" smtClean="0">
                <a:solidFill>
                  <a:schemeClr val="tx1"/>
                </a:solidFill>
                <a:latin typeface="Times New Roman" pitchFamily="18" charset="0"/>
                <a:cs typeface="Times New Roman" pitchFamily="18" charset="0"/>
              </a:rPr>
            </a:br>
            <a:r>
              <a:rPr lang="en-US" sz="1400" b="1" baseline="30000" dirty="0" smtClean="0">
                <a:solidFill>
                  <a:schemeClr val="tx1"/>
                </a:solidFill>
                <a:latin typeface="Times New Roman" pitchFamily="18" charset="0"/>
                <a:cs typeface="Times New Roman" pitchFamily="18" charset="0"/>
              </a:rPr>
              <a:t>COMSATS University Islamabad, Lahore</a:t>
            </a:r>
            <a:endParaRPr lang="en-US" sz="1400" b="1" baseline="30000" dirty="0">
              <a:solidFill>
                <a:schemeClr val="tx1"/>
              </a:solidFill>
              <a:latin typeface="Times New Roman" pitchFamily="18" charset="0"/>
              <a:cs typeface="Times New Roman" pitchFamily="18" charset="0"/>
            </a:endParaRPr>
          </a:p>
        </p:txBody>
      </p:sp>
      <p:sp>
        <p:nvSpPr>
          <p:cNvPr id="9" name="Content Placeholder 2"/>
          <p:cNvSpPr txBox="1">
            <a:spLocks/>
          </p:cNvSpPr>
          <p:nvPr/>
        </p:nvSpPr>
        <p:spPr>
          <a:xfrm>
            <a:off x="76200" y="914400"/>
            <a:ext cx="1981200" cy="58674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0" marR="0" lvl="0" indent="0" algn="ctr" defTabSz="914400" rtl="0" eaLnBrk="1" fontAlgn="auto" latinLnBrk="0" hangingPunct="1">
              <a:spcBef>
                <a:spcPts val="300"/>
              </a:spcBef>
              <a:spcAft>
                <a:spcPts val="300"/>
              </a:spcAft>
              <a:buClrTx/>
              <a:buSzTx/>
              <a:buFont typeface="Arial" pitchFamily="34" charset="0"/>
              <a:buNone/>
              <a:tabLst/>
              <a:defRPr/>
            </a:pPr>
            <a:r>
              <a:rPr kumimoji="0" lang="en-US" sz="1400" b="1" i="0" u="none" strike="noStrike" kern="1200" cap="none" spc="0" normalizeH="0" baseline="0" noProof="0" dirty="0" smtClean="0">
                <a:ln>
                  <a:noFill/>
                </a:ln>
                <a:solidFill>
                  <a:schemeClr val="bg2">
                    <a:lumMod val="10000"/>
                  </a:schemeClr>
                </a:solidFill>
                <a:effectLst/>
                <a:uLnTx/>
                <a:uFillTx/>
                <a:latin typeface="Arial" pitchFamily="34" charset="0"/>
                <a:cs typeface="Arial" pitchFamily="34" charset="0"/>
              </a:rPr>
              <a:t>Introduction</a:t>
            </a:r>
          </a:p>
          <a:p>
            <a:pPr lvl="0" algn="just">
              <a:spcBef>
                <a:spcPts val="300"/>
              </a:spcBef>
              <a:spcAft>
                <a:spcPts val="300"/>
              </a:spcAft>
              <a:defRPr/>
            </a:pPr>
            <a:r>
              <a:rPr lang="en-US" sz="800" dirty="0"/>
              <a:t>This project aims to develop a real-time machine vision-based quality inspection system for small and medium enterprises. Labelling errors that occur during packaging can damage consumers’ perception of quality</a:t>
            </a:r>
            <a:r>
              <a:rPr lang="en-IE" sz="800" dirty="0" smtClean="0"/>
              <a:t>.</a:t>
            </a:r>
            <a:r>
              <a:rPr lang="en-US" sz="800" dirty="0"/>
              <a:t> </a:t>
            </a:r>
            <a:r>
              <a:rPr lang="en-US" sz="800" dirty="0" smtClean="0"/>
              <a:t>Our </a:t>
            </a:r>
            <a:r>
              <a:rPr lang="en-US" sz="800" dirty="0"/>
              <a:t>system </a:t>
            </a:r>
            <a:r>
              <a:rPr lang="en-US" sz="800" dirty="0" smtClean="0"/>
              <a:t>will </a:t>
            </a:r>
            <a:r>
              <a:rPr lang="en-US" sz="800" dirty="0"/>
              <a:t>perform Machine Vision-based measures for quality assessment </a:t>
            </a:r>
            <a:r>
              <a:rPr lang="en-US" sz="800" dirty="0" smtClean="0"/>
              <a:t>in real-time . Tests </a:t>
            </a:r>
            <a:r>
              <a:rPr lang="en-US" sz="800" dirty="0"/>
              <a:t>include identification of dirt spots, print template </a:t>
            </a:r>
            <a:r>
              <a:rPr lang="en-US" sz="800" dirty="0" smtClean="0"/>
              <a:t>analysis, </a:t>
            </a:r>
            <a:r>
              <a:rPr lang="en-US" sz="800" dirty="0"/>
              <a:t>damaged and missing labels of packaging. The basic aim behind this project is to promote the fourth industrial revolution and Artificial Intelligence in Pakistan</a:t>
            </a:r>
            <a:endParaRPr lang="en-IE" sz="800" dirty="0" smtClean="0"/>
          </a:p>
          <a:p>
            <a:pPr lvl="0" algn="just">
              <a:spcBef>
                <a:spcPts val="300"/>
              </a:spcBef>
              <a:spcAft>
                <a:spcPts val="300"/>
              </a:spcAft>
              <a:defRPr/>
            </a:pPr>
            <a:endParaRPr lang="en-IE" sz="800" dirty="0" smtClean="0"/>
          </a:p>
          <a:p>
            <a:pPr lvl="0" algn="just">
              <a:spcBef>
                <a:spcPts val="300"/>
              </a:spcBef>
              <a:spcAft>
                <a:spcPts val="300"/>
              </a:spcAft>
              <a:defRPr/>
            </a:pPr>
            <a:endParaRPr lang="en-IE" sz="800" dirty="0" smtClean="0"/>
          </a:p>
          <a:p>
            <a:pPr lvl="0" algn="just">
              <a:spcBef>
                <a:spcPts val="300"/>
              </a:spcBef>
              <a:spcAft>
                <a:spcPts val="300"/>
              </a:spcAft>
              <a:defRPr/>
            </a:pPr>
            <a:endParaRPr lang="en-IE" sz="800" dirty="0" smtClean="0"/>
          </a:p>
          <a:p>
            <a:pPr lvl="0" algn="just">
              <a:spcBef>
                <a:spcPts val="300"/>
              </a:spcBef>
              <a:spcAft>
                <a:spcPts val="300"/>
              </a:spcAft>
              <a:defRPr/>
            </a:pPr>
            <a:r>
              <a:rPr lang="en-IE" sz="800" dirty="0" smtClean="0"/>
              <a:t> </a:t>
            </a:r>
            <a:r>
              <a:rPr lang="en-US" sz="1400" b="1" dirty="0" smtClean="0">
                <a:solidFill>
                  <a:schemeClr val="bg2">
                    <a:lumMod val="10000"/>
                  </a:schemeClr>
                </a:solidFill>
                <a:latin typeface="Arial" pitchFamily="34" charset="0"/>
                <a:cs typeface="Arial" pitchFamily="34" charset="0"/>
              </a:rPr>
              <a:t>Motivations</a:t>
            </a:r>
          </a:p>
          <a:p>
            <a:pPr marL="90488" lvl="0" indent="-90488" algn="just">
              <a:buFont typeface="Wingdings" pitchFamily="2" charset="2"/>
              <a:buChar char="ü"/>
            </a:pPr>
            <a:r>
              <a:rPr lang="en-US" sz="800" dirty="0" smtClean="0">
                <a:solidFill>
                  <a:schemeClr val="tx1"/>
                </a:solidFill>
              </a:rPr>
              <a:t>Promote the fourth industrial revolution in Pakistan.</a:t>
            </a:r>
            <a:endParaRPr lang="en-US" sz="800" dirty="0" smtClean="0">
              <a:solidFill>
                <a:schemeClr val="tx1"/>
              </a:solidFill>
            </a:endParaRPr>
          </a:p>
          <a:p>
            <a:pPr marL="90488" lvl="0" indent="-90488" algn="just">
              <a:buFont typeface="Wingdings" pitchFamily="2" charset="2"/>
              <a:buChar char="ü"/>
            </a:pPr>
            <a:r>
              <a:rPr lang="en-US" sz="800" dirty="0" smtClean="0">
                <a:solidFill>
                  <a:schemeClr val="tx1"/>
                </a:solidFill>
              </a:rPr>
              <a:t>Developing a machine-vision based inspection system.</a:t>
            </a:r>
            <a:endParaRPr lang="en-US" sz="800" dirty="0" smtClean="0">
              <a:solidFill>
                <a:schemeClr val="tx1"/>
              </a:solidFill>
            </a:endParaRPr>
          </a:p>
          <a:p>
            <a:pPr marL="90488" lvl="0" indent="-90488" algn="just">
              <a:buFont typeface="Wingdings" pitchFamily="2" charset="2"/>
              <a:buChar char="ü"/>
            </a:pPr>
            <a:r>
              <a:rPr lang="en-US" sz="800" dirty="0" smtClean="0">
                <a:solidFill>
                  <a:schemeClr val="tx1"/>
                </a:solidFill>
              </a:rPr>
              <a:t>Build a cost-effective system for product quality inspection.</a:t>
            </a:r>
            <a:endParaRPr lang="en-US" sz="800" dirty="0" smtClean="0">
              <a:solidFill>
                <a:schemeClr val="tx1"/>
              </a:solidFill>
            </a:endParaRPr>
          </a:p>
          <a:p>
            <a:pPr marL="90488" lvl="0" indent="-90488" algn="just">
              <a:buFont typeface="Wingdings" pitchFamily="2" charset="2"/>
              <a:buChar char="ü"/>
            </a:pPr>
            <a:r>
              <a:rPr lang="en-US" sz="800" dirty="0" smtClean="0">
                <a:solidFill>
                  <a:schemeClr val="tx1"/>
                </a:solidFill>
              </a:rPr>
              <a:t>Reduce the </a:t>
            </a:r>
            <a:r>
              <a:rPr lang="en-US" sz="800" dirty="0" smtClean="0">
                <a:solidFill>
                  <a:schemeClr val="tx1"/>
                </a:solidFill>
              </a:rPr>
              <a:t>time for quality inspection</a:t>
            </a:r>
            <a:endParaRPr lang="en-US" sz="800" dirty="0" smtClean="0">
              <a:solidFill>
                <a:schemeClr val="tx1"/>
              </a:solidFill>
            </a:endParaRPr>
          </a:p>
          <a:p>
            <a:pPr marL="90488" lvl="0" indent="-90488" algn="just">
              <a:buFont typeface="Wingdings" pitchFamily="2" charset="2"/>
              <a:buChar char="ü"/>
            </a:pPr>
            <a:r>
              <a:rPr lang="en-US" sz="800" dirty="0" smtClean="0">
                <a:solidFill>
                  <a:schemeClr val="tx1"/>
                </a:solidFill>
              </a:rPr>
              <a:t>Automate the quality inspection system which is less costly built and is user friendly</a:t>
            </a:r>
            <a:r>
              <a:rPr lang="en-US" sz="800" dirty="0" smtClean="0">
                <a:solidFill>
                  <a:schemeClr val="tx1"/>
                </a:solidFill>
              </a:rPr>
              <a:t>.</a:t>
            </a:r>
            <a:endParaRPr lang="en-US" sz="800" dirty="0" smtClean="0">
              <a:solidFill>
                <a:schemeClr val="tx1"/>
              </a:solidFill>
            </a:endParaRPr>
          </a:p>
          <a:p>
            <a:pPr algn="ctr">
              <a:spcBef>
                <a:spcPts val="300"/>
              </a:spcBef>
              <a:spcAft>
                <a:spcPts val="300"/>
              </a:spcAft>
              <a:defRPr/>
            </a:pPr>
            <a:r>
              <a:rPr lang="en-US" sz="1400" b="1" dirty="0" smtClean="0">
                <a:solidFill>
                  <a:schemeClr val="bg2">
                    <a:lumMod val="10000"/>
                  </a:schemeClr>
                </a:solidFill>
                <a:latin typeface="Arial" pitchFamily="34" charset="0"/>
                <a:cs typeface="Arial" pitchFamily="34" charset="0"/>
              </a:rPr>
              <a:t>System </a:t>
            </a:r>
            <a:r>
              <a:rPr lang="en-US" sz="1400" b="1" dirty="0" smtClean="0">
                <a:solidFill>
                  <a:schemeClr val="bg2">
                    <a:lumMod val="10000"/>
                  </a:schemeClr>
                </a:solidFill>
                <a:latin typeface="Arial" pitchFamily="34" charset="0"/>
                <a:cs typeface="Arial" pitchFamily="34" charset="0"/>
              </a:rPr>
              <a:t>Background</a:t>
            </a:r>
          </a:p>
          <a:p>
            <a:r>
              <a:rPr lang="en-GB" sz="800" dirty="0"/>
              <a:t>In industries, the packaging material of the products are inspected by quality inspector that take lots of time. Some of the products go uninspected due to human error. To overcome this issue, the automated inspection of the packaging material will be done that saves lots of time and the products will be inspected with more accuracy.  </a:t>
            </a:r>
            <a:endParaRPr lang="en-US" sz="800" dirty="0"/>
          </a:p>
          <a:p>
            <a:pPr lvl="0" algn="just">
              <a:lnSpc>
                <a:spcPct val="150000"/>
              </a:lnSpc>
            </a:pPr>
            <a:endParaRPr lang="en-GB" sz="800" dirty="0" smtClean="0"/>
          </a:p>
          <a:p>
            <a:pPr lvl="0" algn="just">
              <a:buFont typeface="Wingdings" pitchFamily="2" charset="2"/>
              <a:buChar char="ü"/>
            </a:pPr>
            <a:endParaRPr lang="en-GB" sz="800" dirty="0" smtClean="0"/>
          </a:p>
          <a:p>
            <a:pPr lvl="0" algn="just">
              <a:buFont typeface="Wingdings" pitchFamily="2" charset="2"/>
              <a:buChar char="ü"/>
            </a:pPr>
            <a:endParaRPr lang="en-US" sz="800" i="1" dirty="0" smtClean="0"/>
          </a:p>
          <a:p>
            <a:pPr algn="just">
              <a:spcBef>
                <a:spcPts val="300"/>
              </a:spcBef>
              <a:spcAft>
                <a:spcPts val="300"/>
              </a:spcAft>
              <a:defRPr/>
            </a:pPr>
            <a:r>
              <a:rPr lang="en-GB" sz="800" dirty="0" smtClean="0"/>
              <a:t> </a:t>
            </a:r>
            <a:endParaRPr lang="en-US" sz="800" i="1" dirty="0" smtClean="0"/>
          </a:p>
          <a:p>
            <a:pPr algn="ctr">
              <a:spcBef>
                <a:spcPts val="300"/>
              </a:spcBef>
              <a:spcAft>
                <a:spcPts val="300"/>
              </a:spcAft>
              <a:defRPr/>
            </a:pPr>
            <a:endParaRPr lang="en-US" sz="1400" b="1" dirty="0" smtClean="0">
              <a:solidFill>
                <a:schemeClr val="bg2">
                  <a:lumMod val="10000"/>
                </a:schemeClr>
              </a:solidFill>
              <a:latin typeface="Arial" pitchFamily="34" charset="0"/>
              <a:cs typeface="Arial" pitchFamily="34" charset="0"/>
            </a:endParaRPr>
          </a:p>
          <a:p>
            <a:pPr marL="171450" lvl="0" indent="-171450" algn="just">
              <a:spcBef>
                <a:spcPts val="300"/>
              </a:spcBef>
              <a:spcAft>
                <a:spcPts val="300"/>
              </a:spcAft>
              <a:buFont typeface="Arial" pitchFamily="34" charset="0"/>
              <a:buChar char="•"/>
              <a:defRPr/>
            </a:pPr>
            <a:endParaRPr lang="en-US" sz="1200" dirty="0" smtClean="0">
              <a:solidFill>
                <a:schemeClr val="tx1"/>
              </a:solidFill>
              <a:latin typeface="Arial" pitchFamily="34" charset="0"/>
              <a:cs typeface="Arial" pitchFamily="34" charset="0"/>
            </a:endParaRPr>
          </a:p>
        </p:txBody>
      </p:sp>
      <p:sp>
        <p:nvSpPr>
          <p:cNvPr id="12" name="Content Placeholder 2"/>
          <p:cNvSpPr txBox="1">
            <a:spLocks/>
          </p:cNvSpPr>
          <p:nvPr/>
        </p:nvSpPr>
        <p:spPr>
          <a:xfrm>
            <a:off x="2057400" y="914400"/>
            <a:ext cx="2819400" cy="58674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algn="ctr">
              <a:spcBef>
                <a:spcPts val="300"/>
              </a:spcBef>
              <a:spcAft>
                <a:spcPts val="300"/>
              </a:spcAft>
              <a:defRPr/>
            </a:pPr>
            <a:r>
              <a:rPr lang="en-US" sz="1400" b="1" dirty="0" smtClean="0">
                <a:solidFill>
                  <a:schemeClr val="bg2">
                    <a:lumMod val="10000"/>
                  </a:schemeClr>
                </a:solidFill>
                <a:latin typeface="Arial" pitchFamily="34" charset="0"/>
                <a:cs typeface="Arial" pitchFamily="34" charset="0"/>
              </a:rPr>
              <a:t>Architecture</a:t>
            </a:r>
          </a:p>
        </p:txBody>
      </p:sp>
      <p:sp>
        <p:nvSpPr>
          <p:cNvPr id="13" name="Content Placeholder 2"/>
          <p:cNvSpPr txBox="1">
            <a:spLocks/>
          </p:cNvSpPr>
          <p:nvPr/>
        </p:nvSpPr>
        <p:spPr>
          <a:xfrm>
            <a:off x="4876800" y="914400"/>
            <a:ext cx="2057400" cy="36576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lvl="0" algn="ctr">
              <a:spcBef>
                <a:spcPts val="300"/>
              </a:spcBef>
              <a:spcAft>
                <a:spcPts val="300"/>
              </a:spcAft>
              <a:defRPr/>
            </a:pPr>
            <a:r>
              <a:rPr lang="en-US" sz="1400" b="1" dirty="0" smtClean="0">
                <a:solidFill>
                  <a:schemeClr val="bg2">
                    <a:lumMod val="10000"/>
                  </a:schemeClr>
                </a:solidFill>
                <a:latin typeface="Arial" pitchFamily="34" charset="0"/>
                <a:cs typeface="Arial" pitchFamily="34" charset="0"/>
              </a:rPr>
              <a:t>Results</a:t>
            </a:r>
            <a:endParaRPr lang="en-US" sz="1400" b="1" dirty="0">
              <a:solidFill>
                <a:schemeClr val="bg2">
                  <a:lumMod val="10000"/>
                </a:schemeClr>
              </a:solidFill>
              <a:latin typeface="Arial" pitchFamily="34" charset="0"/>
              <a:cs typeface="Arial" pitchFamily="34" charset="0"/>
            </a:endParaRPr>
          </a:p>
          <a:p>
            <a:pPr marL="92075" indent="-92075" algn="just">
              <a:lnSpc>
                <a:spcPct val="120000"/>
              </a:lnSpc>
              <a:spcBef>
                <a:spcPts val="300"/>
              </a:spcBef>
              <a:spcAft>
                <a:spcPts val="300"/>
              </a:spcAft>
              <a:defRPr/>
            </a:pPr>
            <a:r>
              <a:rPr lang="en-US" sz="1000" b="1" dirty="0" smtClean="0">
                <a:solidFill>
                  <a:schemeClr val="tx1"/>
                </a:solidFill>
                <a:latin typeface="+mj-lt"/>
                <a:cs typeface="Arial" pitchFamily="34" charset="0"/>
              </a:rPr>
              <a:t>Desktop </a:t>
            </a:r>
            <a:r>
              <a:rPr lang="en-US" sz="1000" b="1" dirty="0" smtClean="0">
                <a:solidFill>
                  <a:schemeClr val="tx1"/>
                </a:solidFill>
                <a:latin typeface="+mj-lt"/>
                <a:cs typeface="Arial" pitchFamily="34" charset="0"/>
              </a:rPr>
              <a:t> </a:t>
            </a:r>
            <a:r>
              <a:rPr lang="en-US" sz="1000" b="1" dirty="0" smtClean="0">
                <a:solidFill>
                  <a:schemeClr val="tx1"/>
                </a:solidFill>
                <a:latin typeface="+mj-lt"/>
                <a:cs typeface="Arial" pitchFamily="34" charset="0"/>
              </a:rPr>
              <a:t>Application</a:t>
            </a:r>
          </a:p>
          <a:p>
            <a:pPr marL="92075" indent="-92075" algn="just">
              <a:lnSpc>
                <a:spcPct val="120000"/>
              </a:lnSpc>
              <a:spcBef>
                <a:spcPts val="300"/>
              </a:spcBef>
              <a:spcAft>
                <a:spcPts val="300"/>
              </a:spcAft>
              <a:defRPr/>
            </a:pPr>
            <a:r>
              <a:rPr lang="en-US" sz="800" dirty="0" smtClean="0">
                <a:solidFill>
                  <a:schemeClr val="tx1"/>
                </a:solidFill>
              </a:rPr>
              <a:t>To manage the </a:t>
            </a:r>
            <a:r>
              <a:rPr lang="en-US" sz="800" dirty="0" smtClean="0">
                <a:solidFill>
                  <a:schemeClr val="tx1"/>
                </a:solidFill>
              </a:rPr>
              <a:t>inspection and records</a:t>
            </a:r>
            <a:r>
              <a:rPr lang="en-US" sz="800" dirty="0" smtClean="0">
                <a:solidFill>
                  <a:schemeClr val="tx1"/>
                </a:solidFill>
              </a:rPr>
              <a:t>. </a:t>
            </a:r>
            <a:endParaRPr lang="en-US" sz="800" dirty="0" smtClean="0">
              <a:solidFill>
                <a:schemeClr val="tx1"/>
              </a:solidFill>
            </a:endParaRPr>
          </a:p>
          <a:p>
            <a:pPr lvl="0" algn="just">
              <a:spcBef>
                <a:spcPts val="300"/>
              </a:spcBef>
              <a:spcAft>
                <a:spcPts val="300"/>
              </a:spcAft>
              <a:defRPr/>
            </a:pPr>
            <a:endParaRPr lang="en-US" sz="1200" dirty="0">
              <a:solidFill>
                <a:schemeClr val="tx1"/>
              </a:solidFill>
              <a:latin typeface="Arial" pitchFamily="34" charset="0"/>
              <a:cs typeface="Arial" pitchFamily="34" charset="0"/>
            </a:endParaRPr>
          </a:p>
          <a:p>
            <a:pPr lvl="0" algn="just">
              <a:spcBef>
                <a:spcPts val="300"/>
              </a:spcBef>
              <a:spcAft>
                <a:spcPts val="300"/>
              </a:spcAft>
              <a:defRPr/>
            </a:pPr>
            <a:endParaRPr lang="en-US" sz="1200" dirty="0" smtClean="0">
              <a:solidFill>
                <a:schemeClr val="tx1"/>
              </a:solidFill>
              <a:latin typeface="Arial" pitchFamily="34" charset="0"/>
              <a:cs typeface="Arial" pitchFamily="34" charset="0"/>
            </a:endParaRPr>
          </a:p>
          <a:p>
            <a:pPr lvl="0" algn="just">
              <a:spcBef>
                <a:spcPts val="300"/>
              </a:spcBef>
              <a:spcAft>
                <a:spcPts val="300"/>
              </a:spcAft>
              <a:defRPr/>
            </a:pPr>
            <a:endParaRPr lang="en-US" sz="1200" dirty="0">
              <a:solidFill>
                <a:schemeClr val="tx1"/>
              </a:solidFill>
              <a:latin typeface="Arial" pitchFamily="34" charset="0"/>
              <a:cs typeface="Arial" pitchFamily="34" charset="0"/>
            </a:endParaRPr>
          </a:p>
          <a:p>
            <a:pPr lvl="0" algn="ctr">
              <a:spcBef>
                <a:spcPts val="300"/>
              </a:spcBef>
              <a:spcAft>
                <a:spcPts val="300"/>
              </a:spcAft>
              <a:defRPr/>
            </a:pPr>
            <a:endParaRPr lang="en-US" sz="1400" b="1" dirty="0" smtClean="0">
              <a:solidFill>
                <a:schemeClr val="tx1"/>
              </a:solidFill>
              <a:latin typeface="Arial" pitchFamily="34" charset="0"/>
              <a:cs typeface="Arial" pitchFamily="34" charset="0"/>
            </a:endParaRPr>
          </a:p>
          <a:p>
            <a:pPr lvl="0" algn="ctr">
              <a:spcBef>
                <a:spcPts val="300"/>
              </a:spcBef>
              <a:spcAft>
                <a:spcPts val="300"/>
              </a:spcAft>
              <a:defRPr/>
            </a:pPr>
            <a:endParaRPr lang="en-US" sz="1400" b="1" dirty="0" smtClean="0">
              <a:solidFill>
                <a:schemeClr val="tx1"/>
              </a:solidFill>
              <a:latin typeface="Arial" pitchFamily="34" charset="0"/>
              <a:cs typeface="Arial" pitchFamily="34" charset="0"/>
            </a:endParaRPr>
          </a:p>
          <a:p>
            <a:pPr lvl="0" algn="ctr">
              <a:spcBef>
                <a:spcPts val="300"/>
              </a:spcBef>
              <a:spcAft>
                <a:spcPts val="300"/>
              </a:spcAft>
              <a:defRPr/>
            </a:pPr>
            <a:endParaRPr lang="en-US" sz="1400" b="1" dirty="0" smtClean="0">
              <a:solidFill>
                <a:schemeClr val="tx1"/>
              </a:solidFill>
              <a:latin typeface="Arial" pitchFamily="34" charset="0"/>
              <a:cs typeface="Arial" pitchFamily="34" charset="0"/>
            </a:endParaRPr>
          </a:p>
          <a:p>
            <a:pPr lvl="0"/>
            <a:endParaRPr lang="en-US" sz="800" dirty="0" smtClean="0"/>
          </a:p>
          <a:p>
            <a:pPr lvl="0"/>
            <a:endParaRPr lang="en-US" sz="1200" dirty="0"/>
          </a:p>
        </p:txBody>
      </p:sp>
      <p:sp>
        <p:nvSpPr>
          <p:cNvPr id="17" name="Content Placeholder 2"/>
          <p:cNvSpPr txBox="1">
            <a:spLocks/>
          </p:cNvSpPr>
          <p:nvPr/>
        </p:nvSpPr>
        <p:spPr>
          <a:xfrm>
            <a:off x="7010400" y="914400"/>
            <a:ext cx="1981200" cy="36576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lvl="0" algn="just">
              <a:lnSpc>
                <a:spcPct val="120000"/>
              </a:lnSpc>
              <a:spcBef>
                <a:spcPts val="300"/>
              </a:spcBef>
              <a:spcAft>
                <a:spcPts val="300"/>
              </a:spcAft>
              <a:defRPr/>
            </a:pPr>
            <a:endParaRPr lang="en-US" sz="1200" dirty="0" smtClean="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smtClean="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smtClean="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p:txBody>
      </p:sp>
      <p:sp>
        <p:nvSpPr>
          <p:cNvPr id="18" name="Content Placeholder 2"/>
          <p:cNvSpPr txBox="1">
            <a:spLocks/>
          </p:cNvSpPr>
          <p:nvPr/>
        </p:nvSpPr>
        <p:spPr>
          <a:xfrm>
            <a:off x="4876800" y="4572000"/>
            <a:ext cx="4114800" cy="22098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lvl="0" algn="ctr">
              <a:lnSpc>
                <a:spcPct val="120000"/>
              </a:lnSpc>
              <a:spcBef>
                <a:spcPts val="600"/>
              </a:spcBef>
              <a:defRPr/>
            </a:pPr>
            <a:r>
              <a:rPr lang="en-US" sz="1200" b="1" dirty="0" smtClean="0">
                <a:solidFill>
                  <a:schemeClr val="bg2">
                    <a:lumMod val="10000"/>
                  </a:schemeClr>
                </a:solidFill>
                <a:latin typeface="Arial" pitchFamily="34" charset="0"/>
                <a:cs typeface="Arial" pitchFamily="34" charset="0"/>
              </a:rPr>
              <a:t>Group </a:t>
            </a:r>
            <a:r>
              <a:rPr lang="en-US" sz="1200" b="1" dirty="0" smtClean="0">
                <a:solidFill>
                  <a:schemeClr val="bg2">
                    <a:lumMod val="10000"/>
                  </a:schemeClr>
                </a:solidFill>
                <a:latin typeface="Arial" pitchFamily="34" charset="0"/>
                <a:cs typeface="Arial" pitchFamily="34" charset="0"/>
              </a:rPr>
              <a:t>Members</a:t>
            </a:r>
          </a:p>
          <a:p>
            <a:pPr lvl="0" algn="just">
              <a:lnSpc>
                <a:spcPct val="120000"/>
              </a:lnSpc>
              <a:spcBef>
                <a:spcPts val="600"/>
              </a:spcBef>
              <a:defRPr/>
            </a:pPr>
            <a:r>
              <a:rPr lang="en-IE" sz="1000" dirty="0" smtClean="0"/>
              <a:t>Abdul Wajid</a:t>
            </a:r>
            <a:r>
              <a:rPr lang="en-US" sz="1000" dirty="0" smtClean="0">
                <a:solidFill>
                  <a:schemeClr val="bg2">
                    <a:lumMod val="10000"/>
                  </a:schemeClr>
                </a:solidFill>
                <a:latin typeface="Arial" pitchFamily="34" charset="0"/>
                <a:cs typeface="Arial" pitchFamily="34" charset="0"/>
              </a:rPr>
              <a:t>			</a:t>
            </a:r>
          </a:p>
          <a:p>
            <a:pPr lvl="0" algn="just">
              <a:lnSpc>
                <a:spcPct val="120000"/>
              </a:lnSpc>
              <a:defRPr/>
            </a:pPr>
            <a:r>
              <a:rPr lang="en-IE" sz="1000" u="sng" dirty="0" smtClean="0">
                <a:hlinkClick r:id="rId3"/>
              </a:rPr>
              <a:t>sp17-bcs-079@cuilahore.edu.pk</a:t>
            </a:r>
            <a:endParaRPr lang="en-IE" sz="1000" u="sng" dirty="0" smtClean="0"/>
          </a:p>
          <a:p>
            <a:pPr lvl="0" algn="just">
              <a:lnSpc>
                <a:spcPct val="120000"/>
              </a:lnSpc>
              <a:defRPr/>
            </a:pPr>
            <a:endParaRPr lang="en-IE" sz="1000" u="sng" dirty="0"/>
          </a:p>
          <a:p>
            <a:pPr lvl="0" algn="just">
              <a:lnSpc>
                <a:spcPct val="120000"/>
              </a:lnSpc>
              <a:defRPr/>
            </a:pPr>
            <a:r>
              <a:rPr lang="en-IE" sz="1000" dirty="0" smtClean="0"/>
              <a:t>Umer </a:t>
            </a:r>
            <a:r>
              <a:rPr lang="en-IE" sz="1000" dirty="0"/>
              <a:t>Imtiaz</a:t>
            </a:r>
            <a:r>
              <a:rPr lang="en-US" sz="1000" dirty="0" smtClean="0">
                <a:solidFill>
                  <a:schemeClr val="bg2">
                    <a:lumMod val="10000"/>
                  </a:schemeClr>
                </a:solidFill>
                <a:latin typeface="Arial" pitchFamily="34" charset="0"/>
                <a:cs typeface="Arial" pitchFamily="34" charset="0"/>
              </a:rPr>
              <a:t>			</a:t>
            </a:r>
          </a:p>
          <a:p>
            <a:pPr lvl="0" algn="just">
              <a:lnSpc>
                <a:spcPct val="120000"/>
              </a:lnSpc>
              <a:defRPr/>
            </a:pPr>
            <a:r>
              <a:rPr lang="en-IE" sz="1000" u="sng" dirty="0" smtClean="0">
                <a:hlinkClick r:id="rId4"/>
              </a:rPr>
              <a:t>sp17-bcs-067@cuilahore.edu.pk</a:t>
            </a:r>
            <a:endParaRPr lang="en-IE" sz="1000" u="sng" dirty="0" smtClean="0"/>
          </a:p>
          <a:p>
            <a:pPr lvl="0" algn="just">
              <a:lnSpc>
                <a:spcPct val="120000"/>
              </a:lnSpc>
              <a:defRPr/>
            </a:pPr>
            <a:endParaRPr lang="en-IE" sz="1000" u="sng" dirty="0">
              <a:solidFill>
                <a:schemeClr val="bg2">
                  <a:lumMod val="10000"/>
                </a:schemeClr>
              </a:solidFill>
              <a:latin typeface="Arial" pitchFamily="34" charset="0"/>
              <a:cs typeface="Arial" pitchFamily="34" charset="0"/>
            </a:endParaRPr>
          </a:p>
          <a:p>
            <a:pPr lvl="0" algn="just">
              <a:lnSpc>
                <a:spcPct val="120000"/>
              </a:lnSpc>
              <a:defRPr/>
            </a:pPr>
            <a:r>
              <a:rPr lang="en-IE" sz="1000" dirty="0"/>
              <a:t>M. Abdul </a:t>
            </a:r>
            <a:r>
              <a:rPr lang="en-IE" sz="1000" dirty="0" smtClean="0"/>
              <a:t>Muhib</a:t>
            </a:r>
          </a:p>
          <a:p>
            <a:pPr lvl="0" algn="just">
              <a:lnSpc>
                <a:spcPct val="120000"/>
              </a:lnSpc>
              <a:defRPr/>
            </a:pPr>
            <a:r>
              <a:rPr lang="en-IE" sz="1000" u="sng" dirty="0" smtClean="0">
                <a:hlinkClick r:id="rId5"/>
              </a:rPr>
              <a:t>sp17-bcs-103@cuilahore.edu.pk</a:t>
            </a:r>
            <a:endParaRPr lang="en-IE" sz="1000" u="sng" dirty="0" smtClean="0"/>
          </a:p>
          <a:p>
            <a:pPr lvl="0" algn="just">
              <a:lnSpc>
                <a:spcPct val="120000"/>
              </a:lnSpc>
              <a:defRPr/>
            </a:pPr>
            <a:endParaRPr lang="en-US" sz="1000" b="1" dirty="0" smtClean="0">
              <a:solidFill>
                <a:schemeClr val="bg2">
                  <a:lumMod val="10000"/>
                </a:schemeClr>
              </a:solidFill>
              <a:latin typeface="Arial" pitchFamily="34" charset="0"/>
              <a:cs typeface="Arial" pitchFamily="34" charset="0"/>
            </a:endParaRPr>
          </a:p>
          <a:p>
            <a:pPr lvl="0" algn="just">
              <a:lnSpc>
                <a:spcPct val="120000"/>
              </a:lnSpc>
              <a:defRPr/>
            </a:pPr>
            <a:r>
              <a:rPr lang="en-US" sz="1000" b="1" dirty="0" smtClean="0">
                <a:solidFill>
                  <a:schemeClr val="bg2">
                    <a:lumMod val="10000"/>
                  </a:schemeClr>
                </a:solidFill>
                <a:latin typeface="Arial" pitchFamily="34" charset="0"/>
                <a:cs typeface="Arial" pitchFamily="34" charset="0"/>
              </a:rPr>
              <a:t>Supervisor</a:t>
            </a:r>
            <a:r>
              <a:rPr lang="en-US" sz="1000" b="1" dirty="0" smtClean="0">
                <a:solidFill>
                  <a:schemeClr val="bg2">
                    <a:lumMod val="10000"/>
                  </a:schemeClr>
                </a:solidFill>
                <a:latin typeface="Arial" pitchFamily="34" charset="0"/>
                <a:cs typeface="Arial" pitchFamily="34" charset="0"/>
              </a:rPr>
              <a:t>:	</a:t>
            </a:r>
            <a:r>
              <a:rPr lang="en-US" sz="1000" b="1" dirty="0">
                <a:solidFill>
                  <a:schemeClr val="bg2">
                    <a:lumMod val="10000"/>
                  </a:schemeClr>
                </a:solidFill>
                <a:latin typeface="Arial" pitchFamily="34" charset="0"/>
                <a:cs typeface="Arial" pitchFamily="34" charset="0"/>
              </a:rPr>
              <a:t> </a:t>
            </a:r>
            <a:r>
              <a:rPr lang="en-US" sz="1000" b="1" dirty="0" smtClean="0">
                <a:solidFill>
                  <a:schemeClr val="bg2">
                    <a:lumMod val="10000"/>
                  </a:schemeClr>
                </a:solidFill>
                <a:latin typeface="Arial" pitchFamily="34" charset="0"/>
                <a:cs typeface="Arial" pitchFamily="34" charset="0"/>
              </a:rPr>
              <a:t>                                          </a:t>
            </a:r>
            <a:r>
              <a:rPr lang="en-US" sz="1000" u="sng" dirty="0"/>
              <a:t>Dr. Wajahat Mahmood Qazi </a:t>
            </a:r>
            <a:endParaRPr lang="en-US" sz="1000" dirty="0" smtClean="0">
              <a:solidFill>
                <a:schemeClr val="bg2">
                  <a:lumMod val="10000"/>
                </a:schemeClr>
              </a:solidFill>
              <a:latin typeface="Arial" pitchFamily="34" charset="0"/>
              <a:cs typeface="Arial" pitchFamily="34" charset="0"/>
            </a:endParaRPr>
          </a:p>
        </p:txBody>
      </p:sp>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184907" y="3297791"/>
            <a:ext cx="2590800" cy="1158740"/>
          </a:xfrm>
          <a:prstGeom prst="rect">
            <a:avLst/>
          </a:prstGeom>
          <a:noFill/>
        </p:spPr>
      </p:pic>
      <p:sp>
        <p:nvSpPr>
          <p:cNvPr id="14" name="TextBox 13"/>
          <p:cNvSpPr txBox="1"/>
          <p:nvPr/>
        </p:nvSpPr>
        <p:spPr>
          <a:xfrm>
            <a:off x="2616117" y="2798346"/>
            <a:ext cx="1625766" cy="307777"/>
          </a:xfrm>
          <a:prstGeom prst="rect">
            <a:avLst/>
          </a:prstGeom>
          <a:noFill/>
        </p:spPr>
        <p:txBody>
          <a:bodyPr wrap="none" rtlCol="0">
            <a:spAutoFit/>
          </a:bodyPr>
          <a:lstStyle/>
          <a:p>
            <a:pPr algn="ctr">
              <a:spcBef>
                <a:spcPts val="300"/>
              </a:spcBef>
              <a:spcAft>
                <a:spcPts val="300"/>
              </a:spcAft>
              <a:defRPr/>
            </a:pPr>
            <a:r>
              <a:rPr lang="en-US" sz="1400" b="1" dirty="0" smtClean="0">
                <a:solidFill>
                  <a:schemeClr val="bg2">
                    <a:lumMod val="10000"/>
                  </a:schemeClr>
                </a:solidFill>
                <a:latin typeface="Arial" pitchFamily="34" charset="0"/>
                <a:cs typeface="Arial" pitchFamily="34" charset="0"/>
              </a:rPr>
              <a:t>Database Design</a:t>
            </a:r>
            <a:endParaRPr lang="en-US" sz="1400" b="1" dirty="0" smtClean="0">
              <a:solidFill>
                <a:schemeClr val="bg2">
                  <a:lumMod val="10000"/>
                </a:schemeClr>
              </a:solidFill>
              <a:latin typeface="Arial" pitchFamily="34" charset="0"/>
              <a:cs typeface="Arial" pitchFamily="34" charset="0"/>
            </a:endParaRPr>
          </a:p>
        </p:txBody>
      </p:sp>
      <p:sp>
        <p:nvSpPr>
          <p:cNvPr id="15" name="TextBox 14"/>
          <p:cNvSpPr txBox="1"/>
          <p:nvPr/>
        </p:nvSpPr>
        <p:spPr>
          <a:xfrm>
            <a:off x="2935927" y="4723441"/>
            <a:ext cx="1088760" cy="307777"/>
          </a:xfrm>
          <a:prstGeom prst="rect">
            <a:avLst/>
          </a:prstGeom>
          <a:noFill/>
        </p:spPr>
        <p:txBody>
          <a:bodyPr wrap="none" rtlCol="0">
            <a:spAutoFit/>
          </a:bodyPr>
          <a:lstStyle/>
          <a:p>
            <a:pPr algn="ctr">
              <a:spcBef>
                <a:spcPts val="300"/>
              </a:spcBef>
              <a:spcAft>
                <a:spcPts val="300"/>
              </a:spcAft>
              <a:defRPr/>
            </a:pPr>
            <a:r>
              <a:rPr lang="en-US" sz="1400" b="1" dirty="0" smtClean="0">
                <a:solidFill>
                  <a:schemeClr val="bg2">
                    <a:lumMod val="10000"/>
                  </a:schemeClr>
                </a:solidFill>
                <a:latin typeface="Arial" pitchFamily="34" charset="0"/>
                <a:cs typeface="Arial" pitchFamily="34" charset="0"/>
              </a:rPr>
              <a:t>Objectives</a:t>
            </a:r>
          </a:p>
        </p:txBody>
      </p:sp>
      <p:sp>
        <p:nvSpPr>
          <p:cNvPr id="16" name="TextBox 15"/>
          <p:cNvSpPr txBox="1"/>
          <p:nvPr/>
        </p:nvSpPr>
        <p:spPr>
          <a:xfrm>
            <a:off x="2235693" y="5031218"/>
            <a:ext cx="2605595" cy="1938992"/>
          </a:xfrm>
          <a:prstGeom prst="rect">
            <a:avLst/>
          </a:prstGeom>
          <a:noFill/>
        </p:spPr>
        <p:txBody>
          <a:bodyPr wrap="square" rtlCol="0">
            <a:spAutoFit/>
          </a:bodyPr>
          <a:lstStyle/>
          <a:p>
            <a:pPr marL="171450" lvl="0" indent="-171450">
              <a:buFont typeface="Arial" panose="020B0604020202020204" pitchFamily="34" charset="0"/>
              <a:buChar char="•"/>
            </a:pPr>
            <a:r>
              <a:rPr lang="en-IE" sz="800" dirty="0"/>
              <a:t>Develop a real-time Inspection of packaging material.</a:t>
            </a:r>
            <a:endParaRPr lang="en-US" sz="800" dirty="0"/>
          </a:p>
          <a:p>
            <a:pPr marL="171450" lvl="0" indent="-171450">
              <a:buFont typeface="Arial" panose="020B0604020202020204" pitchFamily="34" charset="0"/>
              <a:buChar char="•"/>
            </a:pPr>
            <a:r>
              <a:rPr lang="en-IE" sz="800" dirty="0"/>
              <a:t>Develop a module for dirt spot identification of packaging material.</a:t>
            </a:r>
            <a:endParaRPr lang="en-US" sz="800" dirty="0"/>
          </a:p>
          <a:p>
            <a:pPr marL="171450" lvl="0" indent="-171450">
              <a:buFont typeface="Arial" panose="020B0604020202020204" pitchFamily="34" charset="0"/>
              <a:buChar char="•"/>
            </a:pPr>
            <a:r>
              <a:rPr lang="en-IE" sz="800" dirty="0"/>
              <a:t>Develop a system to entertain the high-speed production of products.</a:t>
            </a:r>
            <a:endParaRPr lang="en-US" sz="800" dirty="0"/>
          </a:p>
          <a:p>
            <a:pPr marL="171450" lvl="0" indent="-171450">
              <a:buFont typeface="Arial" panose="020B0604020202020204" pitchFamily="34" charset="0"/>
              <a:buChar char="•"/>
            </a:pPr>
            <a:r>
              <a:rPr lang="en-IE" sz="800" dirty="0"/>
              <a:t>Develop a system to reduce scrapping in packaging.</a:t>
            </a:r>
            <a:endParaRPr lang="en-US" sz="800" dirty="0"/>
          </a:p>
          <a:p>
            <a:pPr marL="171450" lvl="0" indent="-171450">
              <a:buFont typeface="Arial" panose="020B0604020202020204" pitchFamily="34" charset="0"/>
              <a:buChar char="•"/>
            </a:pPr>
            <a:r>
              <a:rPr lang="en-IE" sz="800" dirty="0"/>
              <a:t>Develop a module to recognize printing mistakes on the packaging.</a:t>
            </a:r>
            <a:endParaRPr lang="en-US" sz="800" dirty="0"/>
          </a:p>
          <a:p>
            <a:pPr marL="171450" lvl="0" indent="-171450">
              <a:buFont typeface="Arial" panose="020B0604020202020204" pitchFamily="34" charset="0"/>
              <a:buChar char="•"/>
            </a:pPr>
            <a:r>
              <a:rPr lang="en-IE" sz="800" dirty="0"/>
              <a:t>Efficient and accurate inspection of packaging.</a:t>
            </a:r>
            <a:endParaRPr lang="en-US" sz="800" dirty="0"/>
          </a:p>
          <a:p>
            <a:pPr marL="171450" lvl="0" indent="-171450">
              <a:buFont typeface="Arial" panose="020B0604020202020204" pitchFamily="34" charset="0"/>
              <a:buChar char="•"/>
            </a:pPr>
            <a:r>
              <a:rPr lang="en-IE" sz="800" dirty="0"/>
              <a:t>Reduce the time of the quality inspection process in packaging.</a:t>
            </a:r>
            <a:endParaRPr lang="en-US" sz="800" dirty="0"/>
          </a:p>
          <a:p>
            <a:pPr marL="171450" lvl="0" indent="-171450">
              <a:buFont typeface="Arial" panose="020B0604020202020204" pitchFamily="34" charset="0"/>
              <a:buChar char="•"/>
            </a:pPr>
            <a:r>
              <a:rPr lang="en-IE" sz="800" dirty="0"/>
              <a:t>Develop a cost-effective system</a:t>
            </a:r>
            <a:endParaRPr lang="en-US" sz="800" dirty="0"/>
          </a:p>
          <a:p>
            <a:pPr lvl="0"/>
            <a:endParaRPr lang="en-GB" sz="1200" dirty="0" smtClean="0"/>
          </a:p>
          <a:p>
            <a:pPr lvl="0"/>
            <a:endParaRPr lang="en-US" sz="1200" i="1" dirty="0"/>
          </a:p>
        </p:txBody>
      </p:sp>
      <p:sp>
        <p:nvSpPr>
          <p:cNvPr id="21" name="TextBox 20"/>
          <p:cNvSpPr txBox="1"/>
          <p:nvPr/>
        </p:nvSpPr>
        <p:spPr>
          <a:xfrm>
            <a:off x="7086600" y="994280"/>
            <a:ext cx="1828800" cy="2409890"/>
          </a:xfrm>
          <a:prstGeom prst="rect">
            <a:avLst/>
          </a:prstGeom>
          <a:noFill/>
        </p:spPr>
        <p:txBody>
          <a:bodyPr wrap="square" rtlCol="0">
            <a:spAutoFit/>
          </a:bodyPr>
          <a:lstStyle/>
          <a:p>
            <a:pPr lvl="0" algn="ctr">
              <a:lnSpc>
                <a:spcPct val="120000"/>
              </a:lnSpc>
              <a:spcBef>
                <a:spcPts val="300"/>
              </a:spcBef>
              <a:spcAft>
                <a:spcPts val="300"/>
              </a:spcAft>
              <a:defRPr/>
            </a:pPr>
            <a:r>
              <a:rPr lang="en-US" sz="1400" b="1" dirty="0" smtClean="0">
                <a:solidFill>
                  <a:schemeClr val="bg2">
                    <a:lumMod val="10000"/>
                  </a:schemeClr>
                </a:solidFill>
                <a:latin typeface="Arial" pitchFamily="34" charset="0"/>
                <a:cs typeface="Arial" pitchFamily="34" charset="0"/>
              </a:rPr>
              <a:t>Conclusion</a:t>
            </a:r>
            <a:endParaRPr lang="en-US" sz="800" b="1" dirty="0" smtClean="0">
              <a:solidFill>
                <a:schemeClr val="bg2">
                  <a:lumMod val="10000"/>
                </a:schemeClr>
              </a:solidFill>
              <a:latin typeface="Arial" pitchFamily="34" charset="0"/>
              <a:cs typeface="Arial" pitchFamily="34" charset="0"/>
            </a:endParaRPr>
          </a:p>
          <a:p>
            <a:r>
              <a:rPr lang="en-US" sz="800" dirty="0"/>
              <a:t>We are offering the quality inspection of packaging material with the use of industrial 4.0. There will be three members of the system i.e. Admin, Supervisor, and Inspector, they will manage the reports, working of each module of the system. Three tests will be performed by the quality inspection agent, which includes Dirt spot identification, print inspection, code legibility on packaging material to check, show the batch status and improve the packaging </a:t>
            </a:r>
            <a:r>
              <a:rPr lang="en-US" sz="800" dirty="0" smtClean="0"/>
              <a:t>material’s quality. </a:t>
            </a:r>
            <a:endParaRPr lang="en-US" sz="800" dirty="0"/>
          </a:p>
          <a:p>
            <a:pPr lvl="0" algn="ctr">
              <a:lnSpc>
                <a:spcPct val="120000"/>
              </a:lnSpc>
              <a:spcBef>
                <a:spcPts val="300"/>
              </a:spcBef>
              <a:spcAft>
                <a:spcPts val="300"/>
              </a:spcAft>
              <a:defRPr/>
            </a:pPr>
            <a:endParaRPr lang="en-US" sz="1400" b="1" dirty="0" smtClean="0">
              <a:solidFill>
                <a:schemeClr val="bg2">
                  <a:lumMod val="10000"/>
                </a:schemeClr>
              </a:solidFill>
              <a:latin typeface="Arial" pitchFamily="34" charset="0"/>
              <a:cs typeface="Arial" pitchFamily="34" charset="0"/>
            </a:endParaRPr>
          </a:p>
        </p:txBody>
      </p:sp>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772399" y="4940585"/>
            <a:ext cx="304800" cy="304800"/>
          </a:xfrm>
          <a:prstGeom prst="rect">
            <a:avLst/>
          </a:prstGeom>
          <a:noFill/>
        </p:spPr>
      </p:pic>
      <p:pic>
        <p:nvPicPr>
          <p:cNvPr id="1031" name="Picture 7"/>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7801368" y="5424531"/>
            <a:ext cx="246863" cy="454002"/>
          </a:xfrm>
          <a:prstGeom prst="rect">
            <a:avLst/>
          </a:prstGeom>
          <a:noFill/>
        </p:spPr>
      </p:pic>
      <p:pic>
        <p:nvPicPr>
          <p:cNvPr id="1032" name="Picture 8"/>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7772400" y="6057244"/>
            <a:ext cx="304799" cy="357273"/>
          </a:xfrm>
          <a:prstGeom prst="rect">
            <a:avLst/>
          </a:prstGeom>
          <a:noFill/>
        </p:spPr>
      </p:pic>
      <p:pic>
        <p:nvPicPr>
          <p:cNvPr id="24" name="Picture 3"/>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5004307" y="3472351"/>
            <a:ext cx="863093" cy="718650"/>
          </a:xfrm>
          <a:prstGeom prst="rect">
            <a:avLst/>
          </a:prstGeom>
          <a:noFill/>
        </p:spPr>
      </p:pic>
      <p:pic>
        <p:nvPicPr>
          <p:cNvPr id="25" name="Picture 4"/>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5029200" y="1811142"/>
            <a:ext cx="1524000" cy="764466"/>
          </a:xfrm>
          <a:prstGeom prst="rect">
            <a:avLst/>
          </a:prstGeom>
          <a:noFill/>
        </p:spPr>
      </p:pic>
      <p:sp>
        <p:nvSpPr>
          <p:cNvPr id="27" name="TextBox 26"/>
          <p:cNvSpPr txBox="1"/>
          <p:nvPr/>
        </p:nvSpPr>
        <p:spPr>
          <a:xfrm>
            <a:off x="4953000" y="2667000"/>
            <a:ext cx="1981200" cy="501676"/>
          </a:xfrm>
          <a:prstGeom prst="rect">
            <a:avLst/>
          </a:prstGeom>
          <a:noFill/>
        </p:spPr>
        <p:txBody>
          <a:bodyPr wrap="square" rtlCol="0">
            <a:spAutoFit/>
          </a:bodyPr>
          <a:lstStyle/>
          <a:p>
            <a:pPr marL="92075" lvl="0" indent="-92075" algn="just">
              <a:lnSpc>
                <a:spcPct val="120000"/>
              </a:lnSpc>
              <a:spcBef>
                <a:spcPts val="300"/>
              </a:spcBef>
              <a:spcAft>
                <a:spcPts val="300"/>
              </a:spcAft>
              <a:defRPr/>
            </a:pPr>
            <a:r>
              <a:rPr lang="en-US" sz="1000" b="1" dirty="0" smtClean="0">
                <a:latin typeface="+mj-lt"/>
                <a:cs typeface="Arial" pitchFamily="34" charset="0"/>
              </a:rPr>
              <a:t>Web and Mobile Application</a:t>
            </a:r>
            <a:endParaRPr lang="en-US" sz="1000" b="1" dirty="0" smtClean="0">
              <a:latin typeface="+mj-lt"/>
              <a:cs typeface="Arial" pitchFamily="34" charset="0"/>
            </a:endParaRPr>
          </a:p>
          <a:p>
            <a:pPr marL="92075" lvl="0" indent="-92075" algn="just">
              <a:lnSpc>
                <a:spcPct val="120000"/>
              </a:lnSpc>
              <a:spcBef>
                <a:spcPts val="300"/>
              </a:spcBef>
              <a:spcAft>
                <a:spcPts val="300"/>
              </a:spcAft>
              <a:defRPr/>
            </a:pPr>
            <a:r>
              <a:rPr lang="en-US" sz="800" dirty="0" smtClean="0"/>
              <a:t>To  use the system remotely</a:t>
            </a:r>
            <a:endParaRPr lang="en-US" sz="800" dirty="0" smtClean="0"/>
          </a:p>
        </p:txBody>
      </p:sp>
      <p:pic>
        <p:nvPicPr>
          <p:cNvPr id="1034" name="Picture 10"/>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737107" y="2927309"/>
            <a:ext cx="1219200" cy="705380"/>
          </a:xfrm>
          <a:prstGeom prst="rect">
            <a:avLst/>
          </a:prstGeom>
          <a:noFill/>
        </p:spPr>
      </p:pic>
      <p:sp>
        <p:nvSpPr>
          <p:cNvPr id="26" name="Rectangle 25"/>
          <p:cNvSpPr/>
          <p:nvPr/>
        </p:nvSpPr>
        <p:spPr>
          <a:xfrm>
            <a:off x="7093424" y="3148070"/>
            <a:ext cx="1828800" cy="1331134"/>
          </a:xfrm>
          <a:prstGeom prst="rect">
            <a:avLst/>
          </a:prstGeom>
        </p:spPr>
        <p:txBody>
          <a:bodyPr wrap="square">
            <a:spAutoFit/>
          </a:bodyPr>
          <a:lstStyle/>
          <a:p>
            <a:pPr lvl="0" algn="ctr">
              <a:spcBef>
                <a:spcPts val="300"/>
              </a:spcBef>
              <a:spcAft>
                <a:spcPts val="300"/>
              </a:spcAft>
              <a:defRPr/>
            </a:pPr>
            <a:r>
              <a:rPr lang="en-US" sz="1400" b="1" dirty="0" smtClean="0">
                <a:latin typeface="Arial" pitchFamily="34" charset="0"/>
                <a:cs typeface="Arial" pitchFamily="34" charset="0"/>
              </a:rPr>
              <a:t>Future Directions</a:t>
            </a:r>
          </a:p>
          <a:p>
            <a:r>
              <a:rPr lang="en-US" sz="800" dirty="0"/>
              <a:t>In future one more module will be added in the system, which we are not adding in the system this time.  The module will identify wrinkles on the top and bottom seal of the packaging material, and we shall improve the other three modules which are already in the system by increasing data set.</a:t>
            </a:r>
          </a:p>
        </p:txBody>
      </p:sp>
      <p:pic>
        <p:nvPicPr>
          <p:cNvPr id="28"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2743200" y="1524000"/>
            <a:ext cx="1447800" cy="932560"/>
          </a:xfrm>
          <a:prstGeom prst="rect">
            <a:avLst/>
          </a:prstGeom>
          <a:noFill/>
        </p:spPr>
      </p:pic>
      <p:pic>
        <p:nvPicPr>
          <p:cNvPr id="3" name="Picture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2270" y="0"/>
            <a:ext cx="1209675" cy="914399"/>
          </a:xfrm>
          <a:prstGeom prst="rect">
            <a:avLst/>
          </a:prstGeom>
        </p:spPr>
      </p:pic>
      <p:pic>
        <p:nvPicPr>
          <p:cNvPr id="29" name="Picture 3"/>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6039248" y="3180061"/>
            <a:ext cx="685571" cy="1331151"/>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2455</TotalTime>
  <Words>494</Words>
  <Application>Microsoft Office PowerPoint</Application>
  <PresentationFormat>On-screen Show (4:3)</PresentationFormat>
  <Paragraphs>60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Office Theme</vt:lpstr>
      <vt:lpstr>                                Real-time Machine Vision-based Quality Inspection System for Small and Medium Enterprises Final Year Project (2017-2021) Department of Computer Science COMSATS University Islamabad, Lahore</vt:lpstr>
    </vt:vector>
  </TitlesOfParts>
  <Company>FAST 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Aided Re-designing of Road/Rail Curves with Cubic Spiral Transitions.  Department of Mathematics          National University of Computers and Emerging Sciences Lahore</dc:title>
  <dc:creator>aisha.rashid</dc:creator>
  <cp:lastModifiedBy>FLH</cp:lastModifiedBy>
  <cp:revision>144</cp:revision>
  <dcterms:created xsi:type="dcterms:W3CDTF">2010-06-23T06:26:37Z</dcterms:created>
  <dcterms:modified xsi:type="dcterms:W3CDTF">2021-02-13T09:31:03Z</dcterms:modified>
</cp:coreProperties>
</file>