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10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6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 lnSpcReduction="10000"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Information Properties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When the number of either </a:t>
            </a:r>
            <a:r>
              <a:rPr lang="en-US" dirty="0" smtClean="0">
                <a:solidFill>
                  <a:srgbClr val="000000"/>
                </a:solidFill>
              </a:rPr>
              <a:t>of the two class </a:t>
            </a:r>
            <a:r>
              <a:rPr lang="en-US" dirty="0">
                <a:solidFill>
                  <a:srgbClr val="000000"/>
                </a:solidFill>
              </a:rPr>
              <a:t>labels is zero, </a:t>
            </a:r>
            <a:r>
              <a:rPr lang="en-US" dirty="0" smtClean="0">
                <a:solidFill>
                  <a:srgbClr val="000000"/>
                </a:solidFill>
              </a:rPr>
              <a:t>info = 0 (</a:t>
            </a:r>
            <a:r>
              <a:rPr lang="en-US" b="1" dirty="0" smtClean="0">
                <a:solidFill>
                  <a:srgbClr val="000000"/>
                </a:solidFill>
              </a:rPr>
              <a:t>minimum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b="1" dirty="0" smtClean="0">
                <a:solidFill>
                  <a:srgbClr val="000000"/>
                </a:solidFill>
              </a:rPr>
              <a:t>best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When the number of </a:t>
            </a:r>
            <a:r>
              <a:rPr lang="en-US" dirty="0" smtClean="0">
                <a:solidFill>
                  <a:srgbClr val="000000"/>
                </a:solidFill>
              </a:rPr>
              <a:t>all of the class </a:t>
            </a:r>
            <a:r>
              <a:rPr lang="en-US" dirty="0">
                <a:solidFill>
                  <a:srgbClr val="000000"/>
                </a:solidFill>
              </a:rPr>
              <a:t>labels is </a:t>
            </a:r>
            <a:r>
              <a:rPr lang="en-US" dirty="0" smtClean="0">
                <a:solidFill>
                  <a:srgbClr val="000000"/>
                </a:solidFill>
              </a:rPr>
              <a:t>equal,     info= </a:t>
            </a:r>
            <a:r>
              <a:rPr lang="en-US" b="1" dirty="0" smtClean="0">
                <a:solidFill>
                  <a:srgbClr val="000000"/>
                </a:solidFill>
              </a:rPr>
              <a:t>maximum</a:t>
            </a:r>
            <a:r>
              <a:rPr lang="en-US" dirty="0" smtClean="0">
                <a:solidFill>
                  <a:srgbClr val="000000"/>
                </a:solidFill>
              </a:rPr>
              <a:t> or</a:t>
            </a:r>
            <a:r>
              <a:rPr lang="en-US" b="1" dirty="0">
                <a:solidFill>
                  <a:srgbClr val="000000"/>
                </a:solidFill>
              </a:rPr>
              <a:t> worse</a:t>
            </a:r>
            <a:endParaRPr lang="en-US" b="1" dirty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Information can be applied to </a:t>
            </a:r>
            <a:r>
              <a:rPr lang="en-US" b="1" dirty="0" smtClean="0">
                <a:solidFill>
                  <a:srgbClr val="000000"/>
                </a:solidFill>
              </a:rPr>
              <a:t>more than two </a:t>
            </a:r>
            <a:r>
              <a:rPr lang="en-US" dirty="0" smtClean="0">
                <a:solidFill>
                  <a:srgbClr val="000000"/>
                </a:solidFill>
              </a:rPr>
              <a:t>classes</a:t>
            </a: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Information obeys the multi-stage property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info([2,3,4])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info([2,7]) 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info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([3,4])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info([2,3,4]) = info([2,7]) + (7/9) x info([3,4])</a:t>
            </a: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 smtClean="0">
              <a:solidFill>
                <a:srgbClr val="000000"/>
              </a:solidFill>
            </a:endParaRP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Information Value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b="1" dirty="0" smtClean="0">
                <a:solidFill>
                  <a:srgbClr val="000000"/>
                </a:solidFill>
              </a:rPr>
              <a:t>Entropy</a:t>
            </a:r>
            <a:endParaRPr lang="en-US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5" y="5981700"/>
            <a:ext cx="7277100" cy="8763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Entropy </a:t>
            </a:r>
            <a:r>
              <a:rPr lang="en-US" b="1" dirty="0" smtClean="0">
                <a:solidFill>
                  <a:srgbClr val="000000"/>
                </a:solidFill>
              </a:rPr>
              <a:t>Calculation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info([2,3,4]) = entropy(2/9, 3/9, 4/9)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Binary</a:t>
            </a:r>
            <a:r>
              <a:rPr lang="en-US" dirty="0">
                <a:solidFill>
                  <a:srgbClr val="000000"/>
                </a:solidFill>
              </a:rPr>
              <a:t> Logarithm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Multi-stage property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86025"/>
            <a:ext cx="609167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5" y="3771900"/>
            <a:ext cx="6985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6800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2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Issue</a:t>
            </a:r>
            <a:r>
              <a:rPr lang="en-US" sz="28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  <a:endParaRPr lang="en-US" sz="2800" dirty="0" smtClean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Termination only when all leaf nodes are pure (i.e. all have same classification)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Solution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Termination when data can not be split any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b="1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Weather Forecast Problem </a:t>
            </a:r>
            <a:r>
              <a:rPr lang="en-US" b="1" dirty="0" smtClean="0"/>
              <a:t>1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37719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Divide-and-Conquer:</a:t>
            </a:r>
            <a:br>
              <a:rPr lang="en-US" dirty="0"/>
            </a:br>
            <a:r>
              <a:rPr lang="en-US" dirty="0"/>
              <a:t>Constructing Decision Trees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63" y="1981200"/>
            <a:ext cx="4740037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0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Information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Associated with a node of the tree</a:t>
            </a:r>
          </a:p>
          <a:p>
            <a:pPr lvl="1"/>
            <a:r>
              <a:rPr lang="en-US" dirty="0" smtClean="0"/>
              <a:t>Measure of </a:t>
            </a:r>
            <a:r>
              <a:rPr lang="en-US" b="1" dirty="0" smtClean="0"/>
              <a:t>purity</a:t>
            </a:r>
            <a:r>
              <a:rPr lang="en-US" dirty="0" smtClean="0"/>
              <a:t>, required to predict class for a new instance</a:t>
            </a:r>
          </a:p>
          <a:p>
            <a:pPr lvl="1"/>
            <a:r>
              <a:rPr lang="en-US" dirty="0" smtClean="0"/>
              <a:t>The instance should be </a:t>
            </a:r>
            <a:r>
              <a:rPr lang="en-US" b="1" dirty="0" smtClean="0"/>
              <a:t>reaching</a:t>
            </a:r>
            <a:r>
              <a:rPr lang="en-US" dirty="0" smtClean="0"/>
              <a:t> the node</a:t>
            </a:r>
          </a:p>
          <a:p>
            <a:pPr lvl="1"/>
            <a:r>
              <a:rPr lang="en-US" dirty="0" smtClean="0"/>
              <a:t>The smaller the better</a:t>
            </a:r>
          </a:p>
          <a:p>
            <a:r>
              <a:rPr lang="en-US" b="1" dirty="0" smtClean="0"/>
              <a:t>Units</a:t>
            </a:r>
            <a:r>
              <a:rPr lang="en-US" dirty="0" smtClean="0"/>
              <a:t>: bits</a:t>
            </a:r>
          </a:p>
          <a:p>
            <a:r>
              <a:rPr lang="en-US" b="1" dirty="0" smtClean="0"/>
              <a:t>Information Gain</a:t>
            </a:r>
            <a:endParaRPr lang="en-US" dirty="0"/>
          </a:p>
          <a:p>
            <a:pPr lvl="1"/>
            <a:r>
              <a:rPr lang="en-US" dirty="0" smtClean="0"/>
              <a:t>Difference of Information between two nodes</a:t>
            </a:r>
          </a:p>
          <a:p>
            <a:pPr lvl="1"/>
            <a:r>
              <a:rPr lang="en-US" dirty="0" smtClean="0"/>
              <a:t>Informational value of creating a branch on the attribute node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larger the </a:t>
            </a:r>
            <a:r>
              <a:rPr lang="en-US" dirty="0"/>
              <a:t>better</a:t>
            </a:r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Information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info([2,3]) = 0.971 bits</a:t>
            </a:r>
          </a:p>
          <a:p>
            <a:pPr lvl="1"/>
            <a:r>
              <a:rPr lang="en-US" dirty="0"/>
              <a:t>info</a:t>
            </a:r>
            <a:r>
              <a:rPr lang="en-US" dirty="0" smtClean="0"/>
              <a:t>([4,0]) </a:t>
            </a:r>
            <a:r>
              <a:rPr lang="en-US" dirty="0"/>
              <a:t>= </a:t>
            </a:r>
            <a:r>
              <a:rPr lang="en-US" dirty="0" smtClean="0"/>
              <a:t>0.0 </a:t>
            </a:r>
            <a:r>
              <a:rPr lang="en-US" dirty="0"/>
              <a:t>bits</a:t>
            </a:r>
          </a:p>
          <a:p>
            <a:pPr lvl="1"/>
            <a:r>
              <a:rPr lang="en-US" dirty="0"/>
              <a:t>info</a:t>
            </a:r>
            <a:r>
              <a:rPr lang="en-US" dirty="0" smtClean="0"/>
              <a:t>([3,2]) </a:t>
            </a:r>
            <a:r>
              <a:rPr lang="en-US" dirty="0"/>
              <a:t>= 0.971 bits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info</a:t>
            </a:r>
            <a:r>
              <a:rPr lang="en-US" dirty="0" smtClean="0"/>
              <a:t>([x,y)] = </a:t>
            </a:r>
            <a:r>
              <a:rPr lang="en-US" dirty="0"/>
              <a:t>info</a:t>
            </a:r>
            <a:r>
              <a:rPr lang="en-US" dirty="0" smtClean="0"/>
              <a:t>([y,x]) </a:t>
            </a:r>
          </a:p>
          <a:p>
            <a:endParaRPr lang="en-US" dirty="0" smtClean="0"/>
          </a:p>
          <a:p>
            <a:r>
              <a:rPr lang="en-US" b="1" dirty="0" smtClean="0"/>
              <a:t>Average Information</a:t>
            </a:r>
            <a:r>
              <a:rPr lang="en-US" dirty="0" smtClean="0"/>
              <a:t>:</a:t>
            </a:r>
            <a:endParaRPr 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5638800"/>
            <a:ext cx="77216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97" y="6208360"/>
            <a:ext cx="1308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b="1" dirty="0" smtClean="0"/>
              <a:t>Class Information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info([9,5]) </a:t>
            </a:r>
            <a:r>
              <a:rPr lang="en-US" dirty="0"/>
              <a:t>= </a:t>
            </a:r>
            <a:r>
              <a:rPr lang="en-US" dirty="0" smtClean="0"/>
              <a:t>0.940 bits</a:t>
            </a:r>
          </a:p>
          <a:p>
            <a:pPr lvl="1"/>
            <a:endParaRPr lang="en-US" dirty="0"/>
          </a:p>
          <a:p>
            <a:r>
              <a:rPr lang="en-US" b="1" dirty="0" smtClean="0"/>
              <a:t>Information Gain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066800" y="3698761"/>
            <a:ext cx="7807680" cy="1025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g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ain(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o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utlook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=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nfo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([9,5])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– info([2,3],[4,0],[3,2])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		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    =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0.940 – 0.693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	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    =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0.247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bits</a:t>
            </a:r>
          </a:p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temperature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) = 0.029 bits</a:t>
            </a:r>
          </a:p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humidity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)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0.152 bits</a:t>
            </a:r>
          </a:p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windy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)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0.048 bits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31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4577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temperature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 =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0.571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bits</a:t>
            </a:r>
          </a:p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humidity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 =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0.971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bits</a:t>
            </a:r>
          </a:p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gain(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windy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) =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0.020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bits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86125"/>
            <a:ext cx="44718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7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11356</TotalTime>
  <Words>337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Cs 429:DATA MINING  Lecture 10 </vt:lpstr>
      <vt:lpstr>Algorithms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483</cp:revision>
  <dcterms:created xsi:type="dcterms:W3CDTF">2017-06-15T02:53:23Z</dcterms:created>
  <dcterms:modified xsi:type="dcterms:W3CDTF">2017-07-08T20:10:28Z</dcterms:modified>
</cp:coreProperties>
</file>