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59" r:id="rId11"/>
    <p:sldId id="260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7/10/2017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11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10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b="1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Covering Algorithm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Covers</a:t>
            </a:r>
            <a:r>
              <a:rPr lang="en-US" dirty="0" smtClean="0"/>
              <a:t> all instances of a single class</a:t>
            </a:r>
          </a:p>
          <a:p>
            <a:pPr lvl="1"/>
            <a:r>
              <a:rPr lang="en-US" b="1" dirty="0" smtClean="0"/>
              <a:t>Rule Set</a:t>
            </a:r>
            <a:r>
              <a:rPr lang="en-US" dirty="0" smtClean="0"/>
              <a:t> vs. </a:t>
            </a:r>
            <a:r>
              <a:rPr lang="en-US" b="1" dirty="0" smtClean="0"/>
              <a:t>Decision Tree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0157"/>
              </p:ext>
            </p:extLst>
          </p:nvPr>
        </p:nvGraphicFramePr>
        <p:xfrm>
          <a:off x="1219200" y="2286000"/>
          <a:ext cx="6516751" cy="241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452751"/>
                <a:gridCol w="2032000"/>
              </a:tblGrid>
              <a:tr h="8824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Divide-and-Conquer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Cover</a:t>
                      </a:r>
                      <a:endParaRPr lang="en-US" b="1" dirty="0"/>
                    </a:p>
                  </a:txBody>
                  <a:tcPr/>
                </a:tc>
              </a:tr>
              <a:tr h="51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Top-down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Bottom-up</a:t>
                      </a:r>
                      <a:endParaRPr lang="en-US" dirty="0"/>
                    </a:p>
                  </a:txBody>
                  <a:tcPr/>
                </a:tc>
              </a:tr>
              <a:tr h="51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</a:tr>
              <a:tr h="51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Splitting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5" y="1938107"/>
            <a:ext cx="7506772" cy="187189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752600" y="4648200"/>
            <a:ext cx="36576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1.2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Rule Set 1</a:t>
            </a:r>
          </a:p>
          <a:p>
            <a:pPr marL="393192" lvl="1" indent="0">
              <a:buNone/>
            </a:pPr>
            <a:r>
              <a:rPr lang="en-US" dirty="0" smtClean="0"/>
              <a:t>	1.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2.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	3. 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752600" y="5105400"/>
            <a:ext cx="36576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1.2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  <p:sp>
        <p:nvSpPr>
          <p:cNvPr id="11" name="Freeform 10"/>
          <p:cNvSpPr/>
          <p:nvPr/>
        </p:nvSpPr>
        <p:spPr>
          <a:xfrm>
            <a:off x="1752480" y="5425260"/>
            <a:ext cx="525792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1.2 and y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2.6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752600" y="5913480"/>
            <a:ext cx="36576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1.2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  <p:sp>
        <p:nvSpPr>
          <p:cNvPr id="13" name="Freeform 12"/>
          <p:cNvSpPr/>
          <p:nvPr/>
        </p:nvSpPr>
        <p:spPr>
          <a:xfrm>
            <a:off x="1752480" y="6233340"/>
            <a:ext cx="525792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1.2 and y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2.6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  <p:sp>
        <p:nvSpPr>
          <p:cNvPr id="14" name="Freeform 13"/>
          <p:cNvSpPr/>
          <p:nvPr/>
        </p:nvSpPr>
        <p:spPr>
          <a:xfrm>
            <a:off x="1752480" y="6538140"/>
            <a:ext cx="525792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&gt;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1.4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and y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&lt; 2.4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a</a:t>
            </a:r>
          </a:p>
        </p:txBody>
      </p:sp>
    </p:spTree>
    <p:extLst>
      <p:ext uri="{BB962C8B-B14F-4D97-AF65-F5344CB8AC3E}">
        <p14:creationId xmlns:p14="http://schemas.microsoft.com/office/powerpoint/2010/main" val="23411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5" y="1938107"/>
            <a:ext cx="7506772" cy="187189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752600" y="4648200"/>
            <a:ext cx="38100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&lt;= 1.2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b</a:t>
            </a:r>
            <a:endParaRPr lang="en-US" sz="18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Rule Set 2</a:t>
            </a:r>
          </a:p>
          <a:p>
            <a:pPr marL="393192" lvl="1" indent="0">
              <a:buNone/>
            </a:pPr>
            <a:r>
              <a:rPr lang="en-US" dirty="0" smtClean="0"/>
              <a:t>	1.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2.</a:t>
            </a:r>
          </a:p>
        </p:txBody>
      </p:sp>
      <p:sp>
        <p:nvSpPr>
          <p:cNvPr id="8" name="Freeform 7"/>
          <p:cNvSpPr/>
          <p:nvPr/>
        </p:nvSpPr>
        <p:spPr>
          <a:xfrm>
            <a:off x="1752600" y="5105400"/>
            <a:ext cx="381000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&lt;= 1.2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b</a:t>
            </a:r>
            <a:endParaRPr lang="en-US" sz="18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52480" y="5425260"/>
            <a:ext cx="5715120" cy="3198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85560" marR="0" lvl="0" indent="-38556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85560" algn="l"/>
                <a:tab pos="1299960" algn="l"/>
                <a:tab pos="2214360" algn="l"/>
                <a:tab pos="3128759" algn="l"/>
                <a:tab pos="4043160" algn="l"/>
                <a:tab pos="4957560" algn="l"/>
                <a:tab pos="5871959" algn="l"/>
                <a:tab pos="6786359" algn="l"/>
                <a:tab pos="7700760" algn="l"/>
                <a:tab pos="8615160" algn="l"/>
                <a:tab pos="9529560" algn="l"/>
                <a:tab pos="1044396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x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&lt;=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1.2 and y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&lt;= 2.6 then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class = </a:t>
            </a:r>
            <a:r>
              <a:rPr lang="en-US" sz="18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b</a:t>
            </a:r>
            <a:endParaRPr lang="en-US" sz="18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62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Covering </a:t>
            </a:r>
            <a:r>
              <a:rPr lang="en-US" dirty="0" smtClean="0"/>
              <a:t>Algorithms:</a:t>
            </a:r>
            <a:br>
              <a:rPr lang="en-US" dirty="0" smtClean="0"/>
            </a:br>
            <a:r>
              <a:rPr lang="en-US" dirty="0" smtClean="0"/>
              <a:t>Constructing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05" y="1938107"/>
            <a:ext cx="7506772" cy="187189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/>
          <a:lstStyle/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Decision Tree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962400"/>
            <a:ext cx="2362200" cy="28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Issues</a:t>
            </a:r>
            <a:r>
              <a:rPr lang="en-US" sz="28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  <a:endParaRPr lang="en-US" sz="2800" dirty="0" smtClean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Termination only when all leaf nodes are pure (i.e. all have same classification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Biased towards attributes having large number of values</a:t>
            </a:r>
            <a:endParaRPr lang="en-US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Solutions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Termination when data can not be split any </a:t>
            </a:r>
            <a:r>
              <a:rPr lang="en-US" dirty="0" smtClean="0">
                <a:solidFill>
                  <a:srgbClr val="000000"/>
                </a:solidFill>
              </a:rPr>
              <a:t>further</a:t>
            </a:r>
          </a:p>
          <a:p>
            <a:pPr marL="822960" lvl="1" indent="-457200" hangingPunct="0">
              <a:spcBef>
                <a:spcPts val="499"/>
              </a:spcBef>
              <a:buFont typeface="+mj-lt"/>
              <a:buAutoNum type="arabicPeriod"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Gain Ratio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06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Highly Branching Attributes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2581275"/>
            <a:ext cx="9144000" cy="3971925"/>
            <a:chOff x="1905120" y="1219320"/>
            <a:chExt cx="5294880" cy="5068800"/>
          </a:xfrm>
          <a:solidFill>
            <a:schemeClr val="bg2">
              <a:lumMod val="9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1905120" y="59529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905120" y="561816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905120" y="528300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05120" y="494820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k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05120" y="46130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j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05120" y="42782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05120" y="39430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905120" y="360828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05120" y="32734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05120" y="2938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05120" y="260352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905120" y="22683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05120" y="1888920"/>
              <a:ext cx="102419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05120" y="1554119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905120" y="1219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ID code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02760" y="595296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33440" y="595296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09240" y="59529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54960" y="595296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29319" y="595296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602760" y="561816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833440" y="561816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809240" y="561816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54960" y="561816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2929319" y="561816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602760" y="528300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833440" y="528300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09240" y="528300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954960" y="528300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929319" y="528300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6602760" y="494820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833440" y="494820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4809240" y="494820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954960" y="494820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929319" y="494820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602760" y="461304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833440" y="461304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09240" y="46130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3954960" y="461304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929319" y="461304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602760" y="4278240"/>
              <a:ext cx="597240" cy="406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833440" y="4278240"/>
              <a:ext cx="769320" cy="406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4809240" y="4278240"/>
              <a:ext cx="1024199" cy="419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954960" y="4278240"/>
              <a:ext cx="854279" cy="419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929319" y="427824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602760" y="394308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833440" y="394308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809240" y="39430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954960" y="394308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929319" y="394308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6602760" y="360828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833440" y="360828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809240" y="360828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3954960" y="360828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2929319" y="360828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602760" y="327348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5833440" y="327348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4809240" y="32734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3954960" y="327348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929319" y="327348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602760" y="293832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833440" y="293832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809240" y="2938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954960" y="293832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2929319" y="293832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602760" y="260352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833440" y="260352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4809240" y="260352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954960" y="260352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929319" y="260352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6602760" y="226836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833440" y="226836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4809240" y="22683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954960" y="226836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2929319" y="226836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6602760" y="1888920"/>
              <a:ext cx="597240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>
              <a:off x="5833440" y="1888920"/>
              <a:ext cx="769320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4809240" y="1888920"/>
              <a:ext cx="102419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Freeform 84"/>
            <p:cNvSpPr/>
            <p:nvPr/>
          </p:nvSpPr>
          <p:spPr>
            <a:xfrm>
              <a:off x="3954960" y="1888920"/>
              <a:ext cx="85427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929319" y="1888920"/>
              <a:ext cx="102563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>
              <a:off x="6602760" y="1554119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5833440" y="1554119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809240" y="1554119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954960" y="1554119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2929319" y="1554119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602760" y="121932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lay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5833440" y="121932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 smtClean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W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indy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809240" y="1219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umidity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3954960" y="121932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2929319" y="121932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utlook</a:t>
              </a:r>
              <a:endParaRPr lang="en-US" sz="16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7" name="Straight Connector 96"/>
            <p:cNvSpPr/>
            <p:nvPr/>
          </p:nvSpPr>
          <p:spPr>
            <a:xfrm>
              <a:off x="1905120" y="6288120"/>
              <a:ext cx="5294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8" name="Straight Connector 97"/>
            <p:cNvSpPr/>
            <p:nvPr/>
          </p:nvSpPr>
          <p:spPr>
            <a:xfrm>
              <a:off x="1905120" y="1219320"/>
              <a:ext cx="0" cy="50688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9" name="Straight Connector 98"/>
            <p:cNvSpPr/>
            <p:nvPr/>
          </p:nvSpPr>
          <p:spPr>
            <a:xfrm>
              <a:off x="7200000" y="1219320"/>
              <a:ext cx="0" cy="50688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0" name="Straight Connector 99"/>
            <p:cNvSpPr/>
            <p:nvPr/>
          </p:nvSpPr>
          <p:spPr>
            <a:xfrm>
              <a:off x="1905120" y="1554119"/>
              <a:ext cx="5294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1" name="Straight Connector 100"/>
            <p:cNvSpPr/>
            <p:nvPr/>
          </p:nvSpPr>
          <p:spPr>
            <a:xfrm>
              <a:off x="1905120" y="1219320"/>
              <a:ext cx="5294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3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lnSpcReduction="10000"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Highly Branching Attributes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info([0,1]) + info</a:t>
            </a:r>
            <a:r>
              <a:rPr lang="en-US" dirty="0"/>
              <a:t>([0,1</a:t>
            </a:r>
            <a:r>
              <a:rPr lang="en-US" dirty="0" smtClean="0"/>
              <a:t>])</a:t>
            </a:r>
            <a:r>
              <a:rPr lang="en-US" dirty="0"/>
              <a:t> + info</a:t>
            </a:r>
            <a:r>
              <a:rPr lang="en-US" dirty="0" smtClean="0"/>
              <a:t>([1,0]) + … + info</a:t>
            </a:r>
            <a:r>
              <a:rPr lang="en-US" dirty="0"/>
              <a:t>([0,1])</a:t>
            </a:r>
            <a:r>
              <a:rPr lang="en-US" dirty="0" smtClean="0"/>
              <a:t> = 0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Errorless Classification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gain(</a:t>
            </a:r>
            <a:r>
              <a:rPr lang="en-US" i="1" dirty="0" smtClean="0"/>
              <a:t>id code</a:t>
            </a:r>
            <a:r>
              <a:rPr lang="en-US" dirty="0" smtClean="0"/>
              <a:t>) = 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info([9,5</a:t>
            </a:r>
            <a:r>
              <a:rPr lang="en-US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]) – 0</a:t>
            </a:r>
          </a:p>
          <a:p>
            <a:pPr marL="365760" lvl="1" indent="0" hangingPunct="0">
              <a:spcBef>
                <a:spcPts val="499"/>
              </a:spcBef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			          = info</a:t>
            </a:r>
            <a:r>
              <a:rPr lang="en-US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([9,5</a:t>
            </a:r>
            <a:r>
              <a:rPr lang="en-US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]) = </a:t>
            </a:r>
            <a:r>
              <a:rPr lang="en-US" dirty="0" smtClean="0">
                <a:solidFill>
                  <a:srgbClr val="000000"/>
                </a:solidFill>
              </a:rPr>
              <a:t>	0.940 bits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3" y="2438400"/>
            <a:ext cx="4816567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4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lvl="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Highly Branching Attributes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Biased</a:t>
            </a:r>
            <a:r>
              <a:rPr lang="en-US" dirty="0" smtClean="0"/>
              <a:t> attribute selection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b="1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Gain Ratio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Considers Number of Leaf Nodes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/>
              <a:t>Considers </a:t>
            </a:r>
            <a:r>
              <a:rPr lang="en-US" sz="2200" dirty="0" smtClean="0"/>
              <a:t>Size of </a:t>
            </a:r>
            <a:r>
              <a:rPr lang="en-US" sz="2200" dirty="0"/>
              <a:t>Leaf </a:t>
            </a:r>
            <a:r>
              <a:rPr lang="en-US" sz="2200" dirty="0" smtClean="0"/>
              <a:t>Nodes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Disregards Class information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split info</a:t>
            </a:r>
            <a:r>
              <a:rPr lang="en-US" dirty="0" smtClean="0"/>
              <a:t>([1,1,…,1]) = {-1/14 x log(1/14)} x 14</a:t>
            </a:r>
          </a:p>
          <a:p>
            <a:pPr marL="365760" lvl="1" indent="0" hangingPunct="0">
              <a:spcBef>
                <a:spcPts val="499"/>
              </a:spcBef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	</a:t>
            </a:r>
            <a:r>
              <a:rPr lang="en-US" dirty="0" smtClean="0"/>
              <a:t>		          = log 14</a:t>
            </a:r>
          </a:p>
          <a:p>
            <a:pPr marL="365760" lvl="1" indent="0" hangingPunct="0">
              <a:spcBef>
                <a:spcPts val="499"/>
              </a:spcBef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	</a:t>
            </a:r>
            <a:r>
              <a:rPr lang="en-US" dirty="0" smtClean="0"/>
              <a:t>		          = </a:t>
            </a:r>
            <a:r>
              <a:rPr lang="en-US" b="1" dirty="0" smtClean="0"/>
              <a:t>3.807 bits</a:t>
            </a:r>
            <a:endParaRPr lang="en-US" b="1" dirty="0"/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Divide-and-Conquer:</a:t>
            </a:r>
            <a:br>
              <a:rPr lang="en-US" dirty="0" smtClean="0"/>
            </a:br>
            <a:r>
              <a:rPr lang="en-US" dirty="0" smtClean="0"/>
              <a:t>Constructing </a:t>
            </a:r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686800" cy="4922520"/>
              </a:xfrm>
            </p:spPr>
            <p:txBody>
              <a:bodyPr>
                <a:normAutofit/>
              </a:bodyPr>
              <a:lstStyle/>
              <a:p>
                <a:pPr marL="822960" lvl="1" indent="-457200" hangingPunct="0">
                  <a:spcBef>
                    <a:spcPts val="499"/>
                  </a:spcBef>
                  <a:tabLst>
                    <a:tab pos="457200" algn="l"/>
                    <a:tab pos="1717560" algn="l"/>
                    <a:tab pos="1828799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dirty="0" smtClean="0"/>
                  <a:t>Gain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Information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Gain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/>
                          <m:t>Split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Information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365760" lvl="1" indent="0" hangingPunct="0">
                  <a:spcBef>
                    <a:spcPts val="499"/>
                  </a:spcBef>
                  <a:buNone/>
                  <a:tabLst>
                    <a:tab pos="457200" algn="l"/>
                    <a:tab pos="1717560" algn="l"/>
                    <a:tab pos="1828799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dirty="0" smtClean="0"/>
                  <a:t>			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gain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i="1" dirty="0"/>
                          <m:t>id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i="1" dirty="0"/>
                          <m:t>code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split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info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[1,1,…,1])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65760" lvl="1" indent="0" hangingPunct="0">
                  <a:spcBef>
                    <a:spcPts val="499"/>
                  </a:spcBef>
                  <a:buNone/>
                  <a:tabLst>
                    <a:tab pos="457200" algn="l"/>
                    <a:tab pos="1717560" algn="l"/>
                    <a:tab pos="1828799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dirty="0" smtClean="0"/>
                  <a:t>			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0.940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.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807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65760" lvl="1" indent="0" hangingPunct="0">
                  <a:spcBef>
                    <a:spcPts val="499"/>
                  </a:spcBef>
                  <a:buNone/>
                  <a:tabLst>
                    <a:tab pos="457200" algn="l"/>
                    <a:tab pos="1717560" algn="l"/>
                    <a:tab pos="1828799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dirty="0"/>
                  <a:t>	</a:t>
                </a:r>
                <a:r>
                  <a:rPr lang="en-US" dirty="0" smtClean="0"/>
                  <a:t>		        = 0.247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686800" cy="49225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Divide-and-Conquer:</a:t>
            </a:r>
            <a:br>
              <a:rPr lang="en-US" dirty="0"/>
            </a:br>
            <a:r>
              <a:rPr lang="en-US" dirty="0"/>
              <a:t>Constructing Decision Trees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63" y="1981200"/>
            <a:ext cx="4740037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Divide-and-Conquer:</a:t>
            </a:r>
            <a:br>
              <a:rPr lang="en-US" dirty="0"/>
            </a:br>
            <a:r>
              <a:rPr lang="en-US" dirty="0"/>
              <a:t>Constructing Decision Trees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71674"/>
            <a:ext cx="8603193" cy="228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 smtClean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Humidity</a:t>
            </a:r>
            <a:r>
              <a:rPr lang="en-US" dirty="0" smtClean="0"/>
              <a:t> closer to </a:t>
            </a:r>
            <a:r>
              <a:rPr lang="en-US" b="1" dirty="0" smtClean="0"/>
              <a:t>Outlook</a:t>
            </a:r>
          </a:p>
          <a:p>
            <a:pPr marL="822960" lvl="1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ID code</a:t>
            </a:r>
            <a:r>
              <a:rPr lang="en-US" dirty="0" smtClean="0"/>
              <a:t> still best?</a:t>
            </a:r>
          </a:p>
          <a:p>
            <a:pPr marL="1097280" lvl="2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Ad hoc Test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5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Divide-and-Conquer:</a:t>
            </a:r>
            <a:br>
              <a:rPr lang="en-US" dirty="0"/>
            </a:br>
            <a:r>
              <a:rPr lang="en-US" dirty="0"/>
              <a:t>Constructing Decision Trees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ID3</a:t>
            </a:r>
            <a:r>
              <a:rPr lang="en-US" dirty="0" smtClean="0"/>
              <a:t>: </a:t>
            </a:r>
            <a:r>
              <a:rPr lang="en-US" dirty="0"/>
              <a:t>Iterative Dichotomiser 3</a:t>
            </a:r>
            <a:endParaRPr lang="en-US" dirty="0" smtClean="0"/>
          </a:p>
          <a:p>
            <a:pPr marL="457200" indent="-457200" hangingPunct="0">
              <a:spcBef>
                <a:spcPts val="499"/>
              </a:spcBef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/>
              <a:t>C4.5</a:t>
            </a:r>
            <a:r>
              <a:rPr lang="en-US" dirty="0" smtClean="0"/>
              <a:t>: Classifier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12271</TotalTime>
  <Words>427</Words>
  <Application>Microsoft Office PowerPoint</Application>
  <PresentationFormat>On-screen Show (4:3)</PresentationFormat>
  <Paragraphs>219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Cs 429:DATA MINING  Lecture 11 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Divide-and-Conquer: Constructing Decision Trees</vt:lpstr>
      <vt:lpstr>Algorithms</vt:lpstr>
      <vt:lpstr>Covering Algorithms: Constructing Rules</vt:lpstr>
      <vt:lpstr>Covering Algorithms: Constructing Rules</vt:lpstr>
      <vt:lpstr>Covering Algorithms: Constructing Rules</vt:lpstr>
      <vt:lpstr>Covering Algorithms: Constructing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497</cp:revision>
  <dcterms:created xsi:type="dcterms:W3CDTF">2017-06-15T02:53:23Z</dcterms:created>
  <dcterms:modified xsi:type="dcterms:W3CDTF">2017-07-11T03:08:27Z</dcterms:modified>
</cp:coreProperties>
</file>